
<file path=[Content_Types].xml><?xml version="1.0" encoding="utf-8"?>
<Types xmlns="http://schemas.openxmlformats.org/package/2006/content-types">
  <Default Extension="png" ContentType="image/png"/>
  <Default Extension="mp3" ContentType="audio/unknown"/>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306" r:id="rId4"/>
    <p:sldId id="307" r:id="rId5"/>
    <p:sldId id="308" r:id="rId6"/>
    <p:sldId id="311" r:id="rId7"/>
    <p:sldId id="258" r:id="rId8"/>
    <p:sldId id="259"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07BD"/>
    <a:srgbClr val="0F07B9"/>
    <a:srgbClr val="3E1AD6"/>
    <a:srgbClr val="143C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4" d="100"/>
          <a:sy n="74" d="100"/>
        </p:scale>
        <p:origin x="-7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C202036-02C6-48C0-837F-C62332E9F71A}"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1964214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02036-02C6-48C0-837F-C62332E9F71A}"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2070135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02036-02C6-48C0-837F-C62332E9F71A}"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1109398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798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3565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8625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2337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849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456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0372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808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02036-02C6-48C0-837F-C62332E9F71A}"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2116853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80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4569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1882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202036-02C6-48C0-837F-C62332E9F71A}"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4227772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202036-02C6-48C0-837F-C62332E9F71A}"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3033012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202036-02C6-48C0-837F-C62332E9F71A}"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1355350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202036-02C6-48C0-837F-C62332E9F71A}"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240970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202036-02C6-48C0-837F-C62332E9F71A}"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787186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202036-02C6-48C0-837F-C62332E9F71A}"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157666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202036-02C6-48C0-837F-C62332E9F71A}"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DFBDFA-A132-4575-8A3A-BFB232F0AAF5}" type="slidenum">
              <a:rPr lang="en-US" smtClean="0"/>
              <a:t>‹#›</a:t>
            </a:fld>
            <a:endParaRPr lang="en-US"/>
          </a:p>
        </p:txBody>
      </p:sp>
    </p:spTree>
    <p:extLst>
      <p:ext uri="{BB962C8B-B14F-4D97-AF65-F5344CB8AC3E}">
        <p14:creationId xmlns:p14="http://schemas.microsoft.com/office/powerpoint/2010/main" val="2517221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202036-02C6-48C0-837F-C62332E9F71A}" type="datetimeFigureOut">
              <a:rPr lang="en-US" smtClean="0"/>
              <a:t>7/20/2023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FBDFA-A132-4575-8A3A-BFB232F0AAF5}" type="slidenum">
              <a:rPr lang="en-US" smtClean="0"/>
              <a:t>‹#›</a:t>
            </a:fld>
            <a:endParaRPr lang="en-US"/>
          </a:p>
        </p:txBody>
      </p:sp>
    </p:spTree>
    <p:extLst>
      <p:ext uri="{BB962C8B-B14F-4D97-AF65-F5344CB8AC3E}">
        <p14:creationId xmlns:p14="http://schemas.microsoft.com/office/powerpoint/2010/main" val="2169953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smtClean="0">
                <a:solidFill>
                  <a:prstClr val="black">
                    <a:tint val="75000"/>
                  </a:prstClr>
                </a:solidFill>
              </a:rPr>
              <a:pPr/>
              <a:t>7/20/2023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937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w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wmf"/></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2.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slide" Target="slide2.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3.xml"/><Relationship Id="rId3" Type="http://schemas.microsoft.com/office/2007/relationships/media" Target="../media/media3.mp3"/><Relationship Id="rId7" Type="http://schemas.openxmlformats.org/officeDocument/2006/relationships/image" Target="../media/image11.png"/><Relationship Id="rId12"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jpg"/><Relationship Id="rId11" Type="http://schemas.microsoft.com/office/2007/relationships/hdphoto" Target="../media/hdphoto3.wdp"/><Relationship Id="rId5" Type="http://schemas.openxmlformats.org/officeDocument/2006/relationships/slideLayout" Target="../slideLayouts/slideLayout18.xml"/><Relationship Id="rId15" Type="http://schemas.microsoft.com/office/2007/relationships/hdphoto" Target="../media/hdphoto1.wdp"/><Relationship Id="rId10" Type="http://schemas.openxmlformats.org/officeDocument/2006/relationships/image" Target="../media/image13.png"/><Relationship Id="rId4" Type="http://schemas.openxmlformats.org/officeDocument/2006/relationships/audio" Target="../media/media3.mp3"/><Relationship Id="rId9" Type="http://schemas.openxmlformats.org/officeDocument/2006/relationships/image" Target="../media/image12.png"/><Relationship Id="rId1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4.xml"/><Relationship Id="rId3" Type="http://schemas.microsoft.com/office/2007/relationships/media" Target="../media/media3.mp3"/><Relationship Id="rId7" Type="http://schemas.openxmlformats.org/officeDocument/2006/relationships/image" Target="../media/image11.png"/><Relationship Id="rId12"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jpg"/><Relationship Id="rId11" Type="http://schemas.microsoft.com/office/2007/relationships/hdphoto" Target="../media/hdphoto3.wdp"/><Relationship Id="rId5" Type="http://schemas.openxmlformats.org/officeDocument/2006/relationships/slideLayout" Target="../slideLayouts/slideLayout18.xml"/><Relationship Id="rId15" Type="http://schemas.microsoft.com/office/2007/relationships/hdphoto" Target="../media/hdphoto1.wdp"/><Relationship Id="rId10" Type="http://schemas.openxmlformats.org/officeDocument/2006/relationships/image" Target="../media/image13.png"/><Relationship Id="rId4" Type="http://schemas.openxmlformats.org/officeDocument/2006/relationships/audio" Target="../media/media3.mp3"/><Relationship Id="rId9" Type="http://schemas.openxmlformats.org/officeDocument/2006/relationships/image" Target="../media/image12.png"/><Relationship Id="rId1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3"/>
          <p:cNvSpPr txBox="1">
            <a:spLocks noChangeArrowheads="1"/>
          </p:cNvSpPr>
          <p:nvPr/>
        </p:nvSpPr>
        <p:spPr bwMode="auto">
          <a:xfrm>
            <a:off x="2394857" y="546585"/>
            <a:ext cx="7518400" cy="512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2622" b="1">
                <a:solidFill>
                  <a:srgbClr val="FF0066"/>
                </a:solidFill>
                <a:latin typeface="Times New Roman" pitchFamily="18" charset="0"/>
              </a:rPr>
              <a:t>TRƯỜNG TIỂU HỌC ……</a:t>
            </a:r>
          </a:p>
        </p:txBody>
      </p:sp>
      <p:pic>
        <p:nvPicPr>
          <p:cNvPr id="205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229" y="4081825"/>
            <a:ext cx="1524000" cy="197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Text Box 14"/>
          <p:cNvSpPr txBox="1">
            <a:spLocks noChangeArrowheads="1"/>
          </p:cNvSpPr>
          <p:nvPr/>
        </p:nvSpPr>
        <p:spPr bwMode="auto">
          <a:xfrm>
            <a:off x="258834" y="2929088"/>
            <a:ext cx="10901810" cy="198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348"/>
              </a:spcBef>
              <a:defRPr/>
            </a:pP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Toán</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4</a:t>
            </a:r>
            <a:endPar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r>
              <a:rPr lang="en-US" sz="4045"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Tuần</a:t>
            </a:r>
            <a:r>
              <a:rPr lang="en-US" sz="4045"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22: </a:t>
            </a:r>
            <a:r>
              <a:rPr lang="en-US" sz="404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(TIẾT 3)</a:t>
            </a:r>
            <a:endParaRPr lang="en-US" sz="3595" dirty="0">
              <a:solidFill>
                <a:srgbClr val="FF0000"/>
              </a:solidFill>
              <a:latin typeface="Times New Roman" panose="02020603050405020304" pitchFamily="18" charset="0"/>
              <a:ea typeface="Times New Roman" panose="02020603050405020304" pitchFamily="18" charset="0"/>
            </a:endParaRPr>
          </a:p>
          <a:p>
            <a:pPr algn="ctr" eaLnBrk="1" hangingPunct="1">
              <a:spcBef>
                <a:spcPts val="1348"/>
              </a:spcBef>
              <a:defRPr/>
            </a:pPr>
            <a:endParaRPr lang="en-US" sz="404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59" name="Text Box 17"/>
          <p:cNvSpPr txBox="1">
            <a:spLocks noChangeArrowheads="1"/>
          </p:cNvSpPr>
          <p:nvPr/>
        </p:nvSpPr>
        <p:spPr bwMode="auto">
          <a:xfrm>
            <a:off x="1857829" y="1545441"/>
            <a:ext cx="8592457" cy="1491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4494"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defRPr/>
            </a:pPr>
            <a:r>
              <a:rPr lang="en-US" sz="4494"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sp>
        <p:nvSpPr>
          <p:cNvPr id="2054" name="Text Box 18"/>
          <p:cNvSpPr txBox="1">
            <a:spLocks noChangeArrowheads="1"/>
          </p:cNvSpPr>
          <p:nvPr/>
        </p:nvSpPr>
        <p:spPr bwMode="auto">
          <a:xfrm>
            <a:off x="1915885" y="5398175"/>
            <a:ext cx="4475239" cy="6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798" b="1" i="1" dirty="0" err="1">
                <a:solidFill>
                  <a:srgbClr val="FF0066"/>
                </a:solidFill>
                <a:latin typeface="Times New Roman" pitchFamily="18" charset="0"/>
              </a:rPr>
              <a:t>Giáo</a:t>
            </a:r>
            <a:r>
              <a:rPr lang="en-US" altLang="en-US" sz="1798" b="1" i="1" dirty="0">
                <a:solidFill>
                  <a:srgbClr val="FF0066"/>
                </a:solidFill>
                <a:latin typeface="Times New Roman" pitchFamily="18" charset="0"/>
              </a:rPr>
              <a:t> </a:t>
            </a:r>
            <a:r>
              <a:rPr lang="en-US" altLang="en-US" sz="1798" b="1" i="1" dirty="0" err="1">
                <a:solidFill>
                  <a:srgbClr val="FF0066"/>
                </a:solidFill>
                <a:latin typeface="Times New Roman" pitchFamily="18" charset="0"/>
              </a:rPr>
              <a:t>viên</a:t>
            </a:r>
            <a:r>
              <a:rPr lang="en-US" altLang="en-US" sz="1798" b="1" i="1" dirty="0">
                <a:solidFill>
                  <a:srgbClr val="FF0066"/>
                </a:solidFill>
                <a:latin typeface="Times New Roman" pitchFamily="18" charset="0"/>
              </a:rPr>
              <a:t>:</a:t>
            </a:r>
          </a:p>
          <a:p>
            <a:pPr eaLnBrk="1" hangingPunct="1"/>
            <a:r>
              <a:rPr lang="en-US" altLang="en-US" sz="1798" b="1" i="1" dirty="0" err="1">
                <a:solidFill>
                  <a:srgbClr val="FF0066"/>
                </a:solidFill>
                <a:latin typeface="Times New Roman" pitchFamily="18" charset="0"/>
              </a:rPr>
              <a:t>Lớp</a:t>
            </a:r>
            <a:r>
              <a:rPr lang="en-US" altLang="en-US" sz="1798" b="1" i="1" dirty="0">
                <a:solidFill>
                  <a:srgbClr val="FF0066"/>
                </a:solidFill>
                <a:latin typeface="Times New Roman" pitchFamily="18" charset="0"/>
              </a:rPr>
              <a:t>:  </a:t>
            </a:r>
            <a:r>
              <a:rPr lang="en-US" altLang="en-US" sz="1798" b="1" i="1" dirty="0" smtClean="0">
                <a:solidFill>
                  <a:srgbClr val="FF0066"/>
                </a:solidFill>
                <a:latin typeface="Times New Roman" pitchFamily="18" charset="0"/>
              </a:rPr>
              <a:t>4</a:t>
            </a:r>
            <a:endParaRPr lang="en-US" altLang="en-US" sz="1798" b="1" i="1" dirty="0">
              <a:solidFill>
                <a:srgbClr val="FF0066"/>
              </a:solidFill>
              <a:latin typeface="Times New Roman" pitchFamily="18" charset="0"/>
            </a:endParaRPr>
          </a:p>
        </p:txBody>
      </p:sp>
      <p:pic>
        <p:nvPicPr>
          <p:cNvPr id="2055"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4886" y="4670913"/>
            <a:ext cx="4206724" cy="15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5"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flipV="1">
            <a:off x="833435" y="252654"/>
            <a:ext cx="1558931" cy="1999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5"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9829320" y="313785"/>
            <a:ext cx="1564876" cy="187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flipV="1">
            <a:off x="4050695" y="1088821"/>
            <a:ext cx="4483704"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3"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961410">
            <a:off x="9835848" y="741600"/>
            <a:ext cx="1104295" cy="144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1909838" y="4471855"/>
            <a:ext cx="1060752" cy="771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POINSET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18287" y="3833397"/>
            <a:ext cx="3246937" cy="23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37578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2059"/>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2059"/>
                                        </p:tgtEl>
                                        <p:attrNameLst>
                                          <p:attrName>style.color</p:attrName>
                                        </p:attrNameLst>
                                      </p:cBhvr>
                                      <p:by>
                                        <p:hsl h="7200000" s="0" l="0"/>
                                      </p:by>
                                    </p:animClr>
                                    <p:animClr clrSpc="hsl" dir="cw">
                                      <p:cBhvr>
                                        <p:cTn id="9" dur="2000" fill="hold"/>
                                        <p:tgtEl>
                                          <p:spTgt spid="2059"/>
                                        </p:tgtEl>
                                        <p:attrNameLst>
                                          <p:attrName>fillcolor</p:attrName>
                                        </p:attrNameLst>
                                      </p:cBhvr>
                                      <p:by>
                                        <p:hsl h="7200000" s="0" l="0"/>
                                      </p:by>
                                    </p:animClr>
                                    <p:animClr clrSpc="hsl" dir="cw">
                                      <p:cBhvr>
                                        <p:cTn id="10" dur="2000" fill="hold"/>
                                        <p:tgtEl>
                                          <p:spTgt spid="2059"/>
                                        </p:tgtEl>
                                        <p:attrNameLst>
                                          <p:attrName>stroke.color</p:attrName>
                                        </p:attrNameLst>
                                      </p:cBhvr>
                                      <p:by>
                                        <p:hsl h="7200000" s="0" l="0"/>
                                      </p:by>
                                    </p:animClr>
                                    <p:set>
                                      <p:cBhvr>
                                        <p:cTn id="11" dur="2000" fill="hold"/>
                                        <p:tgtEl>
                                          <p:spTgt spid="20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p:bldP spid="2059"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762000" y="771114"/>
            <a:ext cx="350520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DORAEMON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VÀ CHIẾC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FF"/>
                </a:solidFill>
                <a:effectLst/>
                <a:uLnTx/>
                <a:uFillTx/>
                <a:latin typeface="Times New Roman" pitchFamily="18" charset="0"/>
                <a:ea typeface="+mn-ea"/>
                <a:cs typeface="Times New Roman" pitchFamily="18" charset="0"/>
              </a:rPr>
              <a:t>BÁNH RÁN</a:t>
            </a:r>
          </a:p>
        </p:txBody>
      </p:sp>
      <p:sp>
        <p:nvSpPr>
          <p:cNvPr id="5" name="Rounded Rectangle 4"/>
          <p:cNvSpPr/>
          <p:nvPr/>
        </p:nvSpPr>
        <p:spPr>
          <a:xfrm>
            <a:off x="4648200" y="2221825"/>
            <a:ext cx="5867400" cy="3886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6"/>
          <p:cNvSpPr txBox="1"/>
          <p:nvPr/>
        </p:nvSpPr>
        <p:spPr>
          <a:xfrm>
            <a:off x="5039590" y="2641431"/>
            <a:ext cx="5476010"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Những con chuột đáng ghét đang tìm cách ăn vụng bánh rán của chú mèo máy Doraemon. Các em hãy ngăn cản chúng bằng cách trả lời các câu hỏi nhé.</a:t>
            </a:r>
          </a:p>
        </p:txBody>
      </p:sp>
      <p:pic>
        <p:nvPicPr>
          <p:cNvPr id="8" name="Picture 7">
            <a:hlinkClick r:id="rId5" action="ppaction://hlinksldjump"/>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pic>
        <p:nvPicPr>
          <p:cNvPr id="9" name="Doremon-Beat_vy4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24000" y="25400"/>
            <a:ext cx="609600" cy="609600"/>
          </a:xfrm>
          <a:prstGeom prst="rect">
            <a:avLst/>
          </a:prstGeom>
        </p:spPr>
      </p:pic>
    </p:spTree>
    <p:extLst>
      <p:ext uri="{BB962C8B-B14F-4D97-AF65-F5344CB8AC3E}">
        <p14:creationId xmlns:p14="http://schemas.microsoft.com/office/powerpoint/2010/main" val="83672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fill="hold" display="0">
                  <p:stCondLst>
                    <p:cond delay="indefinite"/>
                  </p:stCondLst>
                  <p:endCondLst>
                    <p:cond evt="onStopAudio" delay="0">
                      <p:tgtEl>
                        <p:sldTgt/>
                      </p:tgtEl>
                    </p:cond>
                  </p:endCondLst>
                </p:cTn>
                <p:tgtEl>
                  <p:spTgt spid="9"/>
                </p:tgtEl>
              </p:cMediaNode>
            </p:audio>
          </p:childTnLst>
        </p:cTn>
      </p:par>
    </p:tnLst>
    <p:bldLst>
      <p:bldP spid="5"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7000" b="-7000"/>
          </a:stretch>
        </a:blipFill>
        <a:effectLst/>
      </p:bgPr>
    </p:bg>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p:cNvSpPr txBox="1"/>
          <p:nvPr/>
        </p:nvSpPr>
        <p:spPr>
          <a:xfrm>
            <a:off x="2959244" y="700259"/>
            <a:ext cx="541020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Trung</a:t>
            </a: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bình</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cộng</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của</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ba</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số</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24, 25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và</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93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là</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 </a:t>
            </a: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4" name="Rounded Rectangle 3"/>
          <p:cNvSpPr/>
          <p:nvPr/>
        </p:nvSpPr>
        <p:spPr>
          <a:xfrm>
            <a:off x="2166787" y="2594264"/>
            <a:ext cx="290599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ounded Rectangle 4"/>
          <p:cNvSpPr/>
          <p:nvPr/>
        </p:nvSpPr>
        <p:spPr>
          <a:xfrm>
            <a:off x="6248400" y="4343400"/>
            <a:ext cx="3034146"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Rounded Rectangle 5"/>
          <p:cNvSpPr/>
          <p:nvPr/>
        </p:nvSpPr>
        <p:spPr>
          <a:xfrm>
            <a:off x="2150251" y="4214958"/>
            <a:ext cx="2929974"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ounded Rectangle 6"/>
          <p:cNvSpPr/>
          <p:nvPr/>
        </p:nvSpPr>
        <p:spPr>
          <a:xfrm>
            <a:off x="6227618" y="2594264"/>
            <a:ext cx="3148446"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p:cNvSpPr txBox="1"/>
          <p:nvPr/>
        </p:nvSpPr>
        <p:spPr>
          <a:xfrm>
            <a:off x="2155198" y="2720976"/>
            <a:ext cx="31032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 </a:t>
            </a: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54</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9" name="TextBox 8"/>
          <p:cNvSpPr txBox="1"/>
          <p:nvPr/>
        </p:nvSpPr>
        <p:spPr>
          <a:xfrm>
            <a:off x="6354530" y="2745810"/>
            <a:ext cx="297526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 </a:t>
            </a:r>
            <a:r>
              <a:rPr lang="en-US" sz="3200" dirty="0" smtClean="0">
                <a:solidFill>
                  <a:prstClr val="black"/>
                </a:solidFill>
                <a:latin typeface="Times New Roman" pitchFamily="18" charset="0"/>
                <a:cs typeface="Times New Roman" pitchFamily="18" charset="0"/>
              </a:rPr>
              <a:t>53</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0" name="TextBox 9"/>
          <p:cNvSpPr txBox="1"/>
          <p:nvPr/>
        </p:nvSpPr>
        <p:spPr>
          <a:xfrm>
            <a:off x="6255188" y="4470112"/>
            <a:ext cx="303414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D:</a:t>
            </a:r>
            <a:r>
              <a:rPr lang="en-US" sz="3200" dirty="0" smtClean="0">
                <a:solidFill>
                  <a:prstClr val="black"/>
                </a:solidFill>
                <a:latin typeface="Times New Roman" pitchFamily="18" charset="0"/>
                <a:cs typeface="Times New Roman" pitchFamily="18" charset="0"/>
              </a:rPr>
              <a:t> 51</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TextBox 10"/>
          <p:cNvSpPr txBox="1"/>
          <p:nvPr/>
        </p:nvSpPr>
        <p:spPr>
          <a:xfrm>
            <a:off x="2104161" y="4329741"/>
            <a:ext cx="290599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 </a:t>
            </a:r>
            <a:r>
              <a:rPr lang="en-US" sz="3200" dirty="0" smtClean="0">
                <a:solidFill>
                  <a:prstClr val="black"/>
                </a:solidFill>
                <a:latin typeface="Times New Roman" pitchFamily="18" charset="0"/>
                <a:cs typeface="Times New Roman" pitchFamily="18" charset="0"/>
              </a:rPr>
              <a:t>52</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742590" y="1980845"/>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033426" y="3790256"/>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3011805" y="3860512"/>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flipH="1">
            <a:off x="347993" y="1740610"/>
            <a:ext cx="2320612" cy="2655897"/>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2" name="Picture 21">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spTree>
    <p:extLst>
      <p:ext uri="{BB962C8B-B14F-4D97-AF65-F5344CB8AC3E}">
        <p14:creationId xmlns:p14="http://schemas.microsoft.com/office/powerpoint/2010/main" val="327298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91"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10000" r="-10000"/>
          </a:stretch>
        </a:blipFill>
        <a:effectLst/>
      </p:bgPr>
    </p:bg>
    <p:spTree>
      <p:nvGrpSpPr>
        <p:cNvPr id="1" name=""/>
        <p:cNvGrpSpPr/>
        <p:nvPr/>
      </p:nvGrpSpPr>
      <p:grpSpPr>
        <a:xfrm>
          <a:off x="0" y="0"/>
          <a:ext cx="0" cy="0"/>
          <a:chOff x="0" y="0"/>
          <a:chExt cx="0" cy="0"/>
        </a:xfrm>
      </p:grpSpPr>
      <p:sp>
        <p:nvSpPr>
          <p:cNvPr id="4" name="Rounded Rectangle 3"/>
          <p:cNvSpPr/>
          <p:nvPr/>
        </p:nvSpPr>
        <p:spPr>
          <a:xfrm>
            <a:off x="2452254" y="4390097"/>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ounded Rectangle 4"/>
          <p:cNvSpPr/>
          <p:nvPr/>
        </p:nvSpPr>
        <p:spPr>
          <a:xfrm>
            <a:off x="6248400" y="4343400"/>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Rounded Rectangle 5"/>
          <p:cNvSpPr/>
          <p:nvPr/>
        </p:nvSpPr>
        <p:spPr>
          <a:xfrm>
            <a:off x="2493817" y="2615046"/>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ounded Rectangle 6"/>
          <p:cNvSpPr/>
          <p:nvPr/>
        </p:nvSpPr>
        <p:spPr>
          <a:xfrm>
            <a:off x="6227618" y="2594264"/>
            <a:ext cx="2133600" cy="838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7"/>
          <p:cNvSpPr txBox="1"/>
          <p:nvPr/>
        </p:nvSpPr>
        <p:spPr>
          <a:xfrm>
            <a:off x="2590800" y="4470113"/>
            <a:ext cx="170410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 </a:t>
            </a: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14</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9" name="TextBox 8"/>
          <p:cNvSpPr txBox="1"/>
          <p:nvPr/>
        </p:nvSpPr>
        <p:spPr>
          <a:xfrm>
            <a:off x="6400800" y="2782975"/>
            <a:ext cx="1524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 </a:t>
            </a: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13</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0" name="TextBox 9"/>
          <p:cNvSpPr txBox="1"/>
          <p:nvPr/>
        </p:nvSpPr>
        <p:spPr>
          <a:xfrm>
            <a:off x="6400800" y="4470113"/>
            <a:ext cx="1524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 </a:t>
            </a:r>
            <a:r>
              <a:rPr lang="en-US" sz="3200" dirty="0" smtClean="0">
                <a:solidFill>
                  <a:prstClr val="black"/>
                </a:solidFill>
                <a:latin typeface="Times New Roman" pitchFamily="18" charset="0"/>
                <a:cs typeface="Times New Roman" pitchFamily="18" charset="0"/>
              </a:rPr>
              <a:t>15</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1" name="TextBox 10"/>
          <p:cNvSpPr txBox="1"/>
          <p:nvPr/>
        </p:nvSpPr>
        <p:spPr>
          <a:xfrm>
            <a:off x="2757054" y="2864659"/>
            <a:ext cx="1524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 </a:t>
            </a: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12</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2" name="Picture 11"/>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996266" y="1863091"/>
            <a:ext cx="1891145" cy="2003135"/>
          </a:xfrm>
          <a:prstGeom prst="rect">
            <a:avLst/>
          </a:prstGeom>
        </p:spPr>
      </p:pic>
      <p:pic>
        <p:nvPicPr>
          <p:cNvPr id="13" name="Picture 12"/>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254879" y="3691891"/>
            <a:ext cx="1891145" cy="200313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3304310" y="1909560"/>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10">
            <a:extLst>
              <a:ext uri="{BEBA8EAE-BF5A-486C-A8C5-ECC9F3942E4B}">
                <a14:imgProps xmlns:a14="http://schemas.microsoft.com/office/drawing/2010/main">
                  <a14:imgLayer r:embed="rId11">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330522" y="3769452"/>
            <a:ext cx="2561710" cy="3081067"/>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4400" y="2594264"/>
            <a:ext cx="609600" cy="609600"/>
          </a:xfrm>
          <a:prstGeom prst="rect">
            <a:avLst/>
          </a:prstGeom>
        </p:spPr>
      </p:pic>
      <p:pic>
        <p:nvPicPr>
          <p:cNvPr id="20" name="Picture 19">
            <a:hlinkClick r:id="rId13" action="ppaction://hlinksldjump"/>
          </p:cNvPr>
          <p:cNvPicPr>
            <a:picLocks noChangeAspect="1"/>
          </p:cNvPicPr>
          <p:nvPr/>
        </p:nvPicPr>
        <p:blipFill>
          <a:blip r:embed="rId14">
            <a:extLst>
              <a:ext uri="{BEBA8EAE-BF5A-486C-A8C5-ECC9F3942E4B}">
                <a14:imgProps xmlns:a14="http://schemas.microsoft.com/office/drawing/2010/main">
                  <a14:imgLayer r:embed="rId15">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282546" y="1"/>
            <a:ext cx="1371600" cy="1740609"/>
          </a:xfrm>
          <a:prstGeom prst="rect">
            <a:avLst/>
          </a:prstGeom>
        </p:spPr>
      </p:pic>
      <p:grpSp>
        <p:nvGrpSpPr>
          <p:cNvPr id="43" name="Group 42"/>
          <p:cNvGrpSpPr/>
          <p:nvPr/>
        </p:nvGrpSpPr>
        <p:grpSpPr>
          <a:xfrm>
            <a:off x="2362200" y="533400"/>
            <a:ext cx="6525210" cy="1828800"/>
            <a:chOff x="2362200" y="304800"/>
            <a:chExt cx="6525210" cy="1828800"/>
          </a:xfrm>
        </p:grpSpPr>
        <p:sp>
          <p:nvSpPr>
            <p:cNvPr id="2" name="Oval 1"/>
            <p:cNvSpPr/>
            <p:nvPr/>
          </p:nvSpPr>
          <p:spPr>
            <a:xfrm>
              <a:off x="2362200" y="304800"/>
              <a:ext cx="6248400" cy="18288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p:cNvSpPr txBox="1"/>
            <p:nvPr/>
          </p:nvSpPr>
          <p:spPr>
            <a:xfrm>
              <a:off x="2590799" y="329580"/>
              <a:ext cx="629661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Trung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prstClr val="black"/>
                  </a:solidFill>
                  <a:effectLst/>
                  <a:uLnTx/>
                  <a:uFillTx/>
                  <a:latin typeface="Times New Roman" pitchFamily="18" charset="0"/>
                  <a:ea typeface="+mn-ea"/>
                  <a:cs typeface="Times New Roman" pitchFamily="18" charset="0"/>
                </a:rPr>
                <a:t>bình</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cộng</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của</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3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số</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bằng</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10,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biết</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trung</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bình</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cộng</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của</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số</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thứ</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nhất</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với</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số</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thứ</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hai</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bằng</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8.Tìm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số</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thứ</a:t>
              </a:r>
              <a:r>
                <a:rPr kumimoji="0" lang="en-US" sz="32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noProof="0" dirty="0" err="1" smtClean="0">
                  <a:ln>
                    <a:noFill/>
                  </a:ln>
                  <a:solidFill>
                    <a:prstClr val="black"/>
                  </a:solidFill>
                  <a:effectLst/>
                  <a:uLnTx/>
                  <a:uFillTx/>
                  <a:latin typeface="Times New Roman" pitchFamily="18" charset="0"/>
                  <a:ea typeface="+mn-ea"/>
                  <a:cs typeface="Times New Roman" pitchFamily="18" charset="0"/>
                </a:rPr>
                <a:t>ba</a:t>
              </a:r>
              <a:r>
                <a:rPr kumimoji="0" lang="en-US" sz="3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spTree>
    <p:extLst>
      <p:ext uri="{BB962C8B-B14F-4D97-AF65-F5344CB8AC3E}">
        <p14:creationId xmlns:p14="http://schemas.microsoft.com/office/powerpoint/2010/main" val="18521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5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5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5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ircle(in)">
                                      <p:cBhvr>
                                        <p:cTn id="31" dur="500"/>
                                        <p:tgtEl>
                                          <p:spTgt spid="5"/>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8"/>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 presetClass="mediacall" presetSubtype="0" fill="hold" nodeType="withEffect">
                                  <p:stCondLst>
                                    <p:cond delay="0"/>
                                  </p:stCondLst>
                                  <p:childTnLst>
                                    <p:cmd type="call" cmd="playFrom(0.0)">
                                      <p:cBhvr>
                                        <p:cTn id="42" dur="8091" fill="hold"/>
                                        <p:tgtEl>
                                          <p:spTgt spid="16"/>
                                        </p:tgtEl>
                                      </p:cBhvr>
                                    </p:cmd>
                                  </p:childTnLst>
                                </p:cTn>
                              </p:par>
                            </p:childTnLst>
                          </p:cTn>
                        </p:par>
                      </p:childTnLst>
                    </p:cTn>
                  </p:par>
                </p:childTnLst>
              </p:cTn>
              <p:nextCondLst>
                <p:cond evt="onClick" delay="0">
                  <p:tgtEl>
                    <p:spTgt spid="8"/>
                  </p:tgtEl>
                </p:cond>
              </p:nextCondLst>
            </p:seq>
            <p:seq concurrent="1" nextAc="seek">
              <p:cTn id="43" restart="whenNotActive" fill="hold" evtFilter="cancelBubble" nodeType="interactiveSeq">
                <p:stCondLst>
                  <p:cond evt="onClick" delay="0">
                    <p:tgtEl>
                      <p:spTgt spid="9"/>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 presetClass="mediacall" presetSubtype="0" fill="hold" nodeType="withEffect">
                                  <p:stCondLst>
                                    <p:cond delay="0"/>
                                  </p:stCondLst>
                                  <p:childTnLst>
                                    <p:cmd type="call" cmd="playFrom(0.0)">
                                      <p:cBhvr>
                                        <p:cTn id="50" dur="8158" fill="hold"/>
                                        <p:tgtEl>
                                          <p:spTgt spid="17"/>
                                        </p:tgtEl>
                                      </p:cBhvr>
                                    </p:cmd>
                                  </p:childTnLst>
                                </p:cTn>
                              </p:par>
                            </p:childTnLst>
                          </p:cTn>
                        </p:par>
                      </p:childTnLst>
                    </p:cTn>
                  </p:par>
                </p:childTnLst>
              </p:cTn>
              <p:nextCondLst>
                <p:cond evt="onClick" delay="0">
                  <p:tgtEl>
                    <p:spTgt spid="9"/>
                  </p:tgtEl>
                </p:cond>
              </p:nextCondLst>
            </p:seq>
            <p:seq concurrent="1" nextAc="seek">
              <p:cTn id="51" restart="whenNotActive" fill="hold" evtFilter="cancelBubble" nodeType="interactiveSeq">
                <p:stCondLst>
                  <p:cond evt="onClick" delay="0">
                    <p:tgtEl>
                      <p:spTgt spid="11"/>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par>
                                <p:cTn id="57" presetID="1" presetClass="mediacall" presetSubtype="0" fill="hold" nodeType="withEffect">
                                  <p:stCondLst>
                                    <p:cond delay="0"/>
                                  </p:stCondLst>
                                  <p:childTnLst>
                                    <p:cmd type="call" cmd="playFrom(0.0)">
                                      <p:cBhvr>
                                        <p:cTn id="58" dur="8158" fill="hold"/>
                                        <p:tgtEl>
                                          <p:spTgt spid="19"/>
                                        </p:tgtEl>
                                      </p:cBhvr>
                                    </p:cmd>
                                  </p:childTnLst>
                                </p:cTn>
                              </p:par>
                            </p:childTnLst>
                          </p:cTn>
                        </p:par>
                      </p:childTnLst>
                    </p:cTn>
                  </p:par>
                </p:childTnLst>
              </p:cTn>
              <p:nextCondLst>
                <p:cond evt="onClick" delay="0">
                  <p:tgtEl>
                    <p:spTgt spid="11"/>
                  </p:tgtEl>
                </p:cond>
              </p:nextCondLst>
            </p:seq>
            <p:seq concurrent="1" nextAc="seek">
              <p:cTn id="59" restart="whenNotActive" fill="hold" evtFilter="cancelBubble" nodeType="interactiveSeq">
                <p:stCondLst>
                  <p:cond evt="onClick" delay="0">
                    <p:tgtEl>
                      <p:spTgt spid="1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childTnLst>
                                </p:cTn>
                              </p:par>
                              <p:par>
                                <p:cTn id="65" presetID="1" presetClass="mediacall" presetSubtype="0" fill="hold" nodeType="withEffect">
                                  <p:stCondLst>
                                    <p:cond delay="0"/>
                                  </p:stCondLst>
                                  <p:childTnLst>
                                    <p:cmd type="call" cmd="playFrom(0.0)">
                                      <p:cBhvr>
                                        <p:cTn id="66" dur="8158" fill="hold"/>
                                        <p:tgtEl>
                                          <p:spTgt spid="18"/>
                                        </p:tgtEl>
                                      </p:cBhvr>
                                    </p:cmd>
                                  </p:childTnLst>
                                </p:cTn>
                              </p:par>
                            </p:childTnLst>
                          </p:cTn>
                        </p:par>
                      </p:childTnLst>
                    </p:cTn>
                  </p:par>
                </p:childTnLst>
              </p:cTn>
              <p:nextCondLst>
                <p:cond evt="onClick" delay="0">
                  <p:tgtEl>
                    <p:spTgt spid="10"/>
                  </p:tgtEl>
                </p:cond>
              </p:nextCondLst>
            </p:seq>
            <p:audio>
              <p:cMediaNode vol="80000">
                <p:cTn id="67" fill="hold" display="0">
                  <p:stCondLst>
                    <p:cond delay="indefinite"/>
                  </p:stCondLst>
                  <p:endCondLst>
                    <p:cond evt="onStopAudio" delay="0">
                      <p:tgtEl>
                        <p:sldTgt/>
                      </p:tgtEl>
                    </p:cond>
                  </p:endCondLst>
                </p:cTn>
                <p:tgtEl>
                  <p:spTgt spid="16"/>
                </p:tgtEl>
              </p:cMediaNode>
            </p:audio>
            <p:audio>
              <p:cMediaNode vol="80000">
                <p:cTn id="68" fill="hold" display="0">
                  <p:stCondLst>
                    <p:cond delay="indefinite"/>
                  </p:stCondLst>
                  <p:endCondLst>
                    <p:cond evt="onStopAudio" delay="0">
                      <p:tgtEl>
                        <p:sldTgt/>
                      </p:tgtEl>
                    </p:cond>
                  </p:endCondLst>
                </p:cTn>
                <p:tgtEl>
                  <p:spTgt spid="17"/>
                </p:tgtEl>
              </p:cMediaNode>
            </p:audio>
            <p:audio>
              <p:cMediaNode vol="80000">
                <p:cTn id="69" fill="hold" display="0">
                  <p:stCondLst>
                    <p:cond delay="indefinite"/>
                  </p:stCondLst>
                  <p:endCondLst>
                    <p:cond evt="onStopAudio" delay="0">
                      <p:tgtEl>
                        <p:sldTgt/>
                      </p:tgtEl>
                    </p:cond>
                  </p:endCondLst>
                </p:cTn>
                <p:tgtEl>
                  <p:spTgt spid="18"/>
                </p:tgtEl>
              </p:cMediaNode>
            </p:audio>
            <p:audio>
              <p:cMediaNode vol="80000">
                <p:cTn id="70" fill="hold" display="0">
                  <p:stCondLst>
                    <p:cond delay="indefinite"/>
                  </p:stCondLst>
                  <p:endCondLst>
                    <p:cond evt="onStopAudio" delay="0">
                      <p:tgtEl>
                        <p:sldTgt/>
                      </p:tgtEl>
                    </p:cond>
                  </p:endCondLst>
                </p:cTn>
                <p:tgtEl>
                  <p:spTgt spid="19"/>
                </p:tgtEl>
              </p:cMediaNode>
            </p:audio>
            <p:seq concurrent="1" nextAc="seek">
              <p:cTn id="71" restart="whenNotActive" fill="hold" evtFilter="cancelBubble" nodeType="interactiveSeq">
                <p:stCondLst>
                  <p:cond evt="onClick" delay="0">
                    <p:tgtEl>
                      <p:spTgt spid="15"/>
                    </p:tgtEl>
                  </p:cond>
                </p:stCondLst>
                <p:endSync evt="end" delay="0">
                  <p:rtn val="all"/>
                </p:endSync>
                <p:childTnLst>
                  <p:par>
                    <p:cTn id="72" fill="hold">
                      <p:stCondLst>
                        <p:cond delay="0"/>
                      </p:stCondLst>
                      <p:childTnLst>
                        <p:par>
                          <p:cTn id="73" fill="hold">
                            <p:stCondLst>
                              <p:cond delay="0"/>
                            </p:stCondLst>
                            <p:childTnLst>
                              <p:par>
                                <p:cTn id="74" presetID="1" presetClass="exit" presetSubtype="0" fill="hold" nodeType="clickEffect">
                                  <p:stCondLst>
                                    <p:cond delay="0"/>
                                  </p:stCondLst>
                                  <p:childTnLst>
                                    <p:set>
                                      <p:cBhvr>
                                        <p:cTn id="75"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4" grpId="0" animBg="1"/>
      <p:bldP spid="5" grpId="0" animBg="1"/>
      <p:bldP spid="6" grpId="0" animBg="1"/>
      <p:bldP spid="7" grpId="0" animBg="1"/>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err="1">
                <a:solidFill>
                  <a:srgbClr val="2F14F4"/>
                </a:solidFill>
                <a:latin typeface="Times New Roman" panose="02020603050405020304" pitchFamily="18" charset="0"/>
                <a:cs typeface="Times New Roman" panose="02020603050405020304" pitchFamily="18" charset="0"/>
              </a:rPr>
              <a:t>Bài</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1: </a:t>
            </a:r>
            <a:r>
              <a:rPr lang="en-US" sz="3600" b="1" dirty="0" err="1">
                <a:solidFill>
                  <a:srgbClr val="2F14F4"/>
                </a:solidFill>
                <a:latin typeface="Times New Roman" panose="02020603050405020304" pitchFamily="18" charset="0"/>
                <a:cs typeface="Times New Roman" panose="02020603050405020304" pitchFamily="18" charset="0"/>
              </a:rPr>
              <a:t>Khoanh</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tròn</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vào</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chữ</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đặt</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trước</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câu</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trả</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lời</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đúng</a:t>
            </a:r>
            <a:r>
              <a:rPr lang="en-US" sz="3600" b="1" dirty="0">
                <a:solidFill>
                  <a:srgbClr val="2F14F4"/>
                </a:solidFill>
                <a:latin typeface="Times New Roman" panose="02020603050405020304" pitchFamily="18" charset="0"/>
                <a:cs typeface="Times New Roman" panose="02020603050405020304" pitchFamily="18" charset="0"/>
              </a:rPr>
              <a:t>.</a:t>
            </a:r>
            <a:endParaRPr lang="en-US" sz="3600" dirty="0">
              <a:solidFill>
                <a:srgbClr val="2F14F4"/>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35358" y="1429276"/>
            <a:ext cx="10972800" cy="4525963"/>
          </a:xfrm>
        </p:spPr>
        <p:txBody>
          <a:bodyPr>
            <a:normAutofit lnSpcReduction="10000"/>
          </a:bodyPr>
          <a:lstStyle/>
          <a:p>
            <a:pPr marL="0" indent="0">
              <a:buNone/>
            </a:pPr>
            <a:r>
              <a:rPr lang="vi-VN" sz="3200" b="1" dirty="0">
                <a:solidFill>
                  <a:srgbClr val="2F14F4"/>
                </a:solidFill>
                <a:latin typeface="Times New Roman" panose="02020603050405020304" pitchFamily="18" charset="0"/>
                <a:cs typeface="Times New Roman" panose="02020603050405020304" pitchFamily="18" charset="0"/>
              </a:rPr>
              <a:t>a. </a:t>
            </a:r>
            <a:r>
              <a:rPr lang="en-US" sz="3200" b="1" dirty="0" err="1" smtClean="0">
                <a:solidFill>
                  <a:srgbClr val="2F14F4"/>
                </a:solidFill>
                <a:latin typeface="Times New Roman" panose="02020603050405020304" pitchFamily="18" charset="0"/>
                <a:cs typeface="Times New Roman" panose="02020603050405020304" pitchFamily="18" charset="0"/>
              </a:rPr>
              <a:t>Kết</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quả</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của</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phép</a:t>
            </a:r>
            <a:r>
              <a:rPr lang="en-US" sz="3200" b="1" dirty="0" smtClean="0">
                <a:solidFill>
                  <a:srgbClr val="2F14F4"/>
                </a:solidFill>
                <a:latin typeface="Times New Roman" panose="02020603050405020304" pitchFamily="18" charset="0"/>
                <a:cs typeface="Times New Roman" panose="02020603050405020304" pitchFamily="18" charset="0"/>
              </a:rPr>
              <a:t> chia 5 841 </a:t>
            </a:r>
            <a:r>
              <a:rPr lang="vi-VN" sz="3200" b="1" dirty="0" smtClean="0">
                <a:solidFill>
                  <a:srgbClr val="2F14F4"/>
                </a:solidFill>
                <a:latin typeface="Times New Roman" panose="02020603050405020304" pitchFamily="18" charset="0"/>
                <a:cs typeface="Times New Roman" panose="02020603050405020304" pitchFamily="18" charset="0"/>
              </a:rPr>
              <a:t>là</a:t>
            </a:r>
            <a:r>
              <a:rPr lang="vi-VN" sz="3200" b="1" dirty="0">
                <a:solidFill>
                  <a:srgbClr val="2F14F4"/>
                </a:solidFill>
                <a:latin typeface="Times New Roman" panose="02020603050405020304" pitchFamily="18" charset="0"/>
                <a:cs typeface="Times New Roman" panose="02020603050405020304" pitchFamily="18" charset="0"/>
              </a:rPr>
              <a:t>: </a:t>
            </a:r>
          </a:p>
          <a:p>
            <a:pPr marL="0" indent="0">
              <a:buNone/>
            </a:pPr>
            <a:r>
              <a:rPr lang="en-US" sz="3200" b="1" dirty="0" smtClean="0">
                <a:solidFill>
                  <a:srgbClr val="2F14F4"/>
                </a:solidFill>
                <a:latin typeface="Times New Roman" panose="02020603050405020304" pitchFamily="18" charset="0"/>
                <a:cs typeface="Times New Roman" panose="02020603050405020304" pitchFamily="18" charset="0"/>
              </a:rPr>
              <a:t>   </a:t>
            </a:r>
            <a:r>
              <a:rPr lang="vi-VN" sz="3200" b="1" dirty="0" smtClean="0">
                <a:solidFill>
                  <a:srgbClr val="2F14F4"/>
                </a:solidFill>
                <a:latin typeface="Times New Roman" panose="02020603050405020304" pitchFamily="18" charset="0"/>
                <a:cs typeface="Times New Roman" panose="02020603050405020304" pitchFamily="18" charset="0"/>
              </a:rPr>
              <a:t>A.</a:t>
            </a:r>
            <a:r>
              <a:rPr lang="en-US" b="1" dirty="0">
                <a:solidFill>
                  <a:srgbClr val="2F14F4"/>
                </a:solidFill>
                <a:latin typeface="Times New Roman" panose="02020603050405020304" pitchFamily="18" charset="0"/>
                <a:cs typeface="Times New Roman" panose="02020603050405020304" pitchFamily="18" charset="0"/>
              </a:rPr>
              <a:t> </a:t>
            </a:r>
            <a:r>
              <a:rPr lang="en-US" b="1" dirty="0" smtClean="0">
                <a:solidFill>
                  <a:srgbClr val="2F14F4"/>
                </a:solidFill>
                <a:latin typeface="Times New Roman" panose="02020603050405020304" pitchFamily="18" charset="0"/>
                <a:cs typeface="Times New Roman" panose="02020603050405020304" pitchFamily="18" charset="0"/>
              </a:rPr>
              <a:t>108 </a:t>
            </a:r>
            <a:r>
              <a:rPr lang="en-US" b="1" dirty="0" err="1" smtClean="0">
                <a:solidFill>
                  <a:srgbClr val="2F14F4"/>
                </a:solidFill>
                <a:latin typeface="Times New Roman" panose="02020603050405020304" pitchFamily="18" charset="0"/>
                <a:cs typeface="Times New Roman" panose="02020603050405020304" pitchFamily="18" charset="0"/>
              </a:rPr>
              <a:t>dư</a:t>
            </a:r>
            <a:r>
              <a:rPr lang="en-US" b="1" dirty="0" smtClean="0">
                <a:solidFill>
                  <a:srgbClr val="2F14F4"/>
                </a:solidFill>
                <a:latin typeface="Times New Roman" panose="02020603050405020304" pitchFamily="18" charset="0"/>
                <a:cs typeface="Times New Roman" panose="02020603050405020304" pitchFamily="18" charset="0"/>
              </a:rPr>
              <a:t> 49</a:t>
            </a:r>
            <a:r>
              <a:rPr lang="vi-VN" sz="3200" b="1" dirty="0" smtClean="0">
                <a:solidFill>
                  <a:srgbClr val="2F14F4"/>
                </a:solidFill>
                <a:latin typeface="Times New Roman" panose="02020603050405020304" pitchFamily="18" charset="0"/>
                <a:cs typeface="Times New Roman" panose="02020603050405020304" pitchFamily="18" charset="0"/>
              </a:rPr>
              <a:t>      </a:t>
            </a:r>
            <a:r>
              <a:rPr lang="en-US" sz="3200" b="1" dirty="0" smtClean="0">
                <a:solidFill>
                  <a:srgbClr val="2F14F4"/>
                </a:solidFill>
                <a:latin typeface="Times New Roman" panose="02020603050405020304" pitchFamily="18" charset="0"/>
                <a:cs typeface="Times New Roman" panose="02020603050405020304" pitchFamily="18" charset="0"/>
              </a:rPr>
              <a:t>          </a:t>
            </a:r>
            <a:r>
              <a:rPr lang="vi-VN" sz="3200" b="1" dirty="0" smtClean="0">
                <a:solidFill>
                  <a:srgbClr val="2F14F4"/>
                </a:solidFill>
                <a:latin typeface="Times New Roman" panose="02020603050405020304" pitchFamily="18" charset="0"/>
                <a:cs typeface="Times New Roman" panose="02020603050405020304" pitchFamily="18" charset="0"/>
              </a:rPr>
              <a:t>B</a:t>
            </a:r>
            <a:r>
              <a:rPr lang="vi-VN" sz="3200" b="1" dirty="0">
                <a:solidFill>
                  <a:srgbClr val="2F14F4"/>
                </a:solidFill>
                <a:latin typeface="Times New Roman" panose="02020603050405020304" pitchFamily="18" charset="0"/>
                <a:cs typeface="Times New Roman" panose="02020603050405020304" pitchFamily="18" charset="0"/>
              </a:rPr>
              <a:t>. </a:t>
            </a:r>
            <a:r>
              <a:rPr lang="en-US" sz="3200" b="1" dirty="0" smtClean="0">
                <a:solidFill>
                  <a:srgbClr val="2F14F4"/>
                </a:solidFill>
                <a:latin typeface="Times New Roman" panose="02020603050405020304" pitchFamily="18" charset="0"/>
                <a:cs typeface="Times New Roman" panose="02020603050405020304" pitchFamily="18" charset="0"/>
              </a:rPr>
              <a:t>108 </a:t>
            </a:r>
            <a:r>
              <a:rPr lang="en-US" sz="3200" b="1" dirty="0" err="1" smtClean="0">
                <a:solidFill>
                  <a:srgbClr val="2F14F4"/>
                </a:solidFill>
                <a:latin typeface="Times New Roman" panose="02020603050405020304" pitchFamily="18" charset="0"/>
                <a:cs typeface="Times New Roman" panose="02020603050405020304" pitchFamily="18" charset="0"/>
              </a:rPr>
              <a:t>dư</a:t>
            </a:r>
            <a:r>
              <a:rPr lang="en-US" sz="3200" b="1" dirty="0" smtClean="0">
                <a:solidFill>
                  <a:srgbClr val="2F14F4"/>
                </a:solidFill>
                <a:latin typeface="Times New Roman" panose="02020603050405020304" pitchFamily="18" charset="0"/>
                <a:cs typeface="Times New Roman" panose="02020603050405020304" pitchFamily="18" charset="0"/>
              </a:rPr>
              <a:t> 9</a:t>
            </a:r>
          </a:p>
          <a:p>
            <a:pPr marL="0" indent="0">
              <a:buNone/>
            </a:pPr>
            <a:r>
              <a:rPr lang="en-US" b="1" dirty="0">
                <a:solidFill>
                  <a:srgbClr val="2F14F4"/>
                </a:solidFill>
                <a:latin typeface="Times New Roman" panose="02020603050405020304" pitchFamily="18" charset="0"/>
                <a:cs typeface="Times New Roman" panose="02020603050405020304" pitchFamily="18" charset="0"/>
              </a:rPr>
              <a:t> </a:t>
            </a:r>
            <a:r>
              <a:rPr lang="en-US" b="1" dirty="0" smtClean="0">
                <a:solidFill>
                  <a:srgbClr val="2F14F4"/>
                </a:solidFill>
                <a:latin typeface="Times New Roman" panose="02020603050405020304" pitchFamily="18" charset="0"/>
                <a:cs typeface="Times New Roman" panose="02020603050405020304" pitchFamily="18" charset="0"/>
              </a:rPr>
              <a:t> C. 107 </a:t>
            </a:r>
            <a:r>
              <a:rPr lang="en-US" b="1" dirty="0" err="1" smtClean="0">
                <a:solidFill>
                  <a:srgbClr val="2F14F4"/>
                </a:solidFill>
                <a:latin typeface="Times New Roman" panose="02020603050405020304" pitchFamily="18" charset="0"/>
                <a:cs typeface="Times New Roman" panose="02020603050405020304" pitchFamily="18" charset="0"/>
              </a:rPr>
              <a:t>dư</a:t>
            </a:r>
            <a:r>
              <a:rPr lang="en-US" b="1" dirty="0" smtClean="0">
                <a:solidFill>
                  <a:srgbClr val="2F14F4"/>
                </a:solidFill>
                <a:latin typeface="Times New Roman" panose="02020603050405020304" pitchFamily="18" charset="0"/>
                <a:cs typeface="Times New Roman" panose="02020603050405020304" pitchFamily="18" charset="0"/>
              </a:rPr>
              <a:t> 63                 D. 18 </a:t>
            </a:r>
            <a:r>
              <a:rPr lang="en-US" b="1" dirty="0" err="1" smtClean="0">
                <a:solidFill>
                  <a:srgbClr val="2F14F4"/>
                </a:solidFill>
                <a:latin typeface="Times New Roman" panose="02020603050405020304" pitchFamily="18" charset="0"/>
                <a:cs typeface="Times New Roman" panose="02020603050405020304" pitchFamily="18" charset="0"/>
              </a:rPr>
              <a:t>dư</a:t>
            </a:r>
            <a:r>
              <a:rPr lang="en-US" b="1" dirty="0" smtClean="0">
                <a:solidFill>
                  <a:srgbClr val="2F14F4"/>
                </a:solidFill>
                <a:latin typeface="Times New Roman" panose="02020603050405020304" pitchFamily="18" charset="0"/>
                <a:cs typeface="Times New Roman" panose="02020603050405020304" pitchFamily="18" charset="0"/>
              </a:rPr>
              <a:t> 9</a:t>
            </a:r>
            <a:endParaRPr lang="vi-VN" sz="3200" b="1" dirty="0">
              <a:solidFill>
                <a:srgbClr val="2F14F4"/>
              </a:solidFill>
              <a:latin typeface="Times New Roman" panose="02020603050405020304" pitchFamily="18" charset="0"/>
              <a:cs typeface="Times New Roman" panose="02020603050405020304" pitchFamily="18" charset="0"/>
            </a:endParaRPr>
          </a:p>
          <a:p>
            <a:pPr marL="0" indent="0">
              <a:buNone/>
            </a:pPr>
            <a:r>
              <a:rPr lang="vi-VN" sz="3200" b="1" dirty="0">
                <a:solidFill>
                  <a:srgbClr val="2F14F4"/>
                </a:solidFill>
                <a:latin typeface="Times New Roman" panose="02020603050405020304" pitchFamily="18" charset="0"/>
                <a:cs typeface="Times New Roman" panose="02020603050405020304" pitchFamily="18" charset="0"/>
              </a:rPr>
              <a:t> b. </a:t>
            </a:r>
            <a:r>
              <a:rPr lang="en-US" sz="3200" b="1" dirty="0" err="1" smtClean="0">
                <a:solidFill>
                  <a:srgbClr val="2F14F4"/>
                </a:solidFill>
                <a:latin typeface="Times New Roman" panose="02020603050405020304" pitchFamily="18" charset="0"/>
                <a:cs typeface="Times New Roman" panose="02020603050405020304" pitchFamily="18" charset="0"/>
              </a:rPr>
              <a:t>giá</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trị</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của</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biểu</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thức</a:t>
            </a:r>
            <a:r>
              <a:rPr lang="en-US" sz="3200" b="1" dirty="0" smtClean="0">
                <a:solidFill>
                  <a:srgbClr val="2F14F4"/>
                </a:solidFill>
                <a:latin typeface="Times New Roman" panose="02020603050405020304" pitchFamily="18" charset="0"/>
                <a:cs typeface="Times New Roman" panose="02020603050405020304" pitchFamily="18" charset="0"/>
              </a:rPr>
              <a:t> 7 455 + 4 445 : 35 </a:t>
            </a:r>
            <a:r>
              <a:rPr lang="vi-VN" sz="3200" b="1" dirty="0" smtClean="0">
                <a:solidFill>
                  <a:srgbClr val="2F14F4"/>
                </a:solidFill>
                <a:latin typeface="Times New Roman" panose="02020603050405020304" pitchFamily="18" charset="0"/>
                <a:cs typeface="Times New Roman" panose="02020603050405020304" pitchFamily="18" charset="0"/>
              </a:rPr>
              <a:t> </a:t>
            </a:r>
            <a:r>
              <a:rPr lang="vi-VN" sz="3200" b="1" dirty="0">
                <a:solidFill>
                  <a:srgbClr val="2F14F4"/>
                </a:solidFill>
                <a:latin typeface="Times New Roman" panose="02020603050405020304" pitchFamily="18" charset="0"/>
                <a:cs typeface="Times New Roman" panose="02020603050405020304" pitchFamily="18" charset="0"/>
              </a:rPr>
              <a:t>là: </a:t>
            </a:r>
          </a:p>
          <a:p>
            <a:pPr marL="0" indent="0">
              <a:buNone/>
            </a:pPr>
            <a:r>
              <a:rPr lang="en-US" sz="3200" b="1" dirty="0" smtClean="0">
                <a:solidFill>
                  <a:srgbClr val="2F14F4"/>
                </a:solidFill>
                <a:latin typeface="Times New Roman" panose="02020603050405020304" pitchFamily="18" charset="0"/>
                <a:cs typeface="Times New Roman" panose="02020603050405020304" pitchFamily="18" charset="0"/>
              </a:rPr>
              <a:t>     </a:t>
            </a:r>
            <a:r>
              <a:rPr lang="vi-VN" sz="3200" b="1" dirty="0" smtClean="0">
                <a:solidFill>
                  <a:srgbClr val="2F14F4"/>
                </a:solidFill>
                <a:latin typeface="Times New Roman" panose="02020603050405020304" pitchFamily="18" charset="0"/>
                <a:cs typeface="Times New Roman" panose="02020603050405020304" pitchFamily="18" charset="0"/>
              </a:rPr>
              <a:t>A </a:t>
            </a:r>
            <a:r>
              <a:rPr lang="vi-VN" sz="3200" b="1" dirty="0">
                <a:solidFill>
                  <a:srgbClr val="2F14F4"/>
                </a:solidFill>
                <a:latin typeface="Times New Roman" panose="02020603050405020304" pitchFamily="18" charset="0"/>
                <a:cs typeface="Times New Roman" panose="02020603050405020304" pitchFamily="18" charset="0"/>
              </a:rPr>
              <a:t>. </a:t>
            </a:r>
            <a:r>
              <a:rPr lang="en-US" b="1" dirty="0" smtClean="0">
                <a:solidFill>
                  <a:srgbClr val="2F14F4"/>
                </a:solidFill>
                <a:latin typeface="Times New Roman" panose="02020603050405020304" pitchFamily="18" charset="0"/>
                <a:cs typeface="Times New Roman" panose="02020603050405020304" pitchFamily="18" charset="0"/>
              </a:rPr>
              <a:t>86</a:t>
            </a:r>
            <a:r>
              <a:rPr lang="vi-VN" sz="3200" b="1" dirty="0" smtClean="0">
                <a:solidFill>
                  <a:srgbClr val="2F14F4"/>
                </a:solidFill>
                <a:latin typeface="Times New Roman" panose="02020603050405020304" pitchFamily="18" charset="0"/>
                <a:cs typeface="Times New Roman" panose="02020603050405020304" pitchFamily="18" charset="0"/>
              </a:rPr>
              <a:t>  </a:t>
            </a:r>
            <a:r>
              <a:rPr lang="en-US" sz="3200" b="1" dirty="0" smtClean="0">
                <a:solidFill>
                  <a:srgbClr val="2F14F4"/>
                </a:solidFill>
                <a:latin typeface="Times New Roman" panose="02020603050405020304" pitchFamily="18" charset="0"/>
                <a:cs typeface="Times New Roman" panose="02020603050405020304" pitchFamily="18" charset="0"/>
              </a:rPr>
              <a:t>     </a:t>
            </a:r>
            <a:r>
              <a:rPr lang="vi-VN" sz="3200" b="1" dirty="0" smtClean="0">
                <a:solidFill>
                  <a:srgbClr val="2F14F4"/>
                </a:solidFill>
                <a:latin typeface="Times New Roman" panose="02020603050405020304" pitchFamily="18" charset="0"/>
                <a:cs typeface="Times New Roman" panose="02020603050405020304" pitchFamily="18" charset="0"/>
              </a:rPr>
              <a:t>   </a:t>
            </a:r>
            <a:r>
              <a:rPr lang="vi-VN" sz="3200" b="1" dirty="0">
                <a:solidFill>
                  <a:srgbClr val="2F14F4"/>
                </a:solidFill>
                <a:latin typeface="Times New Roman" panose="02020603050405020304" pitchFamily="18" charset="0"/>
                <a:cs typeface="Times New Roman" panose="02020603050405020304" pitchFamily="18" charset="0"/>
              </a:rPr>
              <a:t>B. </a:t>
            </a:r>
            <a:r>
              <a:rPr lang="en-US" b="1" dirty="0" smtClean="0">
                <a:solidFill>
                  <a:srgbClr val="2F14F4"/>
                </a:solidFill>
                <a:latin typeface="Times New Roman" panose="02020603050405020304" pitchFamily="18" charset="0"/>
                <a:cs typeface="Times New Roman" panose="02020603050405020304" pitchFamily="18" charset="0"/>
              </a:rPr>
              <a:t>340</a:t>
            </a:r>
            <a:r>
              <a:rPr lang="vi-VN" sz="3200" b="1" dirty="0" smtClean="0">
                <a:solidFill>
                  <a:srgbClr val="2F14F4"/>
                </a:solidFill>
                <a:latin typeface="Times New Roman" panose="02020603050405020304" pitchFamily="18" charset="0"/>
                <a:cs typeface="Times New Roman" panose="02020603050405020304" pitchFamily="18" charset="0"/>
              </a:rPr>
              <a:t>     </a:t>
            </a:r>
            <a:r>
              <a:rPr lang="en-US" sz="3200" b="1" dirty="0" smtClean="0">
                <a:solidFill>
                  <a:srgbClr val="2F14F4"/>
                </a:solidFill>
                <a:latin typeface="Times New Roman" panose="02020603050405020304" pitchFamily="18" charset="0"/>
                <a:cs typeface="Times New Roman" panose="02020603050405020304" pitchFamily="18" charset="0"/>
              </a:rPr>
              <a:t>    </a:t>
            </a:r>
            <a:r>
              <a:rPr lang="vi-VN" sz="3200" b="1" dirty="0" smtClean="0">
                <a:solidFill>
                  <a:srgbClr val="2F14F4"/>
                </a:solidFill>
                <a:latin typeface="Times New Roman" panose="02020603050405020304" pitchFamily="18" charset="0"/>
                <a:cs typeface="Times New Roman" panose="02020603050405020304" pitchFamily="18" charset="0"/>
              </a:rPr>
              <a:t>C</a:t>
            </a:r>
            <a:r>
              <a:rPr lang="vi-VN" sz="3200" b="1" dirty="0">
                <a:solidFill>
                  <a:srgbClr val="2F14F4"/>
                </a:solidFill>
                <a:latin typeface="Times New Roman" panose="02020603050405020304" pitchFamily="18" charset="0"/>
                <a:cs typeface="Times New Roman" panose="02020603050405020304" pitchFamily="18" charset="0"/>
              </a:rPr>
              <a:t>. </a:t>
            </a:r>
            <a:r>
              <a:rPr lang="en-US" b="1" dirty="0" smtClean="0">
                <a:solidFill>
                  <a:srgbClr val="2F14F4"/>
                </a:solidFill>
                <a:latin typeface="Times New Roman" panose="02020603050405020304" pitchFamily="18" charset="0"/>
                <a:cs typeface="Times New Roman" panose="02020603050405020304" pitchFamily="18" charset="0"/>
              </a:rPr>
              <a:t>7 582</a:t>
            </a:r>
            <a:r>
              <a:rPr lang="vi-VN" sz="3200" b="1" dirty="0" smtClean="0">
                <a:solidFill>
                  <a:srgbClr val="2F14F4"/>
                </a:solidFill>
                <a:latin typeface="Times New Roman" panose="02020603050405020304" pitchFamily="18" charset="0"/>
                <a:cs typeface="Times New Roman" panose="02020603050405020304" pitchFamily="18" charset="0"/>
              </a:rPr>
              <a:t>        </a:t>
            </a:r>
            <a:r>
              <a:rPr lang="vi-VN" sz="3200" b="1" dirty="0">
                <a:solidFill>
                  <a:srgbClr val="2F14F4"/>
                </a:solidFill>
                <a:latin typeface="Times New Roman" panose="02020603050405020304" pitchFamily="18" charset="0"/>
                <a:cs typeface="Times New Roman" panose="02020603050405020304" pitchFamily="18" charset="0"/>
              </a:rPr>
              <a:t>D. </a:t>
            </a:r>
            <a:r>
              <a:rPr lang="en-US" b="1" dirty="0" smtClean="0">
                <a:solidFill>
                  <a:srgbClr val="2F14F4"/>
                </a:solidFill>
                <a:latin typeface="Times New Roman" panose="02020603050405020304" pitchFamily="18" charset="0"/>
                <a:cs typeface="Times New Roman" panose="02020603050405020304" pitchFamily="18" charset="0"/>
              </a:rPr>
              <a:t>11 900</a:t>
            </a:r>
            <a:endParaRPr lang="vi-VN" sz="3200" b="1" dirty="0">
              <a:solidFill>
                <a:srgbClr val="2F14F4"/>
              </a:solidFill>
              <a:latin typeface="Times New Roman" panose="02020603050405020304" pitchFamily="18" charset="0"/>
              <a:cs typeface="Times New Roman" panose="02020603050405020304" pitchFamily="18" charset="0"/>
            </a:endParaRPr>
          </a:p>
          <a:p>
            <a:pPr marL="0" indent="0">
              <a:buNone/>
            </a:pPr>
            <a:r>
              <a:rPr lang="vi-VN" sz="3200" b="1" dirty="0">
                <a:solidFill>
                  <a:srgbClr val="2F14F4"/>
                </a:solidFill>
                <a:latin typeface="Times New Roman" panose="02020603050405020304" pitchFamily="18" charset="0"/>
                <a:cs typeface="Times New Roman" panose="02020603050405020304" pitchFamily="18" charset="0"/>
              </a:rPr>
              <a:t>c. </a:t>
            </a:r>
            <a:r>
              <a:rPr lang="en-US" sz="3200" b="1" dirty="0" err="1" smtClean="0">
                <a:solidFill>
                  <a:srgbClr val="2F14F4"/>
                </a:solidFill>
                <a:latin typeface="Times New Roman" panose="02020603050405020304" pitchFamily="18" charset="0"/>
                <a:cs typeface="Times New Roman" panose="02020603050405020304" pitchFamily="18" charset="0"/>
              </a:rPr>
              <a:t>Số</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lớn</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nhất</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có</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bốn</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chữ</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số</a:t>
            </a:r>
            <a:r>
              <a:rPr lang="en-US" sz="3200" b="1" dirty="0" smtClean="0">
                <a:solidFill>
                  <a:srgbClr val="2F14F4"/>
                </a:solidFill>
                <a:latin typeface="Times New Roman" panose="02020603050405020304" pitchFamily="18" charset="0"/>
                <a:cs typeface="Times New Roman" panose="02020603050405020304" pitchFamily="18" charset="0"/>
              </a:rPr>
              <a:t> chia </a:t>
            </a:r>
            <a:r>
              <a:rPr lang="en-US" sz="3200" b="1" dirty="0" err="1" smtClean="0">
                <a:solidFill>
                  <a:srgbClr val="2F14F4"/>
                </a:solidFill>
                <a:latin typeface="Times New Roman" panose="02020603050405020304" pitchFamily="18" charset="0"/>
                <a:cs typeface="Times New Roman" panose="02020603050405020304" pitchFamily="18" charset="0"/>
              </a:rPr>
              <a:t>cho</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số</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bé</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nhất</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có</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hai</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chữ</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số</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giống</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nhau</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được</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thương</a:t>
            </a:r>
            <a:r>
              <a:rPr lang="en-US" sz="3200" b="1" dirty="0" smtClean="0">
                <a:solidFill>
                  <a:srgbClr val="2F14F4"/>
                </a:solidFill>
                <a:latin typeface="Times New Roman" panose="02020603050405020304" pitchFamily="18" charset="0"/>
                <a:cs typeface="Times New Roman" panose="02020603050405020304" pitchFamily="18" charset="0"/>
              </a:rPr>
              <a:t> </a:t>
            </a:r>
            <a:r>
              <a:rPr lang="en-US" sz="3200" b="1" dirty="0" err="1" smtClean="0">
                <a:solidFill>
                  <a:srgbClr val="2F14F4"/>
                </a:solidFill>
                <a:latin typeface="Times New Roman" panose="02020603050405020304" pitchFamily="18" charset="0"/>
                <a:cs typeface="Times New Roman" panose="02020603050405020304" pitchFamily="18" charset="0"/>
              </a:rPr>
              <a:t>là</a:t>
            </a:r>
            <a:r>
              <a:rPr lang="en-US" b="1" dirty="0">
                <a:solidFill>
                  <a:srgbClr val="2F14F4"/>
                </a:solidFill>
                <a:latin typeface="Times New Roman" panose="02020603050405020304" pitchFamily="18" charset="0"/>
                <a:cs typeface="Times New Roman" panose="02020603050405020304" pitchFamily="18" charset="0"/>
              </a:rPr>
              <a:t>:</a:t>
            </a:r>
            <a:endParaRPr lang="vi-VN" sz="3200" b="1" dirty="0">
              <a:solidFill>
                <a:srgbClr val="2F14F4"/>
              </a:solidFill>
              <a:latin typeface="Times New Roman" panose="02020603050405020304" pitchFamily="18" charset="0"/>
              <a:cs typeface="Times New Roman" panose="02020603050405020304" pitchFamily="18" charset="0"/>
            </a:endParaRPr>
          </a:p>
          <a:p>
            <a:pPr marL="0" indent="0">
              <a:buNone/>
            </a:pPr>
            <a:r>
              <a:rPr lang="vi-VN" sz="3200" b="1" dirty="0">
                <a:solidFill>
                  <a:srgbClr val="2F14F4"/>
                </a:solidFill>
                <a:latin typeface="Times New Roman" panose="02020603050405020304" pitchFamily="18" charset="0"/>
                <a:cs typeface="Times New Roman" panose="02020603050405020304" pitchFamily="18" charset="0"/>
              </a:rPr>
              <a:t>A . </a:t>
            </a:r>
            <a:r>
              <a:rPr lang="en-US" b="1" dirty="0" smtClean="0">
                <a:solidFill>
                  <a:srgbClr val="2F14F4"/>
                </a:solidFill>
                <a:latin typeface="Times New Roman" panose="02020603050405020304" pitchFamily="18" charset="0"/>
                <a:cs typeface="Times New Roman" panose="02020603050405020304" pitchFamily="18" charset="0"/>
              </a:rPr>
              <a:t>909</a:t>
            </a:r>
            <a:r>
              <a:rPr lang="vi-VN" sz="3200" b="1" dirty="0" smtClean="0">
                <a:solidFill>
                  <a:srgbClr val="2F14F4"/>
                </a:solidFill>
                <a:latin typeface="Times New Roman" panose="02020603050405020304" pitchFamily="18" charset="0"/>
                <a:cs typeface="Times New Roman" panose="02020603050405020304" pitchFamily="18" charset="0"/>
              </a:rPr>
              <a:t>     </a:t>
            </a:r>
            <a:r>
              <a:rPr lang="vi-VN" sz="3200" b="1" dirty="0">
                <a:solidFill>
                  <a:srgbClr val="2F14F4"/>
                </a:solidFill>
                <a:latin typeface="Times New Roman" panose="02020603050405020304" pitchFamily="18" charset="0"/>
                <a:cs typeface="Times New Roman" panose="02020603050405020304" pitchFamily="18" charset="0"/>
              </a:rPr>
              <a:t>B. </a:t>
            </a:r>
            <a:r>
              <a:rPr lang="en-US" b="1" dirty="0" smtClean="0">
                <a:solidFill>
                  <a:srgbClr val="2F14F4"/>
                </a:solidFill>
                <a:latin typeface="Times New Roman" panose="02020603050405020304" pitchFamily="18" charset="0"/>
                <a:cs typeface="Times New Roman" panose="02020603050405020304" pitchFamily="18" charset="0"/>
              </a:rPr>
              <a:t>900</a:t>
            </a:r>
            <a:r>
              <a:rPr lang="vi-VN" sz="3200" b="1" dirty="0" smtClean="0">
                <a:solidFill>
                  <a:srgbClr val="2F14F4"/>
                </a:solidFill>
                <a:latin typeface="Times New Roman" panose="02020603050405020304" pitchFamily="18" charset="0"/>
                <a:cs typeface="Times New Roman" panose="02020603050405020304" pitchFamily="18" charset="0"/>
              </a:rPr>
              <a:t>     </a:t>
            </a:r>
            <a:r>
              <a:rPr lang="vi-VN" sz="3200" b="1" dirty="0">
                <a:solidFill>
                  <a:srgbClr val="2F14F4"/>
                </a:solidFill>
                <a:latin typeface="Times New Roman" panose="02020603050405020304" pitchFamily="18" charset="0"/>
                <a:cs typeface="Times New Roman" panose="02020603050405020304" pitchFamily="18" charset="0"/>
              </a:rPr>
              <a:t>C. </a:t>
            </a:r>
            <a:r>
              <a:rPr lang="en-US" b="1" dirty="0" smtClean="0">
                <a:solidFill>
                  <a:srgbClr val="2F14F4"/>
                </a:solidFill>
                <a:latin typeface="Times New Roman" panose="02020603050405020304" pitchFamily="18" charset="0"/>
                <a:cs typeface="Times New Roman" panose="02020603050405020304" pitchFamily="18" charset="0"/>
              </a:rPr>
              <a:t>100</a:t>
            </a:r>
            <a:r>
              <a:rPr lang="vi-VN" sz="3200" b="1" dirty="0" smtClean="0">
                <a:solidFill>
                  <a:srgbClr val="2F14F4"/>
                </a:solidFill>
                <a:latin typeface="Times New Roman" panose="02020603050405020304" pitchFamily="18" charset="0"/>
                <a:cs typeface="Times New Roman" panose="02020603050405020304" pitchFamily="18" charset="0"/>
              </a:rPr>
              <a:t>                  </a:t>
            </a:r>
            <a:r>
              <a:rPr lang="vi-VN" sz="3200" b="1" dirty="0">
                <a:solidFill>
                  <a:srgbClr val="2F14F4"/>
                </a:solidFill>
                <a:latin typeface="Times New Roman" panose="02020603050405020304" pitchFamily="18" charset="0"/>
                <a:cs typeface="Times New Roman" panose="02020603050405020304" pitchFamily="18" charset="0"/>
              </a:rPr>
              <a:t>D. </a:t>
            </a:r>
            <a:r>
              <a:rPr lang="en-US" b="1" dirty="0" smtClean="0">
                <a:solidFill>
                  <a:srgbClr val="2F14F4"/>
                </a:solidFill>
                <a:latin typeface="Times New Roman" panose="02020603050405020304" pitchFamily="18" charset="0"/>
                <a:cs typeface="Times New Roman" panose="02020603050405020304" pitchFamily="18" charset="0"/>
              </a:rPr>
              <a:t>99</a:t>
            </a:r>
            <a:endParaRPr lang="vi-VN" sz="3200" b="1" dirty="0">
              <a:solidFill>
                <a:srgbClr val="2F14F4"/>
              </a:solidFill>
              <a:latin typeface="Times New Roman" panose="02020603050405020304" pitchFamily="18" charset="0"/>
              <a:cs typeface="Times New Roman" panose="02020603050405020304" pitchFamily="18" charset="0"/>
            </a:endParaRPr>
          </a:p>
          <a:p>
            <a:pPr marL="0" indent="0">
              <a:buNone/>
            </a:pPr>
            <a:endParaRPr lang="en-US" dirty="0"/>
          </a:p>
        </p:txBody>
      </p:sp>
      <p:sp>
        <p:nvSpPr>
          <p:cNvPr id="4" name="Oval 3"/>
          <p:cNvSpPr/>
          <p:nvPr/>
        </p:nvSpPr>
        <p:spPr>
          <a:xfrm>
            <a:off x="598989" y="5110133"/>
            <a:ext cx="636104" cy="6261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 name="Oval 4"/>
          <p:cNvSpPr/>
          <p:nvPr/>
        </p:nvSpPr>
        <p:spPr>
          <a:xfrm>
            <a:off x="4636186" y="1943022"/>
            <a:ext cx="636104" cy="6261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Oval 5"/>
          <p:cNvSpPr/>
          <p:nvPr/>
        </p:nvSpPr>
        <p:spPr>
          <a:xfrm>
            <a:off x="5046789" y="3528303"/>
            <a:ext cx="636104" cy="6261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335502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Arrow Connector 23">
            <a:extLst>
              <a:ext uri="{FF2B5EF4-FFF2-40B4-BE49-F238E27FC236}">
                <a16:creationId xmlns:a16="http://schemas.microsoft.com/office/drawing/2014/main" xmlns="" id="{795BF863-9C9F-3883-AEDF-2496D6D81015}"/>
              </a:ext>
            </a:extLst>
          </p:cNvPr>
          <p:cNvCxnSpPr>
            <a:cxnSpLocks noChangeShapeType="1"/>
          </p:cNvCxnSpPr>
          <p:nvPr/>
        </p:nvCxnSpPr>
        <p:spPr bwMode="auto">
          <a:xfrm>
            <a:off x="9369425" y="8837613"/>
            <a:ext cx="0" cy="346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5" name="Straight Arrow Connector 24">
            <a:extLst>
              <a:ext uri="{FF2B5EF4-FFF2-40B4-BE49-F238E27FC236}">
                <a16:creationId xmlns:a16="http://schemas.microsoft.com/office/drawing/2014/main" xmlns="" id="{452B4374-0BC4-E458-4027-7F45B1D33CC7}"/>
              </a:ext>
            </a:extLst>
          </p:cNvPr>
          <p:cNvCxnSpPr>
            <a:cxnSpLocks noChangeShapeType="1"/>
          </p:cNvCxnSpPr>
          <p:nvPr/>
        </p:nvCxnSpPr>
        <p:spPr bwMode="auto">
          <a:xfrm>
            <a:off x="9369425" y="9017000"/>
            <a:ext cx="40005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6" name="Straight Arrow Connector 25">
            <a:extLst>
              <a:ext uri="{FF2B5EF4-FFF2-40B4-BE49-F238E27FC236}">
                <a16:creationId xmlns:a16="http://schemas.microsoft.com/office/drawing/2014/main" xmlns="" id="{4DFF840B-7AA7-27CC-B97A-DA8F479C08F1}"/>
              </a:ext>
            </a:extLst>
          </p:cNvPr>
          <p:cNvCxnSpPr>
            <a:cxnSpLocks noChangeShapeType="1"/>
          </p:cNvCxnSpPr>
          <p:nvPr/>
        </p:nvCxnSpPr>
        <p:spPr bwMode="auto">
          <a:xfrm>
            <a:off x="10420350" y="8837613"/>
            <a:ext cx="0" cy="3460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7" name="Straight Arrow Connector 26">
            <a:extLst>
              <a:ext uri="{FF2B5EF4-FFF2-40B4-BE49-F238E27FC236}">
                <a16:creationId xmlns:a16="http://schemas.microsoft.com/office/drawing/2014/main" xmlns="" id="{B1AE189E-B9AE-3C0E-6DD8-AF573BD1356D}"/>
              </a:ext>
            </a:extLst>
          </p:cNvPr>
          <p:cNvCxnSpPr>
            <a:cxnSpLocks noChangeShapeType="1"/>
          </p:cNvCxnSpPr>
          <p:nvPr/>
        </p:nvCxnSpPr>
        <p:spPr bwMode="auto">
          <a:xfrm>
            <a:off x="10420350" y="9017000"/>
            <a:ext cx="40005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4" name="Title 1"/>
          <p:cNvSpPr>
            <a:spLocks noGrp="1"/>
          </p:cNvSpPr>
          <p:nvPr>
            <p:ph type="title"/>
          </p:nvPr>
        </p:nvSpPr>
        <p:spPr>
          <a:xfrm>
            <a:off x="609600" y="274638"/>
            <a:ext cx="10972800" cy="1143000"/>
          </a:xfrm>
        </p:spPr>
        <p:txBody>
          <a:bodyPr>
            <a:normAutofit/>
          </a:bodyPr>
          <a:lstStyle/>
          <a:p>
            <a:r>
              <a:rPr lang="en-US" sz="3600" b="1" dirty="0" err="1">
                <a:solidFill>
                  <a:srgbClr val="2F14F4"/>
                </a:solidFill>
                <a:latin typeface="Times New Roman" panose="02020603050405020304" pitchFamily="18" charset="0"/>
                <a:cs typeface="Times New Roman" panose="02020603050405020304" pitchFamily="18" charset="0"/>
              </a:rPr>
              <a:t>Bài</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2: </a:t>
            </a:r>
            <a:r>
              <a:rPr lang="en-US" sz="3600" b="1" dirty="0" err="1" smtClean="0">
                <a:solidFill>
                  <a:srgbClr val="2F14F4"/>
                </a:solidFill>
                <a:latin typeface="Times New Roman" panose="02020603050405020304" pitchFamily="18" charset="0"/>
                <a:cs typeface="Times New Roman" panose="02020603050405020304" pitchFamily="18" charset="0"/>
              </a:rPr>
              <a:t>Nối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mỗi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đoạn</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tàu</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ghi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các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với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thùng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hàng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ghi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trung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bình</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cộng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của</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các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trên</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đoạn</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tàu</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đó</a:t>
            </a:r>
            <a:r>
              <a:rPr lang="en-US" sz="3600" b="1" dirty="0" smtClean="0">
                <a:solidFill>
                  <a:srgbClr val="2F14F4"/>
                </a:solidFill>
                <a:latin typeface="Times New Roman" panose="02020603050405020304" pitchFamily="18" charset="0"/>
                <a:cs typeface="Times New Roman" panose="02020603050405020304" pitchFamily="18" charset="0"/>
              </a:rPr>
              <a:t>.</a:t>
            </a:r>
            <a:endParaRPr lang="en-US" sz="3600" dirty="0">
              <a:solidFill>
                <a:srgbClr val="2F14F4"/>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689010"/>
            <a:ext cx="8886825" cy="43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a:off x="4984124" y="2228045"/>
            <a:ext cx="4585326" cy="208637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677437" y="3271234"/>
            <a:ext cx="4092038" cy="208637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6375042" y="2318197"/>
            <a:ext cx="3394433" cy="199622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4881093" y="3490176"/>
            <a:ext cx="4888382" cy="220228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80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355" y="712854"/>
            <a:ext cx="10087847" cy="800597"/>
          </a:xfrm>
        </p:spPr>
        <p:txBody>
          <a:bodyPr>
            <a:normAutofit fontScale="90000"/>
          </a:bodyPr>
          <a:lstStyle/>
          <a:p>
            <a:r>
              <a:rPr lang="en-US" sz="3600" b="1" dirty="0" err="1">
                <a:solidFill>
                  <a:srgbClr val="0F07B9"/>
                </a:solidFill>
                <a:latin typeface="Times New Roman" panose="02020603050405020304" pitchFamily="18" charset="0"/>
                <a:cs typeface="Times New Roman" panose="02020603050405020304" pitchFamily="18" charset="0"/>
              </a:rPr>
              <a:t>Bài</a:t>
            </a:r>
            <a:r>
              <a:rPr lang="en-US" sz="3600" b="1" dirty="0">
                <a:solidFill>
                  <a:srgbClr val="0F07B9"/>
                </a:solidFill>
                <a:latin typeface="Times New Roman" panose="02020603050405020304" pitchFamily="18" charset="0"/>
                <a:cs typeface="Times New Roman" panose="02020603050405020304" pitchFamily="18" charset="0"/>
              </a:rPr>
              <a:t> </a:t>
            </a:r>
            <a:r>
              <a:rPr lang="en-US" sz="3600" b="1" dirty="0" smtClean="0">
                <a:solidFill>
                  <a:srgbClr val="0F07B9"/>
                </a:solidFill>
                <a:latin typeface="Times New Roman" panose="02020603050405020304" pitchFamily="18" charset="0"/>
                <a:cs typeface="Times New Roman" panose="02020603050405020304" pitchFamily="18" charset="0"/>
              </a:rPr>
              <a:t>3: </a:t>
            </a:r>
            <a:r>
              <a:rPr lang="en-US" sz="4000" dirty="0" err="1">
                <a:solidFill>
                  <a:srgbClr val="0307BD"/>
                </a:solidFill>
                <a:latin typeface="Times New Roman" panose="02020603050405020304" pitchFamily="18" charset="0"/>
                <a:cs typeface="Times New Roman" panose="02020603050405020304" pitchFamily="18" charset="0"/>
              </a:rPr>
              <a:t>Ước</a:t>
            </a:r>
            <a:r>
              <a:rPr lang="en-US" sz="4000" dirty="0">
                <a:solidFill>
                  <a:srgbClr val="0307BD"/>
                </a:solidFill>
                <a:latin typeface="Times New Roman" panose="02020603050405020304" pitchFamily="18" charset="0"/>
                <a:cs typeface="Times New Roman" panose="02020603050405020304" pitchFamily="18" charset="0"/>
              </a:rPr>
              <a:t> </a:t>
            </a:r>
            <a:r>
              <a:rPr lang="en-US" sz="4000" dirty="0" err="1">
                <a:solidFill>
                  <a:srgbClr val="0307BD"/>
                </a:solidFill>
                <a:latin typeface="Times New Roman" panose="02020603050405020304" pitchFamily="18" charset="0"/>
                <a:cs typeface="Times New Roman" panose="02020603050405020304" pitchFamily="18" charset="0"/>
              </a:rPr>
              <a:t>lượng</a:t>
            </a:r>
            <a:r>
              <a:rPr lang="en-US" sz="4000" dirty="0">
                <a:solidFill>
                  <a:srgbClr val="0307BD"/>
                </a:solidFill>
                <a:latin typeface="Times New Roman" panose="02020603050405020304" pitchFamily="18" charset="0"/>
                <a:cs typeface="Times New Roman" panose="02020603050405020304" pitchFamily="18" charset="0"/>
              </a:rPr>
              <a:t> </a:t>
            </a:r>
            <a:r>
              <a:rPr lang="en-US" sz="4000" dirty="0" err="1">
                <a:solidFill>
                  <a:srgbClr val="0307BD"/>
                </a:solidFill>
                <a:latin typeface="Times New Roman" panose="02020603050405020304" pitchFamily="18" charset="0"/>
                <a:cs typeface="Times New Roman" panose="02020603050405020304" pitchFamily="18" charset="0"/>
              </a:rPr>
              <a:t>rồi</a:t>
            </a:r>
            <a:r>
              <a:rPr lang="en-US" sz="4000" dirty="0">
                <a:solidFill>
                  <a:srgbClr val="0307BD"/>
                </a:solidFill>
                <a:latin typeface="Times New Roman" panose="02020603050405020304" pitchFamily="18" charset="0"/>
                <a:cs typeface="Times New Roman" panose="02020603050405020304" pitchFamily="18" charset="0"/>
              </a:rPr>
              <a:t> </a:t>
            </a:r>
            <a:r>
              <a:rPr lang="en-US" sz="4000" dirty="0" err="1">
                <a:solidFill>
                  <a:srgbClr val="0307BD"/>
                </a:solidFill>
                <a:latin typeface="Times New Roman" panose="02020603050405020304" pitchFamily="18" charset="0"/>
                <a:cs typeface="Times New Roman" panose="02020603050405020304" pitchFamily="18" charset="0"/>
              </a:rPr>
              <a:t>viết</a:t>
            </a:r>
            <a:r>
              <a:rPr lang="en-US" sz="4000" dirty="0">
                <a:solidFill>
                  <a:srgbClr val="0307BD"/>
                </a:solidFill>
                <a:latin typeface="Times New Roman" panose="02020603050405020304" pitchFamily="18" charset="0"/>
                <a:cs typeface="Times New Roman" panose="02020603050405020304" pitchFamily="18" charset="0"/>
              </a:rPr>
              <a:t> &gt; </a:t>
            </a:r>
            <a:r>
              <a:rPr lang="en-US" sz="4000" dirty="0" err="1">
                <a:solidFill>
                  <a:srgbClr val="0307BD"/>
                </a:solidFill>
                <a:latin typeface="Times New Roman" panose="02020603050405020304" pitchFamily="18" charset="0"/>
                <a:cs typeface="Times New Roman" panose="02020603050405020304" pitchFamily="18" charset="0"/>
              </a:rPr>
              <a:t>hoặc</a:t>
            </a:r>
            <a:r>
              <a:rPr lang="en-US" sz="4000" dirty="0">
                <a:solidFill>
                  <a:srgbClr val="0307BD"/>
                </a:solidFill>
                <a:latin typeface="Times New Roman" panose="02020603050405020304" pitchFamily="18" charset="0"/>
                <a:cs typeface="Times New Roman" panose="02020603050405020304" pitchFamily="18" charset="0"/>
              </a:rPr>
              <a:t> &lt; </a:t>
            </a:r>
            <a:r>
              <a:rPr lang="en-US" sz="4000" dirty="0" err="1">
                <a:solidFill>
                  <a:srgbClr val="0307BD"/>
                </a:solidFill>
                <a:latin typeface="Times New Roman" panose="02020603050405020304" pitchFamily="18" charset="0"/>
                <a:cs typeface="Times New Roman" panose="02020603050405020304" pitchFamily="18" charset="0"/>
              </a:rPr>
              <a:t>vào</a:t>
            </a:r>
            <a:r>
              <a:rPr lang="en-US" sz="4000" dirty="0">
                <a:solidFill>
                  <a:srgbClr val="0307BD"/>
                </a:solidFill>
                <a:latin typeface="Times New Roman" panose="02020603050405020304" pitchFamily="18" charset="0"/>
                <a:cs typeface="Times New Roman" panose="02020603050405020304" pitchFamily="18" charset="0"/>
              </a:rPr>
              <a:t> ô </a:t>
            </a:r>
            <a:r>
              <a:rPr lang="en-US" sz="4000" dirty="0" err="1">
                <a:solidFill>
                  <a:srgbClr val="0307BD"/>
                </a:solidFill>
                <a:latin typeface="Times New Roman" panose="02020603050405020304" pitchFamily="18" charset="0"/>
                <a:cs typeface="Times New Roman" panose="02020603050405020304" pitchFamily="18" charset="0"/>
              </a:rPr>
              <a:t>trống</a:t>
            </a:r>
            <a:r>
              <a:rPr lang="en-US" sz="4000" dirty="0">
                <a:solidFill>
                  <a:srgbClr val="0307BD"/>
                </a:solidFill>
                <a:latin typeface="Times New Roman" panose="02020603050405020304" pitchFamily="18" charset="0"/>
                <a:cs typeface="Times New Roman" panose="02020603050405020304" pitchFamily="18" charset="0"/>
              </a:rPr>
              <a:t> </a:t>
            </a:r>
            <a:r>
              <a:rPr lang="en-US" sz="4000" dirty="0" err="1">
                <a:solidFill>
                  <a:srgbClr val="0307BD"/>
                </a:solidFill>
                <a:latin typeface="Times New Roman" panose="02020603050405020304" pitchFamily="18" charset="0"/>
                <a:cs typeface="Times New Roman" panose="02020603050405020304" pitchFamily="18" charset="0"/>
              </a:rPr>
              <a:t>cho</a:t>
            </a:r>
            <a:r>
              <a:rPr lang="en-US" sz="4000" dirty="0">
                <a:solidFill>
                  <a:srgbClr val="0307BD"/>
                </a:solidFill>
                <a:latin typeface="Times New Roman" panose="02020603050405020304" pitchFamily="18" charset="0"/>
                <a:cs typeface="Times New Roman" panose="02020603050405020304" pitchFamily="18" charset="0"/>
              </a:rPr>
              <a:t> </a:t>
            </a:r>
            <a:r>
              <a:rPr lang="en-US" sz="4000" dirty="0" err="1">
                <a:solidFill>
                  <a:srgbClr val="0307BD"/>
                </a:solidFill>
                <a:latin typeface="Times New Roman" panose="02020603050405020304" pitchFamily="18" charset="0"/>
                <a:cs typeface="Times New Roman" panose="02020603050405020304" pitchFamily="18" charset="0"/>
              </a:rPr>
              <a:t>thích</a:t>
            </a:r>
            <a:r>
              <a:rPr lang="en-US" sz="4000" dirty="0">
                <a:solidFill>
                  <a:srgbClr val="0307BD"/>
                </a:solidFill>
                <a:latin typeface="Times New Roman" panose="02020603050405020304" pitchFamily="18" charset="0"/>
                <a:cs typeface="Times New Roman" panose="02020603050405020304" pitchFamily="18" charset="0"/>
              </a:rPr>
              <a:t> </a:t>
            </a:r>
            <a:r>
              <a:rPr lang="en-US" sz="4000" dirty="0" err="1">
                <a:solidFill>
                  <a:srgbClr val="0307BD"/>
                </a:solidFill>
                <a:latin typeface="Times New Roman" panose="02020603050405020304" pitchFamily="18" charset="0"/>
                <a:cs typeface="Times New Roman" panose="02020603050405020304" pitchFamily="18" charset="0"/>
              </a:rPr>
              <a:t>hợp</a:t>
            </a:r>
            <a:r>
              <a:rPr lang="en-US" sz="4000" dirty="0">
                <a:solidFill>
                  <a:srgbClr val="0307BD"/>
                </a:solidFill>
                <a:latin typeface="Times New Roman" panose="02020603050405020304" pitchFamily="18" charset="0"/>
                <a:cs typeface="Times New Roman" panose="02020603050405020304" pitchFamily="18" charset="0"/>
              </a:rPr>
              <a:t>.</a:t>
            </a:r>
          </a:p>
        </p:txBody>
      </p:sp>
      <p:sp>
        <p:nvSpPr>
          <p:cNvPr id="12" name="TextBox 11"/>
          <p:cNvSpPr txBox="1"/>
          <p:nvPr/>
        </p:nvSpPr>
        <p:spPr>
          <a:xfrm>
            <a:off x="893355" y="1829080"/>
            <a:ext cx="4262705" cy="646331"/>
          </a:xfrm>
          <a:prstGeom prst="rect">
            <a:avLst/>
          </a:prstGeom>
          <a:noFill/>
        </p:spPr>
        <p:txBody>
          <a:bodyPr wrap="none" rtlCol="0">
            <a:spAutoFit/>
          </a:bodyPr>
          <a:lstStyle/>
          <a:p>
            <a:r>
              <a:rPr lang="en-US" sz="3600" b="1" dirty="0" smtClean="0">
                <a:solidFill>
                  <a:srgbClr val="143CAC"/>
                </a:solidFill>
                <a:latin typeface="Times New Roman" panose="02020603050405020304" pitchFamily="18" charset="0"/>
                <a:cs typeface="Times New Roman" panose="02020603050405020304" pitchFamily="18" charset="0"/>
              </a:rPr>
              <a:t>a) 69 x 29          2100 </a:t>
            </a:r>
            <a:endParaRPr lang="en-US" sz="3600" b="1" dirty="0">
              <a:solidFill>
                <a:srgbClr val="143CAC"/>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6042758" y="1801735"/>
            <a:ext cx="3942105" cy="646331"/>
          </a:xfrm>
          <a:prstGeom prst="rect">
            <a:avLst/>
          </a:prstGeom>
          <a:noFill/>
        </p:spPr>
        <p:txBody>
          <a:bodyPr wrap="none" rtlCol="0">
            <a:spAutoFit/>
          </a:bodyPr>
          <a:lstStyle/>
          <a:p>
            <a:r>
              <a:rPr lang="en-US" sz="3600" b="1" dirty="0" smtClean="0">
                <a:solidFill>
                  <a:srgbClr val="143CAC"/>
                </a:solidFill>
                <a:latin typeface="Times New Roman" panose="02020603050405020304" pitchFamily="18" charset="0"/>
                <a:cs typeface="Times New Roman" panose="02020603050405020304" pitchFamily="18" charset="0"/>
              </a:rPr>
              <a:t>b) 82 x 12          800</a:t>
            </a:r>
            <a:endParaRPr lang="en-US" sz="3600" b="1" dirty="0">
              <a:solidFill>
                <a:srgbClr val="143CAC"/>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893355" y="3217852"/>
            <a:ext cx="4121641" cy="646331"/>
          </a:xfrm>
          <a:prstGeom prst="rect">
            <a:avLst/>
          </a:prstGeom>
          <a:noFill/>
        </p:spPr>
        <p:txBody>
          <a:bodyPr wrap="none" rtlCol="0">
            <a:spAutoFit/>
          </a:bodyPr>
          <a:lstStyle/>
          <a:p>
            <a:r>
              <a:rPr lang="en-US" sz="3600" b="1" dirty="0">
                <a:solidFill>
                  <a:srgbClr val="143CAC"/>
                </a:solidFill>
                <a:latin typeface="Times New Roman" panose="02020603050405020304" pitchFamily="18" charset="0"/>
                <a:cs typeface="Times New Roman" panose="02020603050405020304" pitchFamily="18" charset="0"/>
              </a:rPr>
              <a:t>c</a:t>
            </a:r>
            <a:r>
              <a:rPr lang="en-US" sz="3600" b="1" dirty="0" smtClean="0">
                <a:solidFill>
                  <a:srgbClr val="143CAC"/>
                </a:solidFill>
                <a:latin typeface="Times New Roman" panose="02020603050405020304" pitchFamily="18" charset="0"/>
                <a:cs typeface="Times New Roman" panose="02020603050405020304" pitchFamily="18" charset="0"/>
              </a:rPr>
              <a:t>) 102 x 31        3000</a:t>
            </a:r>
            <a:endParaRPr lang="en-US" sz="3600" b="1" dirty="0">
              <a:solidFill>
                <a:srgbClr val="143CAC"/>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6042758" y="3114821"/>
            <a:ext cx="4865434" cy="646331"/>
          </a:xfrm>
          <a:prstGeom prst="rect">
            <a:avLst/>
          </a:prstGeom>
          <a:noFill/>
        </p:spPr>
        <p:txBody>
          <a:bodyPr wrap="none" rtlCol="0">
            <a:spAutoFit/>
          </a:bodyPr>
          <a:lstStyle/>
          <a:p>
            <a:r>
              <a:rPr lang="en-US" sz="3600" b="1" dirty="0" smtClean="0">
                <a:solidFill>
                  <a:srgbClr val="143CAC"/>
                </a:solidFill>
                <a:latin typeface="Times New Roman" panose="02020603050405020304" pitchFamily="18" charset="0"/>
                <a:cs typeface="Times New Roman" panose="02020603050405020304" pitchFamily="18" charset="0"/>
              </a:rPr>
              <a:t>d) 998 x 59           69 000</a:t>
            </a:r>
            <a:endParaRPr lang="en-US" sz="3600" b="1" dirty="0">
              <a:solidFill>
                <a:srgbClr val="143CAC"/>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3121057" y="1765296"/>
            <a:ext cx="536543" cy="63979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rPr>
              <a:t>&gt;</a:t>
            </a:r>
            <a:endParaRPr lang="en-US" sz="4000" b="1" dirty="0">
              <a:solidFill>
                <a:srgbClr val="FF0000"/>
              </a:solidFill>
            </a:endParaRPr>
          </a:p>
        </p:txBody>
      </p:sp>
      <p:sp>
        <p:nvSpPr>
          <p:cNvPr id="17" name="Rectangle 16"/>
          <p:cNvSpPr/>
          <p:nvPr/>
        </p:nvSpPr>
        <p:spPr>
          <a:xfrm>
            <a:off x="8410018" y="1765295"/>
            <a:ext cx="536543" cy="63979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rPr>
              <a:t>&gt;</a:t>
            </a:r>
            <a:endParaRPr lang="en-US" sz="4000" b="1" dirty="0">
              <a:solidFill>
                <a:srgbClr val="FF0000"/>
              </a:solidFill>
            </a:endParaRPr>
          </a:p>
        </p:txBody>
      </p:sp>
      <p:sp>
        <p:nvSpPr>
          <p:cNvPr id="19" name="Rectangle 18"/>
          <p:cNvSpPr/>
          <p:nvPr/>
        </p:nvSpPr>
        <p:spPr>
          <a:xfrm>
            <a:off x="3206916" y="3217738"/>
            <a:ext cx="536543" cy="63979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rPr>
              <a:t>&gt;</a:t>
            </a:r>
            <a:endParaRPr lang="en-US" sz="4000" b="1" dirty="0">
              <a:solidFill>
                <a:srgbClr val="FF0000"/>
              </a:solidFill>
            </a:endParaRPr>
          </a:p>
        </p:txBody>
      </p:sp>
      <p:sp>
        <p:nvSpPr>
          <p:cNvPr id="21" name="Rectangle 20"/>
          <p:cNvSpPr/>
          <p:nvPr/>
        </p:nvSpPr>
        <p:spPr>
          <a:xfrm>
            <a:off x="8678290" y="3114821"/>
            <a:ext cx="536543" cy="63979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rPr>
              <a:t>&lt;</a:t>
            </a:r>
          </a:p>
        </p:txBody>
      </p:sp>
    </p:spTree>
    <p:extLst>
      <p:ext uri="{BB962C8B-B14F-4D97-AF65-F5344CB8AC3E}">
        <p14:creationId xmlns:p14="http://schemas.microsoft.com/office/powerpoint/2010/main" val="232391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809" y="581547"/>
            <a:ext cx="11071118" cy="2020266"/>
          </a:xfrm>
        </p:spPr>
        <p:txBody>
          <a:bodyPr>
            <a:normAutofit fontScale="90000"/>
          </a:bodyPr>
          <a:lstStyle/>
          <a:p>
            <a:r>
              <a:rPr lang="en-US" b="1" dirty="0" err="1">
                <a:solidFill>
                  <a:srgbClr val="0F07B9"/>
                </a:solidFill>
                <a:latin typeface="Times New Roman" panose="02020603050405020304" pitchFamily="18" charset="0"/>
                <a:cs typeface="Times New Roman" panose="02020603050405020304" pitchFamily="18" charset="0"/>
              </a:rPr>
              <a:t>Bài</a:t>
            </a:r>
            <a:r>
              <a:rPr lang="en-US" b="1" dirty="0">
                <a:solidFill>
                  <a:srgbClr val="0F07B9"/>
                </a:solidFill>
                <a:latin typeface="Times New Roman" panose="02020603050405020304" pitchFamily="18" charset="0"/>
                <a:cs typeface="Times New Roman" panose="02020603050405020304" pitchFamily="18" charset="0"/>
              </a:rPr>
              <a:t> 3: </a:t>
            </a:r>
            <a:r>
              <a:rPr lang="en-US" b="1" dirty="0" err="1">
                <a:solidFill>
                  <a:srgbClr val="0F07B9"/>
                </a:solidFill>
                <a:latin typeface="Times New Roman" panose="02020603050405020304" pitchFamily="18" charset="0"/>
                <a:cs typeface="Times New Roman" panose="02020603050405020304" pitchFamily="18" charset="0"/>
              </a:rPr>
              <a:t>Giải</a:t>
            </a:r>
            <a:r>
              <a:rPr lang="en-US" b="1" dirty="0">
                <a:solidFill>
                  <a:srgbClr val="0F07B9"/>
                </a:solidFill>
                <a:latin typeface="Times New Roman" panose="02020603050405020304" pitchFamily="18" charset="0"/>
                <a:cs typeface="Times New Roman" panose="02020603050405020304" pitchFamily="18" charset="0"/>
              </a:rPr>
              <a:t> </a:t>
            </a:r>
            <a:r>
              <a:rPr lang="en-US" b="1" dirty="0" err="1">
                <a:solidFill>
                  <a:srgbClr val="0F07B9"/>
                </a:solidFill>
                <a:latin typeface="Times New Roman" panose="02020603050405020304" pitchFamily="18" charset="0"/>
                <a:cs typeface="Times New Roman" panose="02020603050405020304" pitchFamily="18" charset="0"/>
              </a:rPr>
              <a:t>toán</a:t>
            </a:r>
            <a:r>
              <a:rPr lang="en-US" b="1" dirty="0">
                <a:solidFill>
                  <a:srgbClr val="0F07B9"/>
                </a:solidFill>
                <a:latin typeface="Times New Roman" panose="02020603050405020304" pitchFamily="18" charset="0"/>
                <a:cs typeface="Times New Roman" panose="02020603050405020304" pitchFamily="18" charset="0"/>
              </a:rPr>
              <a:t> </a:t>
            </a:r>
            <a:r>
              <a:rPr lang="en-US" b="1" dirty="0" err="1">
                <a:solidFill>
                  <a:srgbClr val="0F07B9"/>
                </a:solidFill>
                <a:latin typeface="Times New Roman" panose="02020603050405020304" pitchFamily="18" charset="0"/>
                <a:cs typeface="Times New Roman" panose="02020603050405020304" pitchFamily="18" charset="0"/>
              </a:rPr>
              <a:t>có</a:t>
            </a:r>
            <a:r>
              <a:rPr lang="en-US" b="1" dirty="0">
                <a:solidFill>
                  <a:srgbClr val="0F07B9"/>
                </a:solidFill>
                <a:latin typeface="Times New Roman" panose="02020603050405020304" pitchFamily="18" charset="0"/>
                <a:cs typeface="Times New Roman" panose="02020603050405020304" pitchFamily="18" charset="0"/>
              </a:rPr>
              <a:t> </a:t>
            </a:r>
            <a:r>
              <a:rPr lang="en-US" b="1" dirty="0" err="1">
                <a:solidFill>
                  <a:srgbClr val="0F07B9"/>
                </a:solidFill>
                <a:latin typeface="Times New Roman" panose="02020603050405020304" pitchFamily="18" charset="0"/>
                <a:cs typeface="Times New Roman" panose="02020603050405020304" pitchFamily="18" charset="0"/>
              </a:rPr>
              <a:t>lời</a:t>
            </a:r>
            <a:r>
              <a:rPr lang="en-US" b="1" dirty="0">
                <a:solidFill>
                  <a:srgbClr val="0F07B9"/>
                </a:solidFill>
                <a:latin typeface="Times New Roman" panose="02020603050405020304" pitchFamily="18" charset="0"/>
                <a:cs typeface="Times New Roman" panose="02020603050405020304" pitchFamily="18" charset="0"/>
              </a:rPr>
              <a:t> </a:t>
            </a:r>
            <a:r>
              <a:rPr lang="en-US" b="1" dirty="0" err="1">
                <a:solidFill>
                  <a:srgbClr val="0F07B9"/>
                </a:solidFill>
                <a:latin typeface="Times New Roman" panose="02020603050405020304" pitchFamily="18" charset="0"/>
                <a:cs typeface="Times New Roman" panose="02020603050405020304" pitchFamily="18" charset="0"/>
              </a:rPr>
              <a:t>văn</a:t>
            </a:r>
            <a:r>
              <a:rPr lang="en-US" b="1" dirty="0">
                <a:solidFill>
                  <a:srgbClr val="0F07B9"/>
                </a:solidFill>
                <a:latin typeface="Times New Roman" panose="02020603050405020304" pitchFamily="18" charset="0"/>
                <a:cs typeface="Times New Roman" panose="02020603050405020304" pitchFamily="18" charset="0"/>
              </a:rPr>
              <a:t> (VBT </a:t>
            </a:r>
            <a:r>
              <a:rPr lang="en-US" b="1" dirty="0" err="1" smtClean="0">
                <a:solidFill>
                  <a:srgbClr val="0F07B9"/>
                </a:solidFill>
                <a:latin typeface="Times New Roman" panose="02020603050405020304" pitchFamily="18" charset="0"/>
                <a:cs typeface="Times New Roman" panose="02020603050405020304" pitchFamily="18" charset="0"/>
              </a:rPr>
              <a:t>tr</a:t>
            </a:r>
            <a:r>
              <a:rPr lang="en-US" b="1" dirty="0" smtClean="0">
                <a:solidFill>
                  <a:srgbClr val="0F07B9"/>
                </a:solidFill>
                <a:latin typeface="Times New Roman" panose="02020603050405020304" pitchFamily="18" charset="0"/>
                <a:cs typeface="Times New Roman" panose="02020603050405020304" pitchFamily="18" charset="0"/>
              </a:rPr>
              <a:t> 19)</a:t>
            </a:r>
            <a:r>
              <a:rPr lang="en-US" dirty="0">
                <a:solidFill>
                  <a:srgbClr val="0F07B9"/>
                </a:solidFill>
                <a:latin typeface="Times New Roman" panose="02020603050405020304" pitchFamily="18" charset="0"/>
                <a:cs typeface="Times New Roman" panose="02020603050405020304" pitchFamily="18" charset="0"/>
              </a:rPr>
              <a:t/>
            </a:r>
            <a:br>
              <a:rPr lang="en-US" dirty="0">
                <a:solidFill>
                  <a:srgbClr val="0F07B9"/>
                </a:solidFill>
                <a:latin typeface="Times New Roman" panose="02020603050405020304" pitchFamily="18" charset="0"/>
                <a:cs typeface="Times New Roman" panose="02020603050405020304" pitchFamily="18" charset="0"/>
              </a:rPr>
            </a:br>
            <a:r>
              <a:rPr lang="en-US" dirty="0" err="1" smtClean="0">
                <a:solidFill>
                  <a:srgbClr val="0F07B9"/>
                </a:solidFill>
                <a:latin typeface="Times New Roman" panose="02020603050405020304" pitchFamily="18" charset="0"/>
                <a:cs typeface="Times New Roman" panose="02020603050405020304" pitchFamily="18" charset="0"/>
              </a:rPr>
              <a:t>Cô</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oanh</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đi</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bộ</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quanh</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công</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viên</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trong</a:t>
            </a:r>
            <a:r>
              <a:rPr lang="en-US" dirty="0" smtClean="0">
                <a:solidFill>
                  <a:srgbClr val="0F07B9"/>
                </a:solidFill>
                <a:latin typeface="Times New Roman" panose="02020603050405020304" pitchFamily="18" charset="0"/>
                <a:cs typeface="Times New Roman" panose="02020603050405020304" pitchFamily="18" charset="0"/>
              </a:rPr>
              <a:t> 1 </a:t>
            </a:r>
            <a:r>
              <a:rPr lang="en-US" dirty="0" err="1" smtClean="0">
                <a:solidFill>
                  <a:srgbClr val="0F07B9"/>
                </a:solidFill>
                <a:latin typeface="Times New Roman" panose="02020603050405020304" pitchFamily="18" charset="0"/>
                <a:cs typeface="Times New Roman" panose="02020603050405020304" pitchFamily="18" charset="0"/>
              </a:rPr>
              <a:t>giờ</a:t>
            </a:r>
            <a:r>
              <a:rPr lang="en-US" dirty="0" smtClean="0">
                <a:solidFill>
                  <a:srgbClr val="0F07B9"/>
                </a:solidFill>
                <a:latin typeface="Times New Roman" panose="02020603050405020304" pitchFamily="18" charset="0"/>
                <a:cs typeface="Times New Roman" panose="02020603050405020304" pitchFamily="18" charset="0"/>
              </a:rPr>
              <a:t> 25 </a:t>
            </a:r>
            <a:r>
              <a:rPr lang="en-US" dirty="0" err="1" smtClean="0">
                <a:solidFill>
                  <a:srgbClr val="0F07B9"/>
                </a:solidFill>
                <a:latin typeface="Times New Roman" panose="02020603050405020304" pitchFamily="18" charset="0"/>
                <a:cs typeface="Times New Roman" panose="02020603050405020304" pitchFamily="18" charset="0"/>
              </a:rPr>
              <a:t>phút</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cô</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đi</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được</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quãng</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đường</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dài</a:t>
            </a:r>
            <a:r>
              <a:rPr lang="en-US" dirty="0" smtClean="0">
                <a:solidFill>
                  <a:srgbClr val="0F07B9"/>
                </a:solidFill>
                <a:latin typeface="Times New Roman" panose="02020603050405020304" pitchFamily="18" charset="0"/>
                <a:cs typeface="Times New Roman" panose="02020603050405020304" pitchFamily="18" charset="0"/>
              </a:rPr>
              <a:t> 5 100 m. </a:t>
            </a:r>
            <a:r>
              <a:rPr lang="en-US" dirty="0" err="1" smtClean="0">
                <a:solidFill>
                  <a:srgbClr val="0F07B9"/>
                </a:solidFill>
                <a:latin typeface="Times New Roman" panose="02020603050405020304" pitchFamily="18" charset="0"/>
                <a:cs typeface="Times New Roman" panose="02020603050405020304" pitchFamily="18" charset="0"/>
              </a:rPr>
              <a:t>Hỏi</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trung</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bình</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mỗi</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phút</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cô</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Oanh</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đi</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được</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quãng</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đường</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dài</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bao</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nhiêu</a:t>
            </a:r>
            <a:r>
              <a:rPr lang="en-US" dirty="0" smtClean="0">
                <a:solidFill>
                  <a:srgbClr val="0F07B9"/>
                </a:solidFill>
                <a:latin typeface="Times New Roman" panose="02020603050405020304" pitchFamily="18" charset="0"/>
                <a:cs typeface="Times New Roman" panose="02020603050405020304" pitchFamily="18" charset="0"/>
              </a:rPr>
              <a:t> </a:t>
            </a:r>
            <a:r>
              <a:rPr lang="en-US" dirty="0" err="1" smtClean="0">
                <a:solidFill>
                  <a:srgbClr val="0F07B9"/>
                </a:solidFill>
                <a:latin typeface="Times New Roman" panose="02020603050405020304" pitchFamily="18" charset="0"/>
                <a:cs typeface="Times New Roman" panose="02020603050405020304" pitchFamily="18" charset="0"/>
              </a:rPr>
              <a:t>mét</a:t>
            </a:r>
            <a:r>
              <a:rPr lang="en-US" dirty="0" smtClean="0">
                <a:solidFill>
                  <a:srgbClr val="0F07B9"/>
                </a:solidFill>
                <a:latin typeface="Times New Roman" panose="02020603050405020304" pitchFamily="18" charset="0"/>
                <a:cs typeface="Times New Roman" panose="02020603050405020304" pitchFamily="18" charset="0"/>
              </a:rPr>
              <a:t>?</a:t>
            </a:r>
            <a:endParaRPr lang="en-US" dirty="0">
              <a:solidFill>
                <a:srgbClr val="0F07B9"/>
              </a:solidFill>
              <a:latin typeface="Times New Roman" panose="02020603050405020304" pitchFamily="18" charset="0"/>
              <a:cs typeface="Times New Roman" panose="02020603050405020304" pitchFamily="18" charset="0"/>
            </a:endParaRPr>
          </a:p>
        </p:txBody>
      </p:sp>
      <p:sp>
        <p:nvSpPr>
          <p:cNvPr id="5" name="Rectangle 4"/>
          <p:cNvSpPr/>
          <p:nvPr/>
        </p:nvSpPr>
        <p:spPr>
          <a:xfrm>
            <a:off x="2546078" y="3065373"/>
            <a:ext cx="7613374" cy="3416320"/>
          </a:xfrm>
          <a:prstGeom prst="rect">
            <a:avLst/>
          </a:prstGeom>
        </p:spPr>
        <p:txBody>
          <a:bodyPr wrap="square">
            <a:spAutoFit/>
          </a:bodyPr>
          <a:lstStyle/>
          <a:p>
            <a:pPr algn="ctr"/>
            <a:r>
              <a:rPr lang="nl-NL" sz="3600" b="1" dirty="0">
                <a:solidFill>
                  <a:srgbClr val="0F07B9"/>
                </a:solidFill>
                <a:effectLst/>
                <a:latin typeface="Times New Roman" panose="02020603050405020304" pitchFamily="18" charset="0"/>
                <a:ea typeface="Times New Roman" panose="02020603050405020304" pitchFamily="18" charset="0"/>
              </a:rPr>
              <a:t>Bài giải</a:t>
            </a:r>
            <a:endParaRPr lang="en-US" sz="3600" b="1" dirty="0">
              <a:solidFill>
                <a:srgbClr val="0F07B9"/>
              </a:solidFill>
              <a:effectLst/>
              <a:latin typeface="Times New Roman" panose="02020603050405020304" pitchFamily="18" charset="0"/>
              <a:ea typeface="Times New Roman" panose="02020603050405020304" pitchFamily="18" charset="0"/>
            </a:endParaRPr>
          </a:p>
          <a:p>
            <a:pPr algn="ctr"/>
            <a:r>
              <a:rPr lang="nl-NL" sz="3600" b="1" dirty="0">
                <a:solidFill>
                  <a:srgbClr val="0F07B9"/>
                </a:solidFill>
                <a:effectLst/>
                <a:latin typeface="Times New Roman" panose="02020603050405020304" pitchFamily="18" charset="0"/>
                <a:ea typeface="Times New Roman" panose="02020603050405020304" pitchFamily="18" charset="0"/>
              </a:rPr>
              <a:t> 		</a:t>
            </a:r>
            <a:r>
              <a:rPr lang="nl-NL" sz="3600" b="1" dirty="0">
                <a:solidFill>
                  <a:srgbClr val="FF0000"/>
                </a:solidFill>
                <a:latin typeface="Times New Roman" panose="02020603050405020304" pitchFamily="18" charset="0"/>
                <a:cs typeface="Times New Roman" panose="02020603050405020304" pitchFamily="18" charset="0"/>
              </a:rPr>
              <a:t>Đổi 1 giờ 25 phút= 85 phút</a:t>
            </a:r>
            <a:endParaRPr lang="en-US" sz="3600" b="1" dirty="0">
              <a:solidFill>
                <a:srgbClr val="FF0000"/>
              </a:solidFill>
              <a:latin typeface="Times New Roman" panose="02020603050405020304" pitchFamily="18" charset="0"/>
              <a:cs typeface="Times New Roman" panose="02020603050405020304" pitchFamily="18" charset="0"/>
            </a:endParaRPr>
          </a:p>
          <a:p>
            <a:pPr algn="ctr"/>
            <a:r>
              <a:rPr lang="nl-NL" sz="3600" b="1" dirty="0">
                <a:solidFill>
                  <a:srgbClr val="FF0000"/>
                </a:solidFill>
                <a:latin typeface="Times New Roman" panose="02020603050405020304" pitchFamily="18" charset="0"/>
                <a:cs typeface="Times New Roman" panose="02020603050405020304" pitchFamily="18" charset="0"/>
              </a:rPr>
              <a:t>Trung bình mỗi phút cô Oanh đi được quãng đường dài số mét là:</a:t>
            </a:r>
            <a:endParaRPr lang="en-US" sz="3600" b="1" dirty="0">
              <a:solidFill>
                <a:srgbClr val="FF0000"/>
              </a:solidFill>
              <a:latin typeface="Times New Roman" panose="02020603050405020304" pitchFamily="18" charset="0"/>
              <a:cs typeface="Times New Roman" panose="02020603050405020304" pitchFamily="18" charset="0"/>
            </a:endParaRPr>
          </a:p>
          <a:p>
            <a:pPr algn="ctr"/>
            <a:r>
              <a:rPr lang="nl-NL" sz="3600" b="1" dirty="0">
                <a:solidFill>
                  <a:srgbClr val="FF0000"/>
                </a:solidFill>
                <a:latin typeface="Times New Roman" panose="02020603050405020304" pitchFamily="18" charset="0"/>
                <a:cs typeface="Times New Roman" panose="02020603050405020304" pitchFamily="18" charset="0"/>
              </a:rPr>
              <a:t>5100 : 85 = 60 phút</a:t>
            </a:r>
            <a:endParaRPr lang="en-US" sz="3600" b="1" dirty="0">
              <a:solidFill>
                <a:srgbClr val="FF0000"/>
              </a:solidFill>
              <a:latin typeface="Times New Roman" panose="02020603050405020304" pitchFamily="18" charset="0"/>
              <a:cs typeface="Times New Roman" panose="02020603050405020304" pitchFamily="18" charset="0"/>
            </a:endParaRPr>
          </a:p>
          <a:p>
            <a:pPr algn="r"/>
            <a:r>
              <a:rPr lang="nl-NL" sz="3600" b="1" dirty="0">
                <a:solidFill>
                  <a:srgbClr val="FF0000"/>
                </a:solidFill>
                <a:latin typeface="Times New Roman" panose="02020603050405020304" pitchFamily="18" charset="0"/>
                <a:cs typeface="Times New Roman" panose="02020603050405020304" pitchFamily="18" charset="0"/>
              </a:rPr>
              <a:t>Đáp số: 60 phút</a:t>
            </a: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164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337</Words>
  <Application>Microsoft Office PowerPoint</Application>
  <PresentationFormat>Custom</PresentationFormat>
  <Paragraphs>45</Paragraphs>
  <Slides>8</Slides>
  <Notes>0</Notes>
  <HiddenSlides>0</HiddenSlides>
  <MMClips>9</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Office Theme</vt:lpstr>
      <vt:lpstr>1_Office Theme</vt:lpstr>
      <vt:lpstr>PowerPoint Presentation</vt:lpstr>
      <vt:lpstr>PowerPoint Presentation</vt:lpstr>
      <vt:lpstr>PowerPoint Presentation</vt:lpstr>
      <vt:lpstr>PowerPoint Presentation</vt:lpstr>
      <vt:lpstr>Bài 1: Khoanh tròn vào chữ đặt trước câu trả lời đúng.</vt:lpstr>
      <vt:lpstr>Bài 2: Nối mỗi đoạn tàu ghi các số với thùng hàng ghi số trung bình cộng của các số trên đoạn tàu đó.</vt:lpstr>
      <vt:lpstr>Bài 3: Ước lượng rồi viết &gt; hoặc &lt; vào ô trống cho thích hợp.</vt:lpstr>
      <vt:lpstr>Bài 3: Giải toán có lời văn (VBT tr 19) Cô oanh đi bộ quanh công viên, trong 1 giờ 25 phút cô đi được quãng đường dài 5 100 m. Hỏi trung bình mỗi phút cô Oanh đi được quãng đường dài bao nhiêu mét?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User</cp:lastModifiedBy>
  <cp:revision>12</cp:revision>
  <dcterms:created xsi:type="dcterms:W3CDTF">2022-08-28T14:31:25Z</dcterms:created>
  <dcterms:modified xsi:type="dcterms:W3CDTF">2023-07-20T08:51:37Z</dcterms:modified>
</cp:coreProperties>
</file>