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74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7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41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46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2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3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78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43928-FE43-43B0-B8ED-3A2727D29E3A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57F0F-A080-444A-A41C-3D78952F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71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" y="0"/>
            <a:ext cx="9098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7000" y="17526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5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30480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b. 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797987"/>
            <a:ext cx="868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vi-V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 dụng từ tại là bởi vì 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 này biểu thị điều sắp nói ra là nguyên nhân dẫn tới một kết quả không hay được nói tới. Trong câu b thì thời tiết lại là một nguyên nhân dẫn tới một kết quả không hay là lúa xấu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581778"/>
            <a:ext cx="868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Thêm vào chỗ trống một vế câu thích hợp để tạo thành câu ghép chỉ nguyên nhân - kết quả :</a:t>
            </a:r>
            <a:endParaRPr lang="vi-VN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  Vì bạn Dũng không thuộc bài ...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b)   Do nó chủ quan ...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c)  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... nên Bích Vân đã có nhiều tiến bộ trong học tập.</a:t>
            </a:r>
            <a:endParaRPr lang="vi-VN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13485" y="3429000"/>
            <a:ext cx="40543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2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4200" y="3810000"/>
            <a:ext cx="579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bài thi của nó không đạt điểm cao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42672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chăm chỉ, khiêm tốn học thầy hỏi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6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28800" y="270301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2024</a:t>
            </a: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122938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76400"/>
            <a:ext cx="2101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7090" y="2136338"/>
            <a:ext cx="86383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+mj-lt"/>
              </a:rPr>
              <a:t>1. Cách nối và cách sắp xếp các vế câu trong hai câu ghép sau đây có gì khác nhau ?</a:t>
            </a:r>
            <a:endParaRPr lang="vi-VN" sz="2800" dirty="0">
              <a:solidFill>
                <a:schemeClr val="bg1"/>
              </a:solidFill>
              <a:latin typeface="+mj-lt"/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a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)   Vì con khỉ này rất nghịch nên các anh bảo vệ thường phải cột dây.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+mj-lt"/>
              </a:rPr>
              <a:t>ĐOÀN GIỎI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b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)  Thầy phải kinh ngạc vì chú học đến đâu hiểu ngay đến đó và có trí nhớ lạ thường.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+mj-lt"/>
              </a:rPr>
              <a:t>TRINH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ĐƯỜNG</a:t>
            </a:r>
            <a:endParaRPr lang="vi-VN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725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2057400"/>
            <a:ext cx="861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a) </a:t>
            </a:r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Vì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 con khỉ này rất nghịch // </a:t>
            </a:r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nên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 các anh bảo vệ thường phải cột dây.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b) Thầy phải kinh ngạc / </a:t>
            </a:r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vì</a:t>
            </a:r>
            <a:r>
              <a:rPr lang="vi-V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 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chú học đến đâu hiểu ngay đến đó và có trí nhớ lạ thường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.</a:t>
            </a:r>
            <a:endParaRPr lang="vi-V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04800"/>
            <a:ext cx="8686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 smtClean="0">
                <a:solidFill>
                  <a:srgbClr val="92D050"/>
                </a:solidFill>
                <a:latin typeface="+mj-lt"/>
              </a:rPr>
              <a:t>- </a:t>
            </a:r>
            <a:r>
              <a:rPr lang="en-US" sz="2800" dirty="0" smtClean="0">
                <a:solidFill>
                  <a:srgbClr val="92D050"/>
                </a:solidFill>
                <a:latin typeface="+mj-lt"/>
              </a:rPr>
              <a:t>X</a:t>
            </a:r>
            <a:r>
              <a:rPr lang="vi-VN" sz="2800" dirty="0" smtClean="0">
                <a:solidFill>
                  <a:srgbClr val="92D050"/>
                </a:solidFill>
                <a:latin typeface="+mj-lt"/>
              </a:rPr>
              <a:t>ác </a:t>
            </a:r>
            <a:r>
              <a:rPr lang="vi-VN" sz="2800" dirty="0">
                <a:solidFill>
                  <a:srgbClr val="92D050"/>
                </a:solidFill>
                <a:latin typeface="+mj-lt"/>
              </a:rPr>
              <a:t>định các vế câu ghép trong câu.</a:t>
            </a:r>
          </a:p>
          <a:p>
            <a:pPr algn="just"/>
            <a:r>
              <a:rPr lang="vi-VN" sz="2800" dirty="0">
                <a:solidFill>
                  <a:srgbClr val="92D050"/>
                </a:solidFill>
                <a:latin typeface="+mj-lt"/>
              </a:rPr>
              <a:t>- Xác định các từ nối trong câu.</a:t>
            </a:r>
          </a:p>
          <a:p>
            <a:pPr algn="just"/>
            <a:r>
              <a:rPr lang="vi-VN" sz="2800" dirty="0">
                <a:solidFill>
                  <a:srgbClr val="92D050"/>
                </a:solidFill>
                <a:latin typeface="+mj-lt"/>
              </a:rPr>
              <a:t>- Nhận xét cách nối và cách sắp xếp các vế câu trong từng câu ghép</a:t>
            </a:r>
            <a:r>
              <a:rPr lang="vi-VN" sz="2800" dirty="0" smtClean="0">
                <a:solidFill>
                  <a:srgbClr val="92D050"/>
                </a:solidFill>
                <a:latin typeface="+mj-lt"/>
              </a:rPr>
              <a:t>.</a:t>
            </a:r>
            <a:endParaRPr lang="vi-VN" sz="2800" dirty="0">
              <a:solidFill>
                <a:srgbClr val="92D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823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304800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* Nhận xét:</a:t>
            </a:r>
            <a:endParaRPr lang="vi-VN" sz="2800" dirty="0"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  <a:p>
            <a:pPr algn="just"/>
            <a:r>
              <a:rPr lang="vi-VN" sz="2800" dirty="0">
                <a:solidFill>
                  <a:srgbClr val="00B0F0"/>
                </a:solidFill>
                <a:latin typeface="+mj-lt"/>
              </a:rPr>
              <a:t>- Cách nối: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+ Câu a:  2 vế câu được nối với nhau bằng cặp quan hệ từ 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vì... nên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 thể hiện quan hệ nguyên nhân - kết quả.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+ Câu b:  2 vế câu được nối với nhau chỉ bằng một quan hệ từ 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vì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, thể hiện quan hệ nguyên nhân - kết quả.</a:t>
            </a:r>
          </a:p>
          <a:p>
            <a:pPr algn="just"/>
            <a:r>
              <a:rPr lang="vi-VN" sz="2800" dirty="0">
                <a:solidFill>
                  <a:srgbClr val="00B0F0"/>
                </a:solidFill>
                <a:latin typeface="+mj-lt"/>
              </a:rPr>
              <a:t>- Cách sắp xếp các vế câu: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+ Câu a:  Vế 1 chỉ nguyên nhân - vế 2 chỉ kết quả.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+ Câu b:  Vế 1 chỉ kết quả - Vế 2 chỉ nguyên nhân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.</a:t>
            </a:r>
            <a:endParaRPr lang="vi-VN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4227493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chemeClr val="bg1"/>
                </a:solidFill>
                <a:latin typeface="+mj-lt"/>
              </a:rPr>
              <a:t>2. Tìm thêm những quan hệ từ và cặp quan hệ từ dùng để nối các vế câu có quan hệ nguyên nhân - kết quả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5039380"/>
            <a:ext cx="2738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 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2819400" y="5029200"/>
            <a:ext cx="5948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do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,...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5574084"/>
            <a:ext cx="27590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 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19400" y="5585753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do ...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3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304800"/>
            <a:ext cx="1911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685800"/>
            <a:ext cx="868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do ….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do ….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2895600"/>
            <a:ext cx="2350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74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304800"/>
            <a:ext cx="8686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Tìm các vế câu chỉ nguyên nhân, chỉ kết quả và quan hệ từ, cặp quan hệ từ nối các vế câu này trong những ví dụ sau </a:t>
            </a:r>
            <a:r>
              <a:rPr lang="vi-VN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Bởi chưng bác mẹ tôi nghèo</a:t>
            </a:r>
          </a:p>
          <a:p>
            <a:pPr algn="ctr"/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 tôi phải băm bèo, thái khoai.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 DAO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b)  Vì nhà nghèo quá, chú phải bỏ học.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TRINH ĐƯỜNG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c) 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Lúa 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gạo quý vì ta phải đổ bao mồ hôi mới làm ra được. Vàng cũng quý vì nó rất đắt và hiếm.</a:t>
            </a:r>
          </a:p>
          <a:p>
            <a:pPr algn="r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TRINH 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endParaRPr lang="vi-VN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5092005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vi-VN" sz="2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ác </a:t>
            </a:r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định các vế câu trong từng trường hợp</a:t>
            </a:r>
          </a:p>
          <a:p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Xác định vế chỉ nguyên nhân và vế chỉ kết quả</a:t>
            </a:r>
          </a:p>
          <a:p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Tìm quan hệ từ trong câu</a:t>
            </a:r>
            <a:r>
              <a:rPr lang="vi-VN" sz="2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8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08943"/>
              </p:ext>
            </p:extLst>
          </p:nvPr>
        </p:nvGraphicFramePr>
        <p:xfrm>
          <a:off x="304799" y="304800"/>
          <a:ext cx="8534401" cy="62484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49828"/>
                <a:gridCol w="3278018"/>
                <a:gridCol w="2729275"/>
                <a:gridCol w="1877280"/>
              </a:tblGrid>
              <a:tr h="963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Câu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Vế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nguyên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nhân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Vế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chỉ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kết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quả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Quan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hệ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từ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</a:tr>
              <a:tr h="1678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chemeClr val="bg1"/>
                          </a:solidFill>
                          <a:effectLst/>
                        </a:rPr>
                        <a:t>Bởi chưng bác mẹ tôi nghèo</a:t>
                      </a:r>
                      <a:endParaRPr lang="vi-VN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chemeClr val="bg1"/>
                          </a:solidFill>
                          <a:effectLst/>
                        </a:rPr>
                        <a:t>Cho nên tôi phải băm bèo thái khoai</a:t>
                      </a:r>
                      <a:endParaRPr lang="vi-VN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chemeClr val="bg1"/>
                          </a:solidFill>
                          <a:effectLst/>
                        </a:rPr>
                        <a:t>Bởi chưng - cho nên</a:t>
                      </a:r>
                      <a:endParaRPr lang="vi-VN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</a:tr>
              <a:tr h="963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Vì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nhà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nghèo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quá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chú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phải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bỏ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học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Vì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</a:tr>
              <a:tr h="1678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chemeClr val="bg1"/>
                          </a:solidFill>
                          <a:effectLst/>
                        </a:rPr>
                        <a:t>vì ta phải đổ bao mồ hôi mới làm ra được</a:t>
                      </a:r>
                      <a:endParaRPr lang="vi-VN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Lúa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gạo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quý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effectLst/>
                        </a:rPr>
                        <a:t>vì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</a:tr>
              <a:tr h="963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800" dirty="0">
                          <a:solidFill>
                            <a:schemeClr val="bg1"/>
                          </a:solidFill>
                          <a:effectLst/>
                        </a:rPr>
                        <a:t>vì nó rất đắt và hiếm</a:t>
                      </a:r>
                      <a:endParaRPr lang="vi-VN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Vàng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cũng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quý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800" dirty="0" err="1">
                          <a:solidFill>
                            <a:schemeClr val="bg1"/>
                          </a:solidFill>
                          <a:effectLst/>
                        </a:rPr>
                        <a:t>vì</a:t>
                      </a:r>
                      <a:endParaRPr lang="en-US" sz="28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00" marR="40700" marT="40700" marB="40700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332509" y="381000"/>
            <a:ext cx="60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969818" y="381000"/>
            <a:ext cx="3144982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4267198" y="381000"/>
            <a:ext cx="2438401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7010400" y="3810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332509" y="1371600"/>
            <a:ext cx="60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969818" y="1371600"/>
            <a:ext cx="3144982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4267200" y="1371600"/>
            <a:ext cx="26670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7010400" y="12954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304800" y="3009900"/>
            <a:ext cx="60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304800" y="4038600"/>
            <a:ext cx="60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304800" y="5638800"/>
            <a:ext cx="60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990600" y="2971800"/>
            <a:ext cx="3144982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990600" y="3962400"/>
            <a:ext cx="3144982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990600" y="5638800"/>
            <a:ext cx="3144982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4267201" y="2971800"/>
            <a:ext cx="24383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4267201" y="3962400"/>
            <a:ext cx="24383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4267200" y="5638800"/>
            <a:ext cx="24383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7010400" y="29718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7010400" y="39624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21414" r="25455" b="31919"/>
          <a:stretch/>
        </p:blipFill>
        <p:spPr bwMode="auto">
          <a:xfrm>
            <a:off x="7010400" y="5638800"/>
            <a:ext cx="1752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63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8600" y="3048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Từ một câu ghép đã dẫn ở bài tập 1, hãy tạo ra một câu ghép mới bằng cách thay đổi vị trí của các vế câu (có thể thêm bớt từ nếu thấy cần thiết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1" y="1600200"/>
            <a:ext cx="8153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Tôi 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phải băm bèo, thái khoai vì gia đình tôi nghèo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1" y="2090172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Chú 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phải bỏ học vì gia đình nghèo không đủ tiền cho chú ăn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2" y="2971800"/>
            <a:ext cx="8686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Vì </a:t>
            </a:r>
            <a:r>
              <a:rPr lang="vi-VN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người ta phải đổ bao mồ hôi mới làm ra được nên lúa gạo rất quý. Vì vàng rất đắt và hiếm nên vàng cũng rất quý</a:t>
            </a:r>
            <a:r>
              <a:rPr lang="vi-VN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9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304800"/>
            <a:ext cx="861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Chọn quan hệ từ trong ngoặc đơn thích hợp với mỗi chỗ trống. Giải thích vì sao em chọn quan hệ từ ấy.</a:t>
            </a:r>
            <a:endParaRPr lang="vi-VN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   ... thời tiết thuận nên lúa tốt.</a:t>
            </a:r>
          </a:p>
          <a:p>
            <a:pPr algn="just"/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b)   ... thời tiết không thuận nên lúa xấu.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tại, nhờ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526" y="2514600"/>
            <a:ext cx="86036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Tại: Từ biểu thị điều sắp nêu ra là nguyên nhân cho một sự việc không tốt, không hay xảy ra.</a:t>
            </a:r>
          </a:p>
          <a:p>
            <a:r>
              <a:rPr lang="vi-VN" sz="2800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- Nhờ: Từ biểu thị điều sắp nêu ra là nguyên nhân cho một sự việc tốt xảy ra</a:t>
            </a:r>
            <a:r>
              <a:rPr lang="vi-VN" sz="2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3235" y="4267200"/>
            <a:ext cx="8575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a. </a:t>
            </a:r>
            <a:r>
              <a:rPr lang="en-US" sz="28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8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870" y="4790420"/>
            <a:ext cx="85413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vi-V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 dụng từ nhờ là bởi vì 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 này biểu thị điều sắp nói ra là nguyên nhân dẫn tới một kết quả khả quan được nói tới. Trong câu a thì thời tiết là một nguyên nhân dẫn tới một kết quả tốt là lúa tốt</a:t>
            </a:r>
            <a:r>
              <a:rPr lang="vi-VN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612</Words>
  <Application>Microsoft Office PowerPoint</Application>
  <PresentationFormat>On-screen Show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</cp:revision>
  <dcterms:created xsi:type="dcterms:W3CDTF">2024-01-23T14:06:29Z</dcterms:created>
  <dcterms:modified xsi:type="dcterms:W3CDTF">2024-01-23T15:00:53Z</dcterms:modified>
</cp:coreProperties>
</file>