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16" r:id="rId2"/>
    <p:sldId id="298" r:id="rId3"/>
    <p:sldId id="259" r:id="rId4"/>
    <p:sldId id="260" r:id="rId5"/>
    <p:sldId id="299" r:id="rId6"/>
    <p:sldId id="324" r:id="rId7"/>
    <p:sldId id="323" r:id="rId8"/>
    <p:sldId id="318" r:id="rId9"/>
    <p:sldId id="321" r:id="rId10"/>
    <p:sldId id="322" r:id="rId11"/>
    <p:sldId id="294" r:id="rId12"/>
    <p:sldId id="319" r:id="rId13"/>
    <p:sldId id="320" r:id="rId14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9359"/>
    <a:srgbClr val="FFACAB"/>
    <a:srgbClr val="40CAC2"/>
    <a:srgbClr val="C4D946"/>
    <a:srgbClr val="A3E2F1"/>
    <a:srgbClr val="F7EE13"/>
    <a:srgbClr val="FFF3F3"/>
    <a:srgbClr val="FFD7D7"/>
    <a:srgbClr val="FFF03E"/>
    <a:srgbClr val="CFE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3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2588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078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088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4762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098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4491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60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013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642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929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9329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026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837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wdDnDiag">
          <a:fgClr>
            <a:srgbClr val="FF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730943" y="2690813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下载次数进行十倍的索取赔偿！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2" name="图片 1" descr="31f7217a017c2d9a8a7bcbd9844c162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895" y="1905635"/>
            <a:ext cx="6851650" cy="4726940"/>
          </a:xfrm>
          <a:prstGeom prst="rect">
            <a:avLst/>
          </a:prstGeom>
        </p:spPr>
      </p:pic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280670" y="-6985"/>
            <a:ext cx="4154170" cy="2347595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4655" y="3331210"/>
            <a:ext cx="4174490" cy="2952115"/>
          </a:xfrm>
          <a:prstGeom prst="rect">
            <a:avLst/>
          </a:prstGeom>
        </p:spPr>
      </p:pic>
      <p:pic>
        <p:nvPicPr>
          <p:cNvPr id="3" name="图片 2" descr="觅元素584a989cd6c5a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0760" y="829310"/>
            <a:ext cx="7187565" cy="1394460"/>
          </a:xfrm>
          <a:prstGeom prst="rect">
            <a:avLst/>
          </a:prstGeom>
        </p:spPr>
      </p:pic>
      <p:pic>
        <p:nvPicPr>
          <p:cNvPr id="5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8947" y="-997585"/>
            <a:ext cx="812800" cy="812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478505-9A23-43B2-A3D4-40F12A1BFE92}"/>
              </a:ext>
            </a:extLst>
          </p:cNvPr>
          <p:cNvSpPr txBox="1"/>
          <p:nvPr/>
        </p:nvSpPr>
        <p:spPr>
          <a:xfrm>
            <a:off x="5423452" y="2836128"/>
            <a:ext cx="62351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</a:rPr>
              <a:t>Bài 11: Học bài và làm bài đầy đủ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fill="hold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DF4C4E-DCA6-46BD-8AB5-6C34310FDC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711" y="1197237"/>
            <a:ext cx="5385972" cy="31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7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552" y="6374803"/>
            <a:ext cx="2649598" cy="487476"/>
          </a:xfrm>
          <a:prstGeom prst="rect">
            <a:avLst/>
          </a:prstGeom>
        </p:spPr>
      </p:pic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15552" y="5211299"/>
            <a:ext cx="2242557" cy="140724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40AE081-055C-4443-8668-85BF2826F01F}"/>
              </a:ext>
            </a:extLst>
          </p:cNvPr>
          <p:cNvSpPr/>
          <p:nvPr/>
        </p:nvSpPr>
        <p:spPr>
          <a:xfrm>
            <a:off x="2502189" y="330200"/>
            <a:ext cx="7423689" cy="6504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sẽ làm gì khi gặp tình huống sau?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C63F86AE-AC0A-442E-864B-D5F2761ED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2188" y="1673197"/>
            <a:ext cx="7423689" cy="35116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A54EAE-E987-4708-A9C8-BA16E17E88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24" y="19569"/>
            <a:ext cx="1621242" cy="961086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9DF9D5CF-0F96-4948-845A-0A61D54F1EB5}"/>
              </a:ext>
            </a:extLst>
          </p:cNvPr>
          <p:cNvSpPr/>
          <p:nvPr/>
        </p:nvSpPr>
        <p:spPr>
          <a:xfrm>
            <a:off x="172224" y="1673198"/>
            <a:ext cx="2329964" cy="1659624"/>
          </a:xfrm>
          <a:prstGeom prst="wedgeEllipseCallout">
            <a:avLst>
              <a:gd name="adj1" fmla="val 57456"/>
              <a:gd name="adj2" fmla="val 9107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cùng các bạn nhắc nhau học bài, làm bài đầy đủ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师资队伍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2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338E42-2B3B-4DA5-8648-5E8D34F4BEB2}"/>
              </a:ext>
            </a:extLst>
          </p:cNvPr>
          <p:cNvSpPr txBox="1"/>
          <p:nvPr/>
        </p:nvSpPr>
        <p:spPr>
          <a:xfrm>
            <a:off x="2344372" y="521232"/>
            <a:ext cx="685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ular Callout 7">
            <a:extLst>
              <a:ext uri="{FF2B5EF4-FFF2-40B4-BE49-F238E27FC236}">
                <a16:creationId xmlns:a16="http://schemas.microsoft.com/office/drawing/2014/main" id="{5619BBE0-68E3-44FE-9E22-6738B04B1198}"/>
              </a:ext>
            </a:extLst>
          </p:cNvPr>
          <p:cNvSpPr/>
          <p:nvPr/>
        </p:nvSpPr>
        <p:spPr>
          <a:xfrm>
            <a:off x="5773396" y="1556385"/>
            <a:ext cx="4800600" cy="1905000"/>
          </a:xfrm>
          <a:prstGeom prst="wedgeRoundRectCallout">
            <a:avLst>
              <a:gd name="adj1" fmla="val -70943"/>
              <a:gd name="adj2" fmla="val 7505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8849AC-A452-412E-AFCD-1F11851F31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7737" y="1602105"/>
            <a:ext cx="24384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4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445523" y="1053693"/>
            <a:ext cx="6851650" cy="3644265"/>
          </a:xfrm>
          <a:prstGeom prst="rect">
            <a:avLst/>
          </a:prstGeom>
        </p:spPr>
      </p:pic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5D9A70A2-6E07-471B-8CC1-4FEFC0F42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9851" y="146286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805EEE9D-3C03-4661-B201-9D163EC37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6004" y="219836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A54933D7-7B89-45A1-BBD1-A723C6850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1203" y="289342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5238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6835" y="742122"/>
            <a:ext cx="8356083" cy="63823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F4AFE2-A887-4EF6-B7E2-C3F97A2827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661" y="1645008"/>
            <a:ext cx="3644348" cy="2727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25"/>
          <p:cNvSpPr txBox="1"/>
          <p:nvPr/>
        </p:nvSpPr>
        <p:spPr>
          <a:xfrm flipH="1">
            <a:off x="3539490" y="3543935"/>
            <a:ext cx="2191385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dist" fontAlgn="base"/>
            <a:r>
              <a:rPr lang="zh-CN" altLang="en-US" sz="20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学期计划</a:t>
            </a:r>
            <a:endParaRPr lang="zh-CN" altLang="en-US" sz="2000" strike="noStrike" noProof="1">
              <a:solidFill>
                <a:schemeClr val="bg1"/>
              </a:solidFill>
              <a:effectLst/>
              <a:latin typeface="inpin heiti" charset="-122"/>
              <a:ea typeface="inpin heiti" charset="-122"/>
              <a:cs typeface="+mn-cs"/>
              <a:sym typeface="迷你简细行楷" panose="02010609000101010101" charset="-122"/>
            </a:endParaRPr>
          </a:p>
        </p:txBody>
      </p:sp>
      <p:pic>
        <p:nvPicPr>
          <p:cNvPr id="3" name="图片 2" descr="觅元素584a986cb28d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0" y="833437"/>
            <a:ext cx="2520315" cy="5420995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0350" y="4486910"/>
            <a:ext cx="3070860" cy="2171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291B1D-1189-4F52-BB90-6E7E32525746}"/>
              </a:ext>
            </a:extLst>
          </p:cNvPr>
          <p:cNvSpPr txBox="1"/>
          <p:nvPr/>
        </p:nvSpPr>
        <p:spPr>
          <a:xfrm>
            <a:off x="2523628" y="103270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Phi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V.A – Đến Lớp Học Rất Vui">
            <a:hlinkClick r:id="" action="ppaction://media"/>
            <a:extLst>
              <a:ext uri="{FF2B5EF4-FFF2-40B4-BE49-F238E27FC236}">
                <a16:creationId xmlns:a16="http://schemas.microsoft.com/office/drawing/2014/main" id="{0EE6B0AB-28C2-4B6A-B870-4806F7CACD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25732" y="299361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50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B4720A-87C0-49B1-9A19-52D02A1971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574" y="867365"/>
            <a:ext cx="5212716" cy="37175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FC45F8-CD34-4A5E-9792-9E161848C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34">
            <a:off x="57218" y="126483"/>
            <a:ext cx="2293954" cy="1138957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F425D04A-0233-4D11-B253-8BCCBE733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0351" y="1352625"/>
            <a:ext cx="6255440" cy="43392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448770A8-A903-4DBA-A35F-5549876646E2}"/>
              </a:ext>
            </a:extLst>
          </p:cNvPr>
          <p:cNvSpPr/>
          <p:nvPr/>
        </p:nvSpPr>
        <p:spPr>
          <a:xfrm>
            <a:off x="2569887" y="6011164"/>
            <a:ext cx="91440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Cloud Callout 1">
            <a:extLst>
              <a:ext uri="{FF2B5EF4-FFF2-40B4-BE49-F238E27FC236}">
                <a16:creationId xmlns:a16="http://schemas.microsoft.com/office/drawing/2014/main" id="{BD8F2D6F-45DB-4F94-BCD1-F7323FA1DDA7}"/>
              </a:ext>
            </a:extLst>
          </p:cNvPr>
          <p:cNvSpPr/>
          <p:nvPr/>
        </p:nvSpPr>
        <p:spPr>
          <a:xfrm>
            <a:off x="253229" y="1191928"/>
            <a:ext cx="2760508" cy="1551272"/>
          </a:xfrm>
          <a:prstGeom prst="cloudCallout">
            <a:avLst>
              <a:gd name="adj1" fmla="val 42910"/>
              <a:gd name="adj2" fmla="val 639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Không học và làm bài đầy đủ em sẽ bị điểm kém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BD7DE37-389F-4772-8A78-B68B999209F4}"/>
              </a:ext>
            </a:extLst>
          </p:cNvPr>
          <p:cNvSpPr/>
          <p:nvPr/>
        </p:nvSpPr>
        <p:spPr>
          <a:xfrm>
            <a:off x="2661617" y="204698"/>
            <a:ext cx="8960540" cy="9872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quan sát tranh và cho biết tác hại của việc không học bài và làm bài đầy đủ</a:t>
            </a:r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/>
          </a:p>
        </p:txBody>
      </p:sp>
      <p:sp>
        <p:nvSpPr>
          <p:cNvPr id="16" name="Cloud Callout 1">
            <a:extLst>
              <a:ext uri="{FF2B5EF4-FFF2-40B4-BE49-F238E27FC236}">
                <a16:creationId xmlns:a16="http://schemas.microsoft.com/office/drawing/2014/main" id="{0DB5868E-CEBA-47F7-9BE2-56A98A051D03}"/>
              </a:ext>
            </a:extLst>
          </p:cNvPr>
          <p:cNvSpPr/>
          <p:nvPr/>
        </p:nvSpPr>
        <p:spPr>
          <a:xfrm>
            <a:off x="9157252" y="1191929"/>
            <a:ext cx="3180522" cy="1551272"/>
          </a:xfrm>
          <a:prstGeom prst="cloudCallout">
            <a:avLst>
              <a:gd name="adj1" fmla="val -39385"/>
              <a:gd name="adj2" fmla="val 899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Học và làm bài đầy đủ em sẽ được điểm tốt, được tuyên dương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4" grpId="0" animBg="1"/>
      <p:bldP spid="14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:a16="http://schemas.microsoft.com/office/drawing/2014/main" id="{58BF0DC1-864D-49D6-B230-FF72E55986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" y="32570"/>
            <a:ext cx="12072619" cy="68254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48BC811-14CA-427B-B362-9668D884896F}"/>
              </a:ext>
            </a:extLst>
          </p:cNvPr>
          <p:cNvSpPr txBox="1"/>
          <p:nvPr/>
        </p:nvSpPr>
        <p:spPr>
          <a:xfrm>
            <a:off x="2766875" y="2360973"/>
            <a:ext cx="665824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>
              <a:defRPr/>
            </a:pPr>
            <a:r>
              <a:rPr lang="en-US" sz="6500">
                <a:solidFill>
                  <a:srgbClr val="FF0000"/>
                </a:solidFill>
                <a:latin typeface="Akronism" pitchFamily="2" charset="0"/>
              </a:rPr>
              <a:t>Nghỉ giữa giờ</a:t>
            </a:r>
          </a:p>
        </p:txBody>
      </p:sp>
    </p:spTree>
    <p:extLst>
      <p:ext uri="{BB962C8B-B14F-4D97-AF65-F5344CB8AC3E}">
        <p14:creationId xmlns:p14="http://schemas.microsoft.com/office/powerpoint/2010/main" val="113764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1" name="Baby Shark Dance - Sing and Dance! - Animal Songs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CAACC5E1-4567-4F41-BA25-B3A423AA587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817" end="30362.999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22225"/>
            <a:ext cx="12132310" cy="681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6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1" name="Content Placeholder 3" descr="22.jpg">
            <a:extLst>
              <a:ext uri="{FF2B5EF4-FFF2-40B4-BE49-F238E27FC236}">
                <a16:creationId xmlns:a16="http://schemas.microsoft.com/office/drawing/2014/main" id="{A02FFCA1-03BC-4917-9DA4-87E18A8AD9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4284" y="1495271"/>
            <a:ext cx="5063040" cy="23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8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887" y="6277251"/>
            <a:ext cx="3097170" cy="580749"/>
          </a:xfrm>
          <a:prstGeom prst="rect">
            <a:avLst/>
          </a:prstGeom>
        </p:spPr>
      </p:pic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4656" y="5233434"/>
            <a:ext cx="2158084" cy="1354234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826AD11-7F61-4E7E-AAED-07A73BDDA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12058" y="1769165"/>
            <a:ext cx="4953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B5D0E87C-3B0C-4D3D-A1F7-C06F6BEB0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9002" y="1752600"/>
            <a:ext cx="423057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5763AF7A-DA90-4B3C-B473-D1C4461039B4}"/>
              </a:ext>
            </a:extLst>
          </p:cNvPr>
          <p:cNvSpPr/>
          <p:nvPr/>
        </p:nvSpPr>
        <p:spPr>
          <a:xfrm>
            <a:off x="4333461" y="5288955"/>
            <a:ext cx="7390874" cy="1295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Content Placeholder 10">
            <a:extLst>
              <a:ext uri="{FF2B5EF4-FFF2-40B4-BE49-F238E27FC236}">
                <a16:creationId xmlns:a16="http://schemas.microsoft.com/office/drawing/2014/main" id="{03FD39BF-1EE6-426D-80EA-F21FBEF254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783" y="1752600"/>
            <a:ext cx="673735" cy="673735"/>
          </a:xfrm>
          <a:prstGeom prst="rect">
            <a:avLst/>
          </a:prstGeom>
        </p:spPr>
      </p:pic>
      <p:pic>
        <p:nvPicPr>
          <p:cNvPr id="17" name="Content Placeholder 10">
            <a:extLst>
              <a:ext uri="{FF2B5EF4-FFF2-40B4-BE49-F238E27FC236}">
                <a16:creationId xmlns:a16="http://schemas.microsoft.com/office/drawing/2014/main" id="{C301D83A-A1DE-4992-A043-BD55063854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295" y="1812235"/>
            <a:ext cx="673735" cy="67373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FB57EE-4A74-4F88-B2A8-1D3EBF711C33}"/>
              </a:ext>
            </a:extLst>
          </p:cNvPr>
          <p:cNvSpPr/>
          <p:nvPr/>
        </p:nvSpPr>
        <p:spPr>
          <a:xfrm>
            <a:off x="2319130" y="278934"/>
            <a:ext cx="9150444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015A96-42C6-4D77-9C6D-AD6B36753284}"/>
              </a:ext>
            </a:extLst>
          </p:cNvPr>
          <p:cNvSpPr txBox="1"/>
          <p:nvPr/>
        </p:nvSpPr>
        <p:spPr>
          <a:xfrm>
            <a:off x="2213114" y="372239"/>
            <a:ext cx="88795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Việc nào nên làm? Việc nào không nên làm? Vì sao?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0E2717A7-E56D-40FC-A827-B76809A58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2205801" cy="95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540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495</Words>
  <Application>Microsoft Office PowerPoint</Application>
  <PresentationFormat>Widescreen</PresentationFormat>
  <Paragraphs>53</Paragraphs>
  <Slides>13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Akronism</vt:lpstr>
      <vt:lpstr>Arial</vt:lpstr>
      <vt:lpstr>Calibri</vt:lpstr>
      <vt:lpstr>inpin heiti</vt:lpstr>
      <vt:lpstr>Times New Roman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</dc:creator>
  <cp:lastModifiedBy>Admin</cp:lastModifiedBy>
  <cp:revision>31</cp:revision>
  <dcterms:created xsi:type="dcterms:W3CDTF">2017-03-13T01:41:00Z</dcterms:created>
  <dcterms:modified xsi:type="dcterms:W3CDTF">2021-09-19T12:45:01Z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