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2" r:id="rId3"/>
    <p:sldId id="257" r:id="rId4"/>
    <p:sldId id="281" r:id="rId5"/>
    <p:sldId id="270" r:id="rId6"/>
    <p:sldId id="276" r:id="rId7"/>
    <p:sldId id="258" r:id="rId8"/>
    <p:sldId id="283" r:id="rId9"/>
    <p:sldId id="474" r:id="rId10"/>
    <p:sldId id="475" r:id="rId11"/>
    <p:sldId id="476" r:id="rId12"/>
    <p:sldId id="477" r:id="rId13"/>
    <p:sldId id="275" r:id="rId14"/>
    <p:sldId id="277" r:id="rId15"/>
    <p:sldId id="278" r:id="rId16"/>
    <p:sldId id="279" r:id="rId17"/>
    <p:sldId id="267" r:id="rId18"/>
    <p:sldId id="280" r:id="rId19"/>
    <p:sldId id="269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C97B"/>
    <a:srgbClr val="F20000"/>
    <a:srgbClr val="FFB64B"/>
    <a:srgbClr val="FFD757"/>
    <a:srgbClr val="00A1DA"/>
    <a:srgbClr val="FFAD5B"/>
    <a:srgbClr val="BEE395"/>
    <a:srgbClr val="6CB5D6"/>
    <a:srgbClr val="90D0EC"/>
    <a:srgbClr val="78C5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267" autoAdjust="0"/>
  </p:normalViewPr>
  <p:slideViewPr>
    <p:cSldViewPr>
      <p:cViewPr varScale="1">
        <p:scale>
          <a:sx n="82" d="100"/>
          <a:sy n="82" d="100"/>
        </p:scale>
        <p:origin x="105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30B46-ED89-4F59-9F3D-AE0297600B29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9462B-6CA1-48CF-A14A-7A4DFCCD9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985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có thể cho HS khởi động bằng cách so sánh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2083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Hình</a:t>
            </a:r>
            <a:r>
              <a:rPr lang="en-US" baseline="0"/>
              <a:t> như là hình con chó phải k thầy cô ơi. Mn tự hình dung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956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Hình</a:t>
            </a:r>
            <a:r>
              <a:rPr lang="en-US" baseline="0"/>
              <a:t> như là hình con chó phải k thầy cô ơi. Mn tự hình dung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956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84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84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59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0081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277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119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96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96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81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316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380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7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681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37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1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8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81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636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05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2EA02-620F-402F-96EF-96676793A7B3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1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/>
          <p:nvPr/>
        </p:nvSpPr>
        <p:spPr>
          <a:xfrm>
            <a:off x="-228600" y="164523"/>
            <a:ext cx="9448800" cy="2615503"/>
          </a:xfrm>
          <a:custGeom>
            <a:avLst/>
            <a:gdLst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0 w 9144000"/>
              <a:gd name="connsiteY3" fmla="*/ 2343150 h 2343150"/>
              <a:gd name="connsiteX4" fmla="*/ 0 w 9144000"/>
              <a:gd name="connsiteY4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548496"/>
              <a:gd name="connsiteX1" fmla="*/ 9144000 w 9144000"/>
              <a:gd name="connsiteY1" fmla="*/ 0 h 2548496"/>
              <a:gd name="connsiteX2" fmla="*/ 9144000 w 9144000"/>
              <a:gd name="connsiteY2" fmla="*/ 2343150 h 2548496"/>
              <a:gd name="connsiteX3" fmla="*/ 5340927 w 9144000"/>
              <a:gd name="connsiteY3" fmla="*/ 2441864 h 2548496"/>
              <a:gd name="connsiteX4" fmla="*/ 1340427 w 9144000"/>
              <a:gd name="connsiteY4" fmla="*/ 2192482 h 2548496"/>
              <a:gd name="connsiteX5" fmla="*/ 0 w 9144000"/>
              <a:gd name="connsiteY5" fmla="*/ 2343150 h 2548496"/>
              <a:gd name="connsiteX6" fmla="*/ 0 w 9144000"/>
              <a:gd name="connsiteY6" fmla="*/ 0 h 2548496"/>
              <a:gd name="connsiteX0" fmla="*/ 0 w 9144000"/>
              <a:gd name="connsiteY0" fmla="*/ 0 h 2579888"/>
              <a:gd name="connsiteX1" fmla="*/ 9144000 w 9144000"/>
              <a:gd name="connsiteY1" fmla="*/ 0 h 2579888"/>
              <a:gd name="connsiteX2" fmla="*/ 9144000 w 9144000"/>
              <a:gd name="connsiteY2" fmla="*/ 2343150 h 2579888"/>
              <a:gd name="connsiteX3" fmla="*/ 5340927 w 9144000"/>
              <a:gd name="connsiteY3" fmla="*/ 2514600 h 2579888"/>
              <a:gd name="connsiteX4" fmla="*/ 1340427 w 9144000"/>
              <a:gd name="connsiteY4" fmla="*/ 2192482 h 2579888"/>
              <a:gd name="connsiteX5" fmla="*/ 0 w 9144000"/>
              <a:gd name="connsiteY5" fmla="*/ 2343150 h 2579888"/>
              <a:gd name="connsiteX6" fmla="*/ 0 w 9144000"/>
              <a:gd name="connsiteY6" fmla="*/ 0 h 2579888"/>
              <a:gd name="connsiteX0" fmla="*/ 0 w 9144000"/>
              <a:gd name="connsiteY0" fmla="*/ 0 h 2591660"/>
              <a:gd name="connsiteX1" fmla="*/ 9144000 w 9144000"/>
              <a:gd name="connsiteY1" fmla="*/ 0 h 2591660"/>
              <a:gd name="connsiteX2" fmla="*/ 9144000 w 9144000"/>
              <a:gd name="connsiteY2" fmla="*/ 2343150 h 2591660"/>
              <a:gd name="connsiteX3" fmla="*/ 5340927 w 9144000"/>
              <a:gd name="connsiteY3" fmla="*/ 2514600 h 2591660"/>
              <a:gd name="connsiteX4" fmla="*/ 1340427 w 9144000"/>
              <a:gd name="connsiteY4" fmla="*/ 2192482 h 2591660"/>
              <a:gd name="connsiteX5" fmla="*/ 0 w 9144000"/>
              <a:gd name="connsiteY5" fmla="*/ 2343150 h 2591660"/>
              <a:gd name="connsiteX6" fmla="*/ 0 w 9144000"/>
              <a:gd name="connsiteY6" fmla="*/ 0 h 2591660"/>
              <a:gd name="connsiteX0" fmla="*/ 0 w 9144000"/>
              <a:gd name="connsiteY0" fmla="*/ 0 h 2602842"/>
              <a:gd name="connsiteX1" fmla="*/ 9144000 w 9144000"/>
              <a:gd name="connsiteY1" fmla="*/ 0 h 2602842"/>
              <a:gd name="connsiteX2" fmla="*/ 9144000 w 9144000"/>
              <a:gd name="connsiteY2" fmla="*/ 2343150 h 2602842"/>
              <a:gd name="connsiteX3" fmla="*/ 5401261 w 9144000"/>
              <a:gd name="connsiteY3" fmla="*/ 2535382 h 2602842"/>
              <a:gd name="connsiteX4" fmla="*/ 1340427 w 9144000"/>
              <a:gd name="connsiteY4" fmla="*/ 2192482 h 2602842"/>
              <a:gd name="connsiteX5" fmla="*/ 0 w 9144000"/>
              <a:gd name="connsiteY5" fmla="*/ 2343150 h 2602842"/>
              <a:gd name="connsiteX6" fmla="*/ 0 w 9144000"/>
              <a:gd name="connsiteY6" fmla="*/ 0 h 2602842"/>
              <a:gd name="connsiteX0" fmla="*/ 0 w 9144000"/>
              <a:gd name="connsiteY0" fmla="*/ 0 h 2602842"/>
              <a:gd name="connsiteX1" fmla="*/ 9144000 w 9144000"/>
              <a:gd name="connsiteY1" fmla="*/ 0 h 2602842"/>
              <a:gd name="connsiteX2" fmla="*/ 9144000 w 9144000"/>
              <a:gd name="connsiteY2" fmla="*/ 2343150 h 2602842"/>
              <a:gd name="connsiteX3" fmla="*/ 5401261 w 9144000"/>
              <a:gd name="connsiteY3" fmla="*/ 2535382 h 2602842"/>
              <a:gd name="connsiteX4" fmla="*/ 1340427 w 9144000"/>
              <a:gd name="connsiteY4" fmla="*/ 2192482 h 2602842"/>
              <a:gd name="connsiteX5" fmla="*/ 0 w 9144000"/>
              <a:gd name="connsiteY5" fmla="*/ 2343150 h 2602842"/>
              <a:gd name="connsiteX6" fmla="*/ 0 w 9144000"/>
              <a:gd name="connsiteY6" fmla="*/ 0 h 2602842"/>
              <a:gd name="connsiteX0" fmla="*/ 0 w 9144000"/>
              <a:gd name="connsiteY0" fmla="*/ 0 h 2602842"/>
              <a:gd name="connsiteX1" fmla="*/ 9144000 w 9144000"/>
              <a:gd name="connsiteY1" fmla="*/ 0 h 2602842"/>
              <a:gd name="connsiteX2" fmla="*/ 9144000 w 9144000"/>
              <a:gd name="connsiteY2" fmla="*/ 2343150 h 2602842"/>
              <a:gd name="connsiteX3" fmla="*/ 5401261 w 9144000"/>
              <a:gd name="connsiteY3" fmla="*/ 2535382 h 2602842"/>
              <a:gd name="connsiteX4" fmla="*/ 1340427 w 9144000"/>
              <a:gd name="connsiteY4" fmla="*/ 2192482 h 2602842"/>
              <a:gd name="connsiteX5" fmla="*/ 0 w 9144000"/>
              <a:gd name="connsiteY5" fmla="*/ 2343150 h 2602842"/>
              <a:gd name="connsiteX6" fmla="*/ 0 w 9144000"/>
              <a:gd name="connsiteY6" fmla="*/ 0 h 2602842"/>
              <a:gd name="connsiteX0" fmla="*/ 0 w 9144000"/>
              <a:gd name="connsiteY0" fmla="*/ 0 h 2615503"/>
              <a:gd name="connsiteX1" fmla="*/ 9144000 w 9144000"/>
              <a:gd name="connsiteY1" fmla="*/ 0 h 2615503"/>
              <a:gd name="connsiteX2" fmla="*/ 9144000 w 9144000"/>
              <a:gd name="connsiteY2" fmla="*/ 2343150 h 2615503"/>
              <a:gd name="connsiteX3" fmla="*/ 5401261 w 9144000"/>
              <a:gd name="connsiteY3" fmla="*/ 2535382 h 2615503"/>
              <a:gd name="connsiteX4" fmla="*/ 1340427 w 9144000"/>
              <a:gd name="connsiteY4" fmla="*/ 2192482 h 2615503"/>
              <a:gd name="connsiteX5" fmla="*/ 0 w 9144000"/>
              <a:gd name="connsiteY5" fmla="*/ 2343150 h 2615503"/>
              <a:gd name="connsiteX6" fmla="*/ 0 w 9144000"/>
              <a:gd name="connsiteY6" fmla="*/ 0 h 261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2615503">
                <a:moveTo>
                  <a:pt x="0" y="0"/>
                </a:moveTo>
                <a:lnTo>
                  <a:pt x="9144000" y="0"/>
                </a:lnTo>
                <a:lnTo>
                  <a:pt x="9144000" y="2343150"/>
                </a:lnTo>
                <a:cubicBezTo>
                  <a:pt x="8504959" y="2720686"/>
                  <a:pt x="6712247" y="2622839"/>
                  <a:pt x="5401261" y="2535382"/>
                </a:cubicBezTo>
                <a:cubicBezTo>
                  <a:pt x="4090610" y="2468708"/>
                  <a:pt x="2225386" y="2179493"/>
                  <a:pt x="1340427" y="2192482"/>
                </a:cubicBezTo>
                <a:cubicBezTo>
                  <a:pt x="852055" y="2221923"/>
                  <a:pt x="446809" y="2292927"/>
                  <a:pt x="0" y="23431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E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Rectangle 6"/>
          <p:cNvSpPr/>
          <p:nvPr/>
        </p:nvSpPr>
        <p:spPr>
          <a:xfrm>
            <a:off x="-228600" y="0"/>
            <a:ext cx="9448800" cy="2548496"/>
          </a:xfrm>
          <a:custGeom>
            <a:avLst/>
            <a:gdLst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0 w 9144000"/>
              <a:gd name="connsiteY3" fmla="*/ 2343150 h 2343150"/>
              <a:gd name="connsiteX4" fmla="*/ 0 w 9144000"/>
              <a:gd name="connsiteY4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548496"/>
              <a:gd name="connsiteX1" fmla="*/ 9144000 w 9144000"/>
              <a:gd name="connsiteY1" fmla="*/ 0 h 2548496"/>
              <a:gd name="connsiteX2" fmla="*/ 9144000 w 9144000"/>
              <a:gd name="connsiteY2" fmla="*/ 2343150 h 2548496"/>
              <a:gd name="connsiteX3" fmla="*/ 5340927 w 9144000"/>
              <a:gd name="connsiteY3" fmla="*/ 2441864 h 2548496"/>
              <a:gd name="connsiteX4" fmla="*/ 1340427 w 9144000"/>
              <a:gd name="connsiteY4" fmla="*/ 2192482 h 2548496"/>
              <a:gd name="connsiteX5" fmla="*/ 0 w 9144000"/>
              <a:gd name="connsiteY5" fmla="*/ 2343150 h 2548496"/>
              <a:gd name="connsiteX6" fmla="*/ 0 w 9144000"/>
              <a:gd name="connsiteY6" fmla="*/ 0 h 2548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2548496">
                <a:moveTo>
                  <a:pt x="0" y="0"/>
                </a:moveTo>
                <a:lnTo>
                  <a:pt x="9144000" y="0"/>
                </a:lnTo>
                <a:lnTo>
                  <a:pt x="9144000" y="2343150"/>
                </a:lnTo>
                <a:cubicBezTo>
                  <a:pt x="8504959" y="2720686"/>
                  <a:pt x="6641522" y="2466975"/>
                  <a:pt x="5340927" y="2441864"/>
                </a:cubicBezTo>
                <a:cubicBezTo>
                  <a:pt x="4040332" y="2416753"/>
                  <a:pt x="2225386" y="2179493"/>
                  <a:pt x="1340427" y="2192482"/>
                </a:cubicBezTo>
                <a:cubicBezTo>
                  <a:pt x="852055" y="2221923"/>
                  <a:pt x="446809" y="2292927"/>
                  <a:pt x="0" y="23431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C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TOÁN</a:t>
            </a:r>
            <a:endParaRPr lang="en-US" sz="2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905659-D62A-4277-823A-E79797AB7B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504" y="2350773"/>
            <a:ext cx="4986592" cy="262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56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1295400" y="10258"/>
            <a:ext cx="4495800" cy="1346200"/>
          </a:xfrm>
        </p:spPr>
        <p:txBody>
          <a:bodyPr>
            <a:noAutofit/>
          </a:bodyPr>
          <a:lstStyle/>
          <a:p>
            <a:pPr algn="just"/>
            <a:r>
              <a:rPr lang="en-US" sz="3200" dirty="0" err="1">
                <a:latin typeface="Arial" pitchFamily="34" charset="0"/>
                <a:cs typeface="Arial" pitchFamily="34" charset="0"/>
              </a:rPr>
              <a:t>Vật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nào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dài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hơn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" name="Oval 3"/>
          <p:cNvSpPr/>
          <p:nvPr/>
        </p:nvSpPr>
        <p:spPr>
          <a:xfrm>
            <a:off x="804553" y="406267"/>
            <a:ext cx="533400" cy="533400"/>
          </a:xfrm>
          <a:prstGeom prst="ellipse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9" name="Title 4"/>
          <p:cNvSpPr txBox="1">
            <a:spLocks/>
          </p:cNvSpPr>
          <p:nvPr/>
        </p:nvSpPr>
        <p:spPr>
          <a:xfrm>
            <a:off x="1280480" y="1067673"/>
            <a:ext cx="817418" cy="965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>
                <a:latin typeface="Arial" pitchFamily="34" charset="0"/>
                <a:cs typeface="Arial" pitchFamily="34" charset="0"/>
              </a:rPr>
              <a:t>b)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A9EBC9-9315-064E-96F6-44BF5A5520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4600" y="1453895"/>
            <a:ext cx="2697504" cy="1449489"/>
          </a:xfrm>
          <a:prstGeom prst="rect">
            <a:avLst/>
          </a:prstGeom>
        </p:spPr>
      </p:pic>
      <p:pic>
        <p:nvPicPr>
          <p:cNvPr id="21" name="Picture 2" descr="Đánh Dấu Chính Xác Sự Lựa Chọn - Miễn Phí vector hình ảnh trên Pixabay">
            <a:extLst>
              <a:ext uri="{FF2B5EF4-FFF2-40B4-BE49-F238E27FC236}">
                <a16:creationId xmlns:a16="http://schemas.microsoft.com/office/drawing/2014/main" id="{8436C66D-31CE-4847-9CB0-245843644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561" y="1493381"/>
            <a:ext cx="577476" cy="53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37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1175124" y="69143"/>
            <a:ext cx="4495800" cy="1346200"/>
          </a:xfrm>
        </p:spPr>
        <p:txBody>
          <a:bodyPr>
            <a:noAutofit/>
          </a:bodyPr>
          <a:lstStyle/>
          <a:p>
            <a:pPr algn="just"/>
            <a:r>
              <a:rPr lang="en-US" sz="3200" dirty="0" err="1">
                <a:latin typeface="Arial" pitchFamily="34" charset="0"/>
                <a:cs typeface="Arial" pitchFamily="34" charset="0"/>
              </a:rPr>
              <a:t>Vật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nào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dài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hơn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" name="Oval 3"/>
          <p:cNvSpPr/>
          <p:nvPr/>
        </p:nvSpPr>
        <p:spPr>
          <a:xfrm>
            <a:off x="684277" y="465152"/>
            <a:ext cx="533400" cy="533400"/>
          </a:xfrm>
          <a:prstGeom prst="ellipse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8" name="Title 4"/>
          <p:cNvSpPr txBox="1">
            <a:spLocks/>
          </p:cNvSpPr>
          <p:nvPr/>
        </p:nvSpPr>
        <p:spPr>
          <a:xfrm>
            <a:off x="1221221" y="1171152"/>
            <a:ext cx="817418" cy="965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>
                <a:latin typeface="Arial" pitchFamily="34" charset="0"/>
                <a:cs typeface="Arial" pitchFamily="34" charset="0"/>
              </a:rPr>
              <a:t>c)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774365-665A-174E-9F4B-B10E9EDA4C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5"/>
          <a:stretch/>
        </p:blipFill>
        <p:spPr>
          <a:xfrm>
            <a:off x="2605639" y="1815787"/>
            <a:ext cx="2652536" cy="1213163"/>
          </a:xfrm>
          <a:prstGeom prst="rect">
            <a:avLst/>
          </a:prstGeom>
        </p:spPr>
      </p:pic>
      <p:pic>
        <p:nvPicPr>
          <p:cNvPr id="22" name="Picture 2" descr="Đánh Dấu Chính Xác Sự Lựa Chọn - Miễn Phí vector hình ảnh trên Pixabay">
            <a:extLst>
              <a:ext uri="{FF2B5EF4-FFF2-40B4-BE49-F238E27FC236}">
                <a16:creationId xmlns:a16="http://schemas.microsoft.com/office/drawing/2014/main" id="{F22D26AB-98D4-5C48-AF71-C37530AC3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524" y="1720143"/>
            <a:ext cx="577476" cy="53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36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1281518" y="235725"/>
            <a:ext cx="4495800" cy="1346200"/>
          </a:xfrm>
        </p:spPr>
        <p:txBody>
          <a:bodyPr>
            <a:noAutofit/>
          </a:bodyPr>
          <a:lstStyle/>
          <a:p>
            <a:pPr algn="just"/>
            <a:r>
              <a:rPr lang="en-US" sz="3200" dirty="0" err="1">
                <a:latin typeface="Arial" pitchFamily="34" charset="0"/>
                <a:cs typeface="Arial" pitchFamily="34" charset="0"/>
              </a:rPr>
              <a:t>Vật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nào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dài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hơn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" name="Oval 3"/>
          <p:cNvSpPr/>
          <p:nvPr/>
        </p:nvSpPr>
        <p:spPr>
          <a:xfrm>
            <a:off x="790671" y="631734"/>
            <a:ext cx="533400" cy="533400"/>
          </a:xfrm>
          <a:prstGeom prst="ellipse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0" name="Title 4"/>
          <p:cNvSpPr txBox="1">
            <a:spLocks/>
          </p:cNvSpPr>
          <p:nvPr/>
        </p:nvSpPr>
        <p:spPr>
          <a:xfrm>
            <a:off x="1315188" y="1525672"/>
            <a:ext cx="817418" cy="965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>
                <a:latin typeface="Arial" pitchFamily="34" charset="0"/>
                <a:cs typeface="Arial" pitchFamily="34" charset="0"/>
              </a:rPr>
              <a:t>d)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3FBEDB-C32F-C543-8259-DABEE53DF9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8"/>
          <a:stretch/>
        </p:blipFill>
        <p:spPr>
          <a:xfrm>
            <a:off x="2743200" y="2266950"/>
            <a:ext cx="2903098" cy="1294495"/>
          </a:xfrm>
          <a:prstGeom prst="rect">
            <a:avLst/>
          </a:prstGeom>
        </p:spPr>
      </p:pic>
      <p:pic>
        <p:nvPicPr>
          <p:cNvPr id="25" name="Picture 2" descr="Đánh Dấu Chính Xác Sự Lựa Chọn - Miễn Phí vector hình ảnh trên Pixabay">
            <a:extLst>
              <a:ext uri="{FF2B5EF4-FFF2-40B4-BE49-F238E27FC236}">
                <a16:creationId xmlns:a16="http://schemas.microsoft.com/office/drawing/2014/main" id="{8DE9A308-C828-9F49-8FF2-4C0593896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318" y="2115325"/>
            <a:ext cx="577476" cy="53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80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A263E3A-7078-41E4-B122-84F2DC60C7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05" t="35300" b="1"/>
          <a:stretch/>
        </p:blipFill>
        <p:spPr>
          <a:xfrm>
            <a:off x="2592398" y="1877654"/>
            <a:ext cx="4447308" cy="19054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8DE4E5D-DFC2-4FBD-B36E-8D7C8B771B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05" t="5221" b="65587"/>
          <a:stretch/>
        </p:blipFill>
        <p:spPr>
          <a:xfrm>
            <a:off x="2615844" y="255946"/>
            <a:ext cx="4447308" cy="859709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40423" y="369887"/>
            <a:ext cx="533400" cy="533400"/>
          </a:xfrm>
          <a:prstGeom prst="ellipse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Arial" pitchFamily="34" charset="0"/>
              </a:rPr>
              <a:t>2</a:t>
            </a:r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640486" y="209550"/>
            <a:ext cx="221701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>
                <a:latin typeface="Arial" pitchFamily="34" charset="0"/>
                <a:cs typeface="Arial" pitchFamily="34" charset="0"/>
              </a:rPr>
              <a:t>Con sâu A: </a:t>
            </a:r>
          </a:p>
        </p:txBody>
      </p:sp>
      <p:sp>
        <p:nvSpPr>
          <p:cNvPr id="117" name="Title 4"/>
          <p:cNvSpPr txBox="1">
            <a:spLocks/>
          </p:cNvSpPr>
          <p:nvPr/>
        </p:nvSpPr>
        <p:spPr>
          <a:xfrm>
            <a:off x="673823" y="2686050"/>
            <a:ext cx="221701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>
                <a:latin typeface="Arial" pitchFamily="34" charset="0"/>
                <a:cs typeface="Arial" pitchFamily="34" charset="0"/>
              </a:rPr>
              <a:t>Con sâu C: </a:t>
            </a:r>
          </a:p>
        </p:txBody>
      </p:sp>
      <p:sp>
        <p:nvSpPr>
          <p:cNvPr id="118" name="Title 4"/>
          <p:cNvSpPr txBox="1">
            <a:spLocks/>
          </p:cNvSpPr>
          <p:nvPr/>
        </p:nvSpPr>
        <p:spPr>
          <a:xfrm>
            <a:off x="673822" y="1066800"/>
            <a:ext cx="6412777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>
                <a:latin typeface="Arial" pitchFamily="34" charset="0"/>
                <a:cs typeface="Arial" pitchFamily="34" charset="0"/>
              </a:rPr>
              <a:t>Con sâu nào ngắn hơn con sâu A? </a:t>
            </a:r>
          </a:p>
        </p:txBody>
      </p:sp>
      <p:sp>
        <p:nvSpPr>
          <p:cNvPr id="116" name="Title 4"/>
          <p:cNvSpPr txBox="1">
            <a:spLocks/>
          </p:cNvSpPr>
          <p:nvPr/>
        </p:nvSpPr>
        <p:spPr>
          <a:xfrm>
            <a:off x="673823" y="1831181"/>
            <a:ext cx="221701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>
                <a:latin typeface="Arial" pitchFamily="34" charset="0"/>
                <a:cs typeface="Arial" pitchFamily="34" charset="0"/>
              </a:rPr>
              <a:t>Con sâu B: </a:t>
            </a:r>
          </a:p>
        </p:txBody>
      </p:sp>
      <p:sp>
        <p:nvSpPr>
          <p:cNvPr id="13" name="Down Arrow 12"/>
          <p:cNvSpPr/>
          <p:nvPr/>
        </p:nvSpPr>
        <p:spPr>
          <a:xfrm rot="7287758">
            <a:off x="6896098" y="3117385"/>
            <a:ext cx="381000" cy="978408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F47233-A27E-4431-B18A-434AAA178C89}"/>
              </a:ext>
            </a:extLst>
          </p:cNvPr>
          <p:cNvSpPr/>
          <p:nvPr/>
        </p:nvSpPr>
        <p:spPr>
          <a:xfrm>
            <a:off x="622124" y="2876550"/>
            <a:ext cx="1968676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05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/>
      <p:bldP spid="13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40423" y="369887"/>
            <a:ext cx="533400" cy="533400"/>
          </a:xfrm>
          <a:prstGeom prst="ellipse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Arial" pitchFamily="34" charset="0"/>
              </a:rPr>
              <a:t>3</a:t>
            </a:r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640486" y="209550"/>
            <a:ext cx="797011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>
                <a:latin typeface="Arial" pitchFamily="34" charset="0"/>
                <a:cs typeface="Arial" pitchFamily="34" charset="0"/>
              </a:rPr>
              <a:t>So sánh dài hơn, ngắn hơn.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06" t="26191" r="21690" b="22774"/>
          <a:stretch/>
        </p:blipFill>
        <p:spPr bwMode="auto">
          <a:xfrm>
            <a:off x="4625543" y="1069521"/>
            <a:ext cx="3929922" cy="3733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407123" y="1069521"/>
            <a:ext cx="3098077" cy="3733346"/>
            <a:chOff x="407123" y="1069521"/>
            <a:chExt cx="3098077" cy="3733346"/>
          </a:xfrm>
        </p:grpSpPr>
        <p:sp>
          <p:nvSpPr>
            <p:cNvPr id="7" name="Rounded Rectangle 6"/>
            <p:cNvSpPr/>
            <p:nvPr/>
          </p:nvSpPr>
          <p:spPr>
            <a:xfrm>
              <a:off x="407123" y="1069521"/>
              <a:ext cx="3098077" cy="3733346"/>
            </a:xfrm>
            <a:prstGeom prst="round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55" t="33570" r="55482" b="28731"/>
            <a:stretch/>
          </p:blipFill>
          <p:spPr bwMode="auto">
            <a:xfrm>
              <a:off x="947058" y="1557337"/>
              <a:ext cx="2090057" cy="27577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22992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1403"/>
            <a:ext cx="3932237" cy="981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1401423"/>
            <a:ext cx="3932237" cy="890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4"/>
          <p:cNvSpPr txBox="1">
            <a:spLocks/>
          </p:cNvSpPr>
          <p:nvPr/>
        </p:nvSpPr>
        <p:spPr>
          <a:xfrm>
            <a:off x="4113667" y="191403"/>
            <a:ext cx="5106534" cy="4905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>
                <a:latin typeface="Arial" pitchFamily="34" charset="0"/>
                <a:cs typeface="Arial" pitchFamily="34" charset="0"/>
              </a:rPr>
              <a:t>Chìa khóa A ngắn hơn chìa khóa B.</a:t>
            </a:r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4113667" y="681941"/>
            <a:ext cx="5106534" cy="4905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>
                <a:latin typeface="Arial" pitchFamily="34" charset="0"/>
                <a:cs typeface="Arial" pitchFamily="34" charset="0"/>
              </a:rPr>
              <a:t>Chìa khóa B dài hơn chìa khóa A.</a:t>
            </a:r>
          </a:p>
        </p:txBody>
      </p:sp>
      <p:sp>
        <p:nvSpPr>
          <p:cNvPr id="8" name="Title 4"/>
          <p:cNvSpPr txBox="1">
            <a:spLocks/>
          </p:cNvSpPr>
          <p:nvPr/>
        </p:nvSpPr>
        <p:spPr>
          <a:xfrm>
            <a:off x="4102779" y="1347445"/>
            <a:ext cx="5106534" cy="4905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>
                <a:latin typeface="Arial" pitchFamily="34" charset="0"/>
                <a:cs typeface="Arial" pitchFamily="34" charset="0"/>
              </a:rPr>
              <a:t>Chìa khóa D dài hơn chìa khóa C.</a:t>
            </a:r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4102779" y="1823014"/>
            <a:ext cx="5106534" cy="4905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>
                <a:latin typeface="Arial" pitchFamily="34" charset="0"/>
                <a:cs typeface="Arial" pitchFamily="34" charset="0"/>
              </a:rPr>
              <a:t>Chìa khóa C ngắn hơn chìa khóa D.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38200" y="2381594"/>
            <a:ext cx="2206482" cy="2722900"/>
            <a:chOff x="4160836" y="1940546"/>
            <a:chExt cx="2206482" cy="2722900"/>
          </a:xfrm>
        </p:grpSpPr>
        <p:grpSp>
          <p:nvGrpSpPr>
            <p:cNvPr id="18" name="Group 17"/>
            <p:cNvGrpSpPr/>
            <p:nvPr/>
          </p:nvGrpSpPr>
          <p:grpSpPr>
            <a:xfrm>
              <a:off x="4160836" y="1940546"/>
              <a:ext cx="2206482" cy="2722900"/>
              <a:chOff x="513423" y="1187169"/>
              <a:chExt cx="3098077" cy="3733346"/>
            </a:xfrm>
          </p:grpSpPr>
          <p:sp>
            <p:nvSpPr>
              <p:cNvPr id="19" name="Rounded Rectangle 18"/>
              <p:cNvSpPr/>
              <p:nvPr/>
            </p:nvSpPr>
            <p:spPr>
              <a:xfrm>
                <a:off x="513423" y="1187169"/>
                <a:ext cx="3098077" cy="37333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0" name="Picture 2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455" t="33570" r="55482" b="28731"/>
              <a:stretch/>
            </p:blipFill>
            <p:spPr bwMode="auto">
              <a:xfrm>
                <a:off x="947058" y="1557337"/>
                <a:ext cx="2090057" cy="27577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3" name="Straight Connector 2"/>
            <p:cNvCxnSpPr/>
            <p:nvPr/>
          </p:nvCxnSpPr>
          <p:spPr>
            <a:xfrm>
              <a:off x="5439228" y="2509721"/>
              <a:ext cx="0" cy="1056705"/>
            </a:xfrm>
            <a:prstGeom prst="line">
              <a:avLst/>
            </a:prstGeom>
            <a:ln>
              <a:solidFill>
                <a:srgbClr val="0070C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5673952" y="3023559"/>
              <a:ext cx="0" cy="1056705"/>
            </a:xfrm>
            <a:prstGeom prst="line">
              <a:avLst/>
            </a:prstGeom>
            <a:ln>
              <a:solidFill>
                <a:srgbClr val="0070C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0450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04" y="2927346"/>
            <a:ext cx="3932237" cy="749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04" y="4073522"/>
            <a:ext cx="3932237" cy="908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4"/>
          <p:cNvSpPr txBox="1">
            <a:spLocks/>
          </p:cNvSpPr>
          <p:nvPr/>
        </p:nvSpPr>
        <p:spPr>
          <a:xfrm>
            <a:off x="4131807" y="2830620"/>
            <a:ext cx="5106534" cy="4905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>
                <a:latin typeface="Arial" pitchFamily="34" charset="0"/>
                <a:cs typeface="Arial" pitchFamily="34" charset="0"/>
              </a:rPr>
              <a:t>Chìa khóa A ngắn hơn chìa khóa C.</a:t>
            </a:r>
          </a:p>
        </p:txBody>
      </p:sp>
      <p:sp>
        <p:nvSpPr>
          <p:cNvPr id="11" name="Title 4"/>
          <p:cNvSpPr txBox="1">
            <a:spLocks/>
          </p:cNvSpPr>
          <p:nvPr/>
        </p:nvSpPr>
        <p:spPr>
          <a:xfrm>
            <a:off x="4131807" y="3321158"/>
            <a:ext cx="5106534" cy="4905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>
                <a:latin typeface="Arial" pitchFamily="34" charset="0"/>
                <a:cs typeface="Arial" pitchFamily="34" charset="0"/>
              </a:rPr>
              <a:t>Chìa khóa C dài hơn chìa khóa A.</a:t>
            </a:r>
          </a:p>
        </p:txBody>
      </p:sp>
      <p:sp>
        <p:nvSpPr>
          <p:cNvPr id="12" name="Title 4"/>
          <p:cNvSpPr txBox="1">
            <a:spLocks/>
          </p:cNvSpPr>
          <p:nvPr/>
        </p:nvSpPr>
        <p:spPr>
          <a:xfrm>
            <a:off x="4131807" y="4037009"/>
            <a:ext cx="5106534" cy="4905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>
                <a:latin typeface="Arial" pitchFamily="34" charset="0"/>
                <a:cs typeface="Arial" pitchFamily="34" charset="0"/>
              </a:rPr>
              <a:t>Chìa khóa C ngắn hơn chìa khóa B.</a:t>
            </a:r>
          </a:p>
        </p:txBody>
      </p:sp>
      <p:sp>
        <p:nvSpPr>
          <p:cNvPr id="13" name="Title 4"/>
          <p:cNvSpPr txBox="1">
            <a:spLocks/>
          </p:cNvSpPr>
          <p:nvPr/>
        </p:nvSpPr>
        <p:spPr>
          <a:xfrm>
            <a:off x="4131807" y="4527547"/>
            <a:ext cx="5106534" cy="4905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>
                <a:latin typeface="Arial" pitchFamily="34" charset="0"/>
                <a:cs typeface="Arial" pitchFamily="34" charset="0"/>
              </a:rPr>
              <a:t>Chìa khóa B dài hơn chìa khóa C.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03297" y="117698"/>
            <a:ext cx="2206482" cy="2722900"/>
            <a:chOff x="4160836" y="1940546"/>
            <a:chExt cx="2206482" cy="2722900"/>
          </a:xfrm>
        </p:grpSpPr>
        <p:grpSp>
          <p:nvGrpSpPr>
            <p:cNvPr id="18" name="Group 17"/>
            <p:cNvGrpSpPr/>
            <p:nvPr/>
          </p:nvGrpSpPr>
          <p:grpSpPr>
            <a:xfrm>
              <a:off x="4160836" y="1940546"/>
              <a:ext cx="2206482" cy="2722900"/>
              <a:chOff x="513423" y="1187169"/>
              <a:chExt cx="3098077" cy="3733346"/>
            </a:xfrm>
          </p:grpSpPr>
          <p:sp>
            <p:nvSpPr>
              <p:cNvPr id="19" name="Rounded Rectangle 18"/>
              <p:cNvSpPr/>
              <p:nvPr/>
            </p:nvSpPr>
            <p:spPr>
              <a:xfrm>
                <a:off x="513423" y="1187169"/>
                <a:ext cx="3098077" cy="37333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0" name="Picture 2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50000"/>
                        </a14:imgEffect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455" t="33570" r="55482" b="28731"/>
              <a:stretch/>
            </p:blipFill>
            <p:spPr bwMode="auto">
              <a:xfrm>
                <a:off x="947058" y="1557337"/>
                <a:ext cx="2090057" cy="27577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cxnSp>
          <p:nvCxnSpPr>
            <p:cNvPr id="3" name="Straight Connector 2"/>
            <p:cNvCxnSpPr/>
            <p:nvPr/>
          </p:nvCxnSpPr>
          <p:spPr>
            <a:xfrm>
              <a:off x="5439228" y="2509721"/>
              <a:ext cx="0" cy="1056705"/>
            </a:xfrm>
            <a:prstGeom prst="line">
              <a:avLst/>
            </a:prstGeom>
            <a:ln>
              <a:solidFill>
                <a:srgbClr val="0070C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9846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 txBox="1">
            <a:spLocks/>
          </p:cNvSpPr>
          <p:nvPr/>
        </p:nvSpPr>
        <p:spPr>
          <a:xfrm>
            <a:off x="605970" y="-53524"/>
            <a:ext cx="78867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>
                <a:latin typeface="Arial" pitchFamily="34" charset="0"/>
                <a:cs typeface="Arial" pitchFamily="34" charset="0"/>
              </a:rPr>
              <a:t>Con cá nào dài nhất? Con cá nào ngắn nhất?</a:t>
            </a:r>
          </a:p>
        </p:txBody>
      </p:sp>
      <p:sp>
        <p:nvSpPr>
          <p:cNvPr id="4" name="Oval 3"/>
          <p:cNvSpPr/>
          <p:nvPr/>
        </p:nvSpPr>
        <p:spPr>
          <a:xfrm>
            <a:off x="105907" y="113163"/>
            <a:ext cx="533400" cy="533400"/>
          </a:xfrm>
          <a:prstGeom prst="ellipse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Arial" pitchFamily="34" charset="0"/>
              </a:rPr>
              <a:t>4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090" y="802819"/>
            <a:ext cx="6203710" cy="3901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itle 4"/>
          <p:cNvSpPr txBox="1">
            <a:spLocks/>
          </p:cNvSpPr>
          <p:nvPr/>
        </p:nvSpPr>
        <p:spPr>
          <a:xfrm>
            <a:off x="664707" y="802819"/>
            <a:ext cx="1219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>
                <a:latin typeface="Arial" pitchFamily="34" charset="0"/>
                <a:cs typeface="Arial" pitchFamily="34" charset="0"/>
              </a:rPr>
              <a:t>a)</a:t>
            </a:r>
          </a:p>
        </p:txBody>
      </p:sp>
      <p:sp>
        <p:nvSpPr>
          <p:cNvPr id="16" name="Title 4"/>
          <p:cNvSpPr txBox="1">
            <a:spLocks/>
          </p:cNvSpPr>
          <p:nvPr/>
        </p:nvSpPr>
        <p:spPr>
          <a:xfrm>
            <a:off x="2057400" y="980452"/>
            <a:ext cx="838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17" name="Title 4"/>
          <p:cNvSpPr txBox="1">
            <a:spLocks/>
          </p:cNvSpPr>
          <p:nvPr/>
        </p:nvSpPr>
        <p:spPr>
          <a:xfrm>
            <a:off x="2057400" y="2228851"/>
            <a:ext cx="838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19" name="Title 4"/>
          <p:cNvSpPr txBox="1">
            <a:spLocks/>
          </p:cNvSpPr>
          <p:nvPr/>
        </p:nvSpPr>
        <p:spPr>
          <a:xfrm>
            <a:off x="2057400" y="3519787"/>
            <a:ext cx="838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43742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 txBox="1">
            <a:spLocks/>
          </p:cNvSpPr>
          <p:nvPr/>
        </p:nvSpPr>
        <p:spPr>
          <a:xfrm>
            <a:off x="605970" y="-53524"/>
            <a:ext cx="78867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>
                <a:latin typeface="Arial" pitchFamily="34" charset="0"/>
                <a:cs typeface="Arial" pitchFamily="34" charset="0"/>
              </a:rPr>
              <a:t>Con cá nào dài nhất? Con cá nào ngắn nhất?</a:t>
            </a:r>
          </a:p>
        </p:txBody>
      </p:sp>
      <p:sp>
        <p:nvSpPr>
          <p:cNvPr id="4" name="Oval 3"/>
          <p:cNvSpPr/>
          <p:nvPr/>
        </p:nvSpPr>
        <p:spPr>
          <a:xfrm>
            <a:off x="105907" y="113163"/>
            <a:ext cx="533400" cy="533400"/>
          </a:xfrm>
          <a:prstGeom prst="ellipse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Arial" pitchFamily="34" charset="0"/>
              </a:rPr>
              <a:t>4</a:t>
            </a:r>
          </a:p>
        </p:txBody>
      </p:sp>
      <p:sp>
        <p:nvSpPr>
          <p:cNvPr id="15" name="Title 4"/>
          <p:cNvSpPr txBox="1">
            <a:spLocks/>
          </p:cNvSpPr>
          <p:nvPr/>
        </p:nvSpPr>
        <p:spPr>
          <a:xfrm>
            <a:off x="664707" y="802819"/>
            <a:ext cx="1219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>
                <a:latin typeface="Arial" pitchFamily="34" charset="0"/>
                <a:cs typeface="Arial" pitchFamily="34" charset="0"/>
              </a:rPr>
              <a:t>b)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51042"/>
            <a:ext cx="4912063" cy="4057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4"/>
          <p:cNvSpPr txBox="1">
            <a:spLocks/>
          </p:cNvSpPr>
          <p:nvPr/>
        </p:nvSpPr>
        <p:spPr>
          <a:xfrm>
            <a:off x="2057400" y="938888"/>
            <a:ext cx="838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2057400" y="2124941"/>
            <a:ext cx="838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10" name="Title 4"/>
          <p:cNvSpPr txBox="1">
            <a:spLocks/>
          </p:cNvSpPr>
          <p:nvPr/>
        </p:nvSpPr>
        <p:spPr>
          <a:xfrm>
            <a:off x="2057400" y="3239230"/>
            <a:ext cx="838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795147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177804" y="775885"/>
            <a:ext cx="8763000" cy="3351615"/>
          </a:xfrm>
          <a:prstGeom prst="cloud">
            <a:avLst/>
          </a:prstGeom>
          <a:solidFill>
            <a:srgbClr val="FFB6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Dặn dò:</a:t>
            </a:r>
          </a:p>
          <a:p>
            <a:pPr algn="just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-  Xem lại bài đã học</a:t>
            </a:r>
          </a:p>
          <a:p>
            <a:pPr algn="just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-  Hoàn thành vở bài tập </a:t>
            </a:r>
          </a:p>
          <a:p>
            <a:pPr algn="just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- Chuẩn bị bài: </a:t>
            </a:r>
            <a:r>
              <a:rPr lang="en-US" sz="280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Cao hơn, </a:t>
            </a:r>
          </a:p>
          <a:p>
            <a:pPr algn="just"/>
            <a:r>
              <a:rPr lang="en-US" sz="280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      thấp hơn </a:t>
            </a:r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trang 30</a:t>
            </a:r>
          </a:p>
        </p:txBody>
      </p:sp>
    </p:spTree>
    <p:extLst>
      <p:ext uri="{BB962C8B-B14F-4D97-AF65-F5344CB8AC3E}">
        <p14:creationId xmlns:p14="http://schemas.microsoft.com/office/powerpoint/2010/main" val="542255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DF2E9-7BCD-4AFC-A774-F5501DD90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742342"/>
            <a:ext cx="8229600" cy="857250"/>
          </a:xfrm>
        </p:spPr>
        <p:txBody>
          <a:bodyPr>
            <a:noAutofit/>
          </a:bodyPr>
          <a:lstStyle/>
          <a:p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Cầm hai cây bút của em 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và so sánh xem cây nào dài hơn, cây nào ngắn hơn?</a:t>
            </a:r>
          </a:p>
        </p:txBody>
      </p:sp>
    </p:spTree>
    <p:extLst>
      <p:ext uri="{BB962C8B-B14F-4D97-AF65-F5344CB8AC3E}">
        <p14:creationId xmlns:p14="http://schemas.microsoft.com/office/powerpoint/2010/main" val="3769157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43032" y="0"/>
            <a:ext cx="9296400" cy="1581150"/>
          </a:xfrm>
          <a:prstGeom prst="rect">
            <a:avLst/>
          </a:prstGeom>
          <a:solidFill>
            <a:srgbClr val="90D0EC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21388221">
            <a:off x="76201" y="209550"/>
            <a:ext cx="2362200" cy="1503218"/>
            <a:chOff x="1143000" y="742950"/>
            <a:chExt cx="3962400" cy="2521527"/>
          </a:xfrm>
        </p:grpSpPr>
        <p:sp>
          <p:nvSpPr>
            <p:cNvPr id="5" name="Cloud 4"/>
            <p:cNvSpPr/>
            <p:nvPr/>
          </p:nvSpPr>
          <p:spPr>
            <a:xfrm>
              <a:off x="1143000" y="742950"/>
              <a:ext cx="3962400" cy="2521527"/>
            </a:xfrm>
            <a:prstGeom prst="cloud">
              <a:avLst/>
            </a:prstGeom>
            <a:solidFill>
              <a:srgbClr val="FFCF37"/>
            </a:solidFill>
            <a:ln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Cloud 5"/>
            <p:cNvSpPr/>
            <p:nvPr/>
          </p:nvSpPr>
          <p:spPr>
            <a:xfrm>
              <a:off x="1280432" y="830406"/>
              <a:ext cx="3687536" cy="2346614"/>
            </a:xfrm>
            <a:prstGeom prst="cloud">
              <a:avLst/>
            </a:prstGeom>
            <a:solidFill>
              <a:srgbClr val="FFCF37"/>
            </a:solidFill>
            <a:ln w="38100"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 rot="20944908">
            <a:off x="489975" y="1325622"/>
            <a:ext cx="1726223" cy="511053"/>
          </a:xfrm>
        </p:spPr>
        <p:txBody>
          <a:bodyPr>
            <a:prstTxWarp prst="textArchUp">
              <a:avLst/>
            </a:prstTxWarp>
            <a:noAutofit/>
          </a:bodyPr>
          <a:lstStyle/>
          <a:p>
            <a:r>
              <a:rPr lang="en-US" sz="3600" b="1">
                <a:latin typeface="Arial" pitchFamily="34" charset="0"/>
                <a:cs typeface="Arial" pitchFamily="34" charset="0"/>
              </a:rPr>
              <a:t>Chủ đề</a:t>
            </a:r>
            <a:br>
              <a:rPr lang="en-US" sz="3600" b="1">
                <a:latin typeface="Arial" pitchFamily="34" charset="0"/>
                <a:cs typeface="Arial" pitchFamily="34" charset="0"/>
              </a:rPr>
            </a:br>
            <a:r>
              <a:rPr lang="en-US" sz="3600" b="1"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4600" y="467409"/>
            <a:ext cx="62484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ĐỘ DÀI VÀ ĐO ĐỘ DÀI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04800" y="1806126"/>
            <a:ext cx="8458200" cy="1473493"/>
            <a:chOff x="304800" y="2038350"/>
            <a:chExt cx="8458200" cy="1473493"/>
          </a:xfrm>
        </p:grpSpPr>
        <p:sp>
          <p:nvSpPr>
            <p:cNvPr id="12" name="Rounded Rectangle 11"/>
            <p:cNvSpPr/>
            <p:nvPr/>
          </p:nvSpPr>
          <p:spPr>
            <a:xfrm>
              <a:off x="304800" y="2038350"/>
              <a:ext cx="8458200" cy="1473493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15636" y="2111087"/>
              <a:ext cx="8229600" cy="129801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600450" y="1991178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Arial" pitchFamily="34" charset="0"/>
                <a:cs typeface="Arial" pitchFamily="34" charset="0"/>
              </a:rPr>
              <a:t>Bài 25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09750" y="2538365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DÀI HƠN, NGẮN HƠN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36002" y="4628172"/>
            <a:ext cx="2209800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Arial" pitchFamily="34" charset="0"/>
                <a:cs typeface="Arial" pitchFamily="34" charset="0"/>
              </a:rPr>
              <a:t>Trang 28/SGK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E01729B-DB13-4982-8F0D-77590A199D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0" y="3173900"/>
            <a:ext cx="3670300" cy="19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89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371600" y="57150"/>
            <a:ext cx="6324600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>
                <a:latin typeface="iCiel Cadena" pitchFamily="50" charset="0"/>
                <a:cs typeface="Arial" pitchFamily="34" charset="0"/>
              </a:rPr>
              <a:t>DÀI HƠN, NGẮN HƠN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11E16E-68A8-4F40-A7D9-C58AB718C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00" y="1644125"/>
            <a:ext cx="6121400" cy="322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48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558" y="-47852"/>
            <a:ext cx="5791200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325664"/>
            <a:ext cx="3054002" cy="16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116" y="1047750"/>
            <a:ext cx="4982656" cy="2677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101610" y="1657350"/>
            <a:ext cx="0" cy="1524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454410" y="2415655"/>
            <a:ext cx="0" cy="94712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492182" y="1628322"/>
            <a:ext cx="0" cy="94712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242" y="4175236"/>
            <a:ext cx="54864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Arial" pitchFamily="34" charset="0"/>
                <a:cs typeface="Arial" pitchFamily="34" charset="0"/>
              </a:rPr>
              <a:t>Có mấy cây bút?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-547914" y="4175236"/>
            <a:ext cx="772971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Arial" pitchFamily="34" charset="0"/>
                <a:cs typeface="Arial" pitchFamily="34" charset="0"/>
              </a:rPr>
              <a:t>So sánh độ dài của hai cây bút.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30942" y="1832610"/>
            <a:ext cx="441959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latin typeface="Arial" pitchFamily="34" charset="0"/>
                <a:cs typeface="Arial" pitchFamily="34" charset="0"/>
              </a:rPr>
              <a:t>Bút mực </a:t>
            </a:r>
            <a:r>
              <a:rPr lang="en-US" sz="2800" b="1">
                <a:latin typeface="Arial" pitchFamily="34" charset="0"/>
                <a:cs typeface="Arial" pitchFamily="34" charset="0"/>
              </a:rPr>
              <a:t>dài hơn </a:t>
            </a:r>
            <a:r>
              <a:rPr lang="en-US" sz="2800">
                <a:latin typeface="Arial" pitchFamily="34" charset="0"/>
                <a:cs typeface="Arial" pitchFamily="34" charset="0"/>
              </a:rPr>
              <a:t>bút chì.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30941" y="2604636"/>
            <a:ext cx="493034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latin typeface="Arial" pitchFamily="34" charset="0"/>
                <a:cs typeface="Arial" pitchFamily="34" charset="0"/>
              </a:rPr>
              <a:t>Bút chì </a:t>
            </a:r>
            <a:r>
              <a:rPr lang="en-US" sz="2800" b="1">
                <a:latin typeface="Arial" pitchFamily="34" charset="0"/>
                <a:cs typeface="Arial" pitchFamily="34" charset="0"/>
              </a:rPr>
              <a:t>ngắn hơn</a:t>
            </a:r>
            <a:r>
              <a:rPr lang="en-US" sz="2800">
                <a:latin typeface="Arial" pitchFamily="34" charset="0"/>
                <a:cs typeface="Arial" pitchFamily="34" charset="0"/>
              </a:rPr>
              <a:t> bút mực.</a:t>
            </a:r>
          </a:p>
        </p:txBody>
      </p:sp>
    </p:spTree>
    <p:extLst>
      <p:ext uri="{BB962C8B-B14F-4D97-AF65-F5344CB8AC3E}">
        <p14:creationId xmlns:p14="http://schemas.microsoft.com/office/powerpoint/2010/main" val="313303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23" grpId="0" animBg="1"/>
      <p:bldP spid="23" grpId="1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8000" t="5000" r="8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21232" y="21368"/>
            <a:ext cx="693057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latin typeface="Arial" pitchFamily="34" charset="0"/>
                <a:cs typeface="Arial" pitchFamily="34" charset="0"/>
              </a:rPr>
              <a:t>So sánh độ dài 2 vật có sẵn trên tay em.</a:t>
            </a:r>
          </a:p>
        </p:txBody>
      </p:sp>
    </p:spTree>
    <p:extLst>
      <p:ext uri="{BB962C8B-B14F-4D97-AF65-F5344CB8AC3E}">
        <p14:creationId xmlns:p14="http://schemas.microsoft.com/office/powerpoint/2010/main" val="185729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73200"/>
            <a:ext cx="8137583" cy="1858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7750"/>
            <a:ext cx="3305894" cy="1851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5024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1295400" y="-95250"/>
            <a:ext cx="4495800" cy="1346200"/>
          </a:xfrm>
        </p:spPr>
        <p:txBody>
          <a:bodyPr>
            <a:noAutofit/>
          </a:bodyPr>
          <a:lstStyle/>
          <a:p>
            <a:pPr algn="just"/>
            <a:r>
              <a:rPr lang="en-US" sz="3200" dirty="0" err="1">
                <a:latin typeface="Arial" pitchFamily="34" charset="0"/>
                <a:cs typeface="Arial" pitchFamily="34" charset="0"/>
              </a:rPr>
              <a:t>Vật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nào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dài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hơn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" name="Oval 3"/>
          <p:cNvSpPr/>
          <p:nvPr/>
        </p:nvSpPr>
        <p:spPr>
          <a:xfrm>
            <a:off x="804553" y="300759"/>
            <a:ext cx="533400" cy="533400"/>
          </a:xfrm>
          <a:prstGeom prst="ellipse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92086" y="1517021"/>
            <a:ext cx="2395973" cy="128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2" name="Straight Connector 61"/>
          <p:cNvCxnSpPr/>
          <p:nvPr/>
        </p:nvCxnSpPr>
        <p:spPr>
          <a:xfrm>
            <a:off x="4800600" y="1582830"/>
            <a:ext cx="0" cy="237966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967344" y="2878230"/>
            <a:ext cx="771945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itle 4"/>
          <p:cNvSpPr txBox="1">
            <a:spLocks/>
          </p:cNvSpPr>
          <p:nvPr/>
        </p:nvSpPr>
        <p:spPr>
          <a:xfrm>
            <a:off x="755567" y="1190862"/>
            <a:ext cx="817418" cy="965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 dirty="0">
                <a:latin typeface="Arial" pitchFamily="34" charset="0"/>
                <a:cs typeface="Arial" pitchFamily="34" charset="0"/>
              </a:rPr>
              <a:t>a)</a:t>
            </a:r>
          </a:p>
        </p:txBody>
      </p:sp>
      <p:sp>
        <p:nvSpPr>
          <p:cNvPr id="68" name="Title 4"/>
          <p:cNvSpPr txBox="1">
            <a:spLocks/>
          </p:cNvSpPr>
          <p:nvPr/>
        </p:nvSpPr>
        <p:spPr>
          <a:xfrm>
            <a:off x="755567" y="2675030"/>
            <a:ext cx="817418" cy="965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>
                <a:latin typeface="Arial" pitchFamily="34" charset="0"/>
                <a:cs typeface="Arial" pitchFamily="34" charset="0"/>
              </a:rPr>
              <a:t>c)</a:t>
            </a:r>
          </a:p>
        </p:txBody>
      </p:sp>
      <p:sp>
        <p:nvSpPr>
          <p:cNvPr id="69" name="Title 4"/>
          <p:cNvSpPr txBox="1">
            <a:spLocks/>
          </p:cNvSpPr>
          <p:nvPr/>
        </p:nvSpPr>
        <p:spPr>
          <a:xfrm>
            <a:off x="5105400" y="1190862"/>
            <a:ext cx="817418" cy="965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>
                <a:latin typeface="Arial" pitchFamily="34" charset="0"/>
                <a:cs typeface="Arial" pitchFamily="34" charset="0"/>
              </a:rPr>
              <a:t>b)</a:t>
            </a:r>
          </a:p>
        </p:txBody>
      </p:sp>
      <p:sp>
        <p:nvSpPr>
          <p:cNvPr id="70" name="Title 4"/>
          <p:cNvSpPr txBox="1">
            <a:spLocks/>
          </p:cNvSpPr>
          <p:nvPr/>
        </p:nvSpPr>
        <p:spPr>
          <a:xfrm>
            <a:off x="5105400" y="2675030"/>
            <a:ext cx="817418" cy="965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>
                <a:latin typeface="Arial" pitchFamily="34" charset="0"/>
                <a:cs typeface="Arial" pitchFamily="34" charset="0"/>
              </a:rPr>
              <a:t>d)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774365-665A-174E-9F4B-B10E9EDA4C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5"/>
          <a:stretch/>
        </p:blipFill>
        <p:spPr>
          <a:xfrm>
            <a:off x="1278115" y="3047621"/>
            <a:ext cx="2652536" cy="12131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A9EBC9-9315-064E-96F6-44BF5A5520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6101" y="1391868"/>
            <a:ext cx="2697504" cy="14494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3FBEDB-C32F-C543-8259-DABEE53DF9C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8"/>
          <a:stretch/>
        </p:blipFill>
        <p:spPr>
          <a:xfrm>
            <a:off x="5652682" y="3029855"/>
            <a:ext cx="2903098" cy="129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12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1371600" y="133350"/>
            <a:ext cx="4495800" cy="1346200"/>
          </a:xfrm>
        </p:spPr>
        <p:txBody>
          <a:bodyPr>
            <a:noAutofit/>
          </a:bodyPr>
          <a:lstStyle/>
          <a:p>
            <a:pPr algn="just"/>
            <a:r>
              <a:rPr lang="en-US" sz="3200" dirty="0" err="1">
                <a:latin typeface="Arial" pitchFamily="34" charset="0"/>
                <a:cs typeface="Arial" pitchFamily="34" charset="0"/>
              </a:rPr>
              <a:t>Vật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nào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dài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hơn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" name="Oval 3"/>
          <p:cNvSpPr/>
          <p:nvPr/>
        </p:nvSpPr>
        <p:spPr>
          <a:xfrm>
            <a:off x="880753" y="529359"/>
            <a:ext cx="533400" cy="533400"/>
          </a:xfrm>
          <a:prstGeom prst="ellipse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19400" y="1587378"/>
            <a:ext cx="2395973" cy="128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" name="Title 4"/>
          <p:cNvSpPr txBox="1">
            <a:spLocks/>
          </p:cNvSpPr>
          <p:nvPr/>
        </p:nvSpPr>
        <p:spPr>
          <a:xfrm>
            <a:off x="1292281" y="1250828"/>
            <a:ext cx="817418" cy="965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 dirty="0">
                <a:latin typeface="Arial" pitchFamily="34" charset="0"/>
                <a:cs typeface="Arial" pitchFamily="34" charset="0"/>
              </a:rPr>
              <a:t>a)</a:t>
            </a:r>
          </a:p>
        </p:txBody>
      </p:sp>
      <p:pic>
        <p:nvPicPr>
          <p:cNvPr id="1026" name="Picture 2" descr="Đánh Dấu Chính Xác Sự Lựa Chọn - Miễn Phí vector hình ảnh trên Pixabay">
            <a:extLst>
              <a:ext uri="{FF2B5EF4-FFF2-40B4-BE49-F238E27FC236}">
                <a16:creationId xmlns:a16="http://schemas.microsoft.com/office/drawing/2014/main" id="{D897BE69-B00B-8144-84DD-3275DF41D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851" y="2143173"/>
            <a:ext cx="577476" cy="53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94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365</Words>
  <Application>Microsoft Office PowerPoint</Application>
  <PresentationFormat>On-screen Show (16:9)</PresentationFormat>
  <Paragraphs>77</Paragraphs>
  <Slides>19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.VnArial</vt:lpstr>
      <vt:lpstr>Arial</vt:lpstr>
      <vt:lpstr>Calibri</vt:lpstr>
      <vt:lpstr>iCiel Cadena</vt:lpstr>
      <vt:lpstr>Office Theme</vt:lpstr>
      <vt:lpstr>PowerPoint Presentation</vt:lpstr>
      <vt:lpstr>Khởi động Cầm hai cây bút của em  và so sánh xem cây nào dài hơn, cây nào ngắn hơn?</vt:lpstr>
      <vt:lpstr>Chủ đề 7</vt:lpstr>
      <vt:lpstr>PowerPoint Presentation</vt:lpstr>
      <vt:lpstr>PowerPoint Presentation</vt:lpstr>
      <vt:lpstr>PowerPoint Presentation</vt:lpstr>
      <vt:lpstr>PowerPoint Presentation</vt:lpstr>
      <vt:lpstr>Vật nào dài hơn?</vt:lpstr>
      <vt:lpstr>Vật nào dài hơn?</vt:lpstr>
      <vt:lpstr>Vật nào dài hơn?</vt:lpstr>
      <vt:lpstr>Vật nào dài hơn?</vt:lpstr>
      <vt:lpstr>Vật nào dài hơn?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TOÁN</dc:title>
  <dc:creator>PC</dc:creator>
  <cp:lastModifiedBy>Phan Thi Linh (FE FSC DN)</cp:lastModifiedBy>
  <cp:revision>151</cp:revision>
  <dcterms:created xsi:type="dcterms:W3CDTF">2021-01-09T02:19:28Z</dcterms:created>
  <dcterms:modified xsi:type="dcterms:W3CDTF">2022-03-01T02:42:13Z</dcterms:modified>
</cp:coreProperties>
</file>