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0" r:id="rId4"/>
    <p:sldId id="285" r:id="rId5"/>
    <p:sldId id="282" r:id="rId6"/>
    <p:sldId id="258" r:id="rId7"/>
    <p:sldId id="271" r:id="rId8"/>
    <p:sldId id="275" r:id="rId9"/>
    <p:sldId id="277" r:id="rId10"/>
    <p:sldId id="286" r:id="rId11"/>
    <p:sldId id="269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BAB"/>
    <a:srgbClr val="FEF76E"/>
    <a:srgbClr val="F3F06C"/>
    <a:srgbClr val="EEF963"/>
    <a:srgbClr val="DEF16B"/>
    <a:srgbClr val="E7F595"/>
    <a:srgbClr val="E3D8F8"/>
    <a:srgbClr val="ECEC9E"/>
    <a:srgbClr val="A6D86E"/>
    <a:srgbClr val="FFD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374" autoAdjust="0"/>
  </p:normalViewPr>
  <p:slideViewPr>
    <p:cSldViewPr>
      <p:cViewPr varScale="1">
        <p:scale>
          <a:sx n="94" d="100"/>
          <a:sy n="94" d="100"/>
        </p:scale>
        <p:origin x="-696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530B46-ED89-4F59-9F3D-AE0297600B29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9462B-6CA1-48CF-A14A-7A4DFCCD98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985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208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đọc</a:t>
            </a:r>
            <a:r>
              <a:rPr lang="en-US" baseline="0" smtClean="0"/>
              <a:t> sách GV để nắm quy trình, k đc chủ quan ở phần này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đọc</a:t>
            </a:r>
            <a:r>
              <a:rPr lang="en-US" baseline="0" smtClean="0"/>
              <a:t> sách GV để nắm quy trình, k đc chủ quan ở phần này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814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Gv</a:t>
            </a:r>
            <a:r>
              <a:rPr lang="en-US" baseline="0" smtClean="0"/>
              <a:t> cho HS chọn bánh </a:t>
            </a:r>
            <a:r>
              <a:rPr lang="en-US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donuts </a:t>
            </a:r>
            <a:r>
              <a:rPr lang="en-US" sz="1200" b="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tùy</a:t>
            </a:r>
            <a:r>
              <a:rPr lang="en-US" sz="1200" b="0" kern="1200" baseline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ý thích</a:t>
            </a:r>
            <a:endParaRPr lang="en-US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841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nên</a:t>
            </a:r>
            <a:r>
              <a:rPr lang="en-US" baseline="0" smtClean="0"/>
              <a:t> cho hs làm bảng lớp hoặc bảng con, sau đó đổi chiếu kết quả trên màn hìn</a:t>
            </a:r>
            <a:r>
              <a:rPr lang="vi-VN" baseline="0" smtClean="0"/>
              <a:t>h.Bai nay k phu hop khi hd tren man hinh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9462B-6CA1-48CF-A14A-7A4DFCCD989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196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81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316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8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0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68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37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1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86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812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636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105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52EA02-620F-402F-96EF-96676793A7B3}" type="datetimeFigureOut">
              <a:rPr lang="en-US" smtClean="0"/>
              <a:t>3/27/2021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408DA-F5E7-40B2-A2D2-82803FC11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1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microsoft.com/office/2007/relationships/hdphoto" Target="../media/hdphoto1.wdp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/>
        </p:nvSpPr>
        <p:spPr>
          <a:xfrm>
            <a:off x="-228600" y="164523"/>
            <a:ext cx="9448800" cy="2615503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  <a:gd name="connsiteX0" fmla="*/ 0 w 9144000"/>
              <a:gd name="connsiteY0" fmla="*/ 0 h 2579888"/>
              <a:gd name="connsiteX1" fmla="*/ 9144000 w 9144000"/>
              <a:gd name="connsiteY1" fmla="*/ 0 h 2579888"/>
              <a:gd name="connsiteX2" fmla="*/ 9144000 w 9144000"/>
              <a:gd name="connsiteY2" fmla="*/ 2343150 h 2579888"/>
              <a:gd name="connsiteX3" fmla="*/ 5340927 w 9144000"/>
              <a:gd name="connsiteY3" fmla="*/ 2514600 h 2579888"/>
              <a:gd name="connsiteX4" fmla="*/ 1340427 w 9144000"/>
              <a:gd name="connsiteY4" fmla="*/ 2192482 h 2579888"/>
              <a:gd name="connsiteX5" fmla="*/ 0 w 9144000"/>
              <a:gd name="connsiteY5" fmla="*/ 2343150 h 2579888"/>
              <a:gd name="connsiteX6" fmla="*/ 0 w 9144000"/>
              <a:gd name="connsiteY6" fmla="*/ 0 h 2579888"/>
              <a:gd name="connsiteX0" fmla="*/ 0 w 9144000"/>
              <a:gd name="connsiteY0" fmla="*/ 0 h 2591660"/>
              <a:gd name="connsiteX1" fmla="*/ 9144000 w 9144000"/>
              <a:gd name="connsiteY1" fmla="*/ 0 h 2591660"/>
              <a:gd name="connsiteX2" fmla="*/ 9144000 w 9144000"/>
              <a:gd name="connsiteY2" fmla="*/ 2343150 h 2591660"/>
              <a:gd name="connsiteX3" fmla="*/ 5340927 w 9144000"/>
              <a:gd name="connsiteY3" fmla="*/ 2514600 h 2591660"/>
              <a:gd name="connsiteX4" fmla="*/ 1340427 w 9144000"/>
              <a:gd name="connsiteY4" fmla="*/ 2192482 h 2591660"/>
              <a:gd name="connsiteX5" fmla="*/ 0 w 9144000"/>
              <a:gd name="connsiteY5" fmla="*/ 2343150 h 2591660"/>
              <a:gd name="connsiteX6" fmla="*/ 0 w 9144000"/>
              <a:gd name="connsiteY6" fmla="*/ 0 h 2591660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02842"/>
              <a:gd name="connsiteX1" fmla="*/ 9144000 w 9144000"/>
              <a:gd name="connsiteY1" fmla="*/ 0 h 2602842"/>
              <a:gd name="connsiteX2" fmla="*/ 9144000 w 9144000"/>
              <a:gd name="connsiteY2" fmla="*/ 2343150 h 2602842"/>
              <a:gd name="connsiteX3" fmla="*/ 5401261 w 9144000"/>
              <a:gd name="connsiteY3" fmla="*/ 2535382 h 2602842"/>
              <a:gd name="connsiteX4" fmla="*/ 1340427 w 9144000"/>
              <a:gd name="connsiteY4" fmla="*/ 2192482 h 2602842"/>
              <a:gd name="connsiteX5" fmla="*/ 0 w 9144000"/>
              <a:gd name="connsiteY5" fmla="*/ 2343150 h 2602842"/>
              <a:gd name="connsiteX6" fmla="*/ 0 w 9144000"/>
              <a:gd name="connsiteY6" fmla="*/ 0 h 2602842"/>
              <a:gd name="connsiteX0" fmla="*/ 0 w 9144000"/>
              <a:gd name="connsiteY0" fmla="*/ 0 h 2615503"/>
              <a:gd name="connsiteX1" fmla="*/ 9144000 w 9144000"/>
              <a:gd name="connsiteY1" fmla="*/ 0 h 2615503"/>
              <a:gd name="connsiteX2" fmla="*/ 9144000 w 9144000"/>
              <a:gd name="connsiteY2" fmla="*/ 2343150 h 2615503"/>
              <a:gd name="connsiteX3" fmla="*/ 5401261 w 9144000"/>
              <a:gd name="connsiteY3" fmla="*/ 2535382 h 2615503"/>
              <a:gd name="connsiteX4" fmla="*/ 1340427 w 9144000"/>
              <a:gd name="connsiteY4" fmla="*/ 2192482 h 2615503"/>
              <a:gd name="connsiteX5" fmla="*/ 0 w 9144000"/>
              <a:gd name="connsiteY5" fmla="*/ 2343150 h 2615503"/>
              <a:gd name="connsiteX6" fmla="*/ 0 w 9144000"/>
              <a:gd name="connsiteY6" fmla="*/ 0 h 26155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615503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712247" y="2622839"/>
                  <a:pt x="5401261" y="2535382"/>
                </a:cubicBezTo>
                <a:cubicBezTo>
                  <a:pt x="4090610" y="2468708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E4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Rectangle 6"/>
          <p:cNvSpPr/>
          <p:nvPr/>
        </p:nvSpPr>
        <p:spPr>
          <a:xfrm>
            <a:off x="-228600" y="0"/>
            <a:ext cx="9448800" cy="2548496"/>
          </a:xfrm>
          <a:custGeom>
            <a:avLst/>
            <a:gdLst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0 w 9144000"/>
              <a:gd name="connsiteY3" fmla="*/ 2343150 h 2343150"/>
              <a:gd name="connsiteX4" fmla="*/ 0 w 9144000"/>
              <a:gd name="connsiteY4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343150"/>
              <a:gd name="connsiteX1" fmla="*/ 9144000 w 9144000"/>
              <a:gd name="connsiteY1" fmla="*/ 0 h 2343150"/>
              <a:gd name="connsiteX2" fmla="*/ 9144000 w 9144000"/>
              <a:gd name="connsiteY2" fmla="*/ 2343150 h 2343150"/>
              <a:gd name="connsiteX3" fmla="*/ 1340427 w 9144000"/>
              <a:gd name="connsiteY3" fmla="*/ 2192482 h 2343150"/>
              <a:gd name="connsiteX4" fmla="*/ 0 w 9144000"/>
              <a:gd name="connsiteY4" fmla="*/ 2343150 h 2343150"/>
              <a:gd name="connsiteX5" fmla="*/ 0 w 9144000"/>
              <a:gd name="connsiteY5" fmla="*/ 0 h 2343150"/>
              <a:gd name="connsiteX0" fmla="*/ 0 w 9144000"/>
              <a:gd name="connsiteY0" fmla="*/ 0 h 2548496"/>
              <a:gd name="connsiteX1" fmla="*/ 9144000 w 9144000"/>
              <a:gd name="connsiteY1" fmla="*/ 0 h 2548496"/>
              <a:gd name="connsiteX2" fmla="*/ 9144000 w 9144000"/>
              <a:gd name="connsiteY2" fmla="*/ 2343150 h 2548496"/>
              <a:gd name="connsiteX3" fmla="*/ 5340927 w 9144000"/>
              <a:gd name="connsiteY3" fmla="*/ 2441864 h 2548496"/>
              <a:gd name="connsiteX4" fmla="*/ 1340427 w 9144000"/>
              <a:gd name="connsiteY4" fmla="*/ 2192482 h 2548496"/>
              <a:gd name="connsiteX5" fmla="*/ 0 w 9144000"/>
              <a:gd name="connsiteY5" fmla="*/ 2343150 h 2548496"/>
              <a:gd name="connsiteX6" fmla="*/ 0 w 9144000"/>
              <a:gd name="connsiteY6" fmla="*/ 0 h 2548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00" h="2548496">
                <a:moveTo>
                  <a:pt x="0" y="0"/>
                </a:moveTo>
                <a:lnTo>
                  <a:pt x="9144000" y="0"/>
                </a:lnTo>
                <a:lnTo>
                  <a:pt x="9144000" y="2343150"/>
                </a:lnTo>
                <a:cubicBezTo>
                  <a:pt x="8504959" y="2720686"/>
                  <a:pt x="6641522" y="2466975"/>
                  <a:pt x="5340927" y="2441864"/>
                </a:cubicBezTo>
                <a:cubicBezTo>
                  <a:pt x="4040332" y="2416753"/>
                  <a:pt x="2225386" y="2179493"/>
                  <a:pt x="1340427" y="2192482"/>
                </a:cubicBezTo>
                <a:cubicBezTo>
                  <a:pt x="852055" y="2221923"/>
                  <a:pt x="446809" y="2292927"/>
                  <a:pt x="0" y="2343150"/>
                </a:cubicBezTo>
                <a:lnTo>
                  <a:pt x="0" y="0"/>
                </a:lnTo>
                <a:close/>
              </a:path>
            </a:pathLst>
          </a:custGeom>
          <a:solidFill>
            <a:srgbClr val="FFCF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5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TOÁN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909156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567916" y="317500"/>
            <a:ext cx="84236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Arial" pitchFamily="34" charset="0"/>
                <a:cs typeface="Arial" pitchFamily="34" charset="0"/>
              </a:rPr>
              <a:t>Có hai cây cà chua trong vườn. Một cây có 10 quả, một cây có 26 quả. Hỏi cả hai cây có bao nhiêu quả cà chua?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516" y="35382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4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538" y="1428749"/>
            <a:ext cx="3762379" cy="272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7723905"/>
              </p:ext>
            </p:extLst>
          </p:nvPr>
        </p:nvGraphicFramePr>
        <p:xfrm>
          <a:off x="2650715" y="4324350"/>
          <a:ext cx="3978685" cy="708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37"/>
                <a:gridCol w="795737"/>
                <a:gridCol w="795737"/>
                <a:gridCol w="795737"/>
                <a:gridCol w="795737"/>
              </a:tblGrid>
              <a:tr h="708026"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+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=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smtClean="0">
                          <a:solidFill>
                            <a:schemeClr val="tx1"/>
                          </a:solidFill>
                          <a:latin typeface="Arial" pitchFamily="34" charset="0"/>
                          <a:ea typeface="Arabia" pitchFamily="2" charset="0"/>
                          <a:cs typeface="Arial" pitchFamily="34" charset="0"/>
                        </a:rPr>
                        <a:t>?</a:t>
                      </a:r>
                      <a:endParaRPr lang="en-US" sz="3600">
                        <a:solidFill>
                          <a:schemeClr val="tx1"/>
                        </a:solidFill>
                        <a:latin typeface="Arial" pitchFamily="34" charset="0"/>
                        <a:ea typeface="Arabia" pitchFamily="2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2694081" y="4411756"/>
            <a:ext cx="712397" cy="5497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en-US" sz="32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96560" y="4411753"/>
            <a:ext cx="712397" cy="5497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26</a:t>
            </a:r>
            <a:endParaRPr lang="en-US" sz="32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880100" y="4411753"/>
            <a:ext cx="712397" cy="5497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36</a:t>
            </a:r>
            <a:endParaRPr lang="en-US" sz="32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727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177804" y="209551"/>
            <a:ext cx="8763000" cy="4724400"/>
          </a:xfrm>
          <a:prstGeom prst="cloud">
            <a:avLst/>
          </a:prstGeom>
          <a:solidFill>
            <a:srgbClr val="FFB6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Dặn dò:</a:t>
            </a:r>
          </a:p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 Xem lại bài đã học</a:t>
            </a:r>
          </a:p>
          <a:p>
            <a:pPr algn="just"/>
            <a:r>
              <a:rPr lang="en-US" sz="280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-  Hoàn thành vở bài tập </a:t>
            </a:r>
          </a:p>
          <a:p>
            <a:pPr algn="just"/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- Chuẩn bị bài 27: </a:t>
            </a:r>
            <a:r>
              <a:rPr lang="en-US" sz="28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Thực  </a:t>
            </a:r>
          </a:p>
          <a:p>
            <a:pPr algn="just"/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hành ước lượng và đo </a:t>
            </a:r>
          </a:p>
          <a:p>
            <a:pPr algn="just"/>
            <a:r>
              <a:rPr lang="en-US" sz="2800" i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độ dài </a:t>
            </a:r>
            <a:r>
              <a:rPr lang="en-US" sz="280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trang 36</a:t>
            </a:r>
          </a:p>
        </p:txBody>
      </p:sp>
    </p:spTree>
    <p:extLst>
      <p:ext uri="{BB962C8B-B14F-4D97-AF65-F5344CB8AC3E}">
        <p14:creationId xmlns:p14="http://schemas.microsoft.com/office/powerpoint/2010/main" val="54225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43032" y="-1"/>
            <a:ext cx="9296400" cy="1878863"/>
          </a:xfrm>
          <a:prstGeom prst="rect">
            <a:avLst/>
          </a:prstGeom>
          <a:solidFill>
            <a:srgbClr val="90D0EC"/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21388221">
            <a:off x="-4108" y="140955"/>
            <a:ext cx="2088115" cy="1328801"/>
            <a:chOff x="1143000" y="742950"/>
            <a:chExt cx="3962400" cy="2521527"/>
          </a:xfrm>
        </p:grpSpPr>
        <p:sp>
          <p:nvSpPr>
            <p:cNvPr id="5" name="Cloud 4"/>
            <p:cNvSpPr/>
            <p:nvPr/>
          </p:nvSpPr>
          <p:spPr>
            <a:xfrm>
              <a:off x="1143000" y="742950"/>
              <a:ext cx="3962400" cy="2521527"/>
            </a:xfrm>
            <a:prstGeom prst="cloud">
              <a:avLst/>
            </a:prstGeom>
            <a:solidFill>
              <a:srgbClr val="FFCF37"/>
            </a:solidFill>
            <a:ln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6" name="Cloud 5"/>
            <p:cNvSpPr/>
            <p:nvPr/>
          </p:nvSpPr>
          <p:spPr>
            <a:xfrm>
              <a:off x="1280432" y="830406"/>
              <a:ext cx="3687536" cy="2346614"/>
            </a:xfrm>
            <a:prstGeom prst="cloud">
              <a:avLst/>
            </a:prstGeom>
            <a:solidFill>
              <a:srgbClr val="FFCF37"/>
            </a:solidFill>
            <a:ln w="38100">
              <a:solidFill>
                <a:schemeClr val="bg1"/>
              </a:solidFill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00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20944908">
            <a:off x="378787" y="1164442"/>
            <a:ext cx="1726223" cy="511053"/>
          </a:xfrm>
        </p:spPr>
        <p:txBody>
          <a:bodyPr>
            <a:prstTxWarp prst="textArchUp">
              <a:avLst/>
            </a:prstTxWarp>
            <a:noAutofit/>
          </a:bodyPr>
          <a:lstStyle/>
          <a:p>
            <a:r>
              <a:rPr lang="en-US" sz="3200" b="1" smtClean="0">
                <a:latin typeface="Arial" pitchFamily="34" charset="0"/>
                <a:cs typeface="Arial" pitchFamily="34" charset="0"/>
              </a:rPr>
              <a:t>Chủ đề</a:t>
            </a:r>
            <a:br>
              <a:rPr lang="en-US" sz="3200" b="1" smtClean="0">
                <a:latin typeface="Arial" pitchFamily="34" charset="0"/>
                <a:cs typeface="Arial" pitchFamily="34" charset="0"/>
              </a:rPr>
            </a:br>
            <a:r>
              <a:rPr lang="en-US" sz="3200" b="1" smtClean="0">
                <a:latin typeface="Arial" pitchFamily="34" charset="0"/>
                <a:cs typeface="Arial" pitchFamily="34" charset="0"/>
              </a:rPr>
              <a:t>8</a:t>
            </a:r>
            <a:endParaRPr lang="en-US" sz="3200" b="1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06689" y="328301"/>
            <a:ext cx="7220884" cy="10310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8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PHÉP CỘNG, PHÉP TRỪ (không nhớ) </a:t>
            </a:r>
          </a:p>
          <a:p>
            <a:pPr>
              <a:spcBef>
                <a:spcPts val="600"/>
              </a:spcBef>
            </a:pPr>
            <a:r>
              <a:rPr lang="en-US" sz="2800" b="1" spc="5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TRONG PHẠM VI 100</a:t>
            </a:r>
            <a:endParaRPr lang="en-US" sz="2800" b="1" spc="5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304800" y="1980294"/>
            <a:ext cx="8458200" cy="1686346"/>
            <a:chOff x="304800" y="2038350"/>
            <a:chExt cx="8458200" cy="1473493"/>
          </a:xfrm>
        </p:grpSpPr>
        <p:sp>
          <p:nvSpPr>
            <p:cNvPr id="12" name="Rounded Rectangle 11"/>
            <p:cNvSpPr/>
            <p:nvPr/>
          </p:nvSpPr>
          <p:spPr>
            <a:xfrm>
              <a:off x="304800" y="2038350"/>
              <a:ext cx="8458200" cy="1473493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ounded Rectangle 12"/>
            <p:cNvSpPr/>
            <p:nvPr/>
          </p:nvSpPr>
          <p:spPr>
            <a:xfrm>
              <a:off x="415636" y="2111087"/>
              <a:ext cx="8229600" cy="1298013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3506930" y="2009481"/>
            <a:ext cx="2147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smtClean="0">
                <a:latin typeface="Arial" pitchFamily="34" charset="0"/>
                <a:cs typeface="Arial" pitchFamily="34" charset="0"/>
              </a:rPr>
              <a:t>Bài 29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16231" y="2556668"/>
            <a:ext cx="5886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cap="all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PHÉP CỘNG SỐ CÓ HAI CHỮ SỐ VỚI SỐ CÓ HAI CHỮ SỐ</a:t>
            </a:r>
            <a:endParaRPr lang="en-US" sz="2800" b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48" y="3666640"/>
            <a:ext cx="4037976" cy="1421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789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990546"/>
            <a:ext cx="4609851" cy="3776496"/>
          </a:xfrm>
          <a:prstGeom prst="roundRect">
            <a:avLst/>
          </a:prstGeom>
          <a:solidFill>
            <a:srgbClr val="FEF7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25664"/>
            <a:ext cx="3054002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686" y="-554265"/>
            <a:ext cx="63277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67844"/>
            <a:ext cx="1149524" cy="183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62" y="967844"/>
            <a:ext cx="1149524" cy="183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524" y="967844"/>
            <a:ext cx="1149524" cy="183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7" r="50864" b="50000"/>
          <a:stretch/>
        </p:blipFill>
        <p:spPr bwMode="auto">
          <a:xfrm>
            <a:off x="3180304" y="886289"/>
            <a:ext cx="152400" cy="167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178610" y="2651221"/>
            <a:ext cx="139700" cy="153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470710" y="2651221"/>
            <a:ext cx="139700" cy="153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3733800" y="2651221"/>
            <a:ext cx="139700" cy="153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4021504" y="2651221"/>
            <a:ext cx="139700" cy="153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27" t="53990" r="52124"/>
          <a:stretch/>
        </p:blipFill>
        <p:spPr bwMode="auto">
          <a:xfrm>
            <a:off x="4309208" y="2651221"/>
            <a:ext cx="139700" cy="1537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41308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32 + 15 = ?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46761" y="4111845"/>
            <a:ext cx="731489" cy="584775"/>
          </a:xfrm>
          <a:prstGeom prst="rect">
            <a:avLst/>
          </a:prstGeom>
          <a:solidFill>
            <a:srgbClr val="FEF76E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47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7199965"/>
              </p:ext>
            </p:extLst>
          </p:nvPr>
        </p:nvGraphicFramePr>
        <p:xfrm>
          <a:off x="5486400" y="514350"/>
          <a:ext cx="3276600" cy="2492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76400"/>
              </a:tblGrid>
              <a:tr h="576997"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vị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40877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2224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88312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3800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7226" y="143748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43800" y="16495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95572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3800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8582" y="31299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57800" y="3712019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40300" y="3402448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275118" y="4222750"/>
            <a:ext cx="82088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35600" y="424815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51500" y="4245994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57900" y="3260430"/>
            <a:ext cx="313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cộng 5 bằng 7, viết 7.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 cộng 1 bằng 4, viết 4.</a:t>
            </a:r>
            <a:endParaRPr lang="en-US" sz="2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295572" y="164407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84" y="2491865"/>
            <a:ext cx="993601" cy="180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37" r="50864" b="50000"/>
          <a:stretch/>
        </p:blipFill>
        <p:spPr bwMode="auto">
          <a:xfrm>
            <a:off x="3472358" y="894334"/>
            <a:ext cx="152400" cy="167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303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3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25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39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0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 animBg="1"/>
      <p:bldP spid="12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6" grpId="0"/>
      <p:bldP spid="39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990546"/>
            <a:ext cx="4609851" cy="3776496"/>
          </a:xfrm>
          <a:prstGeom prst="roundRect">
            <a:avLst/>
          </a:prstGeom>
          <a:solidFill>
            <a:srgbClr val="FFFB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25664"/>
            <a:ext cx="3054002" cy="16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686" y="-554265"/>
            <a:ext cx="632777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66800" y="4130895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24 + 30 = ?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03909" y="4111845"/>
            <a:ext cx="731489" cy="584775"/>
          </a:xfrm>
          <a:prstGeom prst="rect">
            <a:avLst/>
          </a:prstGeom>
          <a:solidFill>
            <a:srgbClr val="FFFBAB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0437444"/>
              </p:ext>
            </p:extLst>
          </p:nvPr>
        </p:nvGraphicFramePr>
        <p:xfrm>
          <a:off x="5486400" y="514350"/>
          <a:ext cx="3276600" cy="24922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76400"/>
              </a:tblGrid>
              <a:tr h="576997"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Chục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76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3200" baseline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vị</a:t>
                      </a:r>
                      <a:endParaRPr lang="en-US" sz="320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140877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72224"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288312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543800" y="1094221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47226" y="143748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43800" y="16495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295572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43800" y="2335372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78582" y="31299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257800" y="3712019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40300" y="3402448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275118" y="4222750"/>
            <a:ext cx="820882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35600" y="4248150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651500" y="4245994"/>
            <a:ext cx="533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57900" y="3260430"/>
            <a:ext cx="31369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 cộng 0 bằng 4, viết 4.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en-US" sz="24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 cộng 3 bằng 5, viết 5.</a:t>
            </a:r>
            <a:endParaRPr lang="en-US" sz="24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90" y="1987983"/>
            <a:ext cx="357478" cy="3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915" y="5391150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0880" y="583012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612" y="583012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385" y="6273771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1117" y="6273771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280" y="6273771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518" y="676503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250" y="676503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413" y="676503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659" y="6765039"/>
            <a:ext cx="643285" cy="70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900" y="1200150"/>
            <a:ext cx="1249560" cy="113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594" y="1235481"/>
            <a:ext cx="1249560" cy="1130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785" y="1987983"/>
            <a:ext cx="357478" cy="3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551" y="1987983"/>
            <a:ext cx="357478" cy="3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87983"/>
            <a:ext cx="357478" cy="38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19" y="5434338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720" y="5827750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935" y="5827750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948" y="6250764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191" y="6250764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406" y="6250764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967" y="6717305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182" y="6717305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425" y="6717305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640" y="6717305"/>
            <a:ext cx="593589" cy="724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414" y="2540145"/>
            <a:ext cx="1249772" cy="115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6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690" y="2540145"/>
            <a:ext cx="1249772" cy="115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966" y="2540145"/>
            <a:ext cx="1249772" cy="1154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0" name="TextBox 49"/>
          <p:cNvSpPr txBox="1"/>
          <p:nvPr/>
        </p:nvSpPr>
        <p:spPr>
          <a:xfrm>
            <a:off x="6287326" y="1669915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en-US" sz="32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406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6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2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 animBg="1"/>
      <p:bldP spid="12" grpId="0"/>
      <p:bldP spid="26" grpId="0"/>
      <p:bldP spid="27" grpId="0"/>
      <p:bldP spid="28" grpId="0"/>
      <p:bldP spid="29" grpId="0"/>
      <p:bldP spid="30" grpId="0"/>
      <p:bldP spid="32" grpId="0"/>
      <p:bldP spid="33" grpId="0"/>
      <p:bldP spid="34" grpId="0"/>
      <p:bldP spid="36" grpId="0"/>
      <p:bldP spid="3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3" y="0"/>
            <a:ext cx="1781367" cy="176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84300" y="528732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Tranh tài hai đội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t="16301" r="7842" b="24816"/>
          <a:stretch/>
        </p:blipFill>
        <p:spPr>
          <a:xfrm>
            <a:off x="1219200" y="1987550"/>
            <a:ext cx="3301604" cy="2089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3" t="16301" r="7842" b="24816"/>
          <a:stretch/>
        </p:blipFill>
        <p:spPr>
          <a:xfrm>
            <a:off x="4787900" y="1968500"/>
            <a:ext cx="3301604" cy="20891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06254" y="1281043"/>
            <a:ext cx="927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74954" y="1292086"/>
            <a:ext cx="927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2659132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 + 31</a:t>
            </a:r>
            <a:endParaRPr lang="en-US" sz="4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71902" y="2657753"/>
            <a:ext cx="2133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65 + 10</a:t>
            </a:r>
            <a:endParaRPr lang="en-US" sz="40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384300" y="4232414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Đặt tính rồi tính.</a:t>
            </a:r>
            <a:endParaRPr lang="en-US" sz="4000" b="1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4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73200"/>
            <a:ext cx="8137583" cy="1858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7750"/>
            <a:ext cx="3305894" cy="1851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502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>
            <a:spLocks noGrp="1"/>
          </p:cNvSpPr>
          <p:nvPr>
            <p:ph type="title"/>
          </p:nvPr>
        </p:nvSpPr>
        <p:spPr>
          <a:xfrm>
            <a:off x="543790" y="-281709"/>
            <a:ext cx="6619009" cy="1346200"/>
          </a:xfrm>
        </p:spPr>
        <p:txBody>
          <a:bodyPr>
            <a:noAutofit/>
          </a:bodyPr>
          <a:lstStyle/>
          <a:p>
            <a:pPr algn="just"/>
            <a:r>
              <a:rPr lang="en-US" sz="3600" smtClean="0">
                <a:latin typeface="Arial" pitchFamily="34" charset="0"/>
                <a:cs typeface="Arial" pitchFamily="34" charset="0"/>
              </a:rPr>
              <a:t>Tính</a:t>
            </a:r>
            <a:endParaRPr lang="en-US" sz="36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2944" y="114300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1</a:t>
            </a:r>
            <a:endParaRPr lang="en-US" sz="36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5582" y="125251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41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05932" y="125251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11680" y="125251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56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1972" y="2136312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5338" y="2148185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35600" y="213367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31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243114" y="1698914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37236" y="1698914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42984" y="1698914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825176" y="1210299"/>
            <a:ext cx="0" cy="2690417"/>
          </a:xfrm>
          <a:prstGeom prst="line">
            <a:avLst/>
          </a:prstGeom>
          <a:ln w="190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237192" y="1210299"/>
            <a:ext cx="0" cy="2690417"/>
          </a:xfrm>
          <a:prstGeom prst="line">
            <a:avLst/>
          </a:prstGeom>
          <a:ln w="190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96982" y="2952750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2477332" y="2952750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959280" y="2952750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6705600" y="1210299"/>
            <a:ext cx="0" cy="2690417"/>
          </a:xfrm>
          <a:prstGeom prst="line">
            <a:avLst/>
          </a:prstGeom>
          <a:ln w="19050">
            <a:solidFill>
              <a:srgbClr val="0070C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384147" y="125251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60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91400" y="211455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29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815451" y="1698914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7231747" y="2952750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52400" y="286762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7842" y="286762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496456" y="287655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891898" y="287655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943789" y="2900278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333928" y="2882134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184568" y="289441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580010" y="2894410"/>
            <a:ext cx="10233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437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140423" y="369887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2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sp>
        <p:nvSpPr>
          <p:cNvPr id="3" name="Title 4"/>
          <p:cNvSpPr txBox="1">
            <a:spLocks/>
          </p:cNvSpPr>
          <p:nvPr/>
        </p:nvSpPr>
        <p:spPr>
          <a:xfrm>
            <a:off x="640486" y="234950"/>
            <a:ext cx="62937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Arial" pitchFamily="34" charset="0"/>
                <a:cs typeface="Arial" pitchFamily="34" charset="0"/>
              </a:rPr>
              <a:t>Đặt tính rồi tính 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52400" y="1120321"/>
            <a:ext cx="2069378" cy="7620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13 + 21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2362200" y="1152071"/>
            <a:ext cx="2110943" cy="762000"/>
          </a:xfrm>
          <a:prstGeom prst="roundRect">
            <a:avLst/>
          </a:prstGeom>
          <a:solidFill>
            <a:srgbClr val="FFD0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 + 64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659084" y="1202211"/>
            <a:ext cx="2110943" cy="76200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34 + 40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909" y="198466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13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763982" y="198466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64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24450" y="198466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00909" y="2880337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21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6008" y="2880337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24450" y="2880337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40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76200" y="2431066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09800" y="2431066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2431066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249382" y="368490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535382" y="368490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973782" y="3684902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00909" y="361909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34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60518" y="361909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79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24450" y="3619093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74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905171" y="1205674"/>
            <a:ext cx="2110943" cy="762000"/>
          </a:xfrm>
          <a:prstGeom prst="roundRect">
            <a:avLst/>
          </a:prstGeom>
          <a:solidFill>
            <a:srgbClr val="A6D8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83</a:t>
            </a:r>
            <a:r>
              <a:rPr lang="en-US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vi-VN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4000" b="1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410450" y="1997057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83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410450" y="2892731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858000" y="2443460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+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7259782" y="3697296"/>
            <a:ext cx="1295400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410450" y="3631487"/>
            <a:ext cx="1066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540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98</a:t>
            </a:r>
            <a:endParaRPr lang="en-US" sz="540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05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9" grpId="0"/>
      <p:bldP spid="30" grpId="0"/>
      <p:bldP spid="31" grpId="0"/>
      <p:bldP spid="25" grpId="0"/>
      <p:bldP spid="32" grpId="0"/>
      <p:bldP spid="33" grpId="0"/>
      <p:bldP spid="3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4"/>
          <p:cNvSpPr txBox="1">
            <a:spLocks/>
          </p:cNvSpPr>
          <p:nvPr/>
        </p:nvSpPr>
        <p:spPr>
          <a:xfrm>
            <a:off x="567916" y="-172271"/>
            <a:ext cx="797011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latin typeface="Arial" pitchFamily="34" charset="0"/>
                <a:cs typeface="Arial" pitchFamily="34" charset="0"/>
              </a:rPr>
              <a:t>Tìm chỗ đỗ cho trực thăng</a:t>
            </a:r>
            <a:endParaRPr lang="en-US" sz="28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34516" y="35382"/>
            <a:ext cx="533400" cy="533400"/>
          </a:xfrm>
          <a:prstGeom prst="ellipse">
            <a:avLst/>
          </a:prstGeom>
          <a:solidFill>
            <a:srgbClr val="00A1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.VnArial" pitchFamily="34" charset="0"/>
              </a:rPr>
              <a:t>3</a:t>
            </a:r>
            <a:endParaRPr lang="en-US" sz="3200" b="1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.VnArial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838200" y="3559169"/>
            <a:ext cx="1504973" cy="1688747"/>
            <a:chOff x="838200" y="3559169"/>
            <a:chExt cx="1504973" cy="1688747"/>
          </a:xfrm>
        </p:grpSpPr>
        <p:grpSp>
          <p:nvGrpSpPr>
            <p:cNvPr id="13" name="Group 12"/>
            <p:cNvGrpSpPr/>
            <p:nvPr/>
          </p:nvGrpSpPr>
          <p:grpSpPr>
            <a:xfrm>
              <a:off x="838200" y="3559169"/>
              <a:ext cx="1504973" cy="1504973"/>
              <a:chOff x="838200" y="3486150"/>
              <a:chExt cx="1504973" cy="1504973"/>
            </a:xfrm>
          </p:grpSpPr>
          <p:sp>
            <p:nvSpPr>
              <p:cNvPr id="12" name="Oval 11"/>
              <p:cNvSpPr/>
              <p:nvPr/>
            </p:nvSpPr>
            <p:spPr>
              <a:xfrm>
                <a:off x="838200" y="3486150"/>
                <a:ext cx="1504973" cy="150497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Title 4"/>
              <p:cNvSpPr txBox="1">
                <a:spLocks/>
              </p:cNvSpPr>
              <p:nvPr/>
            </p:nvSpPr>
            <p:spPr>
              <a:xfrm>
                <a:off x="1171586" y="3810011"/>
                <a:ext cx="838200" cy="8572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smtClean="0">
                    <a:ln w="76200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H</a:t>
                </a:r>
                <a:endParaRPr lang="en-US" sz="6000">
                  <a:ln w="76200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7" name="Title 4"/>
            <p:cNvSpPr txBox="1">
              <a:spLocks/>
            </p:cNvSpPr>
            <p:nvPr/>
          </p:nvSpPr>
          <p:spPr>
            <a:xfrm>
              <a:off x="1276860" y="4390666"/>
              <a:ext cx="609112" cy="857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67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051788" y="3559169"/>
            <a:ext cx="1504973" cy="1679222"/>
            <a:chOff x="4051788" y="3559169"/>
            <a:chExt cx="1504973" cy="1679222"/>
          </a:xfrm>
        </p:grpSpPr>
        <p:grpSp>
          <p:nvGrpSpPr>
            <p:cNvPr id="44" name="Group 43"/>
            <p:cNvGrpSpPr/>
            <p:nvPr/>
          </p:nvGrpSpPr>
          <p:grpSpPr>
            <a:xfrm>
              <a:off x="4051788" y="3559169"/>
              <a:ext cx="1504973" cy="1504973"/>
              <a:chOff x="838200" y="3486150"/>
              <a:chExt cx="1504973" cy="1504973"/>
            </a:xfrm>
          </p:grpSpPr>
          <p:sp>
            <p:nvSpPr>
              <p:cNvPr id="45" name="Oval 44"/>
              <p:cNvSpPr/>
              <p:nvPr/>
            </p:nvSpPr>
            <p:spPr>
              <a:xfrm>
                <a:off x="838200" y="3486150"/>
                <a:ext cx="1504973" cy="150497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itle 4"/>
              <p:cNvSpPr txBox="1">
                <a:spLocks/>
              </p:cNvSpPr>
              <p:nvPr/>
            </p:nvSpPr>
            <p:spPr>
              <a:xfrm>
                <a:off x="1171586" y="3810011"/>
                <a:ext cx="838200" cy="8572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smtClean="0">
                    <a:ln w="76200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H</a:t>
                </a:r>
                <a:endParaRPr lang="en-US" sz="6000">
                  <a:ln w="76200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8" name="Title 4"/>
            <p:cNvSpPr txBox="1">
              <a:spLocks/>
            </p:cNvSpPr>
            <p:nvPr/>
          </p:nvSpPr>
          <p:spPr>
            <a:xfrm>
              <a:off x="4487018" y="4381141"/>
              <a:ext cx="609112" cy="857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90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023543" y="3559169"/>
            <a:ext cx="1504973" cy="1704981"/>
            <a:chOff x="7023543" y="3559169"/>
            <a:chExt cx="1504973" cy="1704981"/>
          </a:xfrm>
        </p:grpSpPr>
        <p:grpSp>
          <p:nvGrpSpPr>
            <p:cNvPr id="41" name="Group 40"/>
            <p:cNvGrpSpPr/>
            <p:nvPr/>
          </p:nvGrpSpPr>
          <p:grpSpPr>
            <a:xfrm>
              <a:off x="7023543" y="3559169"/>
              <a:ext cx="1504973" cy="1504973"/>
              <a:chOff x="838200" y="3486150"/>
              <a:chExt cx="1504973" cy="1504973"/>
            </a:xfrm>
          </p:grpSpPr>
          <p:sp>
            <p:nvSpPr>
              <p:cNvPr id="42" name="Oval 41"/>
              <p:cNvSpPr/>
              <p:nvPr/>
            </p:nvSpPr>
            <p:spPr>
              <a:xfrm>
                <a:off x="838200" y="3486150"/>
                <a:ext cx="1504973" cy="150497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Title 4"/>
              <p:cNvSpPr txBox="1">
                <a:spLocks/>
              </p:cNvSpPr>
              <p:nvPr/>
            </p:nvSpPr>
            <p:spPr>
              <a:xfrm>
                <a:off x="1171586" y="3810011"/>
                <a:ext cx="838200" cy="857250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ctr" defTabSz="914400" rtl="0" eaLnBrk="1" latinLnBrk="0" hangingPunct="1"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en-US" sz="6000" smtClean="0">
                    <a:ln w="76200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rPr>
                  <a:t>H</a:t>
                </a:r>
                <a:endParaRPr lang="en-US" sz="6000">
                  <a:ln w="76200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49" name="Title 4"/>
            <p:cNvSpPr txBox="1">
              <a:spLocks/>
            </p:cNvSpPr>
            <p:nvPr/>
          </p:nvSpPr>
          <p:spPr>
            <a:xfrm>
              <a:off x="7467600" y="4406900"/>
              <a:ext cx="609112" cy="85725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smtClean="0">
                  <a:latin typeface="Arial" pitchFamily="34" charset="0"/>
                  <a:cs typeface="Arial" pitchFamily="34" charset="0"/>
                </a:rPr>
                <a:t>79</a:t>
              </a:r>
              <a:endParaRPr lang="en-US" sz="2800" b="1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8" name="Tieng-may-bay-truc-thang-keu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5110.76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25000" y="1981200"/>
            <a:ext cx="609600" cy="609600"/>
          </a:xfrm>
          <a:prstGeom prst="rect">
            <a:avLst/>
          </a:prstGeom>
        </p:spPr>
      </p:pic>
      <p:pic>
        <p:nvPicPr>
          <p:cNvPr id="54" name="Tieng-may-bay-truc-thang-keu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5110.76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77400" y="3578230"/>
            <a:ext cx="609600" cy="6096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297"/>
          <a:stretch/>
        </p:blipFill>
        <p:spPr bwMode="auto">
          <a:xfrm>
            <a:off x="5912733" y="101600"/>
            <a:ext cx="3109734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9320" r="38502"/>
          <a:stretch/>
        </p:blipFill>
        <p:spPr bwMode="auto">
          <a:xfrm>
            <a:off x="3864718" y="76200"/>
            <a:ext cx="187911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077"/>
          <a:stretch/>
        </p:blipFill>
        <p:spPr bwMode="auto">
          <a:xfrm>
            <a:off x="384032" y="76200"/>
            <a:ext cx="32131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Tieng-may-bay-truc-thang-keu-www_nhacchuongvui_com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5110.7616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501352" y="2800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9280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6.05312E-7 L 0.68229 0.40395 " pathEditMode="relative" rAng="0" ptsTypes="AA">
                                      <p:cBhvr>
                                        <p:cTn id="7" dur="2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15" y="20198"/>
                                    </p:animMotion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5023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7.40741E-7 L -0.33368 0.3888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84" y="1944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23" fill="hold"/>
                                        <p:tgtEl>
                                          <p:spTgt spid="5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4"/>
                </p:tgtEl>
              </p:cMediaNode>
            </p:audi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46914E-6 L -0.31667 0.41358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33" y="2067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023" fill="hold"/>
                                        <p:tgtEl>
                                          <p:spTgt spid="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1601</TotalTime>
  <Words>350</Words>
  <Application>Microsoft Office PowerPoint</Application>
  <PresentationFormat>On-screen Show (16:9)</PresentationFormat>
  <Paragraphs>128</Paragraphs>
  <Slides>11</Slides>
  <Notes>8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Chủ đề 8</vt:lpstr>
      <vt:lpstr>PowerPoint Presentation</vt:lpstr>
      <vt:lpstr>PowerPoint Presentation</vt:lpstr>
      <vt:lpstr>PowerPoint Presentation</vt:lpstr>
      <vt:lpstr>PowerPoint Presentation</vt:lpstr>
      <vt:lpstr>Tính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TOÁN</dc:title>
  <dc:creator>PC</dc:creator>
  <cp:lastModifiedBy>PC</cp:lastModifiedBy>
  <cp:revision>238</cp:revision>
  <dcterms:created xsi:type="dcterms:W3CDTF">2021-01-09T02:19:28Z</dcterms:created>
  <dcterms:modified xsi:type="dcterms:W3CDTF">2021-03-27T09:31:25Z</dcterms:modified>
</cp:coreProperties>
</file>