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89" r:id="rId3"/>
    <p:sldId id="273" r:id="rId4"/>
    <p:sldId id="290" r:id="rId5"/>
    <p:sldId id="295" r:id="rId6"/>
    <p:sldId id="258" r:id="rId7"/>
    <p:sldId id="266" r:id="rId8"/>
    <p:sldId id="291" r:id="rId9"/>
    <p:sldId id="296" r:id="rId10"/>
    <p:sldId id="270" r:id="rId11"/>
    <p:sldId id="292" r:id="rId12"/>
    <p:sldId id="293" r:id="rId13"/>
    <p:sldId id="294" r:id="rId14"/>
    <p:sldId id="297" r:id="rId15"/>
    <p:sldId id="272" r:id="rId16"/>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EDEF3"/>
    <a:srgbClr val="F7BFCC"/>
    <a:srgbClr val="FE8ACC"/>
    <a:srgbClr val="FECEED"/>
    <a:srgbClr val="FD0B95"/>
    <a:srgbClr val="FDBBE5"/>
    <a:srgbClr val="FD49B0"/>
    <a:srgbClr val="FEA8D9"/>
    <a:srgbClr val="FD2B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72" autoAdjust="0"/>
  </p:normalViewPr>
  <p:slideViewPr>
    <p:cSldViewPr>
      <p:cViewPr varScale="1">
        <p:scale>
          <a:sx n="100" d="100"/>
          <a:sy n="100" d="100"/>
        </p:scale>
        <p:origin x="432"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3/19/2024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linh hoạt</a:t>
            </a:r>
            <a:r>
              <a:rPr lang="en-US" baseline="0"/>
              <a:t> tổ chức hđ, có thể cho hs đọc lại bài, tl câu hỏi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a:t>
            </a:fld>
            <a:endParaRPr lang="en-US"/>
          </a:p>
        </p:txBody>
      </p:sp>
    </p:spTree>
    <p:extLst>
      <p:ext uri="{BB962C8B-B14F-4D97-AF65-F5344CB8AC3E}">
        <p14:creationId xmlns:p14="http://schemas.microsoft.com/office/powerpoint/2010/main" val="3460516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Gọi</a:t>
            </a:r>
            <a:r>
              <a:rPr lang="en-US" baseline="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7</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hướng</a:t>
            </a:r>
            <a:r>
              <a:rPr lang="en-US" baseline="0"/>
              <a:t> dẫn hs đồ chữ hoa K. GV hỏi để khai thác cho HS hiểu kĩ thuật viết (chữ đầu câu viết hoa, cuối câu có dấu chấm, khoảng cách các chữ bằng 1 con chữ o…)</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10</a:t>
            </a:fld>
            <a:endParaRPr lang="en-US"/>
          </a:p>
        </p:txBody>
      </p:sp>
    </p:spTree>
    <p:extLst>
      <p:ext uri="{BB962C8B-B14F-4D97-AF65-F5344CB8AC3E}">
        <p14:creationId xmlns:p14="http://schemas.microsoft.com/office/powerpoint/2010/main" val="2365446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3/19/2024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audio" Target="../media/audio2.wav"/><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1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slideLayout" Target="../slideLayouts/slideLayout4.xml"/><Relationship Id="rId4" Type="http://schemas.openxmlformats.org/officeDocument/2006/relationships/video" Target="../media/media3.mp4"/></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1.png"/><Relationship Id="rId5" Type="http://schemas.openxmlformats.org/officeDocument/2006/relationships/slideLayout" Target="../slideLayouts/slideLayout4.xml"/><Relationship Id="rId4" Type="http://schemas.openxmlformats.org/officeDocument/2006/relationships/video" Target="../media/media4.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b="9630"/>
          <a:stretch/>
        </p:blipFill>
        <p:spPr>
          <a:xfrm>
            <a:off x="3250083" y="3055019"/>
            <a:ext cx="2115697" cy="1848869"/>
          </a:xfrm>
          <a:prstGeom prst="rect">
            <a:avLst/>
          </a:prstGeom>
        </p:spPr>
      </p:pic>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1349525" y="5314950"/>
            <a:ext cx="6931150" cy="646197"/>
          </a:xfrm>
          <a:prstGeom prst="rect">
            <a:avLst/>
          </a:prstGeom>
          <a:noFill/>
        </p:spPr>
        <p:txBody>
          <a:bodyPr wrap="square" lIns="91305" tIns="45654" rIns="91305" bIns="45654" rtlCol="0">
            <a:spAutoFit/>
          </a:bodyPr>
          <a:lstStyle/>
          <a:p>
            <a:pPr algn="ctr"/>
            <a:r>
              <a:rPr lang="en-US" sz="3600" b="1">
                <a:ln w="12700">
                  <a:solidFill>
                    <a:srgbClr val="FD0B95"/>
                  </a:solidFill>
                </a:ln>
                <a:solidFill>
                  <a:srgbClr val="FD0B95"/>
                </a:solidFill>
                <a:latin typeface="Arial-Rounded" pitchFamily="34" charset="0"/>
                <a:ea typeface="Arial-Rounded" pitchFamily="34" charset="0"/>
                <a:cs typeface="Arial-Rounded" pitchFamily="34" charset="0"/>
              </a:rPr>
              <a:t>KIẾN VÀ CHIM BỒ CÂU</a:t>
            </a: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a:solidFill>
                  <a:schemeClr val="bg1"/>
                </a:solidFill>
                <a:latin typeface="Arial Rounded MT Bold" pitchFamily="34" charset="0"/>
                <a:ea typeface="Arial-Rounded" pitchFamily="34" charset="0"/>
                <a:cs typeface="Times New Roman" pitchFamily="18" charset="0"/>
              </a:rPr>
              <a:t>1</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081" y="2109520"/>
            <a:ext cx="98742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7675" y="2217737"/>
            <a:ext cx="6931025"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25023" y="3584943"/>
            <a:ext cx="1538156" cy="131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305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828800" y="445960"/>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pitchFamily="34" charset="0"/>
                <a:cs typeface="Arial" pitchFamily="34" charset="0"/>
              </a:rPr>
              <a:t>8</a:t>
            </a:r>
          </a:p>
        </p:txBody>
      </p:sp>
      <p:sp>
        <p:nvSpPr>
          <p:cNvPr id="4" name="TextBox 3"/>
          <p:cNvSpPr txBox="1"/>
          <p:nvPr/>
        </p:nvSpPr>
        <p:spPr>
          <a:xfrm>
            <a:off x="692730" y="89808"/>
            <a:ext cx="8241170" cy="830863"/>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Tìm trong hoặc ngoài bài đọc </a:t>
            </a:r>
            <a:r>
              <a:rPr lang="en-US" sz="2400" b="1" i="1">
                <a:latin typeface="Arial" pitchFamily="34" charset="0"/>
                <a:ea typeface="Arial-Rounded" pitchFamily="34" charset="0"/>
                <a:cs typeface="Arial" pitchFamily="34" charset="0"/>
              </a:rPr>
              <a:t>Kiến và chim bồ câu </a:t>
            </a:r>
            <a:r>
              <a:rPr lang="en-US" sz="2400" b="1">
                <a:latin typeface="Arial" pitchFamily="34" charset="0"/>
                <a:ea typeface="Arial-Rounded" pitchFamily="34" charset="0"/>
                <a:cs typeface="Arial" pitchFamily="34" charset="0"/>
              </a:rPr>
              <a:t>từ ngữ có tiếng chứa vần </a:t>
            </a:r>
            <a:r>
              <a:rPr lang="en-US" sz="2400" b="1" i="1">
                <a:latin typeface="Arial" pitchFamily="34" charset="0"/>
                <a:ea typeface="Arial-Rounded" pitchFamily="34" charset="0"/>
                <a:cs typeface="Arial" pitchFamily="34" charset="0"/>
              </a:rPr>
              <a:t>ăn, ăng, oat, oắt</a:t>
            </a:r>
            <a:r>
              <a:rPr lang="en-US" sz="2400" b="1">
                <a:latin typeface="Arial" pitchFamily="34" charset="0"/>
                <a:ea typeface="Arial-Rounded" pitchFamily="34" charset="0"/>
                <a:cs typeface="Arial" pitchFamily="34" charset="0"/>
              </a:rPr>
              <a: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1465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1309914" y="2462891"/>
            <a:ext cx="1828800" cy="914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6" idx="0"/>
          </p:cNvCxnSpPr>
          <p:nvPr/>
        </p:nvCxnSpPr>
        <p:spPr>
          <a:xfrm>
            <a:off x="2224314" y="1929491"/>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224314" y="3377291"/>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943428" y="2920091"/>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138714" y="2920091"/>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52" name="Oval 51"/>
          <p:cNvSpPr/>
          <p:nvPr/>
        </p:nvSpPr>
        <p:spPr>
          <a:xfrm>
            <a:off x="6000719" y="2483755"/>
            <a:ext cx="1828800" cy="914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a:endCxn id="52" idx="0"/>
          </p:cNvCxnSpPr>
          <p:nvPr/>
        </p:nvCxnSpPr>
        <p:spPr>
          <a:xfrm>
            <a:off x="6915119" y="1950355"/>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6915119" y="3398155"/>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634233" y="2940955"/>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7829519" y="2940955"/>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738987" y="2477406"/>
            <a:ext cx="999682" cy="707753"/>
          </a:xfrm>
          <a:prstGeom prst="rect">
            <a:avLst/>
          </a:prstGeom>
          <a:noFill/>
        </p:spPr>
        <p:txBody>
          <a:bodyPr wrap="square" lIns="91305" tIns="45654" rIns="91305" bIns="45654" rtlCol="0">
            <a:spAutoFit/>
          </a:bodyPr>
          <a:lstStyle/>
          <a:p>
            <a:pPr algn="ctr"/>
            <a:r>
              <a:rPr lang="en-US" sz="4000" b="1">
                <a:solidFill>
                  <a:schemeClr val="bg1"/>
                </a:solidFill>
                <a:latin typeface="Arial" pitchFamily="34" charset="0"/>
                <a:ea typeface="Arial-Rounded" pitchFamily="34" charset="0"/>
                <a:cs typeface="Arial" pitchFamily="34" charset="0"/>
              </a:rPr>
              <a:t>ăn</a:t>
            </a:r>
          </a:p>
        </p:txBody>
      </p:sp>
      <p:grpSp>
        <p:nvGrpSpPr>
          <p:cNvPr id="15" name="Group 14"/>
          <p:cNvGrpSpPr/>
          <p:nvPr/>
        </p:nvGrpSpPr>
        <p:grpSpPr>
          <a:xfrm>
            <a:off x="1433286" y="1123950"/>
            <a:ext cx="1562100" cy="1077085"/>
            <a:chOff x="1652814" y="1018722"/>
            <a:chExt cx="1295400" cy="1077085"/>
          </a:xfrm>
        </p:grpSpPr>
        <p:sp>
          <p:nvSpPr>
            <p:cNvPr id="45" name="Oval 44"/>
            <p:cNvSpPr/>
            <p:nvPr/>
          </p:nvSpPr>
          <p:spPr>
            <a:xfrm>
              <a:off x="1652814" y="1174751"/>
              <a:ext cx="1295400" cy="85634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1800673" y="1018722"/>
              <a:ext cx="999682" cy="1077085"/>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con</a:t>
              </a:r>
            </a:p>
            <a:p>
              <a:pPr algn="ctr"/>
              <a:r>
                <a:rPr lang="en-US" sz="3200" b="1">
                  <a:solidFill>
                    <a:schemeClr val="bg1"/>
                  </a:solidFill>
                  <a:latin typeface="Arial" pitchFamily="34" charset="0"/>
                  <a:ea typeface="Arial-Rounded" pitchFamily="34" charset="0"/>
                  <a:cs typeface="Arial" pitchFamily="34" charset="0"/>
                </a:rPr>
                <a:t>trăn</a:t>
              </a:r>
            </a:p>
          </p:txBody>
        </p:sp>
      </p:grpSp>
      <p:grpSp>
        <p:nvGrpSpPr>
          <p:cNvPr id="10" name="Group 9"/>
          <p:cNvGrpSpPr/>
          <p:nvPr/>
        </p:nvGrpSpPr>
        <p:grpSpPr>
          <a:xfrm>
            <a:off x="1433286" y="3700237"/>
            <a:ext cx="1562100" cy="892716"/>
            <a:chOff x="1652814" y="3772806"/>
            <a:chExt cx="1295400" cy="675210"/>
          </a:xfrm>
        </p:grpSpPr>
        <p:sp>
          <p:nvSpPr>
            <p:cNvPr id="47" name="Oval 46"/>
            <p:cNvSpPr/>
            <p:nvPr/>
          </p:nvSpPr>
          <p:spPr>
            <a:xfrm>
              <a:off x="1652814" y="3772806"/>
              <a:ext cx="1295400" cy="6477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1678789" y="3863374"/>
              <a:ext cx="1269425"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khăn</a:t>
              </a:r>
            </a:p>
          </p:txBody>
        </p:sp>
      </p:grpSp>
      <p:grpSp>
        <p:nvGrpSpPr>
          <p:cNvPr id="12" name="Group 11"/>
          <p:cNvGrpSpPr/>
          <p:nvPr/>
        </p:nvGrpSpPr>
        <p:grpSpPr>
          <a:xfrm>
            <a:off x="-61686" y="2272391"/>
            <a:ext cx="1175658" cy="1295400"/>
            <a:chOff x="175976" y="2152649"/>
            <a:chExt cx="999682" cy="1295400"/>
          </a:xfrm>
        </p:grpSpPr>
        <p:sp>
          <p:nvSpPr>
            <p:cNvPr id="49" name="Oval 48"/>
            <p:cNvSpPr/>
            <p:nvPr/>
          </p:nvSpPr>
          <p:spPr>
            <a:xfrm rot="5400000">
              <a:off x="12253" y="2383510"/>
              <a:ext cx="1295400" cy="83367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175976" y="2464486"/>
              <a:ext cx="999682"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bắn</a:t>
              </a:r>
            </a:p>
          </p:txBody>
        </p:sp>
      </p:grpSp>
      <p:grpSp>
        <p:nvGrpSpPr>
          <p:cNvPr id="17" name="Group 16"/>
          <p:cNvGrpSpPr/>
          <p:nvPr/>
        </p:nvGrpSpPr>
        <p:grpSpPr>
          <a:xfrm>
            <a:off x="3292728" y="2272391"/>
            <a:ext cx="1247772" cy="1295400"/>
            <a:chOff x="3368928" y="2152649"/>
            <a:chExt cx="1247772" cy="1295400"/>
          </a:xfrm>
        </p:grpSpPr>
        <p:sp>
          <p:nvSpPr>
            <p:cNvPr id="51" name="Oval 50"/>
            <p:cNvSpPr/>
            <p:nvPr/>
          </p:nvSpPr>
          <p:spPr>
            <a:xfrm rot="5400000">
              <a:off x="3315279" y="2310133"/>
              <a:ext cx="1295400" cy="98043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3368928" y="2340427"/>
              <a:ext cx="1247772" cy="1077085"/>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thằn</a:t>
              </a:r>
            </a:p>
            <a:p>
              <a:pPr algn="ctr"/>
              <a:r>
                <a:rPr lang="en-US" sz="3200" b="1">
                  <a:solidFill>
                    <a:schemeClr val="bg1"/>
                  </a:solidFill>
                  <a:latin typeface="Arial" pitchFamily="34" charset="0"/>
                  <a:ea typeface="Arial-Rounded" pitchFamily="34" charset="0"/>
                  <a:cs typeface="Arial" pitchFamily="34" charset="0"/>
                </a:rPr>
                <a:t>lằn</a:t>
              </a:r>
            </a:p>
          </p:txBody>
        </p:sp>
      </p:grpSp>
      <p:grpSp>
        <p:nvGrpSpPr>
          <p:cNvPr id="71" name="Group 70"/>
          <p:cNvGrpSpPr/>
          <p:nvPr/>
        </p:nvGrpSpPr>
        <p:grpSpPr>
          <a:xfrm>
            <a:off x="6128595" y="1331869"/>
            <a:ext cx="1540324" cy="770162"/>
            <a:chOff x="6128595" y="1212127"/>
            <a:chExt cx="1540324" cy="770162"/>
          </a:xfrm>
        </p:grpSpPr>
        <p:sp>
          <p:nvSpPr>
            <p:cNvPr id="54" name="Oval 53"/>
            <p:cNvSpPr/>
            <p:nvPr/>
          </p:nvSpPr>
          <p:spPr>
            <a:xfrm>
              <a:off x="6128595" y="1212127"/>
              <a:ext cx="1540324" cy="77016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p:cNvSpPr txBox="1"/>
            <p:nvPr/>
          </p:nvSpPr>
          <p:spPr>
            <a:xfrm>
              <a:off x="6289385" y="1279457"/>
              <a:ext cx="1247772"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xăng</a:t>
              </a:r>
            </a:p>
          </p:txBody>
        </p:sp>
      </p:grpSp>
      <p:sp>
        <p:nvSpPr>
          <p:cNvPr id="67" name="TextBox 66"/>
          <p:cNvSpPr txBox="1"/>
          <p:nvPr/>
        </p:nvSpPr>
        <p:spPr>
          <a:xfrm>
            <a:off x="6208655" y="2512871"/>
            <a:ext cx="1387693" cy="707753"/>
          </a:xfrm>
          <a:prstGeom prst="rect">
            <a:avLst/>
          </a:prstGeom>
          <a:noFill/>
        </p:spPr>
        <p:txBody>
          <a:bodyPr wrap="square" lIns="91305" tIns="45654" rIns="91305" bIns="45654" rtlCol="0">
            <a:spAutoFit/>
          </a:bodyPr>
          <a:lstStyle/>
          <a:p>
            <a:pPr algn="ctr"/>
            <a:r>
              <a:rPr lang="en-US" sz="4000" b="1">
                <a:solidFill>
                  <a:schemeClr val="bg1"/>
                </a:solidFill>
                <a:latin typeface="Arial" pitchFamily="34" charset="0"/>
                <a:ea typeface="Arial-Rounded" pitchFamily="34" charset="0"/>
                <a:cs typeface="Arial" pitchFamily="34" charset="0"/>
              </a:rPr>
              <a:t>ăng</a:t>
            </a:r>
          </a:p>
        </p:txBody>
      </p:sp>
      <p:grpSp>
        <p:nvGrpSpPr>
          <p:cNvPr id="70" name="Group 69"/>
          <p:cNvGrpSpPr/>
          <p:nvPr/>
        </p:nvGrpSpPr>
        <p:grpSpPr>
          <a:xfrm>
            <a:off x="6128595" y="3802463"/>
            <a:ext cx="1567605" cy="770162"/>
            <a:chOff x="6128595" y="3682721"/>
            <a:chExt cx="1567605" cy="770162"/>
          </a:xfrm>
        </p:grpSpPr>
        <p:sp>
          <p:nvSpPr>
            <p:cNvPr id="56" name="Oval 55"/>
            <p:cNvSpPr/>
            <p:nvPr/>
          </p:nvSpPr>
          <p:spPr>
            <a:xfrm>
              <a:off x="6128595" y="3682721"/>
              <a:ext cx="1540324" cy="77016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6157914" y="3801263"/>
              <a:ext cx="1538286" cy="523087"/>
            </a:xfrm>
            <a:prstGeom prst="rect">
              <a:avLst/>
            </a:prstGeom>
            <a:noFill/>
          </p:spPr>
          <p:txBody>
            <a:bodyPr wrap="square" lIns="91305" tIns="45654" rIns="91305" bIns="45654" rtlCol="0">
              <a:spAutoFit/>
            </a:bodyPr>
            <a:lstStyle/>
            <a:p>
              <a:pPr algn="ctr"/>
              <a:r>
                <a:rPr lang="en-US" sz="2800" b="1">
                  <a:solidFill>
                    <a:schemeClr val="bg1"/>
                  </a:solidFill>
                  <a:latin typeface="Arial" pitchFamily="34" charset="0"/>
                  <a:ea typeface="Arial-Rounded" pitchFamily="34" charset="0"/>
                  <a:cs typeface="Arial" pitchFamily="34" charset="0"/>
                </a:rPr>
                <a:t>la mắng</a:t>
              </a:r>
            </a:p>
          </p:txBody>
        </p:sp>
      </p:grpSp>
      <p:grpSp>
        <p:nvGrpSpPr>
          <p:cNvPr id="18" name="Group 17"/>
          <p:cNvGrpSpPr/>
          <p:nvPr/>
        </p:nvGrpSpPr>
        <p:grpSpPr>
          <a:xfrm>
            <a:off x="4384253" y="2140130"/>
            <a:ext cx="1538286" cy="1540322"/>
            <a:chOff x="4384253" y="2020388"/>
            <a:chExt cx="1538286" cy="1540322"/>
          </a:xfrm>
        </p:grpSpPr>
        <p:sp>
          <p:nvSpPr>
            <p:cNvPr id="58" name="Oval 57"/>
            <p:cNvSpPr/>
            <p:nvPr/>
          </p:nvSpPr>
          <p:spPr>
            <a:xfrm rot="5400000">
              <a:off x="4400108" y="2294898"/>
              <a:ext cx="1540322" cy="99130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p:cNvSpPr txBox="1"/>
            <p:nvPr/>
          </p:nvSpPr>
          <p:spPr>
            <a:xfrm>
              <a:off x="4384253" y="2449996"/>
              <a:ext cx="1538286"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tặng</a:t>
              </a:r>
            </a:p>
          </p:txBody>
        </p:sp>
      </p:grpSp>
      <p:grpSp>
        <p:nvGrpSpPr>
          <p:cNvPr id="73" name="Group 72"/>
          <p:cNvGrpSpPr/>
          <p:nvPr/>
        </p:nvGrpSpPr>
        <p:grpSpPr>
          <a:xfrm>
            <a:off x="8025165" y="2168252"/>
            <a:ext cx="1247772" cy="1540322"/>
            <a:chOff x="8025165" y="2048510"/>
            <a:chExt cx="1247772" cy="1540322"/>
          </a:xfrm>
        </p:grpSpPr>
        <p:sp>
          <p:nvSpPr>
            <p:cNvPr id="60" name="Oval 59"/>
            <p:cNvSpPr/>
            <p:nvPr/>
          </p:nvSpPr>
          <p:spPr>
            <a:xfrm rot="5400000">
              <a:off x="7878890" y="2323020"/>
              <a:ext cx="1540322" cy="99130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p:cNvSpPr txBox="1"/>
            <p:nvPr/>
          </p:nvSpPr>
          <p:spPr>
            <a:xfrm>
              <a:off x="8025165" y="2528892"/>
              <a:ext cx="1247772"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xăng</a:t>
              </a:r>
            </a:p>
          </p:txBody>
        </p:sp>
      </p:grpSp>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500"/>
                                        <p:tgtEl>
                                          <p:spTgt spid="50"/>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fade">
                                      <p:cBhvr>
                                        <p:cTn id="39" dur="500"/>
                                        <p:tgtEl>
                                          <p:spTgt spid="71"/>
                                        </p:tgtEl>
                                      </p:cBhvr>
                                    </p:animEffect>
                                  </p:childTnLst>
                                </p:cTn>
                              </p:par>
                              <p:par>
                                <p:cTn id="40" presetID="10" presetClass="entr" presetSubtype="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fade">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fade">
                                      <p:cBhvr>
                                        <p:cTn id="47" dur="500"/>
                                        <p:tgtEl>
                                          <p:spTgt spid="57"/>
                                        </p:tgtEl>
                                      </p:cBhvr>
                                    </p:animEffect>
                                  </p:childTnLst>
                                </p:cTn>
                              </p:par>
                              <p:par>
                                <p:cTn id="48" presetID="10" presetClass="entr" presetSubtype="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500"/>
                                        <p:tgtEl>
                                          <p:spTgt spid="59"/>
                                        </p:tgtEl>
                                      </p:cBhvr>
                                    </p:animEffect>
                                  </p:childTnLst>
                                </p:cTn>
                              </p:par>
                              <p:par>
                                <p:cTn id="56" presetID="10" presetClass="entr" presetSubtype="0" fill="hold" nodeType="withEffect">
                                  <p:stCondLst>
                                    <p:cond delay="0"/>
                                  </p:stCondLst>
                                  <p:childTnLst>
                                    <p:set>
                                      <p:cBhvr>
                                        <p:cTn id="57" dur="1" fill="hold">
                                          <p:stCondLst>
                                            <p:cond delay="0"/>
                                          </p:stCondLst>
                                        </p:cTn>
                                        <p:tgtEl>
                                          <p:spTgt spid="73"/>
                                        </p:tgtEl>
                                        <p:attrNameLst>
                                          <p:attrName>style.visibility</p:attrName>
                                        </p:attrNameLst>
                                      </p:cBhvr>
                                      <p:to>
                                        <p:strVal val="visible"/>
                                      </p:to>
                                    </p:set>
                                    <p:animEffect transition="in" filter="fade">
                                      <p:cBhvr>
                                        <p:cTn id="58" dur="500"/>
                                        <p:tgtEl>
                                          <p:spTgt spid="7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fade">
                                      <p:cBhvr>
                                        <p:cTn id="63" dur="500"/>
                                        <p:tgtEl>
                                          <p:spTgt spid="55"/>
                                        </p:tgtEl>
                                      </p:cBhvr>
                                    </p:animEffect>
                                  </p:childTnLst>
                                </p:cTn>
                              </p:par>
                              <p:par>
                                <p:cTn id="64" presetID="10" presetClass="entr" presetSubtype="0" fill="hold" nodeType="with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769"/>
            <a:ext cx="8229600" cy="857250"/>
          </a:xfrm>
        </p:spPr>
        <p:txBody>
          <a:bodyPr/>
          <a:lstStyle/>
          <a:p>
            <a:r>
              <a:rPr lang="en-US" b="1">
                <a:latin typeface="Arial" pitchFamily="34" charset="0"/>
                <a:cs typeface="Arial" pitchFamily="34" charset="0"/>
              </a:rPr>
              <a:t>So sánh</a:t>
            </a:r>
          </a:p>
        </p:txBody>
      </p:sp>
      <p:sp>
        <p:nvSpPr>
          <p:cNvPr id="3" name="Title 1"/>
          <p:cNvSpPr txBox="1">
            <a:spLocks/>
          </p:cNvSpPr>
          <p:nvPr/>
        </p:nvSpPr>
        <p:spPr>
          <a:xfrm>
            <a:off x="1389743" y="2095500"/>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00B0F0"/>
                </a:solidFill>
                <a:latin typeface="Arial" pitchFamily="34" charset="0"/>
                <a:cs typeface="Arial" pitchFamily="34" charset="0"/>
              </a:rPr>
              <a:t>ăn</a:t>
            </a:r>
          </a:p>
        </p:txBody>
      </p:sp>
      <p:sp>
        <p:nvSpPr>
          <p:cNvPr id="4" name="Title 1"/>
          <p:cNvSpPr txBox="1">
            <a:spLocks/>
          </p:cNvSpPr>
          <p:nvPr/>
        </p:nvSpPr>
        <p:spPr>
          <a:xfrm>
            <a:off x="5159829" y="2095500"/>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00B0F0"/>
                </a:solidFill>
                <a:latin typeface="Arial" pitchFamily="34" charset="0"/>
                <a:cs typeface="Arial" pitchFamily="34" charset="0"/>
              </a:rPr>
              <a:t>ăng</a:t>
            </a:r>
          </a:p>
        </p:txBody>
      </p:sp>
      <p:sp>
        <p:nvSpPr>
          <p:cNvPr id="7" name="Title 1"/>
          <p:cNvSpPr txBox="1">
            <a:spLocks/>
          </p:cNvSpPr>
          <p:nvPr/>
        </p:nvSpPr>
        <p:spPr>
          <a:xfrm>
            <a:off x="1393374" y="2095500"/>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FF0000"/>
                </a:solidFill>
                <a:latin typeface="Arial" pitchFamily="34" charset="0"/>
                <a:cs typeface="Arial" pitchFamily="34" charset="0"/>
              </a:rPr>
              <a:t>ăn</a:t>
            </a:r>
          </a:p>
        </p:txBody>
      </p:sp>
      <p:sp>
        <p:nvSpPr>
          <p:cNvPr id="8" name="Title 1"/>
          <p:cNvSpPr txBox="1">
            <a:spLocks/>
          </p:cNvSpPr>
          <p:nvPr/>
        </p:nvSpPr>
        <p:spPr>
          <a:xfrm>
            <a:off x="4909458" y="2095500"/>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FF0000"/>
                </a:solidFill>
                <a:latin typeface="Arial" pitchFamily="34" charset="0"/>
                <a:cs typeface="Arial" pitchFamily="34" charset="0"/>
              </a:rPr>
              <a:t>ăn</a:t>
            </a:r>
          </a:p>
        </p:txBody>
      </p:sp>
      <p:sp>
        <p:nvSpPr>
          <p:cNvPr id="9" name="Right Arrow 8"/>
          <p:cNvSpPr/>
          <p:nvPr/>
        </p:nvSpPr>
        <p:spPr>
          <a:xfrm rot="7172845">
            <a:off x="6724397" y="1678281"/>
            <a:ext cx="978408" cy="3134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95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309914" y="2223924"/>
            <a:ext cx="1828800" cy="914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a:endCxn id="3" idx="0"/>
          </p:cNvCxnSpPr>
          <p:nvPr/>
        </p:nvCxnSpPr>
        <p:spPr>
          <a:xfrm>
            <a:off x="2224314" y="1690524"/>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224314" y="3138324"/>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43428" y="2681124"/>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138714" y="2681124"/>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000719" y="2244788"/>
            <a:ext cx="1828800" cy="914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endCxn id="8" idx="0"/>
          </p:cNvCxnSpPr>
          <p:nvPr/>
        </p:nvCxnSpPr>
        <p:spPr>
          <a:xfrm>
            <a:off x="6915119" y="1711388"/>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915119" y="3159188"/>
            <a:ext cx="0" cy="53340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634233" y="2701988"/>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829519" y="2701988"/>
            <a:ext cx="442686"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38987" y="2238439"/>
            <a:ext cx="999682" cy="707753"/>
          </a:xfrm>
          <a:prstGeom prst="rect">
            <a:avLst/>
          </a:prstGeom>
          <a:noFill/>
        </p:spPr>
        <p:txBody>
          <a:bodyPr wrap="square" lIns="91305" tIns="45654" rIns="91305" bIns="45654" rtlCol="0">
            <a:spAutoFit/>
          </a:bodyPr>
          <a:lstStyle/>
          <a:p>
            <a:pPr algn="ctr"/>
            <a:r>
              <a:rPr lang="en-US" sz="4000" b="1">
                <a:solidFill>
                  <a:schemeClr val="bg1"/>
                </a:solidFill>
                <a:latin typeface="Arial" pitchFamily="34" charset="0"/>
                <a:ea typeface="Arial-Rounded" pitchFamily="34" charset="0"/>
                <a:cs typeface="Arial" pitchFamily="34" charset="0"/>
              </a:rPr>
              <a:t>oat</a:t>
            </a:r>
          </a:p>
        </p:txBody>
      </p:sp>
      <p:grpSp>
        <p:nvGrpSpPr>
          <p:cNvPr id="14" name="Group 13"/>
          <p:cNvGrpSpPr/>
          <p:nvPr/>
        </p:nvGrpSpPr>
        <p:grpSpPr>
          <a:xfrm>
            <a:off x="1433286" y="1041012"/>
            <a:ext cx="1562100" cy="856344"/>
            <a:chOff x="1652814" y="1174751"/>
            <a:chExt cx="1295400" cy="856344"/>
          </a:xfrm>
        </p:grpSpPr>
        <p:sp>
          <p:nvSpPr>
            <p:cNvPr id="15" name="Oval 14"/>
            <p:cNvSpPr/>
            <p:nvPr/>
          </p:nvSpPr>
          <p:spPr>
            <a:xfrm>
              <a:off x="1652814" y="1174751"/>
              <a:ext cx="1295400" cy="85634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800673" y="1290864"/>
              <a:ext cx="999682"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soát</a:t>
              </a:r>
            </a:p>
          </p:txBody>
        </p:sp>
      </p:grpSp>
      <p:grpSp>
        <p:nvGrpSpPr>
          <p:cNvPr id="17" name="Group 16"/>
          <p:cNvGrpSpPr/>
          <p:nvPr/>
        </p:nvGrpSpPr>
        <p:grpSpPr>
          <a:xfrm>
            <a:off x="1433286" y="3461269"/>
            <a:ext cx="1562100" cy="856344"/>
            <a:chOff x="1652814" y="3772806"/>
            <a:chExt cx="1295400" cy="647700"/>
          </a:xfrm>
        </p:grpSpPr>
        <p:sp>
          <p:nvSpPr>
            <p:cNvPr id="18" name="Oval 17"/>
            <p:cNvSpPr/>
            <p:nvPr/>
          </p:nvSpPr>
          <p:spPr>
            <a:xfrm>
              <a:off x="1652814" y="3772806"/>
              <a:ext cx="1295400" cy="6477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678789" y="3863374"/>
              <a:ext cx="1269425" cy="442197"/>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thoát</a:t>
              </a:r>
            </a:p>
          </p:txBody>
        </p:sp>
      </p:grpSp>
      <p:grpSp>
        <p:nvGrpSpPr>
          <p:cNvPr id="20" name="Group 19"/>
          <p:cNvGrpSpPr/>
          <p:nvPr/>
        </p:nvGrpSpPr>
        <p:grpSpPr>
          <a:xfrm>
            <a:off x="-90872" y="2033424"/>
            <a:ext cx="1175658" cy="1295400"/>
            <a:chOff x="151159" y="2152649"/>
            <a:chExt cx="999682" cy="1295400"/>
          </a:xfrm>
        </p:grpSpPr>
        <p:sp>
          <p:nvSpPr>
            <p:cNvPr id="21" name="Oval 20"/>
            <p:cNvSpPr/>
            <p:nvPr/>
          </p:nvSpPr>
          <p:spPr>
            <a:xfrm rot="5400000">
              <a:off x="12253" y="2383510"/>
              <a:ext cx="1295400" cy="83367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51159" y="2286992"/>
              <a:ext cx="999682" cy="953974"/>
            </a:xfrm>
            <a:prstGeom prst="rect">
              <a:avLst/>
            </a:prstGeom>
            <a:noFill/>
          </p:spPr>
          <p:txBody>
            <a:bodyPr wrap="square" lIns="91305" tIns="45654" rIns="91305" bIns="45654" rtlCol="0">
              <a:spAutoFit/>
            </a:bodyPr>
            <a:lstStyle/>
            <a:p>
              <a:pPr algn="ctr"/>
              <a:r>
                <a:rPr lang="en-US" sz="2800" b="1">
                  <a:solidFill>
                    <a:schemeClr val="bg1"/>
                  </a:solidFill>
                  <a:latin typeface="Arial" pitchFamily="34" charset="0"/>
                  <a:ea typeface="Arial-Rounded" pitchFamily="34" charset="0"/>
                  <a:cs typeface="Arial" pitchFamily="34" charset="0"/>
                </a:rPr>
                <a:t>hoạt</a:t>
              </a:r>
            </a:p>
            <a:p>
              <a:pPr algn="ctr"/>
              <a:r>
                <a:rPr lang="en-US" sz="2800" b="1">
                  <a:solidFill>
                    <a:schemeClr val="bg1"/>
                  </a:solidFill>
                  <a:latin typeface="Arial" pitchFamily="34" charset="0"/>
                  <a:ea typeface="Arial-Rounded" pitchFamily="34" charset="0"/>
                  <a:cs typeface="Arial" pitchFamily="34" charset="0"/>
                </a:rPr>
                <a:t>động</a:t>
              </a:r>
            </a:p>
          </p:txBody>
        </p:sp>
      </p:grpSp>
      <p:grpSp>
        <p:nvGrpSpPr>
          <p:cNvPr id="23" name="Group 22"/>
          <p:cNvGrpSpPr/>
          <p:nvPr/>
        </p:nvGrpSpPr>
        <p:grpSpPr>
          <a:xfrm>
            <a:off x="3229428" y="2033424"/>
            <a:ext cx="1247772" cy="1295400"/>
            <a:chOff x="3305628" y="2152649"/>
            <a:chExt cx="1247772" cy="1295400"/>
          </a:xfrm>
        </p:grpSpPr>
        <p:sp>
          <p:nvSpPr>
            <p:cNvPr id="24" name="Oval 23"/>
            <p:cNvSpPr/>
            <p:nvPr/>
          </p:nvSpPr>
          <p:spPr>
            <a:xfrm rot="5400000">
              <a:off x="3315279" y="2310133"/>
              <a:ext cx="1295400" cy="98043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305628" y="2476966"/>
              <a:ext cx="1247772" cy="584642"/>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toát</a:t>
              </a:r>
            </a:p>
          </p:txBody>
        </p:sp>
      </p:grpSp>
      <p:grpSp>
        <p:nvGrpSpPr>
          <p:cNvPr id="26" name="Group 25"/>
          <p:cNvGrpSpPr/>
          <p:nvPr/>
        </p:nvGrpSpPr>
        <p:grpSpPr>
          <a:xfrm>
            <a:off x="6128595" y="971550"/>
            <a:ext cx="1540324" cy="953974"/>
            <a:chOff x="6128595" y="1090775"/>
            <a:chExt cx="1540324" cy="953974"/>
          </a:xfrm>
        </p:grpSpPr>
        <p:sp>
          <p:nvSpPr>
            <p:cNvPr id="27" name="Oval 26"/>
            <p:cNvSpPr/>
            <p:nvPr/>
          </p:nvSpPr>
          <p:spPr>
            <a:xfrm>
              <a:off x="6128595" y="1212127"/>
              <a:ext cx="1540324" cy="77016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6289385" y="1090775"/>
              <a:ext cx="1247772" cy="953974"/>
            </a:xfrm>
            <a:prstGeom prst="rect">
              <a:avLst/>
            </a:prstGeom>
            <a:noFill/>
          </p:spPr>
          <p:txBody>
            <a:bodyPr wrap="square" lIns="91305" tIns="45654" rIns="91305" bIns="45654" rtlCol="0">
              <a:spAutoFit/>
            </a:bodyPr>
            <a:lstStyle/>
            <a:p>
              <a:pPr algn="ctr"/>
              <a:r>
                <a:rPr lang="en-US" sz="2800" b="1">
                  <a:solidFill>
                    <a:schemeClr val="bg1"/>
                  </a:solidFill>
                  <a:latin typeface="Arial" pitchFamily="34" charset="0"/>
                  <a:ea typeface="Arial-Rounded" pitchFamily="34" charset="0"/>
                  <a:cs typeface="Arial" pitchFamily="34" charset="0"/>
                </a:rPr>
                <a:t>nhọn</a:t>
              </a:r>
            </a:p>
            <a:p>
              <a:pPr algn="ctr"/>
              <a:r>
                <a:rPr lang="en-US" sz="2800" b="1">
                  <a:solidFill>
                    <a:schemeClr val="bg1"/>
                  </a:solidFill>
                  <a:latin typeface="Arial" pitchFamily="34" charset="0"/>
                  <a:ea typeface="Arial-Rounded" pitchFamily="34" charset="0"/>
                  <a:cs typeface="Arial" pitchFamily="34" charset="0"/>
                </a:rPr>
                <a:t>hoắt</a:t>
              </a:r>
            </a:p>
          </p:txBody>
        </p:sp>
      </p:grpSp>
      <p:sp>
        <p:nvSpPr>
          <p:cNvPr id="29" name="TextBox 28"/>
          <p:cNvSpPr txBox="1"/>
          <p:nvPr/>
        </p:nvSpPr>
        <p:spPr>
          <a:xfrm>
            <a:off x="6208655" y="2273904"/>
            <a:ext cx="1387693" cy="707753"/>
          </a:xfrm>
          <a:prstGeom prst="rect">
            <a:avLst/>
          </a:prstGeom>
          <a:noFill/>
        </p:spPr>
        <p:txBody>
          <a:bodyPr wrap="square" lIns="91305" tIns="45654" rIns="91305" bIns="45654" rtlCol="0">
            <a:spAutoFit/>
          </a:bodyPr>
          <a:lstStyle/>
          <a:p>
            <a:pPr algn="ctr"/>
            <a:r>
              <a:rPr lang="en-US" sz="4000" b="1">
                <a:solidFill>
                  <a:schemeClr val="bg1"/>
                </a:solidFill>
                <a:latin typeface="Arial" pitchFamily="34" charset="0"/>
                <a:ea typeface="Arial-Rounded" pitchFamily="34" charset="0"/>
                <a:cs typeface="Arial" pitchFamily="34" charset="0"/>
              </a:rPr>
              <a:t>oăt</a:t>
            </a:r>
          </a:p>
        </p:txBody>
      </p:sp>
      <p:grpSp>
        <p:nvGrpSpPr>
          <p:cNvPr id="30" name="Group 29"/>
          <p:cNvGrpSpPr/>
          <p:nvPr/>
        </p:nvGrpSpPr>
        <p:grpSpPr>
          <a:xfrm>
            <a:off x="6128595" y="3563496"/>
            <a:ext cx="1567605" cy="770162"/>
            <a:chOff x="6128595" y="3682721"/>
            <a:chExt cx="1567605" cy="770162"/>
          </a:xfrm>
        </p:grpSpPr>
        <p:sp>
          <p:nvSpPr>
            <p:cNvPr id="31" name="Oval 30"/>
            <p:cNvSpPr/>
            <p:nvPr/>
          </p:nvSpPr>
          <p:spPr>
            <a:xfrm>
              <a:off x="6128595" y="3682721"/>
              <a:ext cx="1540324" cy="77016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157914" y="3801263"/>
              <a:ext cx="1538286" cy="523087"/>
            </a:xfrm>
            <a:prstGeom prst="rect">
              <a:avLst/>
            </a:prstGeom>
            <a:noFill/>
          </p:spPr>
          <p:txBody>
            <a:bodyPr wrap="square" lIns="91305" tIns="45654" rIns="91305" bIns="45654" rtlCol="0">
              <a:spAutoFit/>
            </a:bodyPr>
            <a:lstStyle/>
            <a:p>
              <a:pPr algn="ctr"/>
              <a:r>
                <a:rPr lang="en-US" sz="2800" b="1">
                  <a:solidFill>
                    <a:schemeClr val="bg1"/>
                  </a:solidFill>
                  <a:latin typeface="Arial" pitchFamily="34" charset="0"/>
                  <a:ea typeface="Arial-Rounded" pitchFamily="34" charset="0"/>
                  <a:cs typeface="Arial" pitchFamily="34" charset="0"/>
                </a:rPr>
                <a:t>ngoắt</a:t>
              </a:r>
            </a:p>
          </p:txBody>
        </p:sp>
      </p:grpSp>
      <p:grpSp>
        <p:nvGrpSpPr>
          <p:cNvPr id="33" name="Group 32"/>
          <p:cNvGrpSpPr/>
          <p:nvPr/>
        </p:nvGrpSpPr>
        <p:grpSpPr>
          <a:xfrm>
            <a:off x="4398767" y="1901163"/>
            <a:ext cx="1538286" cy="1540322"/>
            <a:chOff x="4398767" y="2020388"/>
            <a:chExt cx="1538286" cy="1540322"/>
          </a:xfrm>
        </p:grpSpPr>
        <p:sp>
          <p:nvSpPr>
            <p:cNvPr id="34" name="Oval 33"/>
            <p:cNvSpPr/>
            <p:nvPr/>
          </p:nvSpPr>
          <p:spPr>
            <a:xfrm rot="5400000">
              <a:off x="4400108" y="2294898"/>
              <a:ext cx="1540322" cy="99130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4398767" y="2147208"/>
              <a:ext cx="1538286" cy="953974"/>
            </a:xfrm>
            <a:prstGeom prst="rect">
              <a:avLst/>
            </a:prstGeom>
            <a:noFill/>
          </p:spPr>
          <p:txBody>
            <a:bodyPr wrap="square" lIns="91305" tIns="45654" rIns="91305" bIns="45654" rtlCol="0">
              <a:spAutoFit/>
            </a:bodyPr>
            <a:lstStyle/>
            <a:p>
              <a:pPr algn="ctr"/>
              <a:r>
                <a:rPr lang="en-US" sz="2800" b="1">
                  <a:solidFill>
                    <a:schemeClr val="bg1"/>
                  </a:solidFill>
                  <a:latin typeface="Arial" pitchFamily="34" charset="0"/>
                  <a:ea typeface="Arial-Rounded" pitchFamily="34" charset="0"/>
                  <a:cs typeface="Arial" pitchFamily="34" charset="0"/>
                </a:rPr>
                <a:t>loắt choắt</a:t>
              </a:r>
            </a:p>
          </p:txBody>
        </p:sp>
      </p:grpSp>
      <p:grpSp>
        <p:nvGrpSpPr>
          <p:cNvPr id="36" name="Group 35"/>
          <p:cNvGrpSpPr/>
          <p:nvPr/>
        </p:nvGrpSpPr>
        <p:grpSpPr>
          <a:xfrm>
            <a:off x="8025165" y="1929285"/>
            <a:ext cx="1247772" cy="1540322"/>
            <a:chOff x="8025165" y="2048510"/>
            <a:chExt cx="1247772" cy="1540322"/>
          </a:xfrm>
        </p:grpSpPr>
        <p:sp>
          <p:nvSpPr>
            <p:cNvPr id="37" name="Oval 36"/>
            <p:cNvSpPr/>
            <p:nvPr/>
          </p:nvSpPr>
          <p:spPr>
            <a:xfrm rot="5400000">
              <a:off x="7878890" y="2323020"/>
              <a:ext cx="1540322" cy="99130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8025165" y="2223408"/>
              <a:ext cx="1247772" cy="1077085"/>
            </a:xfrm>
            <a:prstGeom prst="rect">
              <a:avLst/>
            </a:prstGeom>
            <a:noFill/>
          </p:spPr>
          <p:txBody>
            <a:bodyPr wrap="square" lIns="91305" tIns="45654" rIns="91305" bIns="45654" rtlCol="0">
              <a:spAutoFit/>
            </a:bodyPr>
            <a:lstStyle/>
            <a:p>
              <a:pPr algn="ctr"/>
              <a:r>
                <a:rPr lang="en-US" sz="3200" b="1">
                  <a:solidFill>
                    <a:schemeClr val="bg1"/>
                  </a:solidFill>
                  <a:latin typeface="Arial" pitchFamily="34" charset="0"/>
                  <a:ea typeface="Arial-Rounded" pitchFamily="34" charset="0"/>
                  <a:cs typeface="Arial" pitchFamily="34" charset="0"/>
                </a:rPr>
                <a:t>oắt con</a:t>
              </a:r>
            </a:p>
          </p:txBody>
        </p:sp>
      </p:grpSp>
    </p:spTree>
    <p:extLst>
      <p:ext uri="{BB962C8B-B14F-4D97-AF65-F5344CB8AC3E}">
        <p14:creationId xmlns:p14="http://schemas.microsoft.com/office/powerpoint/2010/main" val="617847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10" presetClass="entr" presetSubtype="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500"/>
                                        <p:tgtEl>
                                          <p:spTgt spid="10"/>
                                        </p:tgtEl>
                                      </p:cBhvr>
                                    </p:animEffect>
                                  </p:childTnLst>
                                </p:cTn>
                              </p:par>
                              <p:par>
                                <p:cTn id="64" presetID="10" presetClass="entr" presetSubtype="0" fill="hold"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3181350"/>
            <a:ext cx="8763000" cy="857250"/>
          </a:xfrm>
        </p:spPr>
        <p:txBody>
          <a:bodyPr>
            <a:noAutofit/>
          </a:bodyPr>
          <a:lstStyle/>
          <a:p>
            <a:r>
              <a:rPr lang="en-US" sz="3200" b="1">
                <a:latin typeface="Arial" pitchFamily="34" charset="0"/>
                <a:cs typeface="Arial" pitchFamily="34" charset="0"/>
              </a:rPr>
              <a:t>Em thường nhầm lẫn vần </a:t>
            </a:r>
            <a:r>
              <a:rPr lang="en-US" sz="3200" b="1" i="1">
                <a:latin typeface="Arial" pitchFamily="34" charset="0"/>
                <a:cs typeface="Arial" pitchFamily="34" charset="0"/>
              </a:rPr>
              <a:t>oăt </a:t>
            </a:r>
            <a:r>
              <a:rPr lang="en-US" sz="3200" b="1">
                <a:latin typeface="Arial" pitchFamily="34" charset="0"/>
                <a:cs typeface="Arial" pitchFamily="34" charset="0"/>
              </a:rPr>
              <a:t>với vần nào?</a:t>
            </a:r>
          </a:p>
        </p:txBody>
      </p:sp>
      <p:sp>
        <p:nvSpPr>
          <p:cNvPr id="10" name="Title 1"/>
          <p:cNvSpPr txBox="1">
            <a:spLocks/>
          </p:cNvSpPr>
          <p:nvPr/>
        </p:nvSpPr>
        <p:spPr>
          <a:xfrm>
            <a:off x="457200" y="285750"/>
            <a:ext cx="8229600" cy="857250"/>
          </a:xfrm>
          <a:prstGeom prst="rect">
            <a:avLst/>
          </a:prstGeom>
        </p:spPr>
        <p:txBody>
          <a:bodyPr vert="horz" lIns="91305" tIns="45654" rIns="91305" bIns="45654" rtlCol="0" anchor="ctr">
            <a:norm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b="1">
                <a:latin typeface="Arial" pitchFamily="34" charset="0"/>
                <a:cs typeface="Arial" pitchFamily="34" charset="0"/>
              </a:rPr>
              <a:t>So sánh</a:t>
            </a:r>
          </a:p>
        </p:txBody>
      </p:sp>
      <p:sp>
        <p:nvSpPr>
          <p:cNvPr id="11" name="Title 1"/>
          <p:cNvSpPr txBox="1">
            <a:spLocks/>
          </p:cNvSpPr>
          <p:nvPr/>
        </p:nvSpPr>
        <p:spPr>
          <a:xfrm>
            <a:off x="1389743" y="1738481"/>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00B0F0"/>
                </a:solidFill>
                <a:latin typeface="Arial" pitchFamily="34" charset="0"/>
                <a:cs typeface="Arial" pitchFamily="34" charset="0"/>
              </a:rPr>
              <a:t>oat</a:t>
            </a:r>
          </a:p>
        </p:txBody>
      </p:sp>
      <p:sp>
        <p:nvSpPr>
          <p:cNvPr id="12" name="Title 1"/>
          <p:cNvSpPr txBox="1">
            <a:spLocks/>
          </p:cNvSpPr>
          <p:nvPr/>
        </p:nvSpPr>
        <p:spPr>
          <a:xfrm>
            <a:off x="5159829" y="1738481"/>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00B0F0"/>
                </a:solidFill>
                <a:latin typeface="Arial" pitchFamily="34" charset="0"/>
                <a:cs typeface="Arial" pitchFamily="34" charset="0"/>
              </a:rPr>
              <a:t>oăt</a:t>
            </a:r>
          </a:p>
        </p:txBody>
      </p:sp>
      <p:sp>
        <p:nvSpPr>
          <p:cNvPr id="13" name="Title 1"/>
          <p:cNvSpPr txBox="1">
            <a:spLocks/>
          </p:cNvSpPr>
          <p:nvPr/>
        </p:nvSpPr>
        <p:spPr>
          <a:xfrm>
            <a:off x="1386114" y="1728503"/>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FF0000"/>
                </a:solidFill>
                <a:latin typeface="Arial" pitchFamily="34" charset="0"/>
                <a:cs typeface="Arial" pitchFamily="34" charset="0"/>
              </a:rPr>
              <a:t>o</a:t>
            </a:r>
            <a:r>
              <a:rPr lang="en-US" sz="6600" b="1">
                <a:solidFill>
                  <a:srgbClr val="00B0F0"/>
                </a:solidFill>
                <a:latin typeface="Arial" pitchFamily="34" charset="0"/>
                <a:cs typeface="Arial" pitchFamily="34" charset="0"/>
              </a:rPr>
              <a:t>a</a:t>
            </a:r>
            <a:r>
              <a:rPr lang="en-US" sz="6600" b="1">
                <a:solidFill>
                  <a:srgbClr val="FF0000"/>
                </a:solidFill>
                <a:latin typeface="Arial" pitchFamily="34" charset="0"/>
                <a:cs typeface="Arial" pitchFamily="34" charset="0"/>
              </a:rPr>
              <a:t>t</a:t>
            </a:r>
          </a:p>
        </p:txBody>
      </p:sp>
      <p:sp>
        <p:nvSpPr>
          <p:cNvPr id="14" name="Title 1"/>
          <p:cNvSpPr txBox="1">
            <a:spLocks/>
          </p:cNvSpPr>
          <p:nvPr/>
        </p:nvSpPr>
        <p:spPr>
          <a:xfrm>
            <a:off x="5167086" y="1738481"/>
            <a:ext cx="2304143"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6600" b="1">
                <a:solidFill>
                  <a:srgbClr val="FF0000"/>
                </a:solidFill>
                <a:latin typeface="Arial" pitchFamily="34" charset="0"/>
                <a:cs typeface="Arial" pitchFamily="34" charset="0"/>
              </a:rPr>
              <a:t>o</a:t>
            </a:r>
            <a:r>
              <a:rPr lang="en-US" sz="6600" b="1">
                <a:solidFill>
                  <a:srgbClr val="00B0F0"/>
                </a:solidFill>
                <a:latin typeface="Arial" pitchFamily="34" charset="0"/>
                <a:cs typeface="Arial" pitchFamily="34" charset="0"/>
              </a:rPr>
              <a:t>ă</a:t>
            </a:r>
            <a:r>
              <a:rPr lang="en-US" sz="6600" b="1">
                <a:solidFill>
                  <a:srgbClr val="FF0000"/>
                </a:solidFill>
                <a:latin typeface="Arial" pitchFamily="34" charset="0"/>
                <a:cs typeface="Arial" pitchFamily="34" charset="0"/>
              </a:rPr>
              <a:t>t</a:t>
            </a:r>
          </a:p>
        </p:txBody>
      </p:sp>
      <p:sp>
        <p:nvSpPr>
          <p:cNvPr id="15" name="Right Arrow 14"/>
          <p:cNvSpPr/>
          <p:nvPr/>
        </p:nvSpPr>
        <p:spPr>
          <a:xfrm rot="7172845">
            <a:off x="6259713" y="1114252"/>
            <a:ext cx="978408" cy="3134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7172845">
            <a:off x="2426579" y="1266653"/>
            <a:ext cx="978408" cy="3134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190500" y="3943350"/>
            <a:ext cx="8763000"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4000" b="1">
                <a:latin typeface="Arial" pitchFamily="34" charset="0"/>
                <a:cs typeface="Arial" pitchFamily="34" charset="0"/>
              </a:rPr>
              <a:t>oat – oăt – oăc </a:t>
            </a:r>
          </a:p>
        </p:txBody>
      </p:sp>
    </p:spTree>
    <p:extLst>
      <p:ext uri="{BB962C8B-B14F-4D97-AF65-F5344CB8AC3E}">
        <p14:creationId xmlns:p14="http://schemas.microsoft.com/office/powerpoint/2010/main" val="35920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5" grpId="0" animBg="1"/>
      <p:bldP spid="16" grpId="0"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223" t="31349" r="29721" b="24405"/>
          <a:stretch/>
        </p:blipFill>
        <p:spPr bwMode="auto">
          <a:xfrm>
            <a:off x="1447800" y="1068393"/>
            <a:ext cx="6386286" cy="3777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92730" y="104322"/>
            <a:ext cx="8241170" cy="830863"/>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Quan sát tranh và dùng từ ngữ trong khung để nói: </a:t>
            </a:r>
            <a:r>
              <a:rPr lang="en-US" sz="2400" b="1" i="1">
                <a:latin typeface="Arial" pitchFamily="34" charset="0"/>
                <a:ea typeface="Arial-Rounded" pitchFamily="34" charset="0"/>
                <a:cs typeface="Arial" pitchFamily="34" charset="0"/>
              </a:rPr>
              <a:t>Việc làm của người thợ săn là đúng hay sai? Vì sao?</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81" y="130589"/>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0197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304800" y="285750"/>
            <a:ext cx="8662416"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Xem lại bài: </a:t>
            </a:r>
            <a:r>
              <a:rPr lang="en-US" sz="3200" i="1">
                <a:solidFill>
                  <a:schemeClr val="tx1"/>
                </a:solidFill>
                <a:latin typeface="Arial" pitchFamily="34" charset="0"/>
                <a:cs typeface="Arial" pitchFamily="34" charset="0"/>
              </a:rPr>
              <a:t>Kiến và chim bồ câu</a:t>
            </a:r>
            <a:r>
              <a:rPr lang="en-US" sz="3200">
                <a:solidFill>
                  <a:schemeClr val="tx1"/>
                </a:solidFill>
                <a:latin typeface="Arial" pitchFamily="34" charset="0"/>
                <a:cs typeface="Arial" pitchFamily="34" charset="0"/>
              </a:rPr>
              <a:t> (trang 84 - 87).</a:t>
            </a:r>
          </a:p>
          <a:p>
            <a:pPr marL="457138" indent="-457138" algn="just">
              <a:buFontTx/>
              <a:buChar char="-"/>
            </a:pPr>
            <a:r>
              <a:rPr lang="en-US" sz="3200">
                <a:solidFill>
                  <a:schemeClr val="tx1"/>
                </a:solidFill>
                <a:latin typeface="Arial" pitchFamily="34" charset="0"/>
                <a:cs typeface="Arial" pitchFamily="34" charset="0"/>
              </a:rPr>
              <a:t>Chuẩn bị bài mới </a:t>
            </a:r>
            <a:r>
              <a:rPr lang="en-US" sz="3200" i="1">
                <a:solidFill>
                  <a:schemeClr val="tx1"/>
                </a:solidFill>
                <a:latin typeface="Arial" pitchFamily="34" charset="0"/>
                <a:cs typeface="Arial" pitchFamily="34" charset="0"/>
              </a:rPr>
              <a:t>Câu chuyện của rễ </a:t>
            </a:r>
            <a:r>
              <a:rPr lang="en-US" sz="3200">
                <a:solidFill>
                  <a:schemeClr val="tx1"/>
                </a:solidFill>
                <a:latin typeface="Arial" pitchFamily="34" charset="0"/>
                <a:cs typeface="Arial" pitchFamily="34" charset="0"/>
              </a:rPr>
              <a:t>(trang 89, 90).</a:t>
            </a:r>
          </a:p>
        </p:txBody>
      </p:sp>
    </p:spTree>
    <p:extLst>
      <p:ext uri="{BB962C8B-B14F-4D97-AF65-F5344CB8AC3E}">
        <p14:creationId xmlns:p14="http://schemas.microsoft.com/office/powerpoint/2010/main" val="338851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93708"/>
            <a:ext cx="2359025" cy="19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4600" y="514350"/>
            <a:ext cx="1577879"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2667000" y="3105150"/>
            <a:ext cx="2765425" cy="189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loud 5"/>
          <p:cNvSpPr/>
          <p:nvPr/>
        </p:nvSpPr>
        <p:spPr>
          <a:xfrm>
            <a:off x="2110886" y="799329"/>
            <a:ext cx="3877652" cy="1828800"/>
          </a:xfrm>
          <a:prstGeom prst="cloud">
            <a:avLst/>
          </a:prstGeom>
          <a:solidFill>
            <a:srgbClr val="F7B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 pitchFamily="34" charset="0"/>
                <a:cs typeface="Arial" pitchFamily="34" charset="0"/>
              </a:rPr>
              <a:t>Ôn và khởi động</a:t>
            </a:r>
          </a:p>
        </p:txBody>
      </p:sp>
    </p:spTree>
    <p:extLst>
      <p:ext uri="{BB962C8B-B14F-4D97-AF65-F5344CB8AC3E}">
        <p14:creationId xmlns:p14="http://schemas.microsoft.com/office/powerpoint/2010/main" val="412857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4500" fill="hold"/>
                                        <p:tgtEl>
                                          <p:spTgt spid="10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843319"/>
            <a:ext cx="8915400" cy="1343381"/>
          </a:xfrm>
          <a:prstGeom prst="rect">
            <a:avLst/>
          </a:prstGeom>
          <a:solidFill>
            <a:srgbClr val="FED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62000" y="260747"/>
            <a:ext cx="7962900" cy="476920"/>
          </a:xfrm>
          <a:prstGeom prst="rect">
            <a:avLst/>
          </a:prstGeom>
          <a:noFill/>
        </p:spPr>
        <p:txBody>
          <a:bodyPr wrap="square" lIns="91305" tIns="45654" rIns="91305" bIns="45654" rtlCol="0">
            <a:spAutoFit/>
          </a:bodyPr>
          <a:lstStyle/>
          <a:p>
            <a:pPr algn="just"/>
            <a:r>
              <a:rPr lang="en-US" sz="2500" b="1">
                <a:latin typeface="Arial" pitchFamily="34" charset="0"/>
                <a:ea typeface="Arial-Rounded" pitchFamily="34" charset="0"/>
                <a:cs typeface="Arial" pitchFamily="34" charset="0"/>
              </a:rPr>
              <a:t>Chọn từ ngữ để hoàn thiện câu và viết câu vào vở</a:t>
            </a: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52400" y="174925"/>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5</a:t>
            </a:r>
          </a:p>
        </p:txBody>
      </p:sp>
      <p:sp>
        <p:nvSpPr>
          <p:cNvPr id="13" name="TextBox 12"/>
          <p:cNvSpPr txBox="1"/>
          <p:nvPr/>
        </p:nvSpPr>
        <p:spPr>
          <a:xfrm>
            <a:off x="487218" y="843319"/>
            <a:ext cx="2112818" cy="584763"/>
          </a:xfrm>
          <a:prstGeom prst="rect">
            <a:avLst/>
          </a:prstGeom>
          <a:solidFill>
            <a:srgbClr val="B9EDFF"/>
          </a:solidFill>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giật mình</a:t>
            </a:r>
          </a:p>
        </p:txBody>
      </p:sp>
      <p:sp>
        <p:nvSpPr>
          <p:cNvPr id="15" name="TextBox 14"/>
          <p:cNvSpPr txBox="1"/>
          <p:nvPr/>
        </p:nvSpPr>
        <p:spPr>
          <a:xfrm>
            <a:off x="152400" y="2571750"/>
            <a:ext cx="8686800" cy="1077085"/>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a. Nam (………..) nghĩ ngay ra lời giải cho câu đố.</a:t>
            </a:r>
          </a:p>
        </p:txBody>
      </p:sp>
      <p:sp>
        <p:nvSpPr>
          <p:cNvPr id="16" name="TextBox 15"/>
          <p:cNvSpPr txBox="1"/>
          <p:nvPr/>
        </p:nvSpPr>
        <p:spPr>
          <a:xfrm>
            <a:off x="152400" y="3710418"/>
            <a:ext cx="8686800" cy="1077085"/>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b. Ông kể cho em nghe một câu chuyện  (..…………).</a:t>
            </a:r>
          </a:p>
        </p:txBody>
      </p:sp>
      <p:sp>
        <p:nvSpPr>
          <p:cNvPr id="17" name="TextBox 16"/>
          <p:cNvSpPr txBox="1"/>
          <p:nvPr/>
        </p:nvSpPr>
        <p:spPr>
          <a:xfrm>
            <a:off x="2057400" y="1601937"/>
            <a:ext cx="2286000" cy="584763"/>
          </a:xfrm>
          <a:prstGeom prst="rect">
            <a:avLst/>
          </a:prstGeom>
          <a:solidFill>
            <a:srgbClr val="B9EDFF"/>
          </a:solidFill>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giúp nhau</a:t>
            </a:r>
          </a:p>
        </p:txBody>
      </p:sp>
      <p:sp>
        <p:nvSpPr>
          <p:cNvPr id="18" name="TextBox 17"/>
          <p:cNvSpPr txBox="1"/>
          <p:nvPr/>
        </p:nvSpPr>
        <p:spPr>
          <a:xfrm>
            <a:off x="5105400" y="1601937"/>
            <a:ext cx="2286000" cy="584763"/>
          </a:xfrm>
          <a:prstGeom prst="rect">
            <a:avLst/>
          </a:prstGeom>
          <a:solidFill>
            <a:srgbClr val="B9EDFF"/>
          </a:solidFill>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cứu</a:t>
            </a:r>
          </a:p>
        </p:txBody>
      </p:sp>
      <p:sp>
        <p:nvSpPr>
          <p:cNvPr id="19" name="TextBox 18"/>
          <p:cNvSpPr txBox="1"/>
          <p:nvPr/>
        </p:nvSpPr>
        <p:spPr>
          <a:xfrm>
            <a:off x="6720468" y="839343"/>
            <a:ext cx="2118732" cy="584763"/>
          </a:xfrm>
          <a:prstGeom prst="rect">
            <a:avLst/>
          </a:prstGeom>
          <a:solidFill>
            <a:srgbClr val="B9EDFF"/>
          </a:solidFill>
          <a:ln>
            <a:noFill/>
          </a:ln>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cảm động</a:t>
            </a:r>
          </a:p>
        </p:txBody>
      </p:sp>
      <p:pic>
        <p:nvPicPr>
          <p:cNvPr id="20" name="Hieu-ung-am-thanh-oh-nooo-www_nhacchuongvui_com.mp3">
            <a:hlinkClick r:id="" action="ppaction://media"/>
          </p:cNvPr>
          <p:cNvPicPr>
            <a:picLocks noChangeAspect="1"/>
          </p:cNvPicPr>
          <p:nvPr>
            <a:audioFile r:link="rId1"/>
            <p:extLst>
              <p:ext uri="{DAA4B4D4-6D71-4841-9C94-3DE7FCFB9230}">
                <p14:media xmlns:p14="http://schemas.microsoft.com/office/powerpoint/2010/main" r:embed="rId2">
                  <p14:trim end="1213.8521"/>
                </p14:media>
              </p:ext>
            </p:extLst>
          </p:nvPr>
        </p:nvPicPr>
        <p:blipFill>
          <a:blip r:embed="rId6"/>
          <a:stretch>
            <a:fillRect/>
          </a:stretch>
        </p:blipFill>
        <p:spPr>
          <a:xfrm>
            <a:off x="9906000" y="975070"/>
            <a:ext cx="609600" cy="609600"/>
          </a:xfrm>
          <a:prstGeom prst="rect">
            <a:avLst/>
          </a:prstGeom>
        </p:spPr>
      </p:pic>
      <p:sp>
        <p:nvSpPr>
          <p:cNvPr id="14" name="TextBox 13"/>
          <p:cNvSpPr txBox="1"/>
          <p:nvPr/>
        </p:nvSpPr>
        <p:spPr>
          <a:xfrm>
            <a:off x="3771252" y="839343"/>
            <a:ext cx="2004432" cy="584763"/>
          </a:xfrm>
          <a:prstGeom prst="rect">
            <a:avLst/>
          </a:prstGeom>
          <a:solidFill>
            <a:srgbClr val="B9EDFF"/>
          </a:solidFill>
          <a:ln>
            <a:noFill/>
          </a:ln>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nhanh trí</a:t>
            </a:r>
          </a:p>
        </p:txBody>
      </p:sp>
    </p:spTree>
    <p:extLst>
      <p:ext uri="{BB962C8B-B14F-4D97-AF65-F5344CB8AC3E}">
        <p14:creationId xmlns:p14="http://schemas.microsoft.com/office/powerpoint/2010/main" val="19821153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4" name="hammer.wav"/>
                                        </p:tgtEl>
                                      </p:cMediaNode>
                                    </p:audio>
                                  </p:subTnLst>
                                </p:cTn>
                              </p:par>
                              <p:par>
                                <p:cTn id="11" presetID="1" presetClass="mediacall" presetSubtype="0" fill="hold" nodeType="withEffect">
                                  <p:stCondLst>
                                    <p:cond delay="0"/>
                                  </p:stCondLst>
                                  <p:childTnLst>
                                    <p:cmd type="call" cmd="playFrom(0.0)">
                                      <p:cBhvr>
                                        <p:cTn id="12" dur="1659" fill="hold"/>
                                        <p:tgtEl>
                                          <p:spTgt spid="20"/>
                                        </p:tgtEl>
                                      </p:cBhvr>
                                    </p:cmd>
                                  </p:childTnLst>
                                </p:cTn>
                              </p:par>
                            </p:childTnLst>
                          </p:cTn>
                        </p:par>
                      </p:childTnLst>
                    </p:cTn>
                  </p:par>
                </p:childTnLst>
              </p:cTn>
              <p:nextCondLst>
                <p:cond evt="onClick" delay="0">
                  <p:tgtEl>
                    <p:spTgt spid="13"/>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42" presetClass="path" presetSubtype="0" accel="50000" decel="50000" fill="hold" grpId="0" nodeType="clickEffect">
                                  <p:stCondLst>
                                    <p:cond delay="0"/>
                                  </p:stCondLst>
                                  <p:childTnLst>
                                    <p:animMotion origin="layout" path="M -1.94444E-6 1.48148E-6 L -0.23038 0.34074 " pathEditMode="relative" rAng="0" ptsTypes="AA">
                                      <p:cBhvr>
                                        <p:cTn id="17" dur="2000" fill="hold"/>
                                        <p:tgtEl>
                                          <p:spTgt spid="14"/>
                                        </p:tgtEl>
                                        <p:attrNameLst>
                                          <p:attrName>ppt_x</p:attrName>
                                          <p:attrName>ppt_y</p:attrName>
                                        </p:attrNameLst>
                                      </p:cBhvr>
                                      <p:rCtr x="-11528" y="17037"/>
                                    </p:animMotion>
                                  </p:childTnLst>
                                  <p:subTnLst>
                                    <p:audio>
                                      <p:cMediaNode vol="100000">
                                        <p:cTn display="0" masterRel="sameClick">
                                          <p:stCondLst>
                                            <p:cond evt="begin" delay="0">
                                              <p:tn val="16"/>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4"/>
                  </p:tgtEl>
                </p:cond>
              </p:nextCondLst>
            </p:seq>
            <p:seq concurrent="1" nextAc="seek">
              <p:cTn id="18" restart="whenNotActive" fill="hold" evtFilter="cancelBubble" nodeType="interactiveSeq">
                <p:stCondLst>
                  <p:cond evt="onClick" delay="0">
                    <p:tgtEl>
                      <p:spTgt spid="17"/>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7"/>
                                        </p:tgtEl>
                                        <p:attrNameLst>
                                          <p:attrName>r</p:attrName>
                                        </p:attrNameLst>
                                      </p:cBhvr>
                                    </p:animRot>
                                    <p:animRot by="-240000">
                                      <p:cBhvr>
                                        <p:cTn id="23" dur="200" fill="hold">
                                          <p:stCondLst>
                                            <p:cond delay="200"/>
                                          </p:stCondLst>
                                        </p:cTn>
                                        <p:tgtEl>
                                          <p:spTgt spid="17"/>
                                        </p:tgtEl>
                                        <p:attrNameLst>
                                          <p:attrName>r</p:attrName>
                                        </p:attrNameLst>
                                      </p:cBhvr>
                                    </p:animRot>
                                    <p:animRot by="240000">
                                      <p:cBhvr>
                                        <p:cTn id="24" dur="200" fill="hold">
                                          <p:stCondLst>
                                            <p:cond delay="400"/>
                                          </p:stCondLst>
                                        </p:cTn>
                                        <p:tgtEl>
                                          <p:spTgt spid="17"/>
                                        </p:tgtEl>
                                        <p:attrNameLst>
                                          <p:attrName>r</p:attrName>
                                        </p:attrNameLst>
                                      </p:cBhvr>
                                    </p:animRot>
                                    <p:animRot by="-240000">
                                      <p:cBhvr>
                                        <p:cTn id="25" dur="200" fill="hold">
                                          <p:stCondLst>
                                            <p:cond delay="600"/>
                                          </p:stCondLst>
                                        </p:cTn>
                                        <p:tgtEl>
                                          <p:spTgt spid="17"/>
                                        </p:tgtEl>
                                        <p:attrNameLst>
                                          <p:attrName>r</p:attrName>
                                        </p:attrNameLst>
                                      </p:cBhvr>
                                    </p:animRot>
                                    <p:animRot by="120000">
                                      <p:cBhvr>
                                        <p:cTn id="26" dur="200" fill="hold">
                                          <p:stCondLst>
                                            <p:cond delay="800"/>
                                          </p:stCondLst>
                                        </p:cTn>
                                        <p:tgtEl>
                                          <p:spTgt spid="17"/>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4" name="hammer.wav"/>
                                        </p:tgtEl>
                                      </p:cMediaNode>
                                    </p:audio>
                                  </p:subTnLst>
                                </p:cTn>
                              </p:par>
                              <p:par>
                                <p:cTn id="27" presetID="1" presetClass="mediacall" presetSubtype="0" fill="hold" nodeType="withEffect">
                                  <p:stCondLst>
                                    <p:cond delay="0"/>
                                  </p:stCondLst>
                                  <p:childTnLst>
                                    <p:cmd type="call" cmd="playFrom(0.0)">
                                      <p:cBhvr>
                                        <p:cTn id="28" dur="1659" fill="hold"/>
                                        <p:tgtEl>
                                          <p:spTgt spid="20"/>
                                        </p:tgtEl>
                                      </p:cBhvr>
                                    </p:cmd>
                                  </p:childTnLst>
                                </p:cTn>
                              </p:par>
                            </p:childTnLst>
                          </p:cTn>
                        </p:par>
                      </p:childTnLst>
                    </p:cTn>
                  </p:par>
                </p:childTnLst>
              </p:cTn>
              <p:nextCondLst>
                <p:cond evt="onClick" delay="0">
                  <p:tgtEl>
                    <p:spTgt spid="17"/>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32" presetClass="emph" presetSubtype="0" fill="hold" grpId="0" nodeType="clickEffect">
                                  <p:stCondLst>
                                    <p:cond delay="0"/>
                                  </p:stCondLst>
                                  <p:childTnLst>
                                    <p:animRot by="120000">
                                      <p:cBhvr>
                                        <p:cTn id="33" dur="100" fill="hold">
                                          <p:stCondLst>
                                            <p:cond delay="0"/>
                                          </p:stCondLst>
                                        </p:cTn>
                                        <p:tgtEl>
                                          <p:spTgt spid="18"/>
                                        </p:tgtEl>
                                        <p:attrNameLst>
                                          <p:attrName>r</p:attrName>
                                        </p:attrNameLst>
                                      </p:cBhvr>
                                    </p:animRot>
                                    <p:animRot by="-240000">
                                      <p:cBhvr>
                                        <p:cTn id="34" dur="200" fill="hold">
                                          <p:stCondLst>
                                            <p:cond delay="200"/>
                                          </p:stCondLst>
                                        </p:cTn>
                                        <p:tgtEl>
                                          <p:spTgt spid="18"/>
                                        </p:tgtEl>
                                        <p:attrNameLst>
                                          <p:attrName>r</p:attrName>
                                        </p:attrNameLst>
                                      </p:cBhvr>
                                    </p:animRot>
                                    <p:animRot by="240000">
                                      <p:cBhvr>
                                        <p:cTn id="35" dur="200" fill="hold">
                                          <p:stCondLst>
                                            <p:cond delay="400"/>
                                          </p:stCondLst>
                                        </p:cTn>
                                        <p:tgtEl>
                                          <p:spTgt spid="18"/>
                                        </p:tgtEl>
                                        <p:attrNameLst>
                                          <p:attrName>r</p:attrName>
                                        </p:attrNameLst>
                                      </p:cBhvr>
                                    </p:animRot>
                                    <p:animRot by="-240000">
                                      <p:cBhvr>
                                        <p:cTn id="36" dur="200" fill="hold">
                                          <p:stCondLst>
                                            <p:cond delay="600"/>
                                          </p:stCondLst>
                                        </p:cTn>
                                        <p:tgtEl>
                                          <p:spTgt spid="18"/>
                                        </p:tgtEl>
                                        <p:attrNameLst>
                                          <p:attrName>r</p:attrName>
                                        </p:attrNameLst>
                                      </p:cBhvr>
                                    </p:animRot>
                                    <p:animRot by="120000">
                                      <p:cBhvr>
                                        <p:cTn id="37" dur="200" fill="hold">
                                          <p:stCondLst>
                                            <p:cond delay="800"/>
                                          </p:stCondLst>
                                        </p:cTn>
                                        <p:tgtEl>
                                          <p:spTgt spid="18"/>
                                        </p:tgtEl>
                                        <p:attrNameLst>
                                          <p:attrName>r</p:attrName>
                                        </p:attrNameLst>
                                      </p:cBhvr>
                                    </p:animRot>
                                  </p:childTnLst>
                                  <p:subTnLst>
                                    <p:audio>
                                      <p:cMediaNode>
                                        <p:cTn display="0" masterRel="sameClick">
                                          <p:stCondLst>
                                            <p:cond evt="begin" delay="0">
                                              <p:tn val="32"/>
                                            </p:cond>
                                          </p:stCondLst>
                                          <p:endCondLst>
                                            <p:cond evt="onStopAudio" delay="0">
                                              <p:tgtEl>
                                                <p:sldTgt/>
                                              </p:tgtEl>
                                            </p:cond>
                                          </p:endCondLst>
                                        </p:cTn>
                                        <p:tgtEl>
                                          <p:sndTgt r:embed="rId4" name="hammer.wav"/>
                                        </p:tgtEl>
                                      </p:cMediaNode>
                                    </p:audio>
                                  </p:subTnLst>
                                </p:cTn>
                              </p:par>
                              <p:par>
                                <p:cTn id="38" presetID="1" presetClass="mediacall" presetSubtype="0" fill="hold" nodeType="withEffect">
                                  <p:stCondLst>
                                    <p:cond delay="0"/>
                                  </p:stCondLst>
                                  <p:childTnLst>
                                    <p:cmd type="call" cmd="playFrom(0.0)">
                                      <p:cBhvr>
                                        <p:cTn id="39" dur="1659" fill="hold"/>
                                        <p:tgtEl>
                                          <p:spTgt spid="20"/>
                                        </p:tgtEl>
                                      </p:cBhvr>
                                    </p:cmd>
                                  </p:childTnLst>
                                </p:cTn>
                              </p:par>
                            </p:childTnLst>
                          </p:cTn>
                        </p:par>
                      </p:childTnLst>
                    </p:cTn>
                  </p:par>
                </p:childTnLst>
              </p:cTn>
              <p:nextCondLst>
                <p:cond evt="onClick" delay="0">
                  <p:tgtEl>
                    <p:spTgt spid="18"/>
                  </p:tgtEl>
                </p:cond>
              </p:nextCondLst>
            </p:seq>
            <p:seq concurrent="1" nextAc="seek">
              <p:cTn id="40" restart="whenNotActive" fill="hold" evtFilter="cancelBubble" nodeType="interactiveSeq">
                <p:stCondLst>
                  <p:cond evt="onClick" delay="0">
                    <p:tgtEl>
                      <p:spTgt spid="19"/>
                    </p:tgtEl>
                  </p:cond>
                </p:stCondLst>
                <p:endSync evt="end" delay="0">
                  <p:rtn val="all"/>
                </p:endSync>
                <p:childTnLst>
                  <p:par>
                    <p:cTn id="41" fill="hold">
                      <p:stCondLst>
                        <p:cond delay="0"/>
                      </p:stCondLst>
                      <p:childTnLst>
                        <p:par>
                          <p:cTn id="42" fill="hold">
                            <p:stCondLst>
                              <p:cond delay="0"/>
                            </p:stCondLst>
                            <p:childTnLst>
                              <p:par>
                                <p:cTn id="43" presetID="42" presetClass="path" presetSubtype="0" accel="50000" decel="50000" fill="hold" grpId="0" nodeType="clickEffect">
                                  <p:stCondLst>
                                    <p:cond delay="0"/>
                                  </p:stCondLst>
                                  <p:childTnLst>
                                    <p:animMotion origin="layout" path="M -4.44444E-6 0.04784 L -0.70902 0.65031 " pathEditMode="relative" rAng="0" ptsTypes="AA">
                                      <p:cBhvr>
                                        <p:cTn id="44" dur="2000" fill="hold"/>
                                        <p:tgtEl>
                                          <p:spTgt spid="19"/>
                                        </p:tgtEl>
                                        <p:attrNameLst>
                                          <p:attrName>ppt_x</p:attrName>
                                          <p:attrName>ppt_y</p:attrName>
                                        </p:attrNameLst>
                                      </p:cBhvr>
                                      <p:rCtr x="-35451" y="30123"/>
                                    </p:animMotion>
                                  </p:childTnLst>
                                  <p:subTnLst>
                                    <p:audio>
                                      <p:cMediaNode vol="100000">
                                        <p:cTn display="0" masterRel="sameClick">
                                          <p:stCondLst>
                                            <p:cond evt="begin" delay="0">
                                              <p:tn val="43"/>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9"/>
                  </p:tgtEl>
                </p:cond>
              </p:nextCondLst>
            </p:seq>
            <p:audio>
              <p:cMediaNode vol="100000">
                <p:cTn id="45" fill="hold" display="0">
                  <p:stCondLst>
                    <p:cond delay="indefinite"/>
                  </p:stCondLst>
                  <p:endCondLst>
                    <p:cond evt="onStopAudio" delay="0">
                      <p:tgtEl>
                        <p:sldTgt/>
                      </p:tgtEl>
                    </p:cond>
                  </p:endCondLst>
                </p:cTn>
                <p:tgtEl>
                  <p:spTgt spid="20"/>
                </p:tgtEl>
              </p:cMediaNode>
            </p:audio>
          </p:childTnLst>
        </p:cTn>
      </p:par>
    </p:tnLst>
    <p:bldLst>
      <p:bldP spid="13" grpId="0" animBg="1"/>
      <p:bldP spid="17" grpId="0" animBg="1"/>
      <p:bldP spid="18" grpId="0" animBg="1"/>
      <p:bldP spid="19"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15900" y="353540"/>
            <a:ext cx="8724900" cy="4351810"/>
            <a:chOff x="190500" y="133350"/>
            <a:chExt cx="8724900" cy="435181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88"/>
            <a:stretch/>
          </p:blipFill>
          <p:spPr bwMode="auto">
            <a:xfrm>
              <a:off x="190500" y="2404505"/>
              <a:ext cx="8724900" cy="20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133350"/>
              <a:ext cx="8724900" cy="22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852714" y="831850"/>
            <a:ext cx="9067800" cy="630942"/>
          </a:xfrm>
          <a:prstGeom prst="rect">
            <a:avLst/>
          </a:prstGeom>
        </p:spPr>
        <p:txBody>
          <a:bodyPr wrap="square">
            <a:spAutoFit/>
          </a:bodyPr>
          <a:lstStyle/>
          <a:p>
            <a:pPr algn="just"/>
            <a:r>
              <a:rPr lang="en-US" sz="3500" b="1">
                <a:solidFill>
                  <a:srgbClr val="7030A0"/>
                </a:solidFill>
                <a:latin typeface="HP001 5 hàng" pitchFamily="34" charset="0"/>
              </a:rPr>
              <a:t>a. </a:t>
            </a:r>
            <a:r>
              <a:rPr lang="vi-VN" sz="3500" b="1">
                <a:solidFill>
                  <a:srgbClr val="7030A0"/>
                </a:solidFill>
                <a:latin typeface="HP001 5 hàng" pitchFamily="34" charset="0"/>
              </a:rPr>
              <a:t>Nam </a:t>
            </a:r>
            <a:r>
              <a:rPr lang="el-GR" sz="3500" b="1">
                <a:solidFill>
                  <a:srgbClr val="7030A0"/>
                </a:solidFill>
                <a:latin typeface="HP001 5 hàng" pitchFamily="34" charset="0"/>
              </a:rPr>
              <a:t>η</a:t>
            </a:r>
            <a:r>
              <a:rPr lang="vi-VN" sz="3500" b="1">
                <a:solidFill>
                  <a:srgbClr val="7030A0"/>
                </a:solidFill>
                <a:latin typeface="HP001 5 hàng" pitchFamily="34" charset="0"/>
              </a:rPr>
              <a:t>a</a:t>
            </a:r>
            <a:r>
              <a:rPr lang="el-GR" sz="3500" b="1">
                <a:solidFill>
                  <a:srgbClr val="7030A0"/>
                </a:solidFill>
                <a:latin typeface="HP001 5 hàng" pitchFamily="34" charset="0"/>
              </a:rPr>
              <a:t>ζ </a:t>
            </a:r>
            <a:r>
              <a:rPr lang="vi-VN" sz="3500" b="1">
                <a:solidFill>
                  <a:srgbClr val="7030A0"/>
                </a:solidFill>
                <a:latin typeface="HP001 5 hàng" pitchFamily="34" charset="0"/>
              </a:rPr>
              <a:t>Ǉrí w</a:t>
            </a:r>
            <a:r>
              <a:rPr lang="el-GR" sz="3500" b="1">
                <a:solidFill>
                  <a:srgbClr val="7030A0"/>
                </a:solidFill>
                <a:latin typeface="HP001 5 hàng" pitchFamily="34" charset="0"/>
              </a:rPr>
              <a:t>θ</a:t>
            </a:r>
            <a:r>
              <a:rPr lang="vi-VN" sz="3500" b="1">
                <a:solidFill>
                  <a:srgbClr val="7030A0"/>
                </a:solidFill>
                <a:latin typeface="HP001 5 hàng" pitchFamily="34" charset="0"/>
              </a:rPr>
              <a:t>ĩ wgay ǟa lƟ giải</a:t>
            </a:r>
            <a:endParaRPr lang="en-US" sz="3500" b="1">
              <a:solidFill>
                <a:srgbClr val="7030A0"/>
              </a:solidFill>
              <a:latin typeface="HP001 4 hàng" pitchFamily="34" charset="0"/>
            </a:endParaRPr>
          </a:p>
        </p:txBody>
      </p:sp>
      <p:sp>
        <p:nvSpPr>
          <p:cNvPr id="8" name="Rectangle 7"/>
          <p:cNvSpPr/>
          <p:nvPr/>
        </p:nvSpPr>
        <p:spPr>
          <a:xfrm>
            <a:off x="165100" y="1534408"/>
            <a:ext cx="9067800" cy="630942"/>
          </a:xfrm>
          <a:prstGeom prst="rect">
            <a:avLst/>
          </a:prstGeom>
        </p:spPr>
        <p:txBody>
          <a:bodyPr wrap="square">
            <a:spAutoFit/>
          </a:bodyPr>
          <a:lstStyle/>
          <a:p>
            <a:pPr algn="just"/>
            <a:r>
              <a:rPr lang="el-GR" sz="3500" b="1">
                <a:solidFill>
                  <a:srgbClr val="7030A0"/>
                </a:solidFill>
                <a:latin typeface="HP001 5 hàng" pitchFamily="34" charset="0"/>
              </a:rPr>
              <a:t>ε</a:t>
            </a:r>
            <a:r>
              <a:rPr lang="vi-VN" sz="3500" b="1">
                <a:solidFill>
                  <a:srgbClr val="7030A0"/>
                </a:solidFill>
                <a:latin typeface="HP001 5 hàng" pitchFamily="34" charset="0"/>
              </a:rPr>
              <a:t>o câu đố</a:t>
            </a:r>
            <a:r>
              <a:rPr lang="en-US" sz="3500" b="1">
                <a:solidFill>
                  <a:srgbClr val="7030A0"/>
                </a:solidFill>
                <a:latin typeface="HP001 5 hàng" pitchFamily="34" charset="0"/>
              </a:rPr>
              <a:t>.</a:t>
            </a:r>
            <a:endParaRPr lang="en-US" sz="3500" b="1">
              <a:solidFill>
                <a:srgbClr val="7030A0"/>
              </a:solidFill>
              <a:latin typeface="HP001 4 hàng" pitchFamily="34" charset="0"/>
            </a:endParaRPr>
          </a:p>
        </p:txBody>
      </p:sp>
      <p:sp>
        <p:nvSpPr>
          <p:cNvPr id="9" name="Rectangle 8"/>
          <p:cNvSpPr/>
          <p:nvPr/>
        </p:nvSpPr>
        <p:spPr>
          <a:xfrm>
            <a:off x="840014" y="2228850"/>
            <a:ext cx="9067800" cy="630942"/>
          </a:xfrm>
          <a:prstGeom prst="rect">
            <a:avLst/>
          </a:prstGeom>
        </p:spPr>
        <p:txBody>
          <a:bodyPr wrap="square">
            <a:spAutoFit/>
          </a:bodyPr>
          <a:lstStyle/>
          <a:p>
            <a:pPr algn="just"/>
            <a:r>
              <a:rPr lang="en-US" sz="3500" b="1">
                <a:solidFill>
                  <a:srgbClr val="7030A0"/>
                </a:solidFill>
                <a:latin typeface="HP001 5 hàng" pitchFamily="34" charset="0"/>
              </a:rPr>
              <a:t>b. </a:t>
            </a:r>
            <a:r>
              <a:rPr lang="vi-VN" sz="3500" b="1">
                <a:solidFill>
                  <a:srgbClr val="7030A0"/>
                </a:solidFill>
                <a:latin typeface="HP001 5 hàng" pitchFamily="34" charset="0"/>
              </a:rPr>
              <a:t>Ông </a:t>
            </a:r>
            <a:r>
              <a:rPr lang="el-GR" sz="3500" b="1">
                <a:solidFill>
                  <a:srgbClr val="7030A0"/>
                </a:solidFill>
                <a:latin typeface="HP001 5 hàng" pitchFamily="34" charset="0"/>
              </a:rPr>
              <a:t>ΓϜ ε</a:t>
            </a:r>
            <a:r>
              <a:rPr lang="vi-VN" sz="3500" b="1">
                <a:solidFill>
                  <a:srgbClr val="7030A0"/>
                </a:solidFill>
                <a:latin typeface="HP001 5 hàng" pitchFamily="34" charset="0"/>
              </a:rPr>
              <a:t>o em w</a:t>
            </a:r>
            <a:r>
              <a:rPr lang="el-GR" sz="3500" b="1">
                <a:solidFill>
                  <a:srgbClr val="7030A0"/>
                </a:solidFill>
                <a:latin typeface="HP001 5 hàng" pitchFamily="34" charset="0"/>
              </a:rPr>
              <a:t>Ή; </a:t>
            </a:r>
            <a:r>
              <a:rPr lang="vi-VN" sz="3500" b="1">
                <a:solidFill>
                  <a:srgbClr val="7030A0"/>
                </a:solidFill>
                <a:latin typeface="HP001 5 hàng" pitchFamily="34" charset="0"/>
              </a:rPr>
              <a:t>jŎ câu </a:t>
            </a:r>
            <a:r>
              <a:rPr lang="el-GR" sz="3500" b="1">
                <a:solidFill>
                  <a:srgbClr val="7030A0"/>
                </a:solidFill>
                <a:latin typeface="HP001 5 hàng" pitchFamily="34" charset="0"/>
              </a:rPr>
              <a:t>ε</a:t>
            </a:r>
            <a:r>
              <a:rPr lang="vi-VN" sz="3500" b="1">
                <a:solidFill>
                  <a:srgbClr val="7030A0"/>
                </a:solidFill>
                <a:latin typeface="HP001 5 hàng" pitchFamily="34" charset="0"/>
              </a:rPr>
              <a:t>u</a:t>
            </a:r>
            <a:r>
              <a:rPr lang="el-GR" sz="3500" b="1">
                <a:solidFill>
                  <a:srgbClr val="7030A0"/>
                </a:solidFill>
                <a:latin typeface="HP001 5 hàng" pitchFamily="34" charset="0"/>
              </a:rPr>
              <a:t>ΐ</a:t>
            </a:r>
            <a:r>
              <a:rPr lang="vi-VN" sz="3500" b="1">
                <a:solidFill>
                  <a:srgbClr val="7030A0"/>
                </a:solidFill>
                <a:latin typeface="HP001 5 hàng" pitchFamily="34" charset="0"/>
              </a:rPr>
              <a:t>İn</a:t>
            </a:r>
            <a:endParaRPr lang="en-US" sz="3500" b="1">
              <a:solidFill>
                <a:srgbClr val="7030A0"/>
              </a:solidFill>
              <a:latin typeface="HP001 4 hàng" pitchFamily="34" charset="0"/>
            </a:endParaRPr>
          </a:p>
        </p:txBody>
      </p:sp>
      <p:sp>
        <p:nvSpPr>
          <p:cNvPr id="10" name="Rectangle 9"/>
          <p:cNvSpPr/>
          <p:nvPr/>
        </p:nvSpPr>
        <p:spPr>
          <a:xfrm>
            <a:off x="152400" y="2918708"/>
            <a:ext cx="9067800" cy="630942"/>
          </a:xfrm>
          <a:prstGeom prst="rect">
            <a:avLst/>
          </a:prstGeom>
        </p:spPr>
        <p:txBody>
          <a:bodyPr wrap="square">
            <a:spAutoFit/>
          </a:bodyPr>
          <a:lstStyle/>
          <a:p>
            <a:pPr algn="just"/>
            <a:r>
              <a:rPr lang="vi-VN" sz="3500" b="1">
                <a:solidFill>
                  <a:srgbClr val="7030A0"/>
                </a:solidFill>
                <a:latin typeface="HP001 5 hàng" pitchFamily="34" charset="0"/>
              </a:rPr>
              <a:t>cảm đųg</a:t>
            </a:r>
            <a:r>
              <a:rPr lang="en-US" sz="3500" b="1">
                <a:solidFill>
                  <a:srgbClr val="7030A0"/>
                </a:solidFill>
                <a:latin typeface="HP001 5 hàng" pitchFamily="34" charset="0"/>
              </a:rPr>
              <a:t>.</a:t>
            </a:r>
            <a:endParaRPr lang="en-US" sz="3500" b="1">
              <a:solidFill>
                <a:srgbClr val="7030A0"/>
              </a:solidFill>
              <a:latin typeface="HP001 4 hàng" pitchFamily="34" charset="0"/>
            </a:endParaRPr>
          </a:p>
        </p:txBody>
      </p:sp>
    </p:spTree>
    <p:extLst>
      <p:ext uri="{BB962C8B-B14F-4D97-AF65-F5344CB8AC3E}">
        <p14:creationId xmlns:p14="http://schemas.microsoft.com/office/powerpoint/2010/main" val="232862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N.mp4">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0" y="361950"/>
            <a:ext cx="4630738" cy="4630738"/>
          </a:xfrm>
        </p:spPr>
      </p:pic>
      <p:pic>
        <p:nvPicPr>
          <p:cNvPr id="8" name="Ô.mp4">
            <a:hlinkClick r:id="" action="ppaction://media"/>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549548" y="361950"/>
            <a:ext cx="4630738" cy="4630738"/>
          </a:xfrm>
        </p:spPr>
      </p:pic>
    </p:spTree>
    <p:extLst>
      <p:ext uri="{BB962C8B-B14F-4D97-AF65-F5344CB8AC3E}">
        <p14:creationId xmlns:p14="http://schemas.microsoft.com/office/powerpoint/2010/main" val="1681445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video>
              <p:cMediaNode vol="80000">
                <p:cTn id="13"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6113" y="57150"/>
            <a:ext cx="8399318"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Kể lại câu chuyện </a:t>
            </a:r>
            <a:r>
              <a:rPr lang="en-US" sz="2800" b="1" i="1">
                <a:latin typeface="Arial" pitchFamily="34" charset="0"/>
                <a:ea typeface="Arial-Rounded" pitchFamily="34" charset="0"/>
                <a:cs typeface="Arial" pitchFamily="34" charset="0"/>
              </a:rPr>
              <a:t>Kiến và chim bồ câu</a:t>
            </a:r>
            <a:r>
              <a:rPr lang="en-US" sz="2800" b="1">
                <a:latin typeface="Arial" pitchFamily="34" charset="0"/>
                <a:ea typeface="Arial-Rounded" pitchFamily="34" charset="0"/>
                <a:cs typeface="Arial" pitchFamily="34" charset="0"/>
              </a:rPr>
              <a:t> </a:t>
            </a: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6</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590550"/>
            <a:ext cx="2286000" cy="1940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799" y="2890039"/>
            <a:ext cx="2286001" cy="1913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604040"/>
            <a:ext cx="2286001" cy="1913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2876550"/>
            <a:ext cx="2286000" cy="1940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46202" y="2447543"/>
            <a:ext cx="2438400" cy="369332"/>
          </a:xfrm>
          <a:prstGeom prst="rect">
            <a:avLst/>
          </a:prstGeom>
          <a:noFill/>
        </p:spPr>
        <p:txBody>
          <a:bodyPr wrap="square" rtlCol="0">
            <a:spAutoFit/>
          </a:bodyPr>
          <a:lstStyle/>
          <a:p>
            <a:r>
              <a:rPr lang="en-US" b="1">
                <a:latin typeface="Arial" pitchFamily="34" charset="0"/>
                <a:cs typeface="Arial" pitchFamily="34" charset="0"/>
              </a:rPr>
              <a:t>Một con kiến (…)</a:t>
            </a:r>
          </a:p>
        </p:txBody>
      </p:sp>
      <p:sp>
        <p:nvSpPr>
          <p:cNvPr id="18" name="TextBox 17"/>
          <p:cNvSpPr txBox="1"/>
          <p:nvPr/>
        </p:nvSpPr>
        <p:spPr>
          <a:xfrm>
            <a:off x="5029200" y="2447543"/>
            <a:ext cx="3429000" cy="369332"/>
          </a:xfrm>
          <a:prstGeom prst="rect">
            <a:avLst/>
          </a:prstGeom>
          <a:noFill/>
        </p:spPr>
        <p:txBody>
          <a:bodyPr wrap="square" rtlCol="0">
            <a:spAutoFit/>
          </a:bodyPr>
          <a:lstStyle/>
          <a:p>
            <a:r>
              <a:rPr lang="en-US" b="1">
                <a:latin typeface="Arial" pitchFamily="34" charset="0"/>
                <a:cs typeface="Arial" pitchFamily="34" charset="0"/>
              </a:rPr>
              <a:t>Nghe tiếng kê cứu (…)</a:t>
            </a:r>
          </a:p>
        </p:txBody>
      </p:sp>
      <p:sp>
        <p:nvSpPr>
          <p:cNvPr id="19" name="TextBox 18"/>
          <p:cNvSpPr txBox="1"/>
          <p:nvPr/>
        </p:nvSpPr>
        <p:spPr>
          <a:xfrm>
            <a:off x="1360716" y="4748892"/>
            <a:ext cx="2830284" cy="369332"/>
          </a:xfrm>
          <a:prstGeom prst="rect">
            <a:avLst/>
          </a:prstGeom>
          <a:noFill/>
        </p:spPr>
        <p:txBody>
          <a:bodyPr wrap="square" rtlCol="0">
            <a:spAutoFit/>
          </a:bodyPr>
          <a:lstStyle/>
          <a:p>
            <a:r>
              <a:rPr lang="en-US" b="1">
                <a:latin typeface="Arial" pitchFamily="34" charset="0"/>
                <a:cs typeface="Arial" pitchFamily="34" charset="0"/>
              </a:rPr>
              <a:t>Một hôm kiến thấy (…)</a:t>
            </a:r>
          </a:p>
        </p:txBody>
      </p:sp>
      <p:sp>
        <p:nvSpPr>
          <p:cNvPr id="20" name="TextBox 19"/>
          <p:cNvSpPr txBox="1"/>
          <p:nvPr/>
        </p:nvSpPr>
        <p:spPr>
          <a:xfrm>
            <a:off x="5043714" y="4748892"/>
            <a:ext cx="3795486" cy="369332"/>
          </a:xfrm>
          <a:prstGeom prst="rect">
            <a:avLst/>
          </a:prstGeom>
          <a:noFill/>
        </p:spPr>
        <p:txBody>
          <a:bodyPr wrap="square" rtlCol="0">
            <a:spAutoFit/>
          </a:bodyPr>
          <a:lstStyle/>
          <a:p>
            <a:r>
              <a:rPr lang="en-US" b="1">
                <a:latin typeface="Arial" pitchFamily="34" charset="0"/>
                <a:cs typeface="Arial" pitchFamily="34" charset="0"/>
              </a:rPr>
              <a:t>Bồ câu tìm đến chỗ kiến (…)</a:t>
            </a:r>
          </a:p>
        </p:txBody>
      </p:sp>
    </p:spTree>
    <p:extLst>
      <p:ext uri="{BB962C8B-B14F-4D97-AF65-F5344CB8AC3E}">
        <p14:creationId xmlns:p14="http://schemas.microsoft.com/office/powerpoint/2010/main" val="3944457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5800" y="163910"/>
            <a:ext cx="830580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Nghe viết</a:t>
            </a:r>
          </a:p>
        </p:txBody>
      </p:sp>
      <p:sp>
        <p:nvSpPr>
          <p:cNvPr id="8" name="Oval 7"/>
          <p:cNvSpPr/>
          <p:nvPr/>
        </p:nvSpPr>
        <p:spPr>
          <a:xfrm>
            <a:off x="-1219200" y="238635"/>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7</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8082"/>
            <a:ext cx="6096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990598"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Đoạn trên có mấy câu?</a:t>
            </a:r>
          </a:p>
        </p:txBody>
      </p:sp>
      <p:grpSp>
        <p:nvGrpSpPr>
          <p:cNvPr id="10" name="Group 9"/>
          <p:cNvGrpSpPr/>
          <p:nvPr/>
        </p:nvGrpSpPr>
        <p:grpSpPr>
          <a:xfrm>
            <a:off x="117764" y="972355"/>
            <a:ext cx="8873836" cy="2818595"/>
            <a:chOff x="744680" y="1657350"/>
            <a:chExt cx="7809345" cy="2705100"/>
          </a:xfrm>
        </p:grpSpPr>
        <p:sp>
          <p:nvSpPr>
            <p:cNvPr id="13" name="Rectangle 2"/>
            <p:cNvSpPr/>
            <p:nvPr/>
          </p:nvSpPr>
          <p:spPr>
            <a:xfrm>
              <a:off x="744680" y="1657350"/>
              <a:ext cx="7809345" cy="2705100"/>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793750 h 2895600"/>
                <a:gd name="connsiteX5" fmla="*/ 47 w 7809392"/>
                <a:gd name="connsiteY5" fmla="*/ 0 h 2895600"/>
                <a:gd name="connsiteX0" fmla="*/ 72 w 7809417"/>
                <a:gd name="connsiteY0" fmla="*/ 0 h 2895600"/>
                <a:gd name="connsiteX1" fmla="*/ 7809417 w 7809417"/>
                <a:gd name="connsiteY1" fmla="*/ 0 h 2895600"/>
                <a:gd name="connsiteX2" fmla="*/ 7809417 w 7809417"/>
                <a:gd name="connsiteY2" fmla="*/ 2895600 h 2895600"/>
                <a:gd name="connsiteX3" fmla="*/ 72 w 7809417"/>
                <a:gd name="connsiteY3" fmla="*/ 2895600 h 2895600"/>
                <a:gd name="connsiteX4" fmla="*/ 106291 w 7809417"/>
                <a:gd name="connsiteY4" fmla="*/ 793750 h 2895600"/>
                <a:gd name="connsiteX5" fmla="*/ 72 w 7809417"/>
                <a:gd name="connsiteY5" fmla="*/ 0 h 2895600"/>
                <a:gd name="connsiteX0" fmla="*/ 555703 w 8365048"/>
                <a:gd name="connsiteY0" fmla="*/ 0 h 2895600"/>
                <a:gd name="connsiteX1" fmla="*/ 8365048 w 8365048"/>
                <a:gd name="connsiteY1" fmla="*/ 0 h 2895600"/>
                <a:gd name="connsiteX2" fmla="*/ 8365048 w 8365048"/>
                <a:gd name="connsiteY2" fmla="*/ 2895600 h 2895600"/>
                <a:gd name="connsiteX3" fmla="*/ 555703 w 8365048"/>
                <a:gd name="connsiteY3" fmla="*/ 2895600 h 2895600"/>
                <a:gd name="connsiteX4" fmla="*/ 649223 w 8365048"/>
                <a:gd name="connsiteY4" fmla="*/ 1670050 h 2895600"/>
                <a:gd name="connsiteX5" fmla="*/ 661922 w 8365048"/>
                <a:gd name="connsiteY5" fmla="*/ 793750 h 2895600"/>
                <a:gd name="connsiteX6" fmla="*/ 555703 w 8365048"/>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93520 w 7809345"/>
                <a:gd name="connsiteY4" fmla="*/ 16700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31619 w 7809345"/>
                <a:gd name="connsiteY5" fmla="*/ 806450 h 2895600"/>
                <a:gd name="connsiteX6" fmla="*/ 0 w 7809345"/>
                <a:gd name="connsiteY6"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9345" h="2895600">
                  <a:moveTo>
                    <a:pt x="0" y="0"/>
                  </a:moveTo>
                  <a:lnTo>
                    <a:pt x="7809345" y="0"/>
                  </a:lnTo>
                  <a:lnTo>
                    <a:pt x="7809345" y="2895600"/>
                  </a:lnTo>
                  <a:lnTo>
                    <a:pt x="0" y="2895600"/>
                  </a:lnTo>
                  <a:cubicBezTo>
                    <a:pt x="77163" y="2176992"/>
                    <a:pt x="101217" y="2071158"/>
                    <a:pt x="118920" y="1720850"/>
                  </a:cubicBezTo>
                  <a:cubicBezTo>
                    <a:pt x="136623" y="1370542"/>
                    <a:pt x="138739" y="1078442"/>
                    <a:pt x="131619" y="806450"/>
                  </a:cubicBezTo>
                  <a:cubicBezTo>
                    <a:pt x="108913" y="558800"/>
                    <a:pt x="48106" y="209550"/>
                    <a:pt x="0" y="0"/>
                  </a:cubicBezTo>
                  <a:close/>
                </a:path>
              </a:pathLst>
            </a:custGeom>
            <a:solidFill>
              <a:srgbClr val="FBD6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p:cNvSpPr/>
            <p:nvPr/>
          </p:nvSpPr>
          <p:spPr>
            <a:xfrm>
              <a:off x="1012918" y="1780006"/>
              <a:ext cx="7406990" cy="2466143"/>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4 w 7809389"/>
                <a:gd name="connsiteY0" fmla="*/ 0 h 2895600"/>
                <a:gd name="connsiteX1" fmla="*/ 7809389 w 7809389"/>
                <a:gd name="connsiteY1" fmla="*/ 0 h 2895600"/>
                <a:gd name="connsiteX2" fmla="*/ 7809389 w 7809389"/>
                <a:gd name="connsiteY2" fmla="*/ 2895600 h 2895600"/>
                <a:gd name="connsiteX3" fmla="*/ 44 w 7809389"/>
                <a:gd name="connsiteY3" fmla="*/ 2895600 h 2895600"/>
                <a:gd name="connsiteX4" fmla="*/ 159033 w 7809389"/>
                <a:gd name="connsiteY4" fmla="*/ 1016020 h 2895600"/>
                <a:gd name="connsiteX5" fmla="*/ 44 w 7809389"/>
                <a:gd name="connsiteY5" fmla="*/ 0 h 2895600"/>
                <a:gd name="connsiteX0" fmla="*/ 582152 w 8391497"/>
                <a:gd name="connsiteY0" fmla="*/ 0 h 2895600"/>
                <a:gd name="connsiteX1" fmla="*/ 8391497 w 8391497"/>
                <a:gd name="connsiteY1" fmla="*/ 0 h 2895600"/>
                <a:gd name="connsiteX2" fmla="*/ 8391497 w 8391497"/>
                <a:gd name="connsiteY2" fmla="*/ 2895600 h 2895600"/>
                <a:gd name="connsiteX3" fmla="*/ 582152 w 8391497"/>
                <a:gd name="connsiteY3" fmla="*/ 2895600 h 2895600"/>
                <a:gd name="connsiteX4" fmla="*/ 741141 w 8391497"/>
                <a:gd name="connsiteY4" fmla="*/ 1016020 h 2895600"/>
                <a:gd name="connsiteX5" fmla="*/ 572769 w 8391497"/>
                <a:gd name="connsiteY5" fmla="*/ 448384 h 2895600"/>
                <a:gd name="connsiteX6" fmla="*/ 582152 w 8391497"/>
                <a:gd name="connsiteY6" fmla="*/ 0 h 2895600"/>
                <a:gd name="connsiteX0" fmla="*/ 74435 w 7883780"/>
                <a:gd name="connsiteY0" fmla="*/ 0 h 2895600"/>
                <a:gd name="connsiteX1" fmla="*/ 7883780 w 7883780"/>
                <a:gd name="connsiteY1" fmla="*/ 0 h 2895600"/>
                <a:gd name="connsiteX2" fmla="*/ 7883780 w 7883780"/>
                <a:gd name="connsiteY2" fmla="*/ 2895600 h 2895600"/>
                <a:gd name="connsiteX3" fmla="*/ 74435 w 7883780"/>
                <a:gd name="connsiteY3" fmla="*/ 2895600 h 2895600"/>
                <a:gd name="connsiteX4" fmla="*/ 233424 w 7883780"/>
                <a:gd name="connsiteY4" fmla="*/ 1016020 h 2895600"/>
                <a:gd name="connsiteX5" fmla="*/ 65052 w 7883780"/>
                <a:gd name="connsiteY5" fmla="*/ 448384 h 2895600"/>
                <a:gd name="connsiteX6" fmla="*/ 74435 w 7883780"/>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79978 w 8389323"/>
                <a:gd name="connsiteY0" fmla="*/ 0 h 2895600"/>
                <a:gd name="connsiteX1" fmla="*/ 8389323 w 8389323"/>
                <a:gd name="connsiteY1" fmla="*/ 0 h 2895600"/>
                <a:gd name="connsiteX2" fmla="*/ 8389323 w 8389323"/>
                <a:gd name="connsiteY2" fmla="*/ 2895600 h 2895600"/>
                <a:gd name="connsiteX3" fmla="*/ 579978 w 8389323"/>
                <a:gd name="connsiteY3" fmla="*/ 2895600 h 2895600"/>
                <a:gd name="connsiteX4" fmla="*/ 570596 w 8389323"/>
                <a:gd name="connsiteY4" fmla="*/ 1625991 h 2895600"/>
                <a:gd name="connsiteX5" fmla="*/ 738967 w 8389323"/>
                <a:gd name="connsiteY5" fmla="*/ 1016020 h 2895600"/>
                <a:gd name="connsiteX6" fmla="*/ 570595 w 8389323"/>
                <a:gd name="connsiteY6" fmla="*/ 448384 h 2895600"/>
                <a:gd name="connsiteX7" fmla="*/ 579978 w 8389323"/>
                <a:gd name="connsiteY7"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45917 w 7864644"/>
                <a:gd name="connsiteY4" fmla="*/ 1625991 h 2895600"/>
                <a:gd name="connsiteX5" fmla="*/ 214288 w 7864644"/>
                <a:gd name="connsiteY5" fmla="*/ 1016020 h 2895600"/>
                <a:gd name="connsiteX6" fmla="*/ 45916 w 7864644"/>
                <a:gd name="connsiteY6" fmla="*/ 448384 h 2895600"/>
                <a:gd name="connsiteX7" fmla="*/ 55299 w 7864644"/>
                <a:gd name="connsiteY7" fmla="*/ 0 h 2895600"/>
                <a:gd name="connsiteX0" fmla="*/ 55299 w 7864644"/>
                <a:gd name="connsiteY0" fmla="*/ 0 h 2895600"/>
                <a:gd name="connsiteX1" fmla="*/ 7864644 w 7864644"/>
                <a:gd name="connsiteY1" fmla="*/ 0 h 2895600"/>
                <a:gd name="connsiteX2" fmla="*/ 7732620 w 7864644"/>
                <a:gd name="connsiteY2" fmla="*/ 510363 h 2895600"/>
                <a:gd name="connsiteX3" fmla="*/ 7864644 w 7864644"/>
                <a:gd name="connsiteY3" fmla="*/ 2895600 h 2895600"/>
                <a:gd name="connsiteX4" fmla="*/ 55299 w 7864644"/>
                <a:gd name="connsiteY4" fmla="*/ 2895600 h 2895600"/>
                <a:gd name="connsiteX5" fmla="*/ 45917 w 7864644"/>
                <a:gd name="connsiteY5" fmla="*/ 1625991 h 2895600"/>
                <a:gd name="connsiteX6" fmla="*/ 214288 w 7864644"/>
                <a:gd name="connsiteY6" fmla="*/ 1016020 h 2895600"/>
                <a:gd name="connsiteX7" fmla="*/ 45916 w 7864644"/>
                <a:gd name="connsiteY7" fmla="*/ 448384 h 2895600"/>
                <a:gd name="connsiteX8" fmla="*/ 55299 w 7864644"/>
                <a:gd name="connsiteY8"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864644 w 7879425"/>
                <a:gd name="connsiteY4" fmla="*/ 2895600 h 2895600"/>
                <a:gd name="connsiteX5" fmla="*/ 55299 w 7879425"/>
                <a:gd name="connsiteY5" fmla="*/ 2895600 h 2895600"/>
                <a:gd name="connsiteX6" fmla="*/ 45917 w 7879425"/>
                <a:gd name="connsiteY6" fmla="*/ 1625991 h 2895600"/>
                <a:gd name="connsiteX7" fmla="*/ 214288 w 7879425"/>
                <a:gd name="connsiteY7" fmla="*/ 1016020 h 2895600"/>
                <a:gd name="connsiteX8" fmla="*/ 45916 w 7879425"/>
                <a:gd name="connsiteY8" fmla="*/ 448384 h 2895600"/>
                <a:gd name="connsiteX9" fmla="*/ 55299 w 7879425"/>
                <a:gd name="connsiteY9"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688611 w 7879425"/>
                <a:gd name="connsiteY4" fmla="*/ 1734454 h 2895600"/>
                <a:gd name="connsiteX5" fmla="*/ 7864644 w 7879425"/>
                <a:gd name="connsiteY5" fmla="*/ 2895600 h 2895600"/>
                <a:gd name="connsiteX6" fmla="*/ 55299 w 7879425"/>
                <a:gd name="connsiteY6" fmla="*/ 2895600 h 2895600"/>
                <a:gd name="connsiteX7" fmla="*/ 45917 w 7879425"/>
                <a:gd name="connsiteY7" fmla="*/ 1625991 h 2895600"/>
                <a:gd name="connsiteX8" fmla="*/ 214288 w 7879425"/>
                <a:gd name="connsiteY8" fmla="*/ 1016020 h 2895600"/>
                <a:gd name="connsiteX9" fmla="*/ 45916 w 7879425"/>
                <a:gd name="connsiteY9" fmla="*/ 448384 h 2895600"/>
                <a:gd name="connsiteX10" fmla="*/ 55299 w 7879425"/>
                <a:gd name="connsiteY10"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9257 w 7925560"/>
                <a:gd name="connsiteY0" fmla="*/ 0 h 2895600"/>
                <a:gd name="connsiteX1" fmla="*/ 7878602 w 7925560"/>
                <a:gd name="connsiteY1" fmla="*/ 0 h 2895600"/>
                <a:gd name="connsiteX2" fmla="*/ 7746578 w 7925560"/>
                <a:gd name="connsiteY2" fmla="*/ 510363 h 2895600"/>
                <a:gd name="connsiteX3" fmla="*/ 7893271 w 7925560"/>
                <a:gd name="connsiteY3" fmla="*/ 928723 h 2895600"/>
                <a:gd name="connsiteX4" fmla="*/ 7643892 w 7925560"/>
                <a:gd name="connsiteY4" fmla="*/ 1734454 h 2895600"/>
                <a:gd name="connsiteX5" fmla="*/ 7922608 w 7925560"/>
                <a:gd name="connsiteY5" fmla="*/ 2462711 h 2895600"/>
                <a:gd name="connsiteX6" fmla="*/ 7878602 w 7925560"/>
                <a:gd name="connsiteY6" fmla="*/ 2895600 h 2895600"/>
                <a:gd name="connsiteX7" fmla="*/ 69257 w 7925560"/>
                <a:gd name="connsiteY7" fmla="*/ 2895600 h 2895600"/>
                <a:gd name="connsiteX8" fmla="*/ 59875 w 7925560"/>
                <a:gd name="connsiteY8" fmla="*/ 1625991 h 2895600"/>
                <a:gd name="connsiteX9" fmla="*/ 228246 w 7925560"/>
                <a:gd name="connsiteY9" fmla="*/ 1016020 h 2895600"/>
                <a:gd name="connsiteX10" fmla="*/ 59874 w 7925560"/>
                <a:gd name="connsiteY10" fmla="*/ 448384 h 2895600"/>
                <a:gd name="connsiteX11" fmla="*/ 69257 w 7925560"/>
                <a:gd name="connsiteY11" fmla="*/ 0 h 2895600"/>
                <a:gd name="connsiteX0" fmla="*/ 64294 w 7920597"/>
                <a:gd name="connsiteY0" fmla="*/ 0 h 2895600"/>
                <a:gd name="connsiteX1" fmla="*/ 7873639 w 7920597"/>
                <a:gd name="connsiteY1" fmla="*/ 0 h 2895600"/>
                <a:gd name="connsiteX2" fmla="*/ 7741615 w 7920597"/>
                <a:gd name="connsiteY2" fmla="*/ 510363 h 2895600"/>
                <a:gd name="connsiteX3" fmla="*/ 7888308 w 7920597"/>
                <a:gd name="connsiteY3" fmla="*/ 928723 h 2895600"/>
                <a:gd name="connsiteX4" fmla="*/ 7638929 w 7920597"/>
                <a:gd name="connsiteY4" fmla="*/ 1734454 h 2895600"/>
                <a:gd name="connsiteX5" fmla="*/ 7917645 w 7920597"/>
                <a:gd name="connsiteY5" fmla="*/ 2462711 h 2895600"/>
                <a:gd name="connsiteX6" fmla="*/ 7873639 w 7920597"/>
                <a:gd name="connsiteY6" fmla="*/ 2895600 h 2895600"/>
                <a:gd name="connsiteX7" fmla="*/ 64294 w 7920597"/>
                <a:gd name="connsiteY7" fmla="*/ 2895600 h 2895600"/>
                <a:gd name="connsiteX8" fmla="*/ 54912 w 7920597"/>
                <a:gd name="connsiteY8" fmla="*/ 1625991 h 2895600"/>
                <a:gd name="connsiteX9" fmla="*/ 223283 w 7920597"/>
                <a:gd name="connsiteY9" fmla="*/ 1016020 h 2895600"/>
                <a:gd name="connsiteX10" fmla="*/ 54911 w 7920597"/>
                <a:gd name="connsiteY10" fmla="*/ 448384 h 2895600"/>
                <a:gd name="connsiteX11" fmla="*/ 64294 w 7920597"/>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28503 w 7920841"/>
                <a:gd name="connsiteY4" fmla="*/ 1908771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0841" h="2895600">
                  <a:moveTo>
                    <a:pt x="64538" y="0"/>
                  </a:moveTo>
                  <a:lnTo>
                    <a:pt x="7873883" y="0"/>
                  </a:lnTo>
                  <a:cubicBezTo>
                    <a:pt x="7868993" y="170121"/>
                    <a:pt x="7746749" y="340242"/>
                    <a:pt x="7741859" y="510363"/>
                  </a:cubicBezTo>
                  <a:cubicBezTo>
                    <a:pt x="7736969" y="634322"/>
                    <a:pt x="7849435" y="727289"/>
                    <a:pt x="7888552" y="928723"/>
                  </a:cubicBezTo>
                  <a:cubicBezTo>
                    <a:pt x="7913001" y="1248950"/>
                    <a:pt x="7662734" y="1526565"/>
                    <a:pt x="7628503" y="1908771"/>
                  </a:cubicBezTo>
                  <a:cubicBezTo>
                    <a:pt x="7682290" y="2280647"/>
                    <a:pt x="7805425" y="2168309"/>
                    <a:pt x="7917889" y="2462711"/>
                  </a:cubicBezTo>
                  <a:cubicBezTo>
                    <a:pt x="7932559" y="2622502"/>
                    <a:pt x="7888552" y="2751304"/>
                    <a:pt x="7873883" y="2895600"/>
                  </a:cubicBezTo>
                  <a:lnTo>
                    <a:pt x="64538" y="2895600"/>
                  </a:lnTo>
                  <a:cubicBezTo>
                    <a:pt x="362813" y="2461907"/>
                    <a:pt x="28658" y="1939254"/>
                    <a:pt x="55156" y="1625991"/>
                  </a:cubicBezTo>
                  <a:cubicBezTo>
                    <a:pt x="81654" y="1312728"/>
                    <a:pt x="190849" y="1284597"/>
                    <a:pt x="223527" y="1016020"/>
                  </a:cubicBezTo>
                  <a:cubicBezTo>
                    <a:pt x="191510" y="760517"/>
                    <a:pt x="161670" y="671953"/>
                    <a:pt x="55155" y="448384"/>
                  </a:cubicBezTo>
                  <a:cubicBezTo>
                    <a:pt x="28657" y="341026"/>
                    <a:pt x="-59486" y="203855"/>
                    <a:pt x="6453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818081" y="1352550"/>
            <a:ext cx="7563919" cy="2062091"/>
          </a:xfrm>
          <a:prstGeom prst="rect">
            <a:avLst/>
          </a:prstGeom>
          <a:noFill/>
        </p:spPr>
        <p:txBody>
          <a:bodyPr wrap="square" lIns="91428" tIns="45714" rIns="91428" bIns="45714" rtlCol="0">
            <a:spAutoFit/>
          </a:bodyPr>
          <a:lstStyle/>
          <a:p>
            <a:pPr algn="just"/>
            <a:r>
              <a:rPr lang="en-US" sz="2800">
                <a:latin typeface="Arial" pitchFamily="34" charset="0"/>
                <a:ea typeface="Arial-Rounded" pitchFamily="34" charset="0"/>
                <a:cs typeface="Arial" pitchFamily="34" charset="0"/>
              </a:rPr>
              <a:t>	</a:t>
            </a:r>
            <a:r>
              <a:rPr lang="en-US" sz="3200">
                <a:latin typeface="Arial" pitchFamily="34" charset="0"/>
                <a:ea typeface="Arial-Rounded" pitchFamily="34" charset="0"/>
                <a:cs typeface="Arial" pitchFamily="34" charset="0"/>
              </a:rPr>
              <a:t>Nghe tiếng kêu cứu của kiến, bồ câu nhanh trí nhặt chiếc lá thả xuống nước. Kiến bám vào chiếc lá và leo được lên bờ.</a:t>
            </a:r>
          </a:p>
        </p:txBody>
      </p:sp>
      <p:sp>
        <p:nvSpPr>
          <p:cNvPr id="17" name="TextBox 16"/>
          <p:cNvSpPr txBox="1"/>
          <p:nvPr/>
        </p:nvSpPr>
        <p:spPr>
          <a:xfrm>
            <a:off x="838200"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Khi viết chữ đầu dòng, ta lưu ý gì?</a:t>
            </a:r>
          </a:p>
        </p:txBody>
      </p:sp>
      <p:sp>
        <p:nvSpPr>
          <p:cNvPr id="18" name="Right Arrow 17"/>
          <p:cNvSpPr/>
          <p:nvPr/>
        </p:nvSpPr>
        <p:spPr>
          <a:xfrm>
            <a:off x="1317850" y="1504461"/>
            <a:ext cx="431223" cy="189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990599"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Những chữ nào viết hoa? Vì sao?</a:t>
            </a:r>
          </a:p>
        </p:txBody>
      </p:sp>
      <p:cxnSp>
        <p:nvCxnSpPr>
          <p:cNvPr id="20" name="Straight Connector 19"/>
          <p:cNvCxnSpPr/>
          <p:nvPr/>
        </p:nvCxnSpPr>
        <p:spPr>
          <a:xfrm>
            <a:off x="1799872" y="1824348"/>
            <a:ext cx="2900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17449" y="2818494"/>
            <a:ext cx="26670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142999"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Kết thúc câu có dấu gì?</a:t>
            </a:r>
          </a:p>
        </p:txBody>
      </p:sp>
      <p:sp>
        <p:nvSpPr>
          <p:cNvPr id="23" name="Oval 22"/>
          <p:cNvSpPr/>
          <p:nvPr/>
        </p:nvSpPr>
        <p:spPr>
          <a:xfrm>
            <a:off x="8194180" y="2119409"/>
            <a:ext cx="138304" cy="2766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59117"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Em hãy tìm từ dễ viết lẫn trong bài.</a:t>
            </a:r>
          </a:p>
        </p:txBody>
      </p:sp>
      <p:sp>
        <p:nvSpPr>
          <p:cNvPr id="25" name="Oval 24"/>
          <p:cNvSpPr/>
          <p:nvPr/>
        </p:nvSpPr>
        <p:spPr>
          <a:xfrm>
            <a:off x="1415841" y="3110201"/>
            <a:ext cx="138304" cy="2514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274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500"/>
                            </p:stCondLst>
                            <p:childTnLst>
                              <p:par>
                                <p:cTn id="19" presetID="32" presetClass="emph" presetSubtype="0" fill="hold" grpId="0" nodeType="afterEffect">
                                  <p:stCondLst>
                                    <p:cond delay="0"/>
                                  </p:stCondLst>
                                  <p:childTnLst>
                                    <p:animRot by="120000">
                                      <p:cBhvr>
                                        <p:cTn id="20" dur="300" fill="hold">
                                          <p:stCondLst>
                                            <p:cond delay="0"/>
                                          </p:stCondLst>
                                        </p:cTn>
                                        <p:tgtEl>
                                          <p:spTgt spid="18"/>
                                        </p:tgtEl>
                                        <p:attrNameLst>
                                          <p:attrName>r</p:attrName>
                                        </p:attrNameLst>
                                      </p:cBhvr>
                                    </p:animRot>
                                    <p:animRot by="-240000">
                                      <p:cBhvr>
                                        <p:cTn id="21" dur="600" fill="hold">
                                          <p:stCondLst>
                                            <p:cond delay="600"/>
                                          </p:stCondLst>
                                        </p:cTn>
                                        <p:tgtEl>
                                          <p:spTgt spid="18"/>
                                        </p:tgtEl>
                                        <p:attrNameLst>
                                          <p:attrName>r</p:attrName>
                                        </p:attrNameLst>
                                      </p:cBhvr>
                                    </p:animRot>
                                    <p:animRot by="240000">
                                      <p:cBhvr>
                                        <p:cTn id="22" dur="600" fill="hold">
                                          <p:stCondLst>
                                            <p:cond delay="1200"/>
                                          </p:stCondLst>
                                        </p:cTn>
                                        <p:tgtEl>
                                          <p:spTgt spid="18"/>
                                        </p:tgtEl>
                                        <p:attrNameLst>
                                          <p:attrName>r</p:attrName>
                                        </p:attrNameLst>
                                      </p:cBhvr>
                                    </p:animRot>
                                    <p:animRot by="-240000">
                                      <p:cBhvr>
                                        <p:cTn id="23" dur="600" fill="hold">
                                          <p:stCondLst>
                                            <p:cond delay="1800"/>
                                          </p:stCondLst>
                                        </p:cTn>
                                        <p:tgtEl>
                                          <p:spTgt spid="18"/>
                                        </p:tgtEl>
                                        <p:attrNameLst>
                                          <p:attrName>r</p:attrName>
                                        </p:attrNameLst>
                                      </p:cBhvr>
                                    </p:animRot>
                                    <p:animRot by="120000">
                                      <p:cBhvr>
                                        <p:cTn id="24" dur="600" fill="hold">
                                          <p:stCondLst>
                                            <p:cond delay="2400"/>
                                          </p:stCondLst>
                                        </p:cTn>
                                        <p:tgtEl>
                                          <p:spTgt spid="18"/>
                                        </p:tgtEl>
                                        <p:attrNameLst>
                                          <p:attrName>r</p:attrName>
                                        </p:attrNameLst>
                                      </p:cBhvr>
                                    </p:animRot>
                                  </p:childTnLst>
                                </p:cTn>
                              </p:par>
                            </p:childTnLst>
                          </p:cTn>
                        </p:par>
                        <p:par>
                          <p:cTn id="25" fill="hold">
                            <p:stCondLst>
                              <p:cond delay="3500"/>
                            </p:stCondLst>
                            <p:childTnLst>
                              <p:par>
                                <p:cTn id="26" presetID="10" presetClass="exit" presetSubtype="0" fill="hold" grpId="2" nodeType="after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3500"/>
                                        <p:tgtEl>
                                          <p:spTgt spid="21"/>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3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20"/>
                                        </p:tgtEl>
                                      </p:cBhvr>
                                    </p:animEffect>
                                    <p:set>
                                      <p:cBhvr>
                                        <p:cTn id="49" dur="1" fill="hold">
                                          <p:stCondLst>
                                            <p:cond delay="499"/>
                                          </p:stCondLst>
                                        </p:cTn>
                                        <p:tgtEl>
                                          <p:spTgt spid="20"/>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par>
                          <p:cTn id="63" fill="hold">
                            <p:stCondLst>
                              <p:cond delay="500"/>
                            </p:stCondLst>
                            <p:childTnLst>
                              <p:par>
                                <p:cTn id="64" presetID="8" presetClass="emph" presetSubtype="0" fill="hold" grpId="1" nodeType="afterEffect">
                                  <p:stCondLst>
                                    <p:cond delay="0"/>
                                  </p:stCondLst>
                                  <p:childTnLst>
                                    <p:animRot by="21600000">
                                      <p:cBhvr>
                                        <p:cTn id="65" dur="2500" fill="hold"/>
                                        <p:tgtEl>
                                          <p:spTgt spid="25"/>
                                        </p:tgtEl>
                                        <p:attrNameLst>
                                          <p:attrName>r</p:attrName>
                                        </p:attrNameLst>
                                      </p:cBhvr>
                                    </p:animRot>
                                  </p:childTnLst>
                                </p:cTn>
                              </p:par>
                              <p:par>
                                <p:cTn id="66" presetID="8" presetClass="emph" presetSubtype="0" fill="hold" grpId="1" nodeType="withEffect">
                                  <p:stCondLst>
                                    <p:cond delay="0"/>
                                  </p:stCondLst>
                                  <p:childTnLst>
                                    <p:animRot by="21600000">
                                      <p:cBhvr>
                                        <p:cTn id="67" dur="2500" fill="hold"/>
                                        <p:tgtEl>
                                          <p:spTgt spid="23"/>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8" grpId="1" animBg="1"/>
      <p:bldP spid="18" grpId="2" animBg="1"/>
      <p:bldP spid="19" grpId="0" animBg="1"/>
      <p:bldP spid="22" grpId="0" animBg="1"/>
      <p:bldP spid="23" grpId="0" animBg="1"/>
      <p:bldP spid="23" grpId="1" animBg="1"/>
      <p:bldP spid="24" grpId="0" animBg="1"/>
      <p:bldP spid="25" grpId="0" animBg="1"/>
      <p:bldP spid="2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15900" y="353540"/>
            <a:ext cx="8724900" cy="4351810"/>
            <a:chOff x="190500" y="133350"/>
            <a:chExt cx="8724900" cy="435181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88"/>
            <a:stretch/>
          </p:blipFill>
          <p:spPr bwMode="auto">
            <a:xfrm>
              <a:off x="190500" y="2404505"/>
              <a:ext cx="8724900" cy="20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133350"/>
              <a:ext cx="8724900" cy="22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838200" y="831850"/>
            <a:ext cx="9067800" cy="630942"/>
          </a:xfrm>
          <a:prstGeom prst="rect">
            <a:avLst/>
          </a:prstGeom>
        </p:spPr>
        <p:txBody>
          <a:bodyPr wrap="square">
            <a:spAutoFit/>
          </a:bodyPr>
          <a:lstStyle/>
          <a:p>
            <a:pPr algn="just"/>
            <a:r>
              <a:rPr lang="en-US" sz="3500" b="1">
                <a:solidFill>
                  <a:srgbClr val="7030A0"/>
                </a:solidFill>
                <a:latin typeface="HP001 5 hàng" pitchFamily="34" charset="0"/>
              </a:rPr>
              <a:t>N</a:t>
            </a:r>
            <a:r>
              <a:rPr lang="el-GR" sz="3500" b="1">
                <a:solidFill>
                  <a:srgbClr val="7030A0"/>
                </a:solidFill>
                <a:latin typeface="HP001 5 hàng" pitchFamily="34" charset="0"/>
              </a:rPr>
              <a:t>Ή;</a:t>
            </a:r>
            <a:r>
              <a:rPr lang="en-US" sz="3500" b="1">
                <a:solidFill>
                  <a:srgbClr val="7030A0"/>
                </a:solidFill>
                <a:latin typeface="HP001 5 hàng" pitchFamily="34" charset="0"/>
              </a:rPr>
              <a:t> Ǉ</a:t>
            </a:r>
            <a:r>
              <a:rPr lang="el-GR" sz="3500" b="1">
                <a:solidFill>
                  <a:srgbClr val="7030A0"/>
                </a:solidFill>
                <a:latin typeface="HP001 5 hàng" pitchFamily="34" charset="0"/>
              </a:rPr>
              <a:t>Η</a:t>
            </a:r>
            <a:r>
              <a:rPr lang="en-US" sz="3500" b="1">
                <a:solidFill>
                  <a:srgbClr val="7030A0"/>
                </a:solidFill>
                <a:latin typeface="HP001 5 hàng" pitchFamily="34" charset="0"/>
              </a:rPr>
              <a:t>Ğng </a:t>
            </a:r>
            <a:r>
              <a:rPr lang="el-GR" sz="3500" b="1">
                <a:solidFill>
                  <a:srgbClr val="7030A0"/>
                </a:solidFill>
                <a:latin typeface="HP001 5 hàng" pitchFamily="34" charset="0"/>
              </a:rPr>
              <a:t>Γ</a:t>
            </a:r>
            <a:r>
              <a:rPr lang="en-US" sz="3500" b="1">
                <a:solidFill>
                  <a:srgbClr val="7030A0"/>
                </a:solidFill>
                <a:latin typeface="HP001 5 hàng" pitchFamily="34" charset="0"/>
              </a:rPr>
              <a:t>łu cứu của k</a:t>
            </a:r>
            <a:r>
              <a:rPr lang="el-GR" sz="3500" b="1">
                <a:solidFill>
                  <a:srgbClr val="7030A0"/>
                </a:solidFill>
                <a:latin typeface="HP001 5 hàng" pitchFamily="34" charset="0"/>
              </a:rPr>
              <a:t>Η</a:t>
            </a:r>
            <a:r>
              <a:rPr lang="en-US" sz="3500" b="1">
                <a:solidFill>
                  <a:srgbClr val="7030A0"/>
                </a:solidFill>
                <a:latin typeface="HP001 5 hàng" pitchFamily="34" charset="0"/>
              </a:rPr>
              <a:t>Ğn, bồ câu </a:t>
            </a:r>
            <a:endParaRPr lang="en-US" sz="3500" b="1">
              <a:solidFill>
                <a:srgbClr val="7030A0"/>
              </a:solidFill>
              <a:latin typeface="HP001 4 hàng" pitchFamily="34" charset="0"/>
            </a:endParaRPr>
          </a:p>
        </p:txBody>
      </p:sp>
      <p:sp>
        <p:nvSpPr>
          <p:cNvPr id="8" name="Rectangle 7"/>
          <p:cNvSpPr/>
          <p:nvPr/>
        </p:nvSpPr>
        <p:spPr>
          <a:xfrm>
            <a:off x="165100" y="1534408"/>
            <a:ext cx="9067800" cy="630942"/>
          </a:xfrm>
          <a:prstGeom prst="rect">
            <a:avLst/>
          </a:prstGeom>
        </p:spPr>
        <p:txBody>
          <a:bodyPr wrap="square">
            <a:spAutoFit/>
          </a:bodyPr>
          <a:lstStyle/>
          <a:p>
            <a:pPr algn="just"/>
            <a:r>
              <a:rPr lang="el-GR" sz="3500" b="1">
                <a:solidFill>
                  <a:srgbClr val="7030A0"/>
                </a:solidFill>
                <a:latin typeface="HP001 5 hàng" pitchFamily="34" charset="0"/>
              </a:rPr>
              <a:t>η</a:t>
            </a:r>
            <a:r>
              <a:rPr lang="vi-VN" sz="3500" b="1">
                <a:solidFill>
                  <a:srgbClr val="7030A0"/>
                </a:solidFill>
                <a:latin typeface="HP001 5 hàng" pitchFamily="34" charset="0"/>
              </a:rPr>
              <a:t>a</a:t>
            </a:r>
            <a:r>
              <a:rPr lang="el-GR" sz="3500" b="1">
                <a:solidFill>
                  <a:srgbClr val="7030A0"/>
                </a:solidFill>
                <a:latin typeface="HP001 5 hàng" pitchFamily="34" charset="0"/>
              </a:rPr>
              <a:t>ζ </a:t>
            </a:r>
            <a:r>
              <a:rPr lang="vi-VN" sz="3500" b="1">
                <a:solidFill>
                  <a:srgbClr val="7030A0"/>
                </a:solidFill>
                <a:latin typeface="HP001 5 hàng" pitchFamily="34" charset="0"/>
              </a:rPr>
              <a:t>Ǉrí </a:t>
            </a:r>
            <a:r>
              <a:rPr lang="el-GR" sz="3500" b="1">
                <a:solidFill>
                  <a:srgbClr val="7030A0"/>
                </a:solidFill>
                <a:latin typeface="HP001 5 hàng" pitchFamily="34" charset="0"/>
              </a:rPr>
              <a:t>η</a:t>
            </a:r>
            <a:r>
              <a:rPr lang="vi-VN" sz="3500" b="1">
                <a:solidFill>
                  <a:srgbClr val="7030A0"/>
                </a:solidFill>
                <a:latin typeface="HP001 5 hàng" pitchFamily="34" charset="0"/>
              </a:rPr>
              <a:t>ặt </a:t>
            </a:r>
            <a:r>
              <a:rPr lang="el-GR" sz="3500" b="1">
                <a:solidFill>
                  <a:srgbClr val="7030A0"/>
                </a:solidFill>
                <a:latin typeface="HP001 5 hàng" pitchFamily="34" charset="0"/>
              </a:rPr>
              <a:t>εΗ</a:t>
            </a:r>
            <a:r>
              <a:rPr lang="vi-VN" sz="3500" b="1">
                <a:solidFill>
                  <a:srgbClr val="7030A0"/>
                </a:solidFill>
                <a:latin typeface="HP001 5 hàng" pitchFamily="34" charset="0"/>
              </a:rPr>
              <a:t>Ğc lá </a:t>
            </a:r>
            <a:r>
              <a:rPr lang="el-GR" sz="3500" b="1">
                <a:solidFill>
                  <a:srgbClr val="7030A0"/>
                </a:solidFill>
                <a:latin typeface="HP001 5 hàng" pitchFamily="34" charset="0"/>
              </a:rPr>
              <a:t>κ</a:t>
            </a:r>
            <a:r>
              <a:rPr lang="vi-VN" sz="3500" b="1">
                <a:solidFill>
                  <a:srgbClr val="7030A0"/>
                </a:solidFill>
                <a:latin typeface="HP001 5 hàng" pitchFamily="34" charset="0"/>
              </a:rPr>
              <a:t>ả xuūg wư</a:t>
            </a:r>
            <a:r>
              <a:rPr lang="el-GR" sz="3500" b="1">
                <a:solidFill>
                  <a:srgbClr val="7030A0"/>
                </a:solidFill>
                <a:latin typeface="HP001 5 hàng" pitchFamily="34" charset="0"/>
              </a:rPr>
              <a:t>ϐ</a:t>
            </a:r>
            <a:r>
              <a:rPr lang="en-US" sz="3500" b="1">
                <a:solidFill>
                  <a:srgbClr val="7030A0"/>
                </a:solidFill>
                <a:latin typeface="HP001 5 hàng" pitchFamily="34" charset="0"/>
              </a:rPr>
              <a:t>.</a:t>
            </a:r>
            <a:endParaRPr lang="en-US" sz="3500" b="1">
              <a:solidFill>
                <a:srgbClr val="7030A0"/>
              </a:solidFill>
              <a:latin typeface="HP001 4 hàng" pitchFamily="34" charset="0"/>
            </a:endParaRPr>
          </a:p>
        </p:txBody>
      </p:sp>
      <p:sp>
        <p:nvSpPr>
          <p:cNvPr id="9" name="Rectangle 8"/>
          <p:cNvSpPr/>
          <p:nvPr/>
        </p:nvSpPr>
        <p:spPr>
          <a:xfrm>
            <a:off x="152400" y="2216580"/>
            <a:ext cx="9067800" cy="630942"/>
          </a:xfrm>
          <a:prstGeom prst="rect">
            <a:avLst/>
          </a:prstGeom>
        </p:spPr>
        <p:txBody>
          <a:bodyPr wrap="square">
            <a:spAutoFit/>
          </a:bodyPr>
          <a:lstStyle/>
          <a:p>
            <a:pPr algn="just"/>
            <a:r>
              <a:rPr lang="vi-VN" sz="3500" b="1">
                <a:solidFill>
                  <a:srgbClr val="7030A0"/>
                </a:solidFill>
                <a:latin typeface="HP001 5 hàng" pitchFamily="34" charset="0"/>
              </a:rPr>
              <a:t>K</a:t>
            </a:r>
            <a:r>
              <a:rPr lang="el-GR" sz="3500" b="1">
                <a:solidFill>
                  <a:srgbClr val="7030A0"/>
                </a:solidFill>
                <a:latin typeface="HP001 5 hàng" pitchFamily="34" charset="0"/>
              </a:rPr>
              <a:t>Η</a:t>
            </a:r>
            <a:r>
              <a:rPr lang="vi-VN" sz="3500" b="1">
                <a:solidFill>
                  <a:srgbClr val="7030A0"/>
                </a:solidFill>
                <a:latin typeface="HP001 5 hàng" pitchFamily="34" charset="0"/>
              </a:rPr>
              <a:t>Ğn bám vào </a:t>
            </a:r>
            <a:r>
              <a:rPr lang="el-GR" sz="3500" b="1">
                <a:solidFill>
                  <a:srgbClr val="7030A0"/>
                </a:solidFill>
                <a:latin typeface="HP001 5 hàng" pitchFamily="34" charset="0"/>
              </a:rPr>
              <a:t>εΗ</a:t>
            </a:r>
            <a:r>
              <a:rPr lang="vi-VN" sz="3500" b="1">
                <a:solidFill>
                  <a:srgbClr val="7030A0"/>
                </a:solidFill>
                <a:latin typeface="HP001 5 hàng" pitchFamily="34" charset="0"/>
              </a:rPr>
              <a:t>Ğc lá và </a:t>
            </a:r>
            <a:r>
              <a:rPr lang="el-GR" sz="3500" b="1">
                <a:solidFill>
                  <a:srgbClr val="7030A0"/>
                </a:solidFill>
                <a:latin typeface="HP001 5 hàng" pitchFamily="34" charset="0"/>
              </a:rPr>
              <a:t>Δ;</a:t>
            </a:r>
            <a:r>
              <a:rPr lang="vi-VN" sz="3500" b="1">
                <a:solidFill>
                  <a:srgbClr val="7030A0"/>
                </a:solidFill>
                <a:latin typeface="HP001 5 hàng" pitchFamily="34" charset="0"/>
              </a:rPr>
              <a:t>o đư</a:t>
            </a:r>
            <a:r>
              <a:rPr lang="el-GR" sz="3500" b="1">
                <a:solidFill>
                  <a:srgbClr val="7030A0"/>
                </a:solidFill>
                <a:latin typeface="HP001 5 hàng" pitchFamily="34" charset="0"/>
              </a:rPr>
              <a:t>ϑ Δ</a:t>
            </a:r>
            <a:r>
              <a:rPr lang="vi-VN" sz="3500" b="1">
                <a:solidFill>
                  <a:srgbClr val="7030A0"/>
                </a:solidFill>
                <a:latin typeface="HP001 5 hàng" pitchFamily="34" charset="0"/>
              </a:rPr>
              <a:t>łn bờ</a:t>
            </a:r>
            <a:r>
              <a:rPr lang="en-US" sz="3500" b="1">
                <a:solidFill>
                  <a:srgbClr val="7030A0"/>
                </a:solidFill>
                <a:latin typeface="HP001 5 hàng" pitchFamily="34" charset="0"/>
              </a:rPr>
              <a:t>.</a:t>
            </a:r>
            <a:endParaRPr lang="en-US" sz="3500" b="1">
              <a:solidFill>
                <a:srgbClr val="7030A0"/>
              </a:solidFill>
              <a:latin typeface="HP001 4 hàng" pitchFamily="34" charset="0"/>
            </a:endParaRPr>
          </a:p>
        </p:txBody>
      </p:sp>
    </p:spTree>
    <p:extLst>
      <p:ext uri="{BB962C8B-B14F-4D97-AF65-F5344CB8AC3E}">
        <p14:creationId xmlns:p14="http://schemas.microsoft.com/office/powerpoint/2010/main" val="38430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N.mp4">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a:stretch>
            <a:fillRect/>
          </a:stretch>
        </p:blipFill>
        <p:spPr>
          <a:xfrm>
            <a:off x="-34924" y="250826"/>
            <a:ext cx="4606924" cy="4606924"/>
          </a:xfrm>
        </p:spPr>
      </p:pic>
      <p:pic>
        <p:nvPicPr>
          <p:cNvPr id="8" name="K.mp4">
            <a:hlinkClick r:id="" action="ppaction://media"/>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a:stretch>
            <a:fillRect/>
          </a:stretch>
        </p:blipFill>
        <p:spPr>
          <a:xfrm>
            <a:off x="4555219" y="285750"/>
            <a:ext cx="4606924" cy="4606924"/>
          </a:xfrm>
        </p:spPr>
      </p:pic>
    </p:spTree>
    <p:extLst>
      <p:ext uri="{BB962C8B-B14F-4D97-AF65-F5344CB8AC3E}">
        <p14:creationId xmlns:p14="http://schemas.microsoft.com/office/powerpoint/2010/main" val="31885860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video>
              <p:cMediaNode vol="80000">
                <p:cTn id="13" fill="hold" display="0">
                  <p:stCondLst>
                    <p:cond delay="indefinite"/>
                  </p:stCondLst>
                </p:cTn>
                <p:tgtEl>
                  <p:spTgt spid="8"/>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1479</TotalTime>
  <Words>428</Words>
  <Application>Microsoft Office PowerPoint</Application>
  <PresentationFormat>On-screen Show (16:9)</PresentationFormat>
  <Paragraphs>83</Paragraphs>
  <Slides>15</Slides>
  <Notes>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Rounded MT Bold</vt:lpstr>
      <vt:lpstr>Arial-Rounded</vt:lpstr>
      <vt:lpstr>Calibri</vt:lpstr>
      <vt:lpstr>HP001 4 hàng</vt:lpstr>
      <vt:lpstr>HP001 5 hàng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sánh</vt:lpstr>
      <vt:lpstr>PowerPoint Presentation</vt:lpstr>
      <vt:lpstr>Em thường nhầm lẫn vần oăt với vần nào?</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Ngọc Ánh</cp:lastModifiedBy>
  <cp:revision>220</cp:revision>
  <dcterms:created xsi:type="dcterms:W3CDTF">2020-12-08T15:48:47Z</dcterms:created>
  <dcterms:modified xsi:type="dcterms:W3CDTF">2024-03-19T03:43:00Z</dcterms:modified>
</cp:coreProperties>
</file>