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8" r:id="rId2"/>
    <p:sldId id="256" r:id="rId3"/>
    <p:sldId id="273" r:id="rId4"/>
    <p:sldId id="258" r:id="rId5"/>
    <p:sldId id="291" r:id="rId6"/>
    <p:sldId id="260" r:id="rId7"/>
    <p:sldId id="277" r:id="rId8"/>
    <p:sldId id="261" r:id="rId9"/>
    <p:sldId id="292" r:id="rId10"/>
    <p:sldId id="293" r:id="rId11"/>
    <p:sldId id="295" r:id="rId12"/>
    <p:sldId id="294" r:id="rId13"/>
    <p:sldId id="296" r:id="rId14"/>
    <p:sldId id="297" r:id="rId15"/>
    <p:sldId id="298" r:id="rId16"/>
    <p:sldId id="299" r:id="rId17"/>
    <p:sldId id="301" r:id="rId18"/>
    <p:sldId id="302" r:id="rId19"/>
    <p:sldId id="303" r:id="rId20"/>
    <p:sldId id="304" r:id="rId21"/>
    <p:sldId id="305" r:id="rId22"/>
    <p:sldId id="306" r:id="rId23"/>
    <p:sldId id="307" r:id="rId24"/>
    <p:sldId id="272" r:id="rId25"/>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EF3"/>
    <a:srgbClr val="F2A198"/>
    <a:srgbClr val="FE8ACC"/>
    <a:srgbClr val="FF2980"/>
    <a:srgbClr val="FECEED"/>
    <a:srgbClr val="FD0B95"/>
    <a:srgbClr val="FDBBE5"/>
    <a:srgbClr val="FD49B0"/>
    <a:srgbClr val="FEA8D9"/>
    <a:srgbClr val="FD2B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12" autoAdjust="0"/>
    <p:restoredTop sz="93772" autoAdjust="0"/>
  </p:normalViewPr>
  <p:slideViewPr>
    <p:cSldViewPr>
      <p:cViewPr>
        <p:scale>
          <a:sx n="66" d="100"/>
          <a:sy n="66" d="100"/>
        </p:scale>
        <p:origin x="-1272" y="-51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3/16/2021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Xem câu</a:t>
            </a:r>
            <a:r>
              <a:rPr lang="en-US" baseline="0" smtClean="0"/>
              <a:t> chuyện này để dẫn vào bài vì nó có liên quan đến rễ cây</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a:t>
            </a:fld>
            <a:endParaRPr lang="en-US"/>
          </a:p>
        </p:txBody>
      </p:sp>
    </p:spTree>
    <p:extLst>
      <p:ext uri="{BB962C8B-B14F-4D97-AF65-F5344CB8AC3E}">
        <p14:creationId xmlns:p14="http://schemas.microsoft.com/office/powerpoint/2010/main" val="2610474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yêu</a:t>
            </a:r>
            <a:r>
              <a:rPr lang="en-US" baseline="0" smtClean="0"/>
              <a:t> cầu hs đọc thầm để tìm từ dễ lẫn, từ khó đọc có trong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5</a:t>
            </a:fld>
            <a:endParaRPr lang="en-US"/>
          </a:p>
        </p:txBody>
      </p:sp>
    </p:spTree>
    <p:extLst>
      <p:ext uri="{BB962C8B-B14F-4D97-AF65-F5344CB8AC3E}">
        <p14:creationId xmlns:p14="http://schemas.microsoft.com/office/powerpoint/2010/main" val="3880784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Giáo</a:t>
            </a:r>
            <a:r>
              <a:rPr lang="en-US" baseline="0" smtClean="0"/>
              <a:t> viên chủ động giải thích từ khó, cho hs luyện đọc từ. Từ khó có thể linh động theo vùng miền, không nhất thiết dạy theo giáo án soạn sẵn. Gv có thể linh động sd các câu hỏi như “tìm tiểng trong bài có âm đầu là âm tr…</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6</a:t>
            </a:fld>
            <a:endParaRPr lang="en-US"/>
          </a:p>
        </p:txBody>
      </p:sp>
    </p:spTree>
    <p:extLst>
      <p:ext uri="{BB962C8B-B14F-4D97-AF65-F5344CB8AC3E}">
        <p14:creationId xmlns:p14="http://schemas.microsoft.com/office/powerpoint/2010/main" val="2205804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8</a:t>
            </a:fld>
            <a:endParaRPr lang="en-US"/>
          </a:p>
        </p:txBody>
      </p:sp>
    </p:spTree>
    <p:extLst>
      <p:ext uri="{BB962C8B-B14F-4D97-AF65-F5344CB8AC3E}">
        <p14:creationId xmlns:p14="http://schemas.microsoft.com/office/powerpoint/2010/main" val="3861971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15</a:t>
            </a:fld>
            <a:endParaRPr lang="en-US"/>
          </a:p>
        </p:txBody>
      </p:sp>
    </p:spTree>
    <p:extLst>
      <p:ext uri="{BB962C8B-B14F-4D97-AF65-F5344CB8AC3E}">
        <p14:creationId xmlns:p14="http://schemas.microsoft.com/office/powerpoint/2010/main" val="287721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smtClean="0"/>
          </a:p>
        </p:txBody>
      </p:sp>
      <p:sp>
        <p:nvSpPr>
          <p:cNvPr id="4" name="Slide Number Placeholder 3"/>
          <p:cNvSpPr>
            <a:spLocks noGrp="1"/>
          </p:cNvSpPr>
          <p:nvPr>
            <p:ph type="sldNum" sz="quarter" idx="10"/>
          </p:nvPr>
        </p:nvSpPr>
        <p:spPr/>
        <p:txBody>
          <a:bodyPr/>
          <a:lstStyle/>
          <a:p>
            <a:fld id="{7AFEA3F6-B450-4284-BB2C-4DA94784FDB0}" type="slidenum">
              <a:rPr lang="en-US" smtClean="0"/>
              <a:t>17</a:t>
            </a:fld>
            <a:endParaRPr lang="en-US"/>
          </a:p>
        </p:txBody>
      </p:sp>
    </p:spTree>
    <p:extLst>
      <p:ext uri="{BB962C8B-B14F-4D97-AF65-F5344CB8AC3E}">
        <p14:creationId xmlns:p14="http://schemas.microsoft.com/office/powerpoint/2010/main" val="234545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3/16/2021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t>3/16/2021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t>3/16/2021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3/16/2021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3/16/2021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Ễ CÂY THẦN KỲ - PHIM HOẠT HÌNH - TRUYỆN CỔ TÍCH - KHOẢNH KHẮC KỲ DIỆU.mp4">
            <a:hlinkClick r:id="" action="ppaction://media"/>
          </p:cNvPr>
          <p:cNvPicPr>
            <a:picLocks noGrp="1" noChangeAspect="1"/>
          </p:cNvPicPr>
          <p:nvPr>
            <p:ph idx="1"/>
            <a:videoFile r:link="rId1"/>
            <p:extLst>
              <p:ext uri="{DAA4B4D4-6D71-4841-9C94-3DE7FCFB9230}">
                <p14:media xmlns:p14="http://schemas.microsoft.com/office/powerpoint/2010/main" r:embed="rId2">
                  <p14:trim end="1.140302848E6"/>
                </p14:media>
              </p:ext>
            </p:extLst>
          </p:nvPr>
        </p:nvPicPr>
        <p:blipFill>
          <a:blip r:embed="rId5"/>
          <a:stretch>
            <a:fillRect/>
          </a:stretch>
        </p:blipFill>
        <p:spPr>
          <a:xfrm>
            <a:off x="21770" y="13607"/>
            <a:ext cx="9122229" cy="5131103"/>
          </a:xfrm>
        </p:spPr>
      </p:pic>
      <p:sp>
        <p:nvSpPr>
          <p:cNvPr id="7" name="TextBox 6"/>
          <p:cNvSpPr txBox="1"/>
          <p:nvPr/>
        </p:nvSpPr>
        <p:spPr>
          <a:xfrm>
            <a:off x="76200" y="1"/>
            <a:ext cx="9067800" cy="830997"/>
          </a:xfrm>
          <a:prstGeom prst="rect">
            <a:avLst/>
          </a:prstGeom>
          <a:noFill/>
        </p:spPr>
        <p:txBody>
          <a:bodyPr wrap="square" rtlCol="0">
            <a:spAutoFit/>
          </a:bodyPr>
          <a:lstStyle/>
          <a:p>
            <a:r>
              <a:rPr lang="en-US" sz="2400" smtClean="0">
                <a:solidFill>
                  <a:schemeClr val="bg1"/>
                </a:solidFill>
                <a:latin typeface="Arial" pitchFamily="34" charset="0"/>
                <a:cs typeface="Arial" pitchFamily="34" charset="0"/>
              </a:rPr>
              <a:t>Đây là câu chuyện “Rễ cây thần kì”. Nếu không xem đc video, mn nhớ phản hồi lại nhé. Đọc xong thì xóa dòng này đi nhé! Hihi!</a:t>
            </a:r>
            <a:endParaRPr lang="en-US" sz="240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511262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1143000" y="895350"/>
            <a:ext cx="6781800" cy="2980603"/>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rtlCol="0" anchor="ctr"/>
          <a:lstStyle/>
          <a:p>
            <a:pPr algn="ctr"/>
            <a:r>
              <a:rPr lang="en-US" sz="3600" b="1" smtClean="0">
                <a:solidFill>
                  <a:schemeClr val="tx1"/>
                </a:solidFill>
                <a:latin typeface="Arial" pitchFamily="34" charset="0"/>
                <a:ea typeface="Arial-Rounded" pitchFamily="34" charset="0"/>
                <a:cs typeface="Arial" pitchFamily="34" charset="0"/>
              </a:rPr>
              <a:t>Học sinh đọc thầm</a:t>
            </a:r>
          </a:p>
          <a:p>
            <a:pPr algn="ctr"/>
            <a:r>
              <a:rPr lang="en-US" sz="3600" b="1" smtClean="0">
                <a:solidFill>
                  <a:schemeClr val="tx1"/>
                </a:solidFill>
                <a:latin typeface="Arial" pitchFamily="34" charset="0"/>
                <a:ea typeface="Arial-Rounded" pitchFamily="34" charset="0"/>
                <a:cs typeface="Arial" pitchFamily="34" charset="0"/>
              </a:rPr>
              <a:t>và tìm từ khó hiểu trong bài</a:t>
            </a:r>
            <a:endParaRPr lang="en-US" sz="36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0088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209550"/>
            <a:ext cx="4419600" cy="707777"/>
          </a:xfrm>
          <a:prstGeom prst="rect">
            <a:avLst/>
          </a:prstGeom>
          <a:solidFill>
            <a:srgbClr val="B9EDFF"/>
          </a:solidFill>
        </p:spPr>
        <p:txBody>
          <a:bodyPr wrap="square" lIns="91330" tIns="45666" rIns="91330" bIns="45666" rtlCol="0">
            <a:spAutoFit/>
          </a:bodyPr>
          <a:lstStyle/>
          <a:p>
            <a:pPr algn="ctr"/>
            <a:r>
              <a:rPr lang="en-US" sz="4000" b="1" smtClean="0">
                <a:latin typeface="Arial" pitchFamily="34" charset="0"/>
                <a:ea typeface="Arial-Rounded" pitchFamily="34" charset="0"/>
                <a:cs typeface="Arial" pitchFamily="34" charset="0"/>
              </a:rPr>
              <a:t>Giải nghĩa từ</a:t>
            </a:r>
            <a:endParaRPr lang="en-US" sz="4000" b="1">
              <a:latin typeface="Arial" pitchFamily="34" charset="0"/>
              <a:ea typeface="Arial-Rounded" pitchFamily="34" charset="0"/>
              <a:cs typeface="Arial" pitchFamily="34" charset="0"/>
            </a:endParaRPr>
          </a:p>
        </p:txBody>
      </p:sp>
      <p:sp>
        <p:nvSpPr>
          <p:cNvPr id="17" name="Title 1"/>
          <p:cNvSpPr>
            <a:spLocks noGrp="1"/>
          </p:cNvSpPr>
          <p:nvPr>
            <p:ph type="title"/>
          </p:nvPr>
        </p:nvSpPr>
        <p:spPr>
          <a:xfrm>
            <a:off x="990600" y="742950"/>
            <a:ext cx="8458200" cy="1135541"/>
          </a:xfrm>
        </p:spPr>
        <p:txBody>
          <a:bodyPr>
            <a:normAutofit/>
          </a:bodyPr>
          <a:lstStyle/>
          <a:p>
            <a:pPr algn="l"/>
            <a:r>
              <a:rPr lang="en-US" sz="4000" b="1" smtClean="0">
                <a:solidFill>
                  <a:srgbClr val="FF0000"/>
                </a:solidFill>
                <a:latin typeface="Arial" pitchFamily="34" charset="0"/>
                <a:cs typeface="Arial" pitchFamily="34" charset="0"/>
              </a:rPr>
              <a:t>Sắc thắm</a:t>
            </a:r>
            <a:r>
              <a:rPr lang="en-US" sz="4000" smtClean="0">
                <a:latin typeface="Arial" pitchFamily="34" charset="0"/>
                <a:cs typeface="Arial" pitchFamily="34" charset="0"/>
              </a:rPr>
              <a:t>: màu đậm và tươi.</a:t>
            </a:r>
            <a:endParaRPr lang="en-US" sz="4000">
              <a:latin typeface="Arial" pitchFamily="34" charset="0"/>
              <a:cs typeface="Arial" pitchFamily="34" charset="0"/>
            </a:endParaRPr>
          </a:p>
        </p:txBody>
      </p:sp>
      <p:pic>
        <p:nvPicPr>
          <p:cNvPr id="1028" name="Picture 4" descr="Image result for cây ho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6100" y="1669418"/>
            <a:ext cx="2965525" cy="17793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ây ho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3454453"/>
            <a:ext cx="2299038" cy="15302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cây ho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1669418"/>
            <a:ext cx="2640164" cy="175958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10" descr="Image result for flower tre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12" descr="Image result for flower tre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descr="Image result for flower tre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8400" y="1667644"/>
            <a:ext cx="2691729" cy="179310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flower tre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44800" y="3486203"/>
            <a:ext cx="1498547" cy="149854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result for hoa cú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64476" y="3505253"/>
            <a:ext cx="2460224" cy="148400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hoa cúc"/>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21310" y="3495170"/>
            <a:ext cx="1494090" cy="1494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0270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79400" y="-19050"/>
            <a:ext cx="8458200" cy="1577841"/>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600" b="1" smtClean="0">
                <a:solidFill>
                  <a:srgbClr val="FF0000"/>
                </a:solidFill>
                <a:latin typeface="Arial" pitchFamily="34" charset="0"/>
                <a:cs typeface="Arial" pitchFamily="34" charset="0"/>
              </a:rPr>
              <a:t>Quả trĩu cành</a:t>
            </a:r>
            <a:r>
              <a:rPr lang="en-US" sz="3600" smtClean="0">
                <a:latin typeface="Arial" pitchFamily="34" charset="0"/>
                <a:cs typeface="Arial" pitchFamily="34" charset="0"/>
              </a:rPr>
              <a:t>: quả nhiều và nặng làm cho cành bị cong xuống.</a:t>
            </a:r>
            <a:endParaRPr lang="en-US" sz="3600">
              <a:latin typeface="Arial" pitchFamily="34" charset="0"/>
              <a:cs typeface="Arial" pitchFamily="34" charset="0"/>
            </a:endParaRPr>
          </a:p>
        </p:txBody>
      </p:sp>
      <p:pic>
        <p:nvPicPr>
          <p:cNvPr id="1026" name="Picture 2" descr="Image result for cây trĩu quả"/>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69970"/>
            <a:ext cx="4911164" cy="32732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ây trĩu quả"/>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800" y="1558791"/>
            <a:ext cx="4394200"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796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661709" y="133350"/>
            <a:ext cx="2176182" cy="1196841"/>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600" b="1" smtClean="0">
                <a:solidFill>
                  <a:srgbClr val="FF0000"/>
                </a:solidFill>
                <a:latin typeface="Arial" pitchFamily="34" charset="0"/>
                <a:cs typeface="Arial" pitchFamily="34" charset="0"/>
              </a:rPr>
              <a:t>Chồi</a:t>
            </a:r>
            <a:endParaRPr lang="en-US" sz="3600">
              <a:latin typeface="Arial" pitchFamily="34" charset="0"/>
              <a:cs typeface="Arial" pitchFamily="34" charset="0"/>
            </a:endParaRPr>
          </a:p>
        </p:txBody>
      </p:sp>
      <p:pic>
        <p:nvPicPr>
          <p:cNvPr id="2050" name="Picture 2" descr="Image result for chồ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75" y="1581150"/>
            <a:ext cx="3425825" cy="33420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chồ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7378" y="1581150"/>
            <a:ext cx="5018022" cy="3342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864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79400" y="769870"/>
            <a:ext cx="8458200" cy="1577841"/>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b="1" smtClean="0">
                <a:solidFill>
                  <a:srgbClr val="FF0000"/>
                </a:solidFill>
                <a:latin typeface="Arial" pitchFamily="34" charset="0"/>
                <a:cs typeface="Arial" pitchFamily="34" charset="0"/>
              </a:rPr>
              <a:t>Khiêm nhường</a:t>
            </a:r>
            <a:r>
              <a:rPr lang="en-US" sz="3200" smtClean="0">
                <a:latin typeface="Arial" pitchFamily="34" charset="0"/>
                <a:cs typeface="Arial" pitchFamily="34" charset="0"/>
              </a:rPr>
              <a:t>: khiêm tốn, không giành cái hay cho mình mà sẵn sàng nhường cho người khác.</a:t>
            </a:r>
            <a:endParaRPr lang="en-US" sz="3200">
              <a:latin typeface="Arial" pitchFamily="34" charset="0"/>
              <a:cs typeface="Arial" pitchFamily="34" charset="0"/>
            </a:endParaRPr>
          </a:p>
        </p:txBody>
      </p:sp>
      <p:sp>
        <p:nvSpPr>
          <p:cNvPr id="5" name="Title 1"/>
          <p:cNvSpPr txBox="1">
            <a:spLocks/>
          </p:cNvSpPr>
          <p:nvPr/>
        </p:nvSpPr>
        <p:spPr>
          <a:xfrm>
            <a:off x="685800" y="2475848"/>
            <a:ext cx="8458200" cy="1577841"/>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smtClean="0">
                <a:latin typeface="Arial" pitchFamily="34" charset="0"/>
                <a:cs typeface="Arial" pitchFamily="34" charset="0"/>
              </a:rPr>
              <a:t>Bạn Nam luôn khiêm nhường trước bạn bè.</a:t>
            </a:r>
            <a:endParaRPr lang="en-US" sz="3200">
              <a:latin typeface="Arial" pitchFamily="34" charset="0"/>
              <a:cs typeface="Arial" pitchFamily="34" charset="0"/>
            </a:endParaRPr>
          </a:p>
        </p:txBody>
      </p:sp>
      <p:sp>
        <p:nvSpPr>
          <p:cNvPr id="2" name="Right Arrow 1"/>
          <p:cNvSpPr/>
          <p:nvPr/>
        </p:nvSpPr>
        <p:spPr>
          <a:xfrm>
            <a:off x="279400" y="3180434"/>
            <a:ext cx="457200" cy="24231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6331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514" y="4425484"/>
            <a:ext cx="5234429" cy="584666"/>
          </a:xfrm>
          <a:prstGeom prst="rect">
            <a:avLst/>
          </a:prstGeom>
          <a:solidFill>
            <a:srgbClr val="FEDEF3"/>
          </a:solidFill>
        </p:spPr>
        <p:txBody>
          <a:bodyPr wrap="square" lIns="91330" tIns="45666" rIns="91330" bIns="45666" rtlCol="0">
            <a:spAutoFit/>
          </a:bodyPr>
          <a:lstStyle/>
          <a:p>
            <a:pPr algn="ctr"/>
            <a:r>
              <a:rPr lang="en-US" sz="3200">
                <a:latin typeface="Arial" pitchFamily="34" charset="0"/>
                <a:ea typeface="Arial-Rounded" pitchFamily="34" charset="0"/>
                <a:cs typeface="Arial" pitchFamily="34" charset="0"/>
              </a:rPr>
              <a:t>Đọc theo nhóm</a:t>
            </a:r>
          </a:p>
        </p:txBody>
      </p:sp>
      <p:sp>
        <p:nvSpPr>
          <p:cNvPr id="4" name="TextBox 3"/>
          <p:cNvSpPr txBox="1"/>
          <p:nvPr/>
        </p:nvSpPr>
        <p:spPr>
          <a:xfrm>
            <a:off x="14514" y="4425484"/>
            <a:ext cx="5234429" cy="584666"/>
          </a:xfrm>
          <a:prstGeom prst="rect">
            <a:avLst/>
          </a:prstGeom>
          <a:solidFill>
            <a:srgbClr val="FEDEF3"/>
          </a:solidFill>
        </p:spPr>
        <p:txBody>
          <a:bodyPr wrap="square" lIns="91330" tIns="45666" rIns="91330" bIns="45666" rtlCol="0">
            <a:spAutoFit/>
          </a:bodyPr>
          <a:lstStyle/>
          <a:p>
            <a:pPr algn="ctr"/>
            <a:r>
              <a:rPr lang="en-US" sz="3200">
                <a:latin typeface="Arial" pitchFamily="34" charset="0"/>
                <a:ea typeface="Arial-Rounded" pitchFamily="34" charset="0"/>
                <a:cs typeface="Arial" pitchFamily="34" charset="0"/>
              </a:rPr>
              <a:t>Đọc toàn bài</a:t>
            </a:r>
          </a:p>
        </p:txBody>
      </p:sp>
      <p:sp>
        <p:nvSpPr>
          <p:cNvPr id="5" name="TextBox 4"/>
          <p:cNvSpPr txBox="1"/>
          <p:nvPr/>
        </p:nvSpPr>
        <p:spPr>
          <a:xfrm>
            <a:off x="1362941" y="-19050"/>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6" name="TextBox 5"/>
          <p:cNvSpPr txBox="1"/>
          <p:nvPr/>
        </p:nvSpPr>
        <p:spPr>
          <a:xfrm>
            <a:off x="838200" y="639568"/>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7" name="TextBox 6"/>
          <p:cNvSpPr txBox="1"/>
          <p:nvPr/>
        </p:nvSpPr>
        <p:spPr>
          <a:xfrm>
            <a:off x="4864100" y="639568"/>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a:t>
            </a:r>
            <a:r>
              <a:rPr lang="en-US" sz="2700">
                <a:latin typeface="Arial" pitchFamily="34" charset="0"/>
                <a:ea typeface="Arial-Rounded" pitchFamily="34" charset="0"/>
                <a:cs typeface="Arial" pitchFamily="34" charset="0"/>
              </a:rPr>
              <a:t>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1746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2000" fill="hold"/>
                                        <p:tgtEl>
                                          <p:spTgt spid="4"/>
                                        </p:tgtEl>
                                        <p:attrNameLst>
                                          <p:attrName>ppt_x</p:attrName>
                                        </p:attrNameLst>
                                      </p:cBhvr>
                                      <p:tavLst>
                                        <p:tav tm="0">
                                          <p:val>
                                            <p:strVal val="1+#ppt_w/2"/>
                                          </p:val>
                                        </p:tav>
                                        <p:tav tm="100000">
                                          <p:val>
                                            <p:strVal val="#ppt_x"/>
                                          </p:val>
                                        </p:tav>
                                      </p:tavLst>
                                    </p:anim>
                                    <p:anim calcmode="lin" valueType="num">
                                      <p:cBhvr additive="base">
                                        <p:cTn id="14"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0182" b="30348"/>
          <a:stretch/>
        </p:blipFill>
        <p:spPr>
          <a:xfrm>
            <a:off x="457200" y="4298686"/>
            <a:ext cx="1828800" cy="705659"/>
          </a:xfrm>
          <a:prstGeom prst="rect">
            <a:avLst/>
          </a:prstGeom>
        </p:spPr>
      </p:pic>
      <p:sp>
        <p:nvSpPr>
          <p:cNvPr id="4" name="TextBox 3"/>
          <p:cNvSpPr txBox="1"/>
          <p:nvPr/>
        </p:nvSpPr>
        <p:spPr>
          <a:xfrm>
            <a:off x="2522135" y="4426742"/>
            <a:ext cx="2888066" cy="584666"/>
          </a:xfrm>
          <a:prstGeom prst="rect">
            <a:avLst/>
          </a:prstGeom>
          <a:solidFill>
            <a:srgbClr val="FEDEF3"/>
          </a:solidFill>
        </p:spPr>
        <p:txBody>
          <a:bodyPr wrap="square" lIns="91330" tIns="45666" rIns="91330" bIns="45666" rtlCol="0">
            <a:spAutoFit/>
          </a:bodyPr>
          <a:lstStyle/>
          <a:p>
            <a:pPr algn="ctr"/>
            <a:r>
              <a:rPr lang="en-US" sz="3200">
                <a:latin typeface="Arial" pitchFamily="34" charset="0"/>
                <a:ea typeface="Arial-Rounded" pitchFamily="34" charset="0"/>
                <a:cs typeface="Arial" pitchFamily="34" charset="0"/>
              </a:rPr>
              <a:t>Thi đua</a:t>
            </a:r>
          </a:p>
        </p:txBody>
      </p:sp>
      <p:sp>
        <p:nvSpPr>
          <p:cNvPr id="5" name="TextBox 4"/>
          <p:cNvSpPr txBox="1"/>
          <p:nvPr/>
        </p:nvSpPr>
        <p:spPr>
          <a:xfrm>
            <a:off x="1362941" y="-19050"/>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6" name="TextBox 5"/>
          <p:cNvSpPr txBox="1"/>
          <p:nvPr/>
        </p:nvSpPr>
        <p:spPr>
          <a:xfrm>
            <a:off x="838200" y="590550"/>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7" name="TextBox 6"/>
          <p:cNvSpPr txBox="1"/>
          <p:nvPr/>
        </p:nvSpPr>
        <p:spPr>
          <a:xfrm>
            <a:off x="4864100" y="590550"/>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nhỏ bé</a:t>
            </a: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35674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692730" y="104322"/>
            <a:ext cx="8222670" cy="953986"/>
          </a:xfrm>
          <a:prstGeom prst="rect">
            <a:avLst/>
          </a:prstGeom>
          <a:noFill/>
        </p:spPr>
        <p:txBody>
          <a:bodyPr wrap="square" lIns="91317" tIns="45660" rIns="91317" bIns="45660" rtlCol="0">
            <a:spAutoFit/>
          </a:bodyPr>
          <a:lstStyle/>
          <a:p>
            <a:pPr algn="just"/>
            <a:r>
              <a:rPr lang="en-US" sz="2800" b="1" smtClean="0">
                <a:latin typeface="Arial" pitchFamily="34" charset="0"/>
                <a:ea typeface="Arial-Rounded" pitchFamily="34" charset="0"/>
                <a:cs typeface="Arial" pitchFamily="34" charset="0"/>
              </a:rPr>
              <a:t>Tìm ở cuối các dòng thơ những tiếng cùng vần với nhau</a:t>
            </a:r>
            <a:endParaRPr lang="en-US" sz="2800" b="1">
              <a:latin typeface="Arial" pitchFamily="34" charset="0"/>
              <a:ea typeface="Arial-Rounded" pitchFamily="34" charset="0"/>
              <a:cs typeface="Arial" pitchFamily="34" charset="0"/>
            </a:endParaRPr>
          </a:p>
        </p:txBody>
      </p:sp>
      <p:sp>
        <p:nvSpPr>
          <p:cNvPr id="35" name="TextBox 34"/>
          <p:cNvSpPr txBox="1"/>
          <p:nvPr/>
        </p:nvSpPr>
        <p:spPr>
          <a:xfrm>
            <a:off x="1362941" y="655594"/>
            <a:ext cx="5947064" cy="523087"/>
          </a:xfrm>
          <a:prstGeom prst="rect">
            <a:avLst/>
          </a:prstGeom>
          <a:noFill/>
        </p:spPr>
        <p:txBody>
          <a:bodyPr wrap="square" lIns="91305" tIns="45654" rIns="91305" bIns="45654" rtlCol="0">
            <a:spAutoFit/>
          </a:bodyPr>
          <a:lstStyle/>
          <a:p>
            <a:pPr algn="ctr"/>
            <a:r>
              <a:rPr lang="en-US" sz="2800" b="1" smtClean="0">
                <a:latin typeface="Arial" pitchFamily="34" charset="0"/>
                <a:ea typeface="Arial-Rounded" pitchFamily="34" charset="0"/>
                <a:cs typeface="Arial" pitchFamily="34" charset="0"/>
              </a:rPr>
              <a:t>Câu chuyện của rễ</a:t>
            </a:r>
            <a:endParaRPr lang="en-US" sz="2800" b="1">
              <a:latin typeface="Arial" pitchFamily="34" charset="0"/>
              <a:ea typeface="Arial-Rounded" pitchFamily="34" charset="0"/>
              <a:cs typeface="Arial" pitchFamily="34" charset="0"/>
            </a:endParaRPr>
          </a:p>
        </p:txBody>
      </p:sp>
      <p:sp>
        <p:nvSpPr>
          <p:cNvPr id="37" name="TextBox 36"/>
          <p:cNvSpPr txBox="1"/>
          <p:nvPr/>
        </p:nvSpPr>
        <p:spPr>
          <a:xfrm>
            <a:off x="838200" y="1254803"/>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38" name="TextBox 37"/>
          <p:cNvSpPr txBox="1"/>
          <p:nvPr/>
        </p:nvSpPr>
        <p:spPr>
          <a:xfrm>
            <a:off x="4864100" y="1265194"/>
            <a:ext cx="4051300" cy="3831685"/>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nhỏ bé</a:t>
            </a: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p:txBody>
      </p:sp>
      <p:cxnSp>
        <p:nvCxnSpPr>
          <p:cNvPr id="6" name="Straight Connector 5"/>
          <p:cNvCxnSpPr/>
          <p:nvPr/>
        </p:nvCxnSpPr>
        <p:spPr>
          <a:xfrm>
            <a:off x="2830137" y="1691986"/>
            <a:ext cx="7543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840528" y="2530186"/>
            <a:ext cx="7543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705100" y="4151168"/>
            <a:ext cx="7543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513561" y="4587586"/>
            <a:ext cx="7543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426545" y="3759777"/>
            <a:ext cx="42582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031597" y="4587586"/>
            <a:ext cx="51525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171958" y="4151168"/>
            <a:ext cx="387116"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8170362" y="4968586"/>
            <a:ext cx="290846"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2930236" y="1250627"/>
            <a:ext cx="990600" cy="507698"/>
          </a:xfrm>
          <a:prstGeom prst="rect">
            <a:avLst/>
          </a:prstGeom>
          <a:noFill/>
        </p:spPr>
        <p:txBody>
          <a:bodyPr wrap="square" lIns="91305" tIns="45654" rIns="91305" bIns="45654" rtlCol="0">
            <a:spAutoFit/>
          </a:bodyPr>
          <a:lstStyle/>
          <a:p>
            <a:pPr algn="just"/>
            <a:r>
              <a:rPr lang="en-US" sz="2700" smtClean="0">
                <a:solidFill>
                  <a:srgbClr val="FF0000"/>
                </a:solidFill>
                <a:latin typeface="Arial" pitchFamily="34" charset="0"/>
                <a:ea typeface="Arial-Rounded" pitchFamily="34" charset="0"/>
                <a:cs typeface="Arial" pitchFamily="34" charset="0"/>
              </a:rPr>
              <a:t>anh</a:t>
            </a:r>
            <a:endParaRPr lang="en-US" sz="2700">
              <a:solidFill>
                <a:srgbClr val="FF0000"/>
              </a:solidFill>
              <a:latin typeface="Arial" pitchFamily="34" charset="0"/>
              <a:ea typeface="Arial-Rounded" pitchFamily="34" charset="0"/>
              <a:cs typeface="Arial" pitchFamily="34" charset="0"/>
            </a:endParaRPr>
          </a:p>
        </p:txBody>
      </p:sp>
      <p:sp>
        <p:nvSpPr>
          <p:cNvPr id="67" name="TextBox 66"/>
          <p:cNvSpPr txBox="1"/>
          <p:nvPr/>
        </p:nvSpPr>
        <p:spPr>
          <a:xfrm>
            <a:off x="2971800" y="2074443"/>
            <a:ext cx="990600" cy="507698"/>
          </a:xfrm>
          <a:prstGeom prst="rect">
            <a:avLst/>
          </a:prstGeom>
          <a:noFill/>
        </p:spPr>
        <p:txBody>
          <a:bodyPr wrap="square" lIns="91305" tIns="45654" rIns="91305" bIns="45654" rtlCol="0">
            <a:spAutoFit/>
          </a:bodyPr>
          <a:lstStyle/>
          <a:p>
            <a:pPr algn="just"/>
            <a:r>
              <a:rPr lang="en-US" sz="2700" smtClean="0">
                <a:solidFill>
                  <a:srgbClr val="FF0000"/>
                </a:solidFill>
                <a:latin typeface="Arial" pitchFamily="34" charset="0"/>
                <a:ea typeface="Arial-Rounded" pitchFamily="34" charset="0"/>
                <a:cs typeface="Arial" pitchFamily="34" charset="0"/>
              </a:rPr>
              <a:t>anh</a:t>
            </a:r>
            <a:endParaRPr lang="en-US" sz="2700">
              <a:solidFill>
                <a:srgbClr val="FF0000"/>
              </a:solidFill>
              <a:latin typeface="Arial" pitchFamily="34" charset="0"/>
              <a:ea typeface="Arial-Rounded" pitchFamily="34" charset="0"/>
              <a:cs typeface="Arial" pitchFamily="34" charset="0"/>
            </a:endParaRPr>
          </a:p>
        </p:txBody>
      </p:sp>
      <p:sp>
        <p:nvSpPr>
          <p:cNvPr id="68" name="TextBox 67"/>
          <p:cNvSpPr txBox="1"/>
          <p:nvPr/>
        </p:nvSpPr>
        <p:spPr>
          <a:xfrm>
            <a:off x="2798619" y="3725141"/>
            <a:ext cx="990600" cy="507698"/>
          </a:xfrm>
          <a:prstGeom prst="rect">
            <a:avLst/>
          </a:prstGeom>
          <a:noFill/>
        </p:spPr>
        <p:txBody>
          <a:bodyPr wrap="square" lIns="91305" tIns="45654" rIns="91305" bIns="45654" rtlCol="0">
            <a:spAutoFit/>
          </a:bodyPr>
          <a:lstStyle/>
          <a:p>
            <a:pPr algn="just"/>
            <a:r>
              <a:rPr lang="en-US" sz="2700" smtClean="0">
                <a:solidFill>
                  <a:srgbClr val="FF0000"/>
                </a:solidFill>
                <a:latin typeface="Arial" pitchFamily="34" charset="0"/>
                <a:ea typeface="Arial-Rounded" pitchFamily="34" charset="0"/>
                <a:cs typeface="Arial" pitchFamily="34" charset="0"/>
              </a:rPr>
              <a:t>anh</a:t>
            </a:r>
            <a:endParaRPr lang="en-US" sz="2700">
              <a:solidFill>
                <a:srgbClr val="FF0000"/>
              </a:solidFill>
              <a:latin typeface="Arial" pitchFamily="34" charset="0"/>
              <a:ea typeface="Arial-Rounded" pitchFamily="34" charset="0"/>
              <a:cs typeface="Arial" pitchFamily="34" charset="0"/>
            </a:endParaRPr>
          </a:p>
        </p:txBody>
      </p:sp>
      <p:sp>
        <p:nvSpPr>
          <p:cNvPr id="69" name="TextBox 68"/>
          <p:cNvSpPr txBox="1"/>
          <p:nvPr/>
        </p:nvSpPr>
        <p:spPr>
          <a:xfrm>
            <a:off x="2635827" y="4140777"/>
            <a:ext cx="990600" cy="507698"/>
          </a:xfrm>
          <a:prstGeom prst="rect">
            <a:avLst/>
          </a:prstGeom>
          <a:noFill/>
        </p:spPr>
        <p:txBody>
          <a:bodyPr wrap="square" lIns="91305" tIns="45654" rIns="91305" bIns="45654" rtlCol="0">
            <a:spAutoFit/>
          </a:bodyPr>
          <a:lstStyle/>
          <a:p>
            <a:pPr algn="just"/>
            <a:r>
              <a:rPr lang="en-US" sz="2700" smtClean="0">
                <a:solidFill>
                  <a:srgbClr val="FF0000"/>
                </a:solidFill>
                <a:latin typeface="Arial" pitchFamily="34" charset="0"/>
                <a:ea typeface="Arial-Rounded" pitchFamily="34" charset="0"/>
                <a:cs typeface="Arial" pitchFamily="34" charset="0"/>
              </a:rPr>
              <a:t>anh</a:t>
            </a:r>
            <a:endParaRPr lang="en-US" sz="2700">
              <a:solidFill>
                <a:srgbClr val="FF0000"/>
              </a:solidFill>
              <a:latin typeface="Arial" pitchFamily="34" charset="0"/>
              <a:ea typeface="Arial-Rounded" pitchFamily="34" charset="0"/>
              <a:cs typeface="Arial" pitchFamily="34" charset="0"/>
            </a:endParaRPr>
          </a:p>
        </p:txBody>
      </p:sp>
      <p:sp>
        <p:nvSpPr>
          <p:cNvPr id="70" name="TextBox 69"/>
          <p:cNvSpPr txBox="1"/>
          <p:nvPr/>
        </p:nvSpPr>
        <p:spPr>
          <a:xfrm>
            <a:off x="7436936" y="3320310"/>
            <a:ext cx="536408" cy="507698"/>
          </a:xfrm>
          <a:prstGeom prst="rect">
            <a:avLst/>
          </a:prstGeom>
          <a:noFill/>
        </p:spPr>
        <p:txBody>
          <a:bodyPr wrap="square" lIns="91305" tIns="45654" rIns="91305" bIns="45654" rtlCol="0">
            <a:spAutoFit/>
          </a:bodyPr>
          <a:lstStyle/>
          <a:p>
            <a:pPr algn="just"/>
            <a:r>
              <a:rPr lang="en-US" sz="2700" smtClean="0">
                <a:solidFill>
                  <a:srgbClr val="0070C0"/>
                </a:solidFill>
                <a:latin typeface="Arial" pitchFamily="34" charset="0"/>
                <a:ea typeface="Arial-Rounded" pitchFamily="34" charset="0"/>
                <a:cs typeface="Arial" pitchFamily="34" charset="0"/>
              </a:rPr>
              <a:t>ơi</a:t>
            </a:r>
            <a:endParaRPr lang="en-US" sz="2700">
              <a:solidFill>
                <a:srgbClr val="0070C0"/>
              </a:solidFill>
              <a:latin typeface="Arial" pitchFamily="34" charset="0"/>
              <a:ea typeface="Arial-Rounded" pitchFamily="34" charset="0"/>
              <a:cs typeface="Arial" pitchFamily="34" charset="0"/>
            </a:endParaRPr>
          </a:p>
        </p:txBody>
      </p:sp>
      <p:sp>
        <p:nvSpPr>
          <p:cNvPr id="71" name="TextBox 70"/>
          <p:cNvSpPr txBox="1"/>
          <p:nvPr/>
        </p:nvSpPr>
        <p:spPr>
          <a:xfrm>
            <a:off x="7130475" y="4152625"/>
            <a:ext cx="536408" cy="507698"/>
          </a:xfrm>
          <a:prstGeom prst="rect">
            <a:avLst/>
          </a:prstGeom>
          <a:noFill/>
        </p:spPr>
        <p:txBody>
          <a:bodyPr wrap="square" lIns="91305" tIns="45654" rIns="91305" bIns="45654" rtlCol="0">
            <a:spAutoFit/>
          </a:bodyPr>
          <a:lstStyle/>
          <a:p>
            <a:pPr algn="just"/>
            <a:r>
              <a:rPr lang="en-US" sz="2700" smtClean="0">
                <a:solidFill>
                  <a:srgbClr val="0070C0"/>
                </a:solidFill>
                <a:latin typeface="Arial" pitchFamily="34" charset="0"/>
                <a:ea typeface="Arial-Rounded" pitchFamily="34" charset="0"/>
                <a:cs typeface="Arial" pitchFamily="34" charset="0"/>
              </a:rPr>
              <a:t>ơi</a:t>
            </a:r>
            <a:endParaRPr lang="en-US" sz="2700">
              <a:solidFill>
                <a:srgbClr val="0070C0"/>
              </a:solidFill>
              <a:latin typeface="Arial" pitchFamily="34" charset="0"/>
              <a:ea typeface="Arial-Rounded" pitchFamily="34" charset="0"/>
              <a:cs typeface="Arial" pitchFamily="34" charset="0"/>
            </a:endParaRPr>
          </a:p>
        </p:txBody>
      </p:sp>
      <p:sp>
        <p:nvSpPr>
          <p:cNvPr id="72" name="TextBox 71"/>
          <p:cNvSpPr txBox="1"/>
          <p:nvPr/>
        </p:nvSpPr>
        <p:spPr>
          <a:xfrm>
            <a:off x="7281019" y="3733800"/>
            <a:ext cx="536408" cy="507698"/>
          </a:xfrm>
          <a:prstGeom prst="rect">
            <a:avLst/>
          </a:prstGeom>
          <a:noFill/>
        </p:spPr>
        <p:txBody>
          <a:bodyPr wrap="square" lIns="91305" tIns="45654" rIns="91305" bIns="45654" rtlCol="0">
            <a:spAutoFit/>
          </a:bodyPr>
          <a:lstStyle/>
          <a:p>
            <a:pPr algn="just"/>
            <a:r>
              <a:rPr lang="en-US" sz="2700" smtClean="0">
                <a:solidFill>
                  <a:srgbClr val="FFC000"/>
                </a:solidFill>
                <a:latin typeface="Arial" pitchFamily="34" charset="0"/>
                <a:ea typeface="Arial-Rounded" pitchFamily="34" charset="0"/>
                <a:cs typeface="Arial" pitchFamily="34" charset="0"/>
              </a:rPr>
              <a:t>e</a:t>
            </a:r>
            <a:endParaRPr lang="en-US" sz="2700">
              <a:solidFill>
                <a:srgbClr val="FFC000"/>
              </a:solidFill>
              <a:latin typeface="Arial" pitchFamily="34" charset="0"/>
              <a:ea typeface="Arial-Rounded" pitchFamily="34" charset="0"/>
              <a:cs typeface="Arial" pitchFamily="34" charset="0"/>
            </a:endParaRPr>
          </a:p>
        </p:txBody>
      </p:sp>
      <p:sp>
        <p:nvSpPr>
          <p:cNvPr id="73" name="TextBox 72"/>
          <p:cNvSpPr txBox="1"/>
          <p:nvPr/>
        </p:nvSpPr>
        <p:spPr>
          <a:xfrm>
            <a:off x="8159971" y="4556413"/>
            <a:ext cx="536408" cy="507698"/>
          </a:xfrm>
          <a:prstGeom prst="rect">
            <a:avLst/>
          </a:prstGeom>
          <a:noFill/>
        </p:spPr>
        <p:txBody>
          <a:bodyPr wrap="square" lIns="91305" tIns="45654" rIns="91305" bIns="45654" rtlCol="0">
            <a:spAutoFit/>
          </a:bodyPr>
          <a:lstStyle/>
          <a:p>
            <a:pPr algn="just"/>
            <a:r>
              <a:rPr lang="en-US" sz="2700" smtClean="0">
                <a:solidFill>
                  <a:srgbClr val="FFC000"/>
                </a:solidFill>
                <a:latin typeface="Arial" pitchFamily="34" charset="0"/>
                <a:ea typeface="Arial-Rounded" pitchFamily="34" charset="0"/>
                <a:cs typeface="Arial" pitchFamily="34" charset="0"/>
              </a:rPr>
              <a:t>e</a:t>
            </a:r>
            <a:endParaRPr lang="en-US" sz="2700">
              <a:solidFill>
                <a:srgbClr val="FFC000"/>
              </a:solidFill>
              <a:latin typeface="Arial" pitchFamily="34" charset="0"/>
              <a:ea typeface="Arial-Rounded" pitchFamily="34" charset="0"/>
              <a:cs typeface="Arial" pitchFamily="34" charset="0"/>
            </a:endParaRPr>
          </a:p>
        </p:txBody>
      </p:sp>
      <p:sp>
        <p:nvSpPr>
          <p:cNvPr id="74" name="Oval 73"/>
          <p:cNvSpPr/>
          <p:nvPr/>
        </p:nvSpPr>
        <p:spPr>
          <a:xfrm>
            <a:off x="-1211943" y="77474"/>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smtClean="0">
                <a:solidFill>
                  <a:schemeClr val="bg1"/>
                </a:solidFill>
                <a:latin typeface="Arial Rounded MT Bold" pitchFamily="34" charset="0"/>
                <a:cs typeface="Times New Roman" pitchFamily="18" charset="0"/>
              </a:rPr>
              <a:t>3</a:t>
            </a:r>
            <a:endParaRPr lang="en-US" sz="2800" b="1">
              <a:solidFill>
                <a:schemeClr val="bg1"/>
              </a:solidFill>
              <a:latin typeface="Arial Rounded MT Bold" pitchFamily="34" charset="0"/>
              <a:cs typeface="Times New Roman"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7" y="77474"/>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32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500"/>
                                        <p:tgtEl>
                                          <p:spTgt spid="6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fade">
                                      <p:cBhvr>
                                        <p:cTn id="33" dur="500"/>
                                        <p:tgtEl>
                                          <p:spTgt spid="6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fade">
                                      <p:cBhvr>
                                        <p:cTn id="36" dur="500"/>
                                        <p:tgtEl>
                                          <p:spTgt spid="6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5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72"/>
                                        </p:tgtEl>
                                        <p:attrNameLst>
                                          <p:attrName>style.visibility</p:attrName>
                                        </p:attrNameLst>
                                      </p:cBhvr>
                                      <p:to>
                                        <p:strVal val="visible"/>
                                      </p:to>
                                    </p:set>
                                    <p:animEffect transition="in" filter="fade">
                                      <p:cBhvr>
                                        <p:cTn id="69" dur="500"/>
                                        <p:tgtEl>
                                          <p:spTgt spid="72"/>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3"/>
                                        </p:tgtEl>
                                        <p:attrNameLst>
                                          <p:attrName>style.visibility</p:attrName>
                                        </p:attrNameLst>
                                      </p:cBhvr>
                                      <p:to>
                                        <p:strVal val="visible"/>
                                      </p:to>
                                    </p:set>
                                    <p:animEffect transition="in" filter="fade">
                                      <p:cBhvr>
                                        <p:cTn id="72"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P spid="69" grpId="0"/>
      <p:bldP spid="70" grpId="0"/>
      <p:bldP spid="71" grpId="0"/>
      <p:bldP spid="72" grpId="0"/>
      <p:bldP spid="7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2730" y="57150"/>
            <a:ext cx="8222670" cy="523099"/>
          </a:xfrm>
          <a:prstGeom prst="rect">
            <a:avLst/>
          </a:prstGeom>
          <a:noFill/>
        </p:spPr>
        <p:txBody>
          <a:bodyPr wrap="square" lIns="91317" tIns="45660" rIns="91317" bIns="45660" rtlCol="0">
            <a:spAutoFit/>
          </a:bodyPr>
          <a:lstStyle/>
          <a:p>
            <a:pPr algn="just"/>
            <a:r>
              <a:rPr lang="en-US" sz="2800" b="1" smtClean="0">
                <a:latin typeface="Arial" pitchFamily="34" charset="0"/>
                <a:ea typeface="Arial-Rounded" pitchFamily="34" charset="0"/>
                <a:cs typeface="Arial" pitchFamily="34" charset="0"/>
              </a:rPr>
              <a:t>Trả lời câu hỏi</a:t>
            </a:r>
            <a:endParaRPr lang="en-US" sz="2800" b="1">
              <a:latin typeface="Arial" pitchFamily="34" charset="0"/>
              <a:ea typeface="Arial-Rounded"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7" y="-19050"/>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362941" y="463108"/>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7" name="TextBox 6"/>
          <p:cNvSpPr txBox="1"/>
          <p:nvPr/>
        </p:nvSpPr>
        <p:spPr>
          <a:xfrm>
            <a:off x="838200" y="1045966"/>
            <a:ext cx="3733800" cy="398557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spcAft>
                <a:spcPts val="1200"/>
              </a:spcAft>
            </a:pPr>
            <a:r>
              <a:rPr lang="en-US" sz="2700" smtClean="0">
                <a:latin typeface="Arial" pitchFamily="34" charset="0"/>
                <a:ea typeface="Arial-Rounded" pitchFamily="34" charset="0"/>
                <a:cs typeface="Arial" pitchFamily="34" charset="0"/>
              </a:rPr>
              <a:t>Tỏa hương trong nắng.</a:t>
            </a:r>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8" name="TextBox 7"/>
          <p:cNvSpPr txBox="1"/>
          <p:nvPr/>
        </p:nvSpPr>
        <p:spPr>
          <a:xfrm>
            <a:off x="4864100" y="1066278"/>
            <a:ext cx="4051300" cy="440107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spcAft>
                <a:spcPts val="1200"/>
              </a:spcAft>
            </a:pPr>
            <a:r>
              <a:rPr lang="en-US" sz="2700" smtClean="0">
                <a:latin typeface="Arial" pitchFamily="34" charset="0"/>
                <a:ea typeface="Arial-Rounded" pitchFamily="34" charset="0"/>
                <a:cs typeface="Arial" pitchFamily="34" charset="0"/>
              </a:rPr>
              <a:t>Chẳng nở hoa tươi.</a:t>
            </a:r>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a:t>
            </a:r>
            <a:r>
              <a:rPr lang="en-US" sz="2700">
                <a:latin typeface="Arial" pitchFamily="34" charset="0"/>
                <a:ea typeface="Arial-Rounded" pitchFamily="34" charset="0"/>
                <a:cs typeface="Arial" pitchFamily="34" charset="0"/>
              </a:rPr>
              <a:t>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
        <p:nvSpPr>
          <p:cNvPr id="9" name="Cloud 8"/>
          <p:cNvSpPr/>
          <p:nvPr/>
        </p:nvSpPr>
        <p:spPr>
          <a:xfrm>
            <a:off x="6981371" y="41785"/>
            <a:ext cx="2209800" cy="914400"/>
          </a:xfrm>
          <a:prstGeom prst="cloud">
            <a:avLst/>
          </a:prstGeom>
          <a:solidFill>
            <a:srgbClr val="FEDE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30" tIns="45666" rIns="91330" bIns="45666" rtlCol="0" anchor="ctr"/>
          <a:lstStyle/>
          <a:p>
            <a:pPr algn="ctr"/>
            <a:r>
              <a:rPr lang="en-US" sz="1600" smtClean="0">
                <a:solidFill>
                  <a:schemeClr val="tx1"/>
                </a:solidFill>
                <a:latin typeface="Arial" pitchFamily="34" charset="0"/>
                <a:ea typeface="Arial-Rounded" pitchFamily="34" charset="0"/>
                <a:cs typeface="Arial" pitchFamily="34" charset="0"/>
              </a:rPr>
              <a:t>Đọc toàn bài</a:t>
            </a:r>
            <a:endParaRPr lang="en-US" sz="1600">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9082122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270795"/>
            <a:ext cx="4724400" cy="584666"/>
          </a:xfrm>
          <a:prstGeom prst="rect">
            <a:avLst/>
          </a:prstGeom>
          <a:solidFill>
            <a:srgbClr val="FEDEF3"/>
          </a:solidFill>
        </p:spPr>
        <p:txBody>
          <a:bodyPr wrap="square" lIns="91330" tIns="45666" rIns="91330" bIns="45666" rtlCol="0">
            <a:spAutoFit/>
          </a:bodyPr>
          <a:lstStyle/>
          <a:p>
            <a:pPr algn="ctr"/>
            <a:r>
              <a:rPr lang="en-US" sz="3200" b="1">
                <a:latin typeface="Arial" pitchFamily="34" charset="0"/>
                <a:ea typeface="Arial-Rounded" pitchFamily="34" charset="0"/>
                <a:cs typeface="Arial" pitchFamily="34" charset="0"/>
              </a:rPr>
              <a:t>Đọc </a:t>
            </a:r>
            <a:r>
              <a:rPr lang="en-US" sz="3200" b="1" smtClean="0">
                <a:latin typeface="Arial" pitchFamily="34" charset="0"/>
                <a:ea typeface="Arial-Rounded" pitchFamily="34" charset="0"/>
                <a:cs typeface="Arial" pitchFamily="34" charset="0"/>
              </a:rPr>
              <a:t>khổ thơ 1 và 2:</a:t>
            </a:r>
            <a:endParaRPr lang="en-US" sz="3200" b="1">
              <a:latin typeface="Arial" pitchFamily="34" charset="0"/>
              <a:ea typeface="Arial-Rounded" pitchFamily="34" charset="0"/>
              <a:cs typeface="Arial" pitchFamily="34" charset="0"/>
            </a:endParaRPr>
          </a:p>
        </p:txBody>
      </p:sp>
      <p:sp>
        <p:nvSpPr>
          <p:cNvPr id="4" name="TextBox 3"/>
          <p:cNvSpPr txBox="1"/>
          <p:nvPr/>
        </p:nvSpPr>
        <p:spPr>
          <a:xfrm>
            <a:off x="876300" y="984772"/>
            <a:ext cx="5753100" cy="2708300"/>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Hoa nở trên cành</a:t>
            </a:r>
          </a:p>
          <a:p>
            <a:pPr algn="just"/>
            <a:r>
              <a:rPr lang="en-US" sz="3200" smtClean="0">
                <a:latin typeface="Arial" pitchFamily="34" charset="0"/>
                <a:ea typeface="Arial-Rounded" pitchFamily="34" charset="0"/>
                <a:cs typeface="Arial" pitchFamily="34" charset="0"/>
              </a:rPr>
              <a:t>Khoe muôn sắc thắm</a:t>
            </a:r>
          </a:p>
          <a:p>
            <a:pPr algn="just"/>
            <a:r>
              <a:rPr lang="en-US" sz="3200" smtClean="0">
                <a:latin typeface="Arial" pitchFamily="34" charset="0"/>
                <a:ea typeface="Arial-Rounded" pitchFamily="34" charset="0"/>
                <a:cs typeface="Arial" pitchFamily="34" charset="0"/>
              </a:rPr>
              <a:t>Giữa vòm lá xanh</a:t>
            </a:r>
          </a:p>
          <a:p>
            <a:pPr algn="just">
              <a:spcAft>
                <a:spcPts val="1200"/>
              </a:spcAft>
            </a:pPr>
            <a:r>
              <a:rPr lang="en-US" sz="3200" smtClean="0">
                <a:latin typeface="Arial" pitchFamily="34" charset="0"/>
                <a:ea typeface="Arial-Rounded" pitchFamily="34" charset="0"/>
                <a:cs typeface="Arial" pitchFamily="34" charset="0"/>
              </a:rPr>
              <a:t>Tỏa hương trong nắng.</a:t>
            </a:r>
            <a:endParaRPr lang="en-US" sz="3200">
              <a:latin typeface="Arial" pitchFamily="34" charset="0"/>
              <a:ea typeface="Arial-Rounded" pitchFamily="34" charset="0"/>
              <a:cs typeface="Arial" pitchFamily="34" charset="0"/>
            </a:endParaRPr>
          </a:p>
          <a:p>
            <a:pPr algn="just"/>
            <a:endParaRPr lang="en-US" sz="3200">
              <a:latin typeface="Arial" pitchFamily="34" charset="0"/>
              <a:ea typeface="Arial-Rounded" pitchFamily="34" charset="0"/>
              <a:cs typeface="Arial" pitchFamily="34" charset="0"/>
            </a:endParaRPr>
          </a:p>
        </p:txBody>
      </p:sp>
      <p:sp>
        <p:nvSpPr>
          <p:cNvPr id="5" name="TextBox 4"/>
          <p:cNvSpPr txBox="1"/>
          <p:nvPr/>
        </p:nvSpPr>
        <p:spPr>
          <a:xfrm>
            <a:off x="5219700" y="946152"/>
            <a:ext cx="5753100" cy="2554412"/>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Để hoa nở đẹp</a:t>
            </a:r>
          </a:p>
          <a:p>
            <a:pPr algn="just"/>
            <a:r>
              <a:rPr lang="en-US" sz="3200" smtClean="0">
                <a:latin typeface="Arial" pitchFamily="34" charset="0"/>
                <a:ea typeface="Arial-Rounded" pitchFamily="34" charset="0"/>
                <a:cs typeface="Arial" pitchFamily="34" charset="0"/>
              </a:rPr>
              <a:t>Để quả trĩu cành</a:t>
            </a:r>
          </a:p>
          <a:p>
            <a:pPr algn="just"/>
            <a:r>
              <a:rPr lang="en-US" sz="3200" smtClean="0">
                <a:latin typeface="Arial" pitchFamily="34" charset="0"/>
                <a:ea typeface="Arial-Rounded" pitchFamily="34" charset="0"/>
                <a:cs typeface="Arial" pitchFamily="34" charset="0"/>
              </a:rPr>
              <a:t>Để lá biếc xanh</a:t>
            </a:r>
          </a:p>
          <a:p>
            <a:pPr algn="just"/>
            <a:r>
              <a:rPr lang="en-US" sz="3200" smtClean="0">
                <a:latin typeface="Arial" pitchFamily="34" charset="0"/>
                <a:ea typeface="Arial-Rounded" pitchFamily="34" charset="0"/>
                <a:cs typeface="Arial" pitchFamily="34" charset="0"/>
              </a:rPr>
              <a:t>Rễ chìm trong đất…</a:t>
            </a:r>
          </a:p>
          <a:p>
            <a:pPr algn="just"/>
            <a:endParaRPr lang="en-US" sz="3200">
              <a:latin typeface="Arial" pitchFamily="34" charset="0"/>
              <a:ea typeface="Arial-Rounded" pitchFamily="34" charset="0"/>
              <a:cs typeface="Arial" pitchFamily="34" charset="0"/>
            </a:endParaRPr>
          </a:p>
        </p:txBody>
      </p:sp>
      <p:sp>
        <p:nvSpPr>
          <p:cNvPr id="6" name="TextBox 5"/>
          <p:cNvSpPr txBox="1"/>
          <p:nvPr/>
        </p:nvSpPr>
        <p:spPr>
          <a:xfrm>
            <a:off x="466270" y="3117617"/>
            <a:ext cx="8296729" cy="584666"/>
          </a:xfrm>
          <a:prstGeom prst="rect">
            <a:avLst/>
          </a:prstGeom>
          <a:solidFill>
            <a:srgbClr val="FEDEF3"/>
          </a:solidFill>
        </p:spPr>
        <p:txBody>
          <a:bodyPr wrap="square" lIns="91330" tIns="45666" rIns="91330" bIns="45666" rtlCol="0">
            <a:spAutoFit/>
          </a:bodyPr>
          <a:lstStyle/>
          <a:p>
            <a:pPr algn="ctr"/>
            <a:r>
              <a:rPr lang="en-US" sz="3200" b="1" smtClean="0">
                <a:latin typeface="Arial" pitchFamily="34" charset="0"/>
                <a:ea typeface="Arial-Rounded" pitchFamily="34" charset="0"/>
                <a:cs typeface="Arial" pitchFamily="34" charset="0"/>
              </a:rPr>
              <a:t>Nhờ có rễ mà hoa, quả, lá như thế nào?</a:t>
            </a:r>
            <a:endParaRPr lang="en-US" sz="3200" b="1">
              <a:latin typeface="Arial" pitchFamily="34" charset="0"/>
              <a:ea typeface="Arial-Rounded" pitchFamily="34" charset="0"/>
              <a:cs typeface="Arial" pitchFamily="34" charset="0"/>
            </a:endParaRPr>
          </a:p>
        </p:txBody>
      </p:sp>
      <p:sp>
        <p:nvSpPr>
          <p:cNvPr id="7" name="Right Arrow 6"/>
          <p:cNvSpPr/>
          <p:nvPr/>
        </p:nvSpPr>
        <p:spPr>
          <a:xfrm>
            <a:off x="457200" y="4050792"/>
            <a:ext cx="457200" cy="24231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55601" y="3875657"/>
            <a:ext cx="8407398" cy="1077218"/>
          </a:xfrm>
          <a:prstGeom prst="rect">
            <a:avLst/>
          </a:prstGeom>
          <a:noFill/>
        </p:spPr>
        <p:txBody>
          <a:bodyPr wrap="square" rtlCol="0">
            <a:spAutoFit/>
          </a:bodyPr>
          <a:lstStyle/>
          <a:p>
            <a:pPr algn="just"/>
            <a:r>
              <a:rPr lang="en-US" sz="3200" smtClean="0">
                <a:solidFill>
                  <a:srgbClr val="FF0000"/>
                </a:solidFill>
                <a:latin typeface="Arial" pitchFamily="34" charset="0"/>
                <a:cs typeface="Arial" pitchFamily="34" charset="0"/>
              </a:rPr>
              <a:t>	Rễ chìm trong đất để cho hoa nở đẹp, quả trĩu cành, lá xanh biếc.</a:t>
            </a:r>
            <a:endParaRPr lang="en-US" sz="320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16337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1349525" y="5314950"/>
            <a:ext cx="6931150" cy="646197"/>
          </a:xfrm>
          <a:prstGeom prst="rect">
            <a:avLst/>
          </a:prstGeom>
          <a:noFill/>
        </p:spPr>
        <p:txBody>
          <a:bodyPr wrap="square" lIns="91305" tIns="45654" rIns="91305" bIns="45654" rtlCol="0">
            <a:spAutoFit/>
          </a:bodyPr>
          <a:lstStyle/>
          <a:p>
            <a:pPr algn="ctr"/>
            <a:r>
              <a:rPr lang="en-US" sz="3600" b="1" smtClean="0">
                <a:ln w="12700">
                  <a:solidFill>
                    <a:srgbClr val="FD0B95"/>
                  </a:solidFill>
                </a:ln>
                <a:solidFill>
                  <a:srgbClr val="FD0B95"/>
                </a:solidFill>
                <a:latin typeface="Arial-Rounded" pitchFamily="34" charset="0"/>
                <a:ea typeface="Arial-Rounded" pitchFamily="34" charset="0"/>
                <a:cs typeface="Arial-Rounded" pitchFamily="34" charset="0"/>
              </a:rPr>
              <a:t>CÂU CHUYỆN CỦA RỄ</a:t>
            </a:r>
            <a:endParaRPr lang="en-US" sz="3600" b="1">
              <a:ln w="12700">
                <a:solidFill>
                  <a:srgbClr val="FD0B95"/>
                </a:solidFill>
              </a:ln>
              <a:solidFill>
                <a:srgbClr val="FD0B95"/>
              </a:solidFill>
              <a:latin typeface="Arial-Rounded" pitchFamily="34" charset="0"/>
              <a:ea typeface="Arial-Rounded" pitchFamily="34" charset="0"/>
              <a:cs typeface="Arial-Rounded" pitchFamily="34" charset="0"/>
            </a:endParaRP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smtClean="0">
                <a:solidFill>
                  <a:schemeClr val="bg1"/>
                </a:solidFill>
                <a:latin typeface="Arial Rounded MT Bold" pitchFamily="34" charset="0"/>
                <a:ea typeface="Arial-Rounded" pitchFamily="34" charset="0"/>
                <a:cs typeface="Times New Roman" pitchFamily="18" charset="0"/>
              </a:rPr>
              <a:t>2</a:t>
            </a:r>
            <a:endParaRPr lang="en-US" sz="3200" b="1">
              <a:solidFill>
                <a:schemeClr val="bg1"/>
              </a:solidFill>
              <a:latin typeface="Arial Rounded MT Bold" pitchFamily="34" charset="0"/>
              <a:ea typeface="Arial-Rounded" pitchFamily="34"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9844" y="2103170"/>
            <a:ext cx="99377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4216" y="2219056"/>
            <a:ext cx="69310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b="12804"/>
          <a:stretch/>
        </p:blipFill>
        <p:spPr>
          <a:xfrm>
            <a:off x="2960614" y="3145476"/>
            <a:ext cx="1854486" cy="1668778"/>
          </a:xfrm>
          <a:prstGeom prst="rect">
            <a:avLst/>
          </a:prstGeom>
        </p:spPr>
      </p:pic>
    </p:spTree>
    <p:extLst>
      <p:ext uri="{BB962C8B-B14F-4D97-AF65-F5344CB8AC3E}">
        <p14:creationId xmlns:p14="http://schemas.microsoft.com/office/powerpoint/2010/main" val="3830305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270795"/>
            <a:ext cx="4724400" cy="584666"/>
          </a:xfrm>
          <a:prstGeom prst="rect">
            <a:avLst/>
          </a:prstGeom>
          <a:solidFill>
            <a:srgbClr val="FEDEF3"/>
          </a:solidFill>
        </p:spPr>
        <p:txBody>
          <a:bodyPr wrap="square" lIns="91330" tIns="45666" rIns="91330" bIns="45666" rtlCol="0">
            <a:spAutoFit/>
          </a:bodyPr>
          <a:lstStyle/>
          <a:p>
            <a:pPr algn="ctr"/>
            <a:r>
              <a:rPr lang="en-US" sz="3200" b="1">
                <a:latin typeface="Arial" pitchFamily="34" charset="0"/>
                <a:ea typeface="Arial-Rounded" pitchFamily="34" charset="0"/>
                <a:cs typeface="Arial" pitchFamily="34" charset="0"/>
              </a:rPr>
              <a:t>Đọc </a:t>
            </a:r>
            <a:r>
              <a:rPr lang="en-US" sz="3200" b="1" smtClean="0">
                <a:latin typeface="Arial" pitchFamily="34" charset="0"/>
                <a:ea typeface="Arial-Rounded" pitchFamily="34" charset="0"/>
                <a:cs typeface="Arial" pitchFamily="34" charset="0"/>
              </a:rPr>
              <a:t>khổ thơ 3:</a:t>
            </a:r>
            <a:endParaRPr lang="en-US" sz="3200" b="1">
              <a:latin typeface="Arial" pitchFamily="34" charset="0"/>
              <a:ea typeface="Arial-Rounded" pitchFamily="34" charset="0"/>
              <a:cs typeface="Arial" pitchFamily="34" charset="0"/>
            </a:endParaRPr>
          </a:p>
        </p:txBody>
      </p:sp>
      <p:sp>
        <p:nvSpPr>
          <p:cNvPr id="6" name="TextBox 5"/>
          <p:cNvSpPr txBox="1"/>
          <p:nvPr/>
        </p:nvSpPr>
        <p:spPr>
          <a:xfrm>
            <a:off x="466270" y="3117617"/>
            <a:ext cx="8296729" cy="584666"/>
          </a:xfrm>
          <a:prstGeom prst="rect">
            <a:avLst/>
          </a:prstGeom>
          <a:solidFill>
            <a:srgbClr val="FEDEF3"/>
          </a:solidFill>
        </p:spPr>
        <p:txBody>
          <a:bodyPr wrap="square" lIns="91330" tIns="45666" rIns="91330" bIns="45666" rtlCol="0">
            <a:spAutoFit/>
          </a:bodyPr>
          <a:lstStyle/>
          <a:p>
            <a:pPr algn="ctr"/>
            <a:r>
              <a:rPr lang="en-US" sz="3200" b="1" smtClean="0">
                <a:latin typeface="Arial" pitchFamily="34" charset="0"/>
                <a:ea typeface="Arial-Rounded" pitchFamily="34" charset="0"/>
                <a:cs typeface="Arial" pitchFamily="34" charset="0"/>
              </a:rPr>
              <a:t>Cây sẽ thế nào nếu không có rễ?</a:t>
            </a:r>
            <a:endParaRPr lang="en-US" sz="3200" b="1">
              <a:latin typeface="Arial" pitchFamily="34" charset="0"/>
              <a:ea typeface="Arial-Rounded" pitchFamily="34" charset="0"/>
              <a:cs typeface="Arial" pitchFamily="34" charset="0"/>
            </a:endParaRPr>
          </a:p>
        </p:txBody>
      </p:sp>
      <p:sp>
        <p:nvSpPr>
          <p:cNvPr id="7" name="Right Arrow 6"/>
          <p:cNvSpPr/>
          <p:nvPr/>
        </p:nvSpPr>
        <p:spPr>
          <a:xfrm>
            <a:off x="457200" y="4050792"/>
            <a:ext cx="457200" cy="24231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55601" y="3875657"/>
            <a:ext cx="8407398" cy="1077218"/>
          </a:xfrm>
          <a:prstGeom prst="rect">
            <a:avLst/>
          </a:prstGeom>
          <a:noFill/>
        </p:spPr>
        <p:txBody>
          <a:bodyPr wrap="square" rtlCol="0">
            <a:spAutoFit/>
          </a:bodyPr>
          <a:lstStyle/>
          <a:p>
            <a:pPr algn="just"/>
            <a:r>
              <a:rPr lang="en-US" sz="3200" smtClean="0">
                <a:solidFill>
                  <a:srgbClr val="FF0000"/>
                </a:solidFill>
                <a:latin typeface="Arial" pitchFamily="34" charset="0"/>
                <a:cs typeface="Arial" pitchFamily="34" charset="0"/>
              </a:rPr>
              <a:t>	Nếu không có rễ thì cây chẳng đâm chồi, chẳng ra trái ngọt, chẳng nở hoa tươi.</a:t>
            </a:r>
            <a:endParaRPr lang="en-US" sz="3200">
              <a:solidFill>
                <a:srgbClr val="FF0000"/>
              </a:solidFill>
              <a:latin typeface="Arial" pitchFamily="34" charset="0"/>
              <a:cs typeface="Arial" pitchFamily="34" charset="0"/>
            </a:endParaRPr>
          </a:p>
        </p:txBody>
      </p:sp>
      <p:sp>
        <p:nvSpPr>
          <p:cNvPr id="9" name="TextBox 8"/>
          <p:cNvSpPr txBox="1"/>
          <p:nvPr/>
        </p:nvSpPr>
        <p:spPr>
          <a:xfrm>
            <a:off x="2743200" y="971550"/>
            <a:ext cx="4051300" cy="2061970"/>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Nếu không có rễ</a:t>
            </a:r>
          </a:p>
          <a:p>
            <a:pPr algn="just"/>
            <a:r>
              <a:rPr lang="en-US" sz="3200" smtClean="0">
                <a:latin typeface="Arial" pitchFamily="34" charset="0"/>
                <a:ea typeface="Arial-Rounded" pitchFamily="34" charset="0"/>
                <a:cs typeface="Arial" pitchFamily="34" charset="0"/>
              </a:rPr>
              <a:t>Cây chẳng đâm chồi</a:t>
            </a:r>
          </a:p>
          <a:p>
            <a:pPr algn="just"/>
            <a:r>
              <a:rPr lang="en-US" sz="3200" smtClean="0">
                <a:latin typeface="Arial" pitchFamily="34" charset="0"/>
                <a:ea typeface="Arial-Rounded" pitchFamily="34" charset="0"/>
                <a:cs typeface="Arial" pitchFamily="34" charset="0"/>
              </a:rPr>
              <a:t>Chẳng ra trái ngọt</a:t>
            </a:r>
          </a:p>
          <a:p>
            <a:pPr algn="just">
              <a:spcAft>
                <a:spcPts val="1200"/>
              </a:spcAft>
            </a:pPr>
            <a:r>
              <a:rPr lang="en-US" sz="3200" smtClean="0">
                <a:latin typeface="Arial" pitchFamily="34" charset="0"/>
                <a:ea typeface="Arial-Rounded" pitchFamily="34" charset="0"/>
                <a:cs typeface="Arial" pitchFamily="34" charset="0"/>
              </a:rPr>
              <a:t>Chẳng nở hoa tươi.</a:t>
            </a:r>
            <a:endParaRPr lang="en-US" sz="32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37127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270795"/>
            <a:ext cx="4724400" cy="584666"/>
          </a:xfrm>
          <a:prstGeom prst="rect">
            <a:avLst/>
          </a:prstGeom>
          <a:solidFill>
            <a:srgbClr val="FEDEF3"/>
          </a:solidFill>
        </p:spPr>
        <p:txBody>
          <a:bodyPr wrap="square" lIns="91330" tIns="45666" rIns="91330" bIns="45666" rtlCol="0">
            <a:spAutoFit/>
          </a:bodyPr>
          <a:lstStyle/>
          <a:p>
            <a:pPr algn="ctr"/>
            <a:r>
              <a:rPr lang="en-US" sz="3200" b="1">
                <a:latin typeface="Arial" pitchFamily="34" charset="0"/>
                <a:ea typeface="Arial-Rounded" pitchFamily="34" charset="0"/>
                <a:cs typeface="Arial" pitchFamily="34" charset="0"/>
              </a:rPr>
              <a:t>Đọc </a:t>
            </a:r>
            <a:r>
              <a:rPr lang="en-US" sz="3200" b="1" smtClean="0">
                <a:latin typeface="Arial" pitchFamily="34" charset="0"/>
                <a:ea typeface="Arial-Rounded" pitchFamily="34" charset="0"/>
                <a:cs typeface="Arial" pitchFamily="34" charset="0"/>
              </a:rPr>
              <a:t>khổ thơ 4:</a:t>
            </a:r>
            <a:endParaRPr lang="en-US" sz="3200" b="1">
              <a:latin typeface="Arial" pitchFamily="34" charset="0"/>
              <a:ea typeface="Arial-Rounded" pitchFamily="34" charset="0"/>
              <a:cs typeface="Arial" pitchFamily="34" charset="0"/>
            </a:endParaRPr>
          </a:p>
        </p:txBody>
      </p:sp>
      <p:sp>
        <p:nvSpPr>
          <p:cNvPr id="6" name="TextBox 5"/>
          <p:cNvSpPr txBox="1"/>
          <p:nvPr/>
        </p:nvSpPr>
        <p:spPr>
          <a:xfrm>
            <a:off x="0" y="3117617"/>
            <a:ext cx="9144000" cy="523111"/>
          </a:xfrm>
          <a:prstGeom prst="rect">
            <a:avLst/>
          </a:prstGeom>
          <a:solidFill>
            <a:srgbClr val="FEDEF3"/>
          </a:solidFill>
        </p:spPr>
        <p:txBody>
          <a:bodyPr wrap="square" lIns="91330" tIns="45666" rIns="91330" bIns="45666" rtlCol="0">
            <a:spAutoFit/>
          </a:bodyPr>
          <a:lstStyle/>
          <a:p>
            <a:pPr algn="ctr"/>
            <a:r>
              <a:rPr lang="en-US" sz="2800" b="1" smtClean="0">
                <a:latin typeface="Arial" pitchFamily="34" charset="0"/>
                <a:ea typeface="Arial-Rounded" pitchFamily="34" charset="0"/>
                <a:cs typeface="Arial" pitchFamily="34" charset="0"/>
              </a:rPr>
              <a:t>Những từ ngữ nào thể hiện sự đáng quý của rễ?</a:t>
            </a:r>
            <a:endParaRPr lang="en-US" sz="2800" b="1">
              <a:latin typeface="Arial" pitchFamily="34" charset="0"/>
              <a:ea typeface="Arial-Rounded" pitchFamily="34" charset="0"/>
              <a:cs typeface="Arial" pitchFamily="34" charset="0"/>
            </a:endParaRPr>
          </a:p>
        </p:txBody>
      </p:sp>
      <p:sp>
        <p:nvSpPr>
          <p:cNvPr id="7" name="Right Arrow 6"/>
          <p:cNvSpPr/>
          <p:nvPr/>
        </p:nvSpPr>
        <p:spPr>
          <a:xfrm>
            <a:off x="1981200" y="3929634"/>
            <a:ext cx="457200" cy="24231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714172" y="3754499"/>
            <a:ext cx="4601028" cy="1077218"/>
          </a:xfrm>
          <a:prstGeom prst="rect">
            <a:avLst/>
          </a:prstGeom>
          <a:noFill/>
        </p:spPr>
        <p:txBody>
          <a:bodyPr wrap="square" rtlCol="0">
            <a:spAutoFit/>
          </a:bodyPr>
          <a:lstStyle/>
          <a:p>
            <a:pPr algn="just"/>
            <a:r>
              <a:rPr lang="en-US" sz="3200" smtClean="0">
                <a:solidFill>
                  <a:srgbClr val="FF0000"/>
                </a:solidFill>
                <a:latin typeface="Arial" pitchFamily="34" charset="0"/>
                <a:cs typeface="Arial" pitchFamily="34" charset="0"/>
              </a:rPr>
              <a:t>khiêm nhường</a:t>
            </a:r>
          </a:p>
          <a:p>
            <a:pPr algn="just"/>
            <a:r>
              <a:rPr lang="en-US" sz="3200" smtClean="0">
                <a:solidFill>
                  <a:srgbClr val="FF0000"/>
                </a:solidFill>
                <a:latin typeface="Arial" pitchFamily="34" charset="0"/>
                <a:cs typeface="Arial" pitchFamily="34" charset="0"/>
              </a:rPr>
              <a:t>lặng lẽ</a:t>
            </a:r>
            <a:endParaRPr lang="en-US" sz="3200">
              <a:solidFill>
                <a:srgbClr val="FF0000"/>
              </a:solidFill>
              <a:latin typeface="Arial" pitchFamily="34" charset="0"/>
              <a:cs typeface="Arial" pitchFamily="34" charset="0"/>
            </a:endParaRPr>
          </a:p>
        </p:txBody>
      </p:sp>
      <p:sp>
        <p:nvSpPr>
          <p:cNvPr id="9" name="TextBox 8"/>
          <p:cNvSpPr txBox="1"/>
          <p:nvPr/>
        </p:nvSpPr>
        <p:spPr>
          <a:xfrm>
            <a:off x="2714172" y="971550"/>
            <a:ext cx="5410200" cy="2061970"/>
          </a:xfrm>
          <a:prstGeom prst="rect">
            <a:avLst/>
          </a:prstGeom>
          <a:noFill/>
        </p:spPr>
        <p:txBody>
          <a:bodyPr wrap="square" lIns="91305" tIns="45654" rIns="91305" bIns="45654" rtlCol="0">
            <a:spAutoFit/>
          </a:bodyPr>
          <a:lstStyle/>
          <a:p>
            <a:pPr algn="just"/>
            <a:r>
              <a:rPr lang="en-US" sz="3200">
                <a:latin typeface="Arial" pitchFamily="34" charset="0"/>
                <a:ea typeface="Arial-Rounded" pitchFamily="34" charset="0"/>
                <a:cs typeface="Arial" pitchFamily="34" charset="0"/>
              </a:rPr>
              <a:t>Rễ chẳng nhiều lời</a:t>
            </a:r>
          </a:p>
          <a:p>
            <a:pPr algn="just"/>
            <a:r>
              <a:rPr lang="en-US" sz="3200">
                <a:latin typeface="Arial" pitchFamily="34" charset="0"/>
                <a:ea typeface="Arial-Rounded" pitchFamily="34" charset="0"/>
                <a:cs typeface="Arial" pitchFamily="34" charset="0"/>
              </a:rPr>
              <a:t>Âm thầm, nhỏ bé</a:t>
            </a:r>
          </a:p>
          <a:p>
            <a:pPr algn="just"/>
            <a:r>
              <a:rPr lang="en-US" sz="3200">
                <a:latin typeface="Arial" pitchFamily="34" charset="0"/>
                <a:ea typeface="Arial-Rounded" pitchFamily="34" charset="0"/>
                <a:cs typeface="Arial" pitchFamily="34" charset="0"/>
              </a:rPr>
              <a:t>Làm đẹp cho đời</a:t>
            </a:r>
          </a:p>
          <a:p>
            <a:pPr algn="just"/>
            <a:r>
              <a:rPr lang="en-US" sz="3200">
                <a:latin typeface="Arial" pitchFamily="34" charset="0"/>
                <a:ea typeface="Arial-Rounded" pitchFamily="34" charset="0"/>
                <a:cs typeface="Arial" pitchFamily="34" charset="0"/>
              </a:rPr>
              <a:t>Khiêm nhường, lặng lẽ.</a:t>
            </a:r>
          </a:p>
        </p:txBody>
      </p:sp>
    </p:spTree>
    <p:extLst>
      <p:ext uri="{BB962C8B-B14F-4D97-AF65-F5344CB8AC3E}">
        <p14:creationId xmlns:p14="http://schemas.microsoft.com/office/powerpoint/2010/main" val="318436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4936" y="300820"/>
            <a:ext cx="7308270" cy="523099"/>
          </a:xfrm>
          <a:prstGeom prst="rect">
            <a:avLst/>
          </a:prstGeom>
          <a:noFill/>
        </p:spPr>
        <p:txBody>
          <a:bodyPr wrap="square" lIns="91317" tIns="45660" rIns="91317" bIns="45660" rtlCol="0">
            <a:spAutoFit/>
          </a:bodyPr>
          <a:lstStyle/>
          <a:p>
            <a:pPr algn="just"/>
            <a:r>
              <a:rPr lang="en-US" sz="2800" b="1" smtClean="0">
                <a:latin typeface="Arial" pitchFamily="34" charset="0"/>
                <a:ea typeface="Arial-Rounded" pitchFamily="34" charset="0"/>
                <a:cs typeface="Arial" pitchFamily="34" charset="0"/>
              </a:rPr>
              <a:t>Học thuộc lòng hai khổ thơ cuối</a:t>
            </a:r>
            <a:endParaRPr lang="en-US" sz="2800" b="1">
              <a:latin typeface="Arial" pitchFamily="34" charset="0"/>
              <a:ea typeface="Arial-Rounded" pitchFamily="34" charset="0"/>
              <a:cs typeface="Arial" pitchFamily="34" charset="0"/>
            </a:endParaRPr>
          </a:p>
        </p:txBody>
      </p:sp>
      <p:sp>
        <p:nvSpPr>
          <p:cNvPr id="5" name="TextBox 4"/>
          <p:cNvSpPr txBox="1"/>
          <p:nvPr/>
        </p:nvSpPr>
        <p:spPr>
          <a:xfrm>
            <a:off x="2472542" y="895350"/>
            <a:ext cx="5452258" cy="4185713"/>
          </a:xfrm>
          <a:prstGeom prst="rect">
            <a:avLst/>
          </a:prstGeom>
          <a:noFill/>
        </p:spPr>
        <p:txBody>
          <a:bodyPr wrap="square" lIns="91391" tIns="45696" rIns="91391" bIns="45696" rtlCol="0">
            <a:spAutoFit/>
          </a:bodyPr>
          <a:lstStyle/>
          <a:p>
            <a:pPr algn="just"/>
            <a:r>
              <a:rPr lang="en-US" sz="3200">
                <a:latin typeface="Arial" pitchFamily="34" charset="0"/>
                <a:ea typeface="Arial-Rounded" pitchFamily="34" charset="0"/>
                <a:cs typeface="Arial" pitchFamily="34" charset="0"/>
              </a:rPr>
              <a:t>Nếu không có rễ</a:t>
            </a:r>
          </a:p>
          <a:p>
            <a:pPr algn="just"/>
            <a:r>
              <a:rPr lang="en-US" sz="3200">
                <a:latin typeface="Arial" pitchFamily="34" charset="0"/>
                <a:ea typeface="Arial-Rounded" pitchFamily="34" charset="0"/>
                <a:cs typeface="Arial" pitchFamily="34" charset="0"/>
              </a:rPr>
              <a:t>Cây chẳng đâm chồi</a:t>
            </a:r>
          </a:p>
          <a:p>
            <a:pPr algn="just"/>
            <a:r>
              <a:rPr lang="en-US" sz="3200">
                <a:latin typeface="Arial" pitchFamily="34" charset="0"/>
                <a:ea typeface="Arial-Rounded" pitchFamily="34" charset="0"/>
                <a:cs typeface="Arial" pitchFamily="34" charset="0"/>
              </a:rPr>
              <a:t>Chẳng ra trái ngọt</a:t>
            </a:r>
          </a:p>
          <a:p>
            <a:pPr algn="just">
              <a:spcAft>
                <a:spcPts val="1200"/>
              </a:spcAft>
            </a:pPr>
            <a:r>
              <a:rPr lang="en-US" sz="3200">
                <a:latin typeface="Arial" pitchFamily="34" charset="0"/>
                <a:ea typeface="Arial-Rounded" pitchFamily="34" charset="0"/>
                <a:cs typeface="Arial" pitchFamily="34" charset="0"/>
              </a:rPr>
              <a:t>Chẳng nở hoa tươi.</a:t>
            </a:r>
          </a:p>
          <a:p>
            <a:pPr algn="just"/>
            <a:r>
              <a:rPr lang="en-US" sz="3200">
                <a:latin typeface="Arial" pitchFamily="34" charset="0"/>
                <a:ea typeface="Arial-Rounded" pitchFamily="34" charset="0"/>
                <a:cs typeface="Arial" pitchFamily="34" charset="0"/>
              </a:rPr>
              <a:t>Rễ chẳng nhiều lời</a:t>
            </a:r>
          </a:p>
          <a:p>
            <a:pPr algn="just"/>
            <a:r>
              <a:rPr lang="en-US" sz="3200">
                <a:latin typeface="Arial" pitchFamily="34" charset="0"/>
                <a:ea typeface="Arial-Rounded" pitchFamily="34" charset="0"/>
                <a:cs typeface="Arial" pitchFamily="34" charset="0"/>
              </a:rPr>
              <a:t>Âm thầm, nhỏ bé</a:t>
            </a:r>
          </a:p>
          <a:p>
            <a:pPr algn="just"/>
            <a:r>
              <a:rPr lang="en-US" sz="3200">
                <a:latin typeface="Arial" pitchFamily="34" charset="0"/>
                <a:ea typeface="Arial-Rounded" pitchFamily="34" charset="0"/>
                <a:cs typeface="Arial" pitchFamily="34" charset="0"/>
              </a:rPr>
              <a:t>Làm đẹp cho đời</a:t>
            </a:r>
          </a:p>
          <a:p>
            <a:pPr algn="just"/>
            <a:r>
              <a:rPr lang="en-US" sz="3200">
                <a:latin typeface="Arial" pitchFamily="34" charset="0"/>
                <a:ea typeface="Arial-Rounded" pitchFamily="34" charset="0"/>
                <a:cs typeface="Arial" pitchFamily="34" charset="0"/>
              </a:rPr>
              <a:t>Khiêm nhường, lặng lẽ.</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7544" y="962058"/>
            <a:ext cx="3319272" cy="443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6300" y="1405955"/>
            <a:ext cx="3614250" cy="49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2601" y="1885950"/>
            <a:ext cx="3651199" cy="521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038" y="2392648"/>
            <a:ext cx="3145212" cy="46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031748"/>
            <a:ext cx="3409890" cy="497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56" y="3554390"/>
            <a:ext cx="3535201" cy="450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1380" y="4080359"/>
            <a:ext cx="3017520" cy="41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3774" y="4477149"/>
            <a:ext cx="3319272" cy="519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84254"/>
            <a:ext cx="652087" cy="75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332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1"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98513" y="302502"/>
            <a:ext cx="8222670" cy="584654"/>
          </a:xfrm>
          <a:prstGeom prst="rect">
            <a:avLst/>
          </a:prstGeom>
          <a:noFill/>
        </p:spPr>
        <p:txBody>
          <a:bodyPr wrap="square" lIns="91317" tIns="45660" rIns="91317" bIns="45660" rtlCol="0">
            <a:spAutoFit/>
          </a:bodyPr>
          <a:lstStyle/>
          <a:p>
            <a:pPr algn="just"/>
            <a:r>
              <a:rPr lang="en-US" sz="3200" b="1" smtClean="0">
                <a:latin typeface="Arial" pitchFamily="34" charset="0"/>
                <a:ea typeface="Arial-Rounded" pitchFamily="34" charset="0"/>
                <a:cs typeface="Arial" pitchFamily="34" charset="0"/>
              </a:rPr>
              <a:t>Nói về một đức tính em cho là đáng quý</a:t>
            </a:r>
            <a:endParaRPr lang="en-US" sz="3200" b="1">
              <a:latin typeface="Arial" pitchFamily="34" charset="0"/>
              <a:ea typeface="Arial-Rounded" pitchFamily="34" charset="0"/>
              <a:cs typeface="Arial"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85750"/>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6137" b="7725"/>
          <a:stretch/>
        </p:blipFill>
        <p:spPr>
          <a:xfrm>
            <a:off x="4877191" y="1422400"/>
            <a:ext cx="3648622" cy="251460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53863"/>
          <a:stretch/>
        </p:blipFill>
        <p:spPr>
          <a:xfrm>
            <a:off x="685800" y="1504950"/>
            <a:ext cx="3648622" cy="2514600"/>
          </a:xfrm>
          <a:prstGeom prst="rect">
            <a:avLst/>
          </a:prstGeom>
        </p:spPr>
      </p:pic>
    </p:spTree>
    <p:extLst>
      <p:ext uri="{BB962C8B-B14F-4D97-AF65-F5344CB8AC3E}">
        <p14:creationId xmlns:p14="http://schemas.microsoft.com/office/powerpoint/2010/main" val="35405914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304800" y="285750"/>
            <a:ext cx="8662416"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smtClean="0">
                <a:solidFill>
                  <a:schemeClr val="tx1"/>
                </a:solidFill>
                <a:latin typeface="Arial" pitchFamily="34" charset="0"/>
                <a:cs typeface="Arial" pitchFamily="34" charset="0"/>
              </a:rPr>
              <a:t>Xem </a:t>
            </a:r>
            <a:r>
              <a:rPr lang="en-US" sz="3200">
                <a:solidFill>
                  <a:schemeClr val="tx1"/>
                </a:solidFill>
                <a:latin typeface="Arial" pitchFamily="34" charset="0"/>
                <a:cs typeface="Arial" pitchFamily="34" charset="0"/>
              </a:rPr>
              <a:t>lại bài: </a:t>
            </a:r>
            <a:r>
              <a:rPr lang="en-US" sz="3200" i="1" smtClean="0">
                <a:solidFill>
                  <a:schemeClr val="tx1"/>
                </a:solidFill>
                <a:latin typeface="Arial" pitchFamily="34" charset="0"/>
                <a:cs typeface="Arial" pitchFamily="34" charset="0"/>
              </a:rPr>
              <a:t>Câu chuyện của rễ</a:t>
            </a:r>
            <a:r>
              <a:rPr lang="en-US" sz="3200" smtClean="0">
                <a:solidFill>
                  <a:schemeClr val="tx1"/>
                </a:solidFill>
                <a:latin typeface="Arial" pitchFamily="34" charset="0"/>
                <a:cs typeface="Arial" pitchFamily="34" charset="0"/>
              </a:rPr>
              <a:t> </a:t>
            </a:r>
            <a:r>
              <a:rPr lang="en-US" sz="3200">
                <a:solidFill>
                  <a:schemeClr val="tx1"/>
                </a:solidFill>
                <a:latin typeface="Arial" pitchFamily="34" charset="0"/>
                <a:cs typeface="Arial" pitchFamily="34" charset="0"/>
              </a:rPr>
              <a:t>(trang </a:t>
            </a:r>
            <a:r>
              <a:rPr lang="en-US" sz="3200" smtClean="0">
                <a:solidFill>
                  <a:schemeClr val="tx1"/>
                </a:solidFill>
                <a:latin typeface="Arial" pitchFamily="34" charset="0"/>
                <a:cs typeface="Arial" pitchFamily="34" charset="0"/>
              </a:rPr>
              <a:t>88, 89).</a:t>
            </a:r>
            <a:endParaRPr lang="en-US" sz="3200">
              <a:solidFill>
                <a:schemeClr val="tx1"/>
              </a:solidFill>
              <a:latin typeface="Arial" pitchFamily="34" charset="0"/>
              <a:cs typeface="Arial" pitchFamily="34" charset="0"/>
            </a:endParaRPr>
          </a:p>
          <a:p>
            <a:pPr marL="457138" indent="-457138" algn="just">
              <a:buFontTx/>
              <a:buChar char="-"/>
            </a:pPr>
            <a:r>
              <a:rPr lang="en-US" sz="3200">
                <a:solidFill>
                  <a:schemeClr val="tx1"/>
                </a:solidFill>
                <a:latin typeface="Arial" pitchFamily="34" charset="0"/>
                <a:cs typeface="Arial" pitchFamily="34" charset="0"/>
              </a:rPr>
              <a:t>Chuẩn bị bài </a:t>
            </a:r>
            <a:r>
              <a:rPr lang="en-US" sz="3200" smtClean="0">
                <a:solidFill>
                  <a:schemeClr val="tx1"/>
                </a:solidFill>
                <a:latin typeface="Arial" pitchFamily="34" charset="0"/>
                <a:cs typeface="Arial" pitchFamily="34" charset="0"/>
              </a:rPr>
              <a:t>mới </a:t>
            </a:r>
            <a:r>
              <a:rPr lang="en-US" sz="3200" i="1" smtClean="0">
                <a:solidFill>
                  <a:schemeClr val="tx1"/>
                </a:solidFill>
                <a:latin typeface="Arial" pitchFamily="34" charset="0"/>
                <a:cs typeface="Arial" pitchFamily="34" charset="0"/>
              </a:rPr>
              <a:t>Câu hỏi của sói</a:t>
            </a:r>
            <a:r>
              <a:rPr lang="en-US" sz="3200" smtClean="0">
                <a:solidFill>
                  <a:schemeClr val="tx1"/>
                </a:solidFill>
                <a:latin typeface="Arial" pitchFamily="34" charset="0"/>
                <a:cs typeface="Arial" pitchFamily="34" charset="0"/>
              </a:rPr>
              <a:t> </a:t>
            </a:r>
            <a:r>
              <a:rPr lang="en-US" sz="3200">
                <a:solidFill>
                  <a:schemeClr val="tx1"/>
                </a:solidFill>
                <a:latin typeface="Arial" pitchFamily="34" charset="0"/>
                <a:cs typeface="Arial" pitchFamily="34" charset="0"/>
              </a:rPr>
              <a:t>(trang </a:t>
            </a:r>
            <a:r>
              <a:rPr lang="en-US" sz="3200" smtClean="0">
                <a:solidFill>
                  <a:schemeClr val="tx1"/>
                </a:solidFill>
                <a:latin typeface="Arial" pitchFamily="34" charset="0"/>
                <a:cs typeface="Arial" pitchFamily="34" charset="0"/>
              </a:rPr>
              <a:t>90, 91).</a:t>
            </a:r>
            <a:endParaRPr lang="en-US" sz="32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8851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00" y="260747"/>
            <a:ext cx="796290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Quan sát </a:t>
            </a:r>
            <a:r>
              <a:rPr lang="en-US" sz="2400" b="1" smtClean="0">
                <a:latin typeface="Arial" pitchFamily="34" charset="0"/>
                <a:ea typeface="Arial-Rounded" pitchFamily="34" charset="0"/>
                <a:cs typeface="Arial" pitchFamily="34" charset="0"/>
              </a:rPr>
              <a:t>tranh</a:t>
            </a:r>
            <a:endParaRPr lang="en-US" sz="2400" b="1">
              <a:latin typeface="Arial" pitchFamily="34" charset="0"/>
              <a:ea typeface="Arial-Rounded" pitchFamily="34" charset="0"/>
              <a:cs typeface="Arial" pitchFamily="34" charset="0"/>
            </a:endParaRP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219200" y="241697"/>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1</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7" y="171847"/>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876300" y="662418"/>
            <a:ext cx="7962900" cy="46153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a. Cây có những bộ phận nào?</a:t>
            </a:r>
            <a:endParaRPr lang="en-US" sz="2400">
              <a:latin typeface="Arial" pitchFamily="34" charset="0"/>
              <a:ea typeface="Arial-Rounded" pitchFamily="34" charset="0"/>
              <a:cs typeface="Arial" pitchFamily="34" charset="0"/>
            </a:endParaRPr>
          </a:p>
        </p:txBody>
      </p:sp>
      <p:sp>
        <p:nvSpPr>
          <p:cNvPr id="12" name="TextBox 11"/>
          <p:cNvSpPr txBox="1"/>
          <p:nvPr/>
        </p:nvSpPr>
        <p:spPr>
          <a:xfrm>
            <a:off x="876300" y="1064089"/>
            <a:ext cx="7962900" cy="46153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b. Bộ phận nào của cây khó nhìn thấy? Vì sao?</a:t>
            </a:r>
            <a:endParaRPr lang="en-US" sz="2400">
              <a:latin typeface="Arial" pitchFamily="34" charset="0"/>
              <a:ea typeface="Arial-Rounded" pitchFamily="34" charset="0"/>
              <a:cs typeface="Arial" pitchFamily="34"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8148"/>
          <a:stretch/>
        </p:blipFill>
        <p:spPr>
          <a:xfrm>
            <a:off x="1066800" y="1603036"/>
            <a:ext cx="3048000" cy="3251200"/>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544671"/>
            <a:ext cx="3429000" cy="3309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115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2782" y="203336"/>
            <a:ext cx="1160318" cy="584642"/>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Đọc</a:t>
            </a:r>
          </a:p>
        </p:txBody>
      </p:sp>
      <p:sp>
        <p:nvSpPr>
          <p:cNvPr id="4" name="TextBox 3"/>
          <p:cNvSpPr txBox="1"/>
          <p:nvPr/>
        </p:nvSpPr>
        <p:spPr>
          <a:xfrm>
            <a:off x="1362941" y="209550"/>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5" name="TextBox 4"/>
          <p:cNvSpPr txBox="1"/>
          <p:nvPr/>
        </p:nvSpPr>
        <p:spPr>
          <a:xfrm>
            <a:off x="838200" y="905054"/>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8" name="Cloud 7"/>
          <p:cNvSpPr/>
          <p:nvPr/>
        </p:nvSpPr>
        <p:spPr>
          <a:xfrm>
            <a:off x="7162800" y="105123"/>
            <a:ext cx="1752600" cy="730269"/>
          </a:xfrm>
          <a:prstGeom prst="clou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a:r>
              <a:rPr lang="en-US" sz="1600" b="1">
                <a:solidFill>
                  <a:schemeClr val="tx1"/>
                </a:solidFill>
                <a:latin typeface="Arial" pitchFamily="34" charset="0"/>
                <a:ea typeface="Arial-Rounded" pitchFamily="34" charset="0"/>
                <a:cs typeface="Arial" pitchFamily="34" charset="0"/>
              </a:rPr>
              <a:t>Đọc mẫu</a:t>
            </a: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69" y="165455"/>
            <a:ext cx="682458" cy="791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864100" y="905054"/>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a:t>
            </a:r>
            <a:r>
              <a:rPr lang="en-US" sz="2700">
                <a:latin typeface="Arial" pitchFamily="34" charset="0"/>
                <a:ea typeface="Arial-Rounded" pitchFamily="34" charset="0"/>
                <a:cs typeface="Arial" pitchFamily="34" charset="0"/>
              </a:rPr>
              <a:t>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94445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143000" y="895350"/>
            <a:ext cx="6781800" cy="2980603"/>
          </a:xfrm>
          <a:prstGeom prst="cloud">
            <a:avLst/>
          </a:prstGeom>
          <a:solidFill>
            <a:srgbClr val="F2A19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rtlCol="0" anchor="ctr"/>
          <a:lstStyle/>
          <a:p>
            <a:pPr algn="ctr"/>
            <a:r>
              <a:rPr lang="en-US" sz="5400" b="1" smtClean="0">
                <a:solidFill>
                  <a:schemeClr val="tx1"/>
                </a:solidFill>
                <a:latin typeface="Arial" pitchFamily="34" charset="0"/>
                <a:ea typeface="Arial-Rounded" pitchFamily="34" charset="0"/>
                <a:cs typeface="Arial" pitchFamily="34" charset="0"/>
              </a:rPr>
              <a:t>Học sinh đọc thầm</a:t>
            </a:r>
            <a:endParaRPr lang="en-US" sz="5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704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838200" y="651054"/>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18" name="TextBox 17"/>
          <p:cNvSpPr txBox="1"/>
          <p:nvPr/>
        </p:nvSpPr>
        <p:spPr>
          <a:xfrm>
            <a:off x="4864100" y="651054"/>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a:t>
            </a:r>
            <a:r>
              <a:rPr lang="en-US" sz="2700">
                <a:latin typeface="Arial" pitchFamily="34" charset="0"/>
                <a:ea typeface="Arial-Rounded" pitchFamily="34" charset="0"/>
                <a:cs typeface="Arial" pitchFamily="34" charset="0"/>
              </a:rPr>
              <a:t>, 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
        <p:nvSpPr>
          <p:cNvPr id="4" name="TextBox 3"/>
          <p:cNvSpPr txBox="1"/>
          <p:nvPr/>
        </p:nvSpPr>
        <p:spPr>
          <a:xfrm>
            <a:off x="1174877" y="4503504"/>
            <a:ext cx="5117841"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tìm từ khó trong bài.</a:t>
            </a:r>
          </a:p>
        </p:txBody>
      </p:sp>
      <p:cxnSp>
        <p:nvCxnSpPr>
          <p:cNvPr id="5" name="Straight Connector 4"/>
          <p:cNvCxnSpPr/>
          <p:nvPr/>
        </p:nvCxnSpPr>
        <p:spPr>
          <a:xfrm flipH="1">
            <a:off x="2794000" y="1504950"/>
            <a:ext cx="1371600" cy="6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2108204" y="3549650"/>
            <a:ext cx="527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461007" y="4400550"/>
            <a:ext cx="9463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965706" y="7012132"/>
            <a:ext cx="419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011183" y="4400550"/>
            <a:ext cx="21640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7435606" y="1504950"/>
            <a:ext cx="692394" cy="6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664695" y="7349837"/>
            <a:ext cx="8797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061695" y="7718137"/>
            <a:ext cx="574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362941" y="5908"/>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313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1685394"/>
            <a:ext cx="2743200" cy="914400"/>
          </a:xfrm>
        </p:spPr>
        <p:txBody>
          <a:bodyPr>
            <a:normAutofit/>
          </a:bodyPr>
          <a:lstStyle/>
          <a:p>
            <a:pPr algn="l"/>
            <a:r>
              <a:rPr lang="en-US" sz="3900" smtClean="0">
                <a:latin typeface="Arial" pitchFamily="34" charset="0"/>
                <a:cs typeface="Arial" pitchFamily="34" charset="0"/>
              </a:rPr>
              <a:t>trĩu</a:t>
            </a:r>
            <a:endParaRPr lang="en-US" sz="3900">
              <a:latin typeface="Arial" pitchFamily="34" charset="0"/>
              <a:cs typeface="Arial" pitchFamily="34" charset="0"/>
            </a:endParaRPr>
          </a:p>
        </p:txBody>
      </p:sp>
      <p:sp>
        <p:nvSpPr>
          <p:cNvPr id="3" name="Title 1"/>
          <p:cNvSpPr txBox="1">
            <a:spLocks/>
          </p:cNvSpPr>
          <p:nvPr/>
        </p:nvSpPr>
        <p:spPr>
          <a:xfrm>
            <a:off x="2021114" y="0"/>
            <a:ext cx="4419600" cy="127635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b="1" smtClean="0">
                <a:latin typeface="Arial" pitchFamily="34" charset="0"/>
                <a:cs typeface="Arial" pitchFamily="34" charset="0"/>
              </a:rPr>
              <a:t>Luyện đọc</a:t>
            </a:r>
            <a:endParaRPr lang="en-US" b="1">
              <a:latin typeface="Arial" pitchFamily="34" charset="0"/>
              <a:cs typeface="Arial" pitchFamily="34" charset="0"/>
            </a:endParaRPr>
          </a:p>
        </p:txBody>
      </p:sp>
      <p:sp>
        <p:nvSpPr>
          <p:cNvPr id="4" name="Title 1"/>
          <p:cNvSpPr txBox="1">
            <a:spLocks/>
          </p:cNvSpPr>
          <p:nvPr/>
        </p:nvSpPr>
        <p:spPr>
          <a:xfrm>
            <a:off x="3200400" y="1123950"/>
            <a:ext cx="2514600" cy="68580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3900" smtClean="0">
                <a:latin typeface="Arial" pitchFamily="34" charset="0"/>
                <a:cs typeface="Arial" pitchFamily="34" charset="0"/>
              </a:rPr>
              <a:t>sắc thắm</a:t>
            </a:r>
            <a:endParaRPr lang="en-US" sz="3900">
              <a:latin typeface="Arial" pitchFamily="34" charset="0"/>
              <a:cs typeface="Arial" pitchFamily="34" charset="0"/>
            </a:endParaRPr>
          </a:p>
        </p:txBody>
      </p:sp>
      <p:sp>
        <p:nvSpPr>
          <p:cNvPr id="5" name="Title 1"/>
          <p:cNvSpPr txBox="1">
            <a:spLocks/>
          </p:cNvSpPr>
          <p:nvPr/>
        </p:nvSpPr>
        <p:spPr>
          <a:xfrm>
            <a:off x="3142778" y="2142594"/>
            <a:ext cx="3297936" cy="1253595"/>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chồi</a:t>
            </a:r>
            <a:endParaRPr lang="en-US" sz="4000">
              <a:latin typeface="Arial" pitchFamily="34" charset="0"/>
              <a:cs typeface="Arial" pitchFamily="34" charset="0"/>
            </a:endParaRPr>
          </a:p>
        </p:txBody>
      </p:sp>
      <p:sp>
        <p:nvSpPr>
          <p:cNvPr id="6" name="Title 1"/>
          <p:cNvSpPr txBox="1">
            <a:spLocks/>
          </p:cNvSpPr>
          <p:nvPr/>
        </p:nvSpPr>
        <p:spPr>
          <a:xfrm>
            <a:off x="3200400" y="3105150"/>
            <a:ext cx="4419600" cy="83820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khiêm nhường</a:t>
            </a:r>
            <a:endParaRPr lang="en-US" sz="4000">
              <a:latin typeface="Arial" pitchFamily="34" charset="0"/>
              <a:cs typeface="Arial" pitchFamily="34" charset="0"/>
            </a:endParaRPr>
          </a:p>
        </p:txBody>
      </p:sp>
      <p:sp>
        <p:nvSpPr>
          <p:cNvPr id="7" name="Title 1"/>
          <p:cNvSpPr txBox="1">
            <a:spLocks/>
          </p:cNvSpPr>
          <p:nvPr/>
        </p:nvSpPr>
        <p:spPr>
          <a:xfrm>
            <a:off x="3200400" y="3681940"/>
            <a:ext cx="4419600" cy="117581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lặng lẽ</a:t>
            </a:r>
            <a:endParaRPr lang="en-US" sz="4000">
              <a:latin typeface="Arial" pitchFamily="34" charset="0"/>
              <a:cs typeface="Arial" pitchFamily="34" charset="0"/>
            </a:endParaRPr>
          </a:p>
        </p:txBody>
      </p:sp>
    </p:spTree>
    <p:extLst>
      <p:ext uri="{BB962C8B-B14F-4D97-AF65-F5344CB8AC3E}">
        <p14:creationId xmlns:p14="http://schemas.microsoft.com/office/powerpoint/2010/main" val="403824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3754" y="4402068"/>
            <a:ext cx="5478217" cy="584666"/>
          </a:xfrm>
          <a:prstGeom prst="rect">
            <a:avLst/>
          </a:prstGeom>
          <a:solidFill>
            <a:srgbClr val="FEDEF3"/>
          </a:solidFill>
        </p:spPr>
        <p:txBody>
          <a:bodyPr wrap="square" lIns="91330" tIns="45666" rIns="91330" bIns="45666" rtlCol="0">
            <a:spAutoFit/>
          </a:bodyPr>
          <a:lstStyle/>
          <a:p>
            <a:pPr algn="ctr"/>
            <a:r>
              <a:rPr lang="en-US" sz="3200" smtClean="0">
                <a:latin typeface="Arial" pitchFamily="34" charset="0"/>
                <a:ea typeface="Arial-Rounded" pitchFamily="34" charset="0"/>
                <a:cs typeface="Arial" pitchFamily="34" charset="0"/>
              </a:rPr>
              <a:t>Đọc nối tiếp dòng thơ</a:t>
            </a:r>
            <a:endParaRPr lang="en-US" sz="3200">
              <a:latin typeface="Arial" pitchFamily="34" charset="0"/>
              <a:ea typeface="Arial-Rounded" pitchFamily="34" charset="0"/>
              <a:cs typeface="Arial" pitchFamily="34" charset="0"/>
            </a:endParaRPr>
          </a:p>
        </p:txBody>
      </p:sp>
      <p:sp>
        <p:nvSpPr>
          <p:cNvPr id="18" name="TextBox 17"/>
          <p:cNvSpPr txBox="1"/>
          <p:nvPr/>
        </p:nvSpPr>
        <p:spPr>
          <a:xfrm>
            <a:off x="1362941" y="-19050"/>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19" name="TextBox 18"/>
          <p:cNvSpPr txBox="1"/>
          <p:nvPr/>
        </p:nvSpPr>
        <p:spPr>
          <a:xfrm>
            <a:off x="838200" y="514350"/>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20" name="TextBox 19"/>
          <p:cNvSpPr txBox="1"/>
          <p:nvPr/>
        </p:nvSpPr>
        <p:spPr>
          <a:xfrm>
            <a:off x="4864100" y="514350"/>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a:t>
            </a:r>
            <a:r>
              <a:rPr lang="en-US" sz="2700">
                <a:latin typeface="Arial" pitchFamily="34" charset="0"/>
                <a:ea typeface="Arial-Rounded" pitchFamily="34" charset="0"/>
                <a:cs typeface="Arial" pitchFamily="34" charset="0"/>
              </a:rPr>
              <a:t>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990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1+#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145" y="4454409"/>
            <a:ext cx="5478217" cy="584666"/>
          </a:xfrm>
          <a:prstGeom prst="rect">
            <a:avLst/>
          </a:prstGeom>
          <a:solidFill>
            <a:srgbClr val="FEDEF3"/>
          </a:solidFill>
        </p:spPr>
        <p:txBody>
          <a:bodyPr wrap="square" lIns="91330" tIns="45666" rIns="91330" bIns="45666" rtlCol="0">
            <a:spAutoFit/>
          </a:bodyPr>
          <a:lstStyle/>
          <a:p>
            <a:pPr algn="ctr"/>
            <a:r>
              <a:rPr lang="en-US" sz="3200">
                <a:latin typeface="Arial" pitchFamily="34" charset="0"/>
                <a:ea typeface="Arial-Rounded" pitchFamily="34" charset="0"/>
                <a:cs typeface="Arial" pitchFamily="34" charset="0"/>
              </a:rPr>
              <a:t>Bài thơ có mấy khổ thơ?</a:t>
            </a:r>
          </a:p>
        </p:txBody>
      </p:sp>
      <p:sp>
        <p:nvSpPr>
          <p:cNvPr id="4" name="TextBox 3"/>
          <p:cNvSpPr txBox="1"/>
          <p:nvPr/>
        </p:nvSpPr>
        <p:spPr>
          <a:xfrm>
            <a:off x="-14515" y="4415064"/>
            <a:ext cx="5486400" cy="584666"/>
          </a:xfrm>
          <a:prstGeom prst="rect">
            <a:avLst/>
          </a:prstGeom>
          <a:solidFill>
            <a:srgbClr val="FEDEF3"/>
          </a:solidFill>
        </p:spPr>
        <p:txBody>
          <a:bodyPr wrap="square" lIns="91330" tIns="45666" rIns="91330" bIns="45666" rtlCol="0">
            <a:spAutoFit/>
          </a:bodyPr>
          <a:lstStyle/>
          <a:p>
            <a:pPr algn="ctr"/>
            <a:r>
              <a:rPr lang="en-US" sz="3200" smtClean="0">
                <a:latin typeface="Arial" pitchFamily="34" charset="0"/>
                <a:ea typeface="Arial-Rounded" pitchFamily="34" charset="0"/>
                <a:cs typeface="Arial" pitchFamily="34" charset="0"/>
              </a:rPr>
              <a:t>Đọc nối tiếp khổ thơ</a:t>
            </a:r>
            <a:endParaRPr lang="en-US" sz="3200">
              <a:latin typeface="Arial" pitchFamily="34" charset="0"/>
              <a:ea typeface="Arial-Rounded" pitchFamily="34" charset="0"/>
              <a:cs typeface="Arial" pitchFamily="34" charset="0"/>
            </a:endParaRPr>
          </a:p>
        </p:txBody>
      </p:sp>
      <p:sp>
        <p:nvSpPr>
          <p:cNvPr id="5" name="TextBox 4"/>
          <p:cNvSpPr txBox="1"/>
          <p:nvPr/>
        </p:nvSpPr>
        <p:spPr>
          <a:xfrm>
            <a:off x="1362941" y="-19050"/>
            <a:ext cx="5947064" cy="584642"/>
          </a:xfrm>
          <a:prstGeom prst="rect">
            <a:avLst/>
          </a:prstGeom>
          <a:noFill/>
        </p:spPr>
        <p:txBody>
          <a:bodyPr wrap="square" lIns="91305" tIns="45654" rIns="91305" bIns="45654" rtlCol="0">
            <a:spAutoFit/>
          </a:bodyPr>
          <a:lstStyle/>
          <a:p>
            <a:pPr algn="ctr"/>
            <a:r>
              <a:rPr lang="en-US" sz="3200" b="1" smtClean="0">
                <a:latin typeface="Arial" pitchFamily="34" charset="0"/>
                <a:ea typeface="Arial-Rounded" pitchFamily="34" charset="0"/>
                <a:cs typeface="Arial" pitchFamily="34" charset="0"/>
              </a:rPr>
              <a:t>Câu chuyện của rễ</a:t>
            </a:r>
            <a:endParaRPr lang="en-US" sz="3200" b="1">
              <a:latin typeface="Arial" pitchFamily="34" charset="0"/>
              <a:ea typeface="Arial-Rounded" pitchFamily="34" charset="0"/>
              <a:cs typeface="Arial" pitchFamily="34" charset="0"/>
            </a:endParaRPr>
          </a:p>
        </p:txBody>
      </p:sp>
      <p:sp>
        <p:nvSpPr>
          <p:cNvPr id="6" name="TextBox 5"/>
          <p:cNvSpPr txBox="1"/>
          <p:nvPr/>
        </p:nvSpPr>
        <p:spPr>
          <a:xfrm>
            <a:off x="838200" y="639568"/>
            <a:ext cx="3733800" cy="4247183"/>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Hoa nở trên cành</a:t>
            </a:r>
          </a:p>
          <a:p>
            <a:pPr algn="just"/>
            <a:r>
              <a:rPr lang="en-US" sz="2700" smtClean="0">
                <a:latin typeface="Arial" pitchFamily="34" charset="0"/>
                <a:ea typeface="Arial-Rounded" pitchFamily="34" charset="0"/>
                <a:cs typeface="Arial" pitchFamily="34" charset="0"/>
              </a:rPr>
              <a:t>Khoe muôn sắc thắm</a:t>
            </a:r>
          </a:p>
          <a:p>
            <a:pPr algn="just"/>
            <a:r>
              <a:rPr lang="en-US" sz="2700" smtClean="0">
                <a:latin typeface="Arial" pitchFamily="34" charset="0"/>
                <a:ea typeface="Arial-Rounded" pitchFamily="34" charset="0"/>
                <a:cs typeface="Arial" pitchFamily="34" charset="0"/>
              </a:rPr>
              <a:t>Giữa vòm lá xanh</a:t>
            </a:r>
          </a:p>
          <a:p>
            <a:pPr algn="just"/>
            <a:r>
              <a:rPr lang="en-US" sz="2700" smtClean="0">
                <a:latin typeface="Arial" pitchFamily="34" charset="0"/>
                <a:ea typeface="Arial-Rounded" pitchFamily="34" charset="0"/>
                <a:cs typeface="Arial" pitchFamily="34" charset="0"/>
              </a:rPr>
              <a:t>Tỏa hương trong nắng.</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Để hoa nở đẹp</a:t>
            </a:r>
          </a:p>
          <a:p>
            <a:pPr algn="just"/>
            <a:r>
              <a:rPr lang="en-US" sz="2700" smtClean="0">
                <a:latin typeface="Arial" pitchFamily="34" charset="0"/>
                <a:ea typeface="Arial-Rounded" pitchFamily="34" charset="0"/>
                <a:cs typeface="Arial" pitchFamily="34" charset="0"/>
              </a:rPr>
              <a:t>Để quả trĩu cành</a:t>
            </a:r>
          </a:p>
          <a:p>
            <a:pPr algn="just"/>
            <a:r>
              <a:rPr lang="en-US" sz="2700" smtClean="0">
                <a:latin typeface="Arial" pitchFamily="34" charset="0"/>
                <a:ea typeface="Arial-Rounded" pitchFamily="34" charset="0"/>
                <a:cs typeface="Arial" pitchFamily="34" charset="0"/>
              </a:rPr>
              <a:t>Để lá biếc xanh</a:t>
            </a:r>
          </a:p>
          <a:p>
            <a:pPr algn="just"/>
            <a:r>
              <a:rPr lang="en-US" sz="2700" smtClean="0">
                <a:latin typeface="Arial" pitchFamily="34" charset="0"/>
                <a:ea typeface="Arial-Rounded" pitchFamily="34" charset="0"/>
                <a:cs typeface="Arial" pitchFamily="34" charset="0"/>
              </a:rPr>
              <a:t>Rễ chìm trong đất…</a:t>
            </a:r>
          </a:p>
          <a:p>
            <a:pPr algn="just"/>
            <a:endParaRPr lang="en-US" sz="2700">
              <a:latin typeface="Arial" pitchFamily="34" charset="0"/>
              <a:ea typeface="Arial-Rounded" pitchFamily="34" charset="0"/>
              <a:cs typeface="Arial" pitchFamily="34" charset="0"/>
            </a:endParaRPr>
          </a:p>
        </p:txBody>
      </p:sp>
      <p:sp>
        <p:nvSpPr>
          <p:cNvPr id="7" name="TextBox 6"/>
          <p:cNvSpPr txBox="1"/>
          <p:nvPr/>
        </p:nvSpPr>
        <p:spPr>
          <a:xfrm>
            <a:off x="4864100" y="639568"/>
            <a:ext cx="4051300" cy="4662682"/>
          </a:xfrm>
          <a:prstGeom prst="rect">
            <a:avLst/>
          </a:prstGeom>
          <a:noFill/>
        </p:spPr>
        <p:txBody>
          <a:bodyPr wrap="square" lIns="91305" tIns="45654" rIns="91305" bIns="45654" rtlCol="0">
            <a:spAutoFit/>
          </a:bodyPr>
          <a:lstStyle/>
          <a:p>
            <a:pPr algn="just"/>
            <a:r>
              <a:rPr lang="en-US" sz="2700" smtClean="0">
                <a:latin typeface="Arial" pitchFamily="34" charset="0"/>
                <a:ea typeface="Arial-Rounded" pitchFamily="34" charset="0"/>
                <a:cs typeface="Arial" pitchFamily="34" charset="0"/>
              </a:rPr>
              <a:t>Nếu không có rễ</a:t>
            </a:r>
          </a:p>
          <a:p>
            <a:pPr algn="just"/>
            <a:r>
              <a:rPr lang="en-US" sz="2700" smtClean="0">
                <a:latin typeface="Arial" pitchFamily="34" charset="0"/>
                <a:ea typeface="Arial-Rounded" pitchFamily="34" charset="0"/>
                <a:cs typeface="Arial" pitchFamily="34" charset="0"/>
              </a:rPr>
              <a:t>Cây chẳng đâm chồi</a:t>
            </a:r>
          </a:p>
          <a:p>
            <a:pPr algn="just"/>
            <a:r>
              <a:rPr lang="en-US" sz="2700" smtClean="0">
                <a:latin typeface="Arial" pitchFamily="34" charset="0"/>
                <a:ea typeface="Arial-Rounded" pitchFamily="34" charset="0"/>
                <a:cs typeface="Arial" pitchFamily="34" charset="0"/>
              </a:rPr>
              <a:t>Chẳng ra trái ngọt</a:t>
            </a:r>
          </a:p>
          <a:p>
            <a:pPr algn="just"/>
            <a:r>
              <a:rPr lang="en-US" sz="2700" smtClean="0">
                <a:latin typeface="Arial" pitchFamily="34" charset="0"/>
                <a:ea typeface="Arial-Rounded" pitchFamily="34" charset="0"/>
                <a:cs typeface="Arial" pitchFamily="34" charset="0"/>
              </a:rPr>
              <a:t>Chẳng nở hoa tươi.</a:t>
            </a:r>
          </a:p>
          <a:p>
            <a:pPr algn="just"/>
            <a:endParaRPr lang="en-US" sz="270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Rễ chẳng nhiều lời</a:t>
            </a:r>
          </a:p>
          <a:p>
            <a:pPr algn="just"/>
            <a:r>
              <a:rPr lang="en-US" sz="2700" smtClean="0">
                <a:latin typeface="Arial" pitchFamily="34" charset="0"/>
                <a:ea typeface="Arial-Rounded" pitchFamily="34" charset="0"/>
                <a:cs typeface="Arial" pitchFamily="34" charset="0"/>
              </a:rPr>
              <a:t>Âm thầm, </a:t>
            </a:r>
            <a:r>
              <a:rPr lang="en-US" sz="2700">
                <a:latin typeface="Arial" pitchFamily="34" charset="0"/>
                <a:ea typeface="Arial-Rounded" pitchFamily="34" charset="0"/>
                <a:cs typeface="Arial" pitchFamily="34" charset="0"/>
              </a:rPr>
              <a:t>nhỏ bé</a:t>
            </a:r>
            <a:endParaRPr lang="en-US" sz="2700" smtClean="0">
              <a:latin typeface="Arial" pitchFamily="34" charset="0"/>
              <a:ea typeface="Arial-Rounded" pitchFamily="34" charset="0"/>
              <a:cs typeface="Arial" pitchFamily="34" charset="0"/>
            </a:endParaRPr>
          </a:p>
          <a:p>
            <a:pPr algn="just"/>
            <a:r>
              <a:rPr lang="en-US" sz="2700" smtClean="0">
                <a:latin typeface="Arial" pitchFamily="34" charset="0"/>
                <a:ea typeface="Arial-Rounded" pitchFamily="34" charset="0"/>
                <a:cs typeface="Arial" pitchFamily="34" charset="0"/>
              </a:rPr>
              <a:t>Làm đẹp cho đời</a:t>
            </a:r>
          </a:p>
          <a:p>
            <a:pPr algn="just"/>
            <a:r>
              <a:rPr lang="en-US" sz="2700" smtClean="0">
                <a:latin typeface="Arial" pitchFamily="34" charset="0"/>
                <a:ea typeface="Arial-Rounded" pitchFamily="34" charset="0"/>
                <a:cs typeface="Arial" pitchFamily="34" charset="0"/>
              </a:rPr>
              <a:t>Khiêm nhường, lặng lẽ.</a:t>
            </a:r>
          </a:p>
          <a:p>
            <a:pPr algn="r"/>
            <a:r>
              <a:rPr lang="en-US" sz="2700" smtClean="0">
                <a:latin typeface="Arial" pitchFamily="34" charset="0"/>
                <a:ea typeface="Arial-Rounded" pitchFamily="34" charset="0"/>
                <a:cs typeface="Arial" pitchFamily="34" charset="0"/>
              </a:rPr>
              <a:t>(Phương Dung)</a:t>
            </a:r>
          </a:p>
          <a:p>
            <a:pPr algn="just"/>
            <a:endParaRPr lang="en-US" sz="27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05493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1+#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1299</TotalTime>
  <Words>1140</Words>
  <Application>Microsoft Office PowerPoint</Application>
  <PresentationFormat>On-screen Show (16:9)</PresentationFormat>
  <Paragraphs>251</Paragraphs>
  <Slides>24</Slides>
  <Notes>6</Notes>
  <HiddenSlides>0</HiddenSlides>
  <MMClips>1</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trĩu</vt:lpstr>
      <vt:lpstr>PowerPoint Presentation</vt:lpstr>
      <vt:lpstr>PowerPoint Presentation</vt:lpstr>
      <vt:lpstr>PowerPoint Presentation</vt:lpstr>
      <vt:lpstr>Sắc thắm: màu đậm và tươi.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228</cp:revision>
  <dcterms:created xsi:type="dcterms:W3CDTF">2020-12-08T15:48:47Z</dcterms:created>
  <dcterms:modified xsi:type="dcterms:W3CDTF">2021-03-15T22:55:22Z</dcterms:modified>
</cp:coreProperties>
</file>