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301" r:id="rId3"/>
    <p:sldId id="293" r:id="rId4"/>
    <p:sldId id="303" r:id="rId5"/>
    <p:sldId id="304" r:id="rId6"/>
    <p:sldId id="306" r:id="rId7"/>
    <p:sldId id="305" r:id="rId8"/>
    <p:sldId id="302" r:id="rId9"/>
    <p:sldId id="288" r:id="rId10"/>
    <p:sldId id="298" r:id="rId11"/>
    <p:sldId id="299" r:id="rId12"/>
    <p:sldId id="269" r:id="rId13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8CAFE"/>
    <a:srgbClr val="DDCBFD"/>
    <a:srgbClr val="C7AAFC"/>
    <a:srgbClr val="AA28E4"/>
    <a:srgbClr val="FFFBAF"/>
    <a:srgbClr val="B7ECFF"/>
    <a:srgbClr val="8FE2FF"/>
    <a:srgbClr val="1DC4FF"/>
    <a:srgbClr val="95D153"/>
    <a:srgbClr val="A9DA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696" y="-3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530B46-ED89-4F59-9F3D-AE0297600B29}" type="datetimeFigureOut">
              <a:rPr lang="en-US" smtClean="0"/>
              <a:t>2/25/2021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9462B-6CA1-48CF-A14A-7A4DFCCD9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985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9462B-6CA1-48CF-A14A-7A4DFCCD989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2083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GV đọc</a:t>
            </a:r>
            <a:r>
              <a:rPr lang="en-US" baseline="0" smtClean="0"/>
              <a:t> sách GV để nắm quy trình, k đc chủ quan ở phần này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9462B-6CA1-48CF-A14A-7A4DFCCD989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0841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GV đọc</a:t>
            </a:r>
            <a:r>
              <a:rPr lang="en-US" baseline="0" smtClean="0"/>
              <a:t> sách GV để nắm quy trình, k đc chủ quan ở phần này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9462B-6CA1-48CF-A14A-7A4DFCCD989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0841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9462B-6CA1-48CF-A14A-7A4DFCCD989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814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9462B-6CA1-48CF-A14A-7A4DFCCD989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1963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9462B-6CA1-48CF-A14A-7A4DFCCD989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1963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GV làm</a:t>
            </a:r>
            <a:r>
              <a:rPr lang="en-US" baseline="0" smtClean="0"/>
              <a:t> mẫu xe vàng cho hs quan sát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9462B-6CA1-48CF-A14A-7A4DFCCD989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5743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9462B-6CA1-48CF-A14A-7A4DFCCD989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588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2EA02-620F-402F-96EF-96676793A7B3}" type="datetimeFigureOut">
              <a:rPr lang="en-US" smtClean="0"/>
              <a:t>2/25/2021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408DA-F5E7-40B2-A2D2-82803FC11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812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2EA02-620F-402F-96EF-96676793A7B3}" type="datetimeFigureOut">
              <a:rPr lang="en-US" smtClean="0"/>
              <a:t>2/25/2021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408DA-F5E7-40B2-A2D2-82803FC11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316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2EA02-620F-402F-96EF-96676793A7B3}" type="datetimeFigureOut">
              <a:rPr lang="en-US" smtClean="0"/>
              <a:t>2/25/2021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408DA-F5E7-40B2-A2D2-82803FC11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380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2EA02-620F-402F-96EF-96676793A7B3}" type="datetimeFigureOut">
              <a:rPr lang="en-US" smtClean="0"/>
              <a:t>2/25/2021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408DA-F5E7-40B2-A2D2-82803FC11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073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2EA02-620F-402F-96EF-96676793A7B3}" type="datetimeFigureOut">
              <a:rPr lang="en-US" smtClean="0"/>
              <a:t>2/25/2021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408DA-F5E7-40B2-A2D2-82803FC11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681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2EA02-620F-402F-96EF-96676793A7B3}" type="datetimeFigureOut">
              <a:rPr lang="en-US" smtClean="0"/>
              <a:t>2/25/2021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408DA-F5E7-40B2-A2D2-82803FC11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937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2EA02-620F-402F-96EF-96676793A7B3}" type="datetimeFigureOut">
              <a:rPr lang="en-US" smtClean="0"/>
              <a:t>2/25/2021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408DA-F5E7-40B2-A2D2-82803FC11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413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2EA02-620F-402F-96EF-96676793A7B3}" type="datetimeFigureOut">
              <a:rPr lang="en-US" smtClean="0"/>
              <a:t>2/25/2021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408DA-F5E7-40B2-A2D2-82803FC11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586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2EA02-620F-402F-96EF-96676793A7B3}" type="datetimeFigureOut">
              <a:rPr lang="en-US" smtClean="0"/>
              <a:t>2/25/2021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408DA-F5E7-40B2-A2D2-82803FC11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812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2EA02-620F-402F-96EF-96676793A7B3}" type="datetimeFigureOut">
              <a:rPr lang="en-US" smtClean="0"/>
              <a:t>2/25/2021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408DA-F5E7-40B2-A2D2-82803FC11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636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2EA02-620F-402F-96EF-96676793A7B3}" type="datetimeFigureOut">
              <a:rPr lang="en-US" smtClean="0"/>
              <a:t>2/25/2021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408DA-F5E7-40B2-A2D2-82803FC11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105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52EA02-620F-402F-96EF-96676793A7B3}" type="datetimeFigureOut">
              <a:rPr lang="en-US" smtClean="0"/>
              <a:t>2/25/2021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F408DA-F5E7-40B2-A2D2-82803FC11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91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10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/>
          <p:cNvSpPr/>
          <p:nvPr/>
        </p:nvSpPr>
        <p:spPr>
          <a:xfrm>
            <a:off x="-228600" y="164523"/>
            <a:ext cx="9448800" cy="2615503"/>
          </a:xfrm>
          <a:custGeom>
            <a:avLst/>
            <a:gdLst>
              <a:gd name="connsiteX0" fmla="*/ 0 w 9144000"/>
              <a:gd name="connsiteY0" fmla="*/ 0 h 2343150"/>
              <a:gd name="connsiteX1" fmla="*/ 9144000 w 9144000"/>
              <a:gd name="connsiteY1" fmla="*/ 0 h 2343150"/>
              <a:gd name="connsiteX2" fmla="*/ 9144000 w 9144000"/>
              <a:gd name="connsiteY2" fmla="*/ 2343150 h 2343150"/>
              <a:gd name="connsiteX3" fmla="*/ 0 w 9144000"/>
              <a:gd name="connsiteY3" fmla="*/ 2343150 h 2343150"/>
              <a:gd name="connsiteX4" fmla="*/ 0 w 9144000"/>
              <a:gd name="connsiteY4" fmla="*/ 0 h 2343150"/>
              <a:gd name="connsiteX0" fmla="*/ 0 w 9144000"/>
              <a:gd name="connsiteY0" fmla="*/ 0 h 2343150"/>
              <a:gd name="connsiteX1" fmla="*/ 9144000 w 9144000"/>
              <a:gd name="connsiteY1" fmla="*/ 0 h 2343150"/>
              <a:gd name="connsiteX2" fmla="*/ 9144000 w 9144000"/>
              <a:gd name="connsiteY2" fmla="*/ 2343150 h 2343150"/>
              <a:gd name="connsiteX3" fmla="*/ 1340427 w 9144000"/>
              <a:gd name="connsiteY3" fmla="*/ 2192482 h 2343150"/>
              <a:gd name="connsiteX4" fmla="*/ 0 w 9144000"/>
              <a:gd name="connsiteY4" fmla="*/ 2343150 h 2343150"/>
              <a:gd name="connsiteX5" fmla="*/ 0 w 9144000"/>
              <a:gd name="connsiteY5" fmla="*/ 0 h 2343150"/>
              <a:gd name="connsiteX0" fmla="*/ 0 w 9144000"/>
              <a:gd name="connsiteY0" fmla="*/ 0 h 2343150"/>
              <a:gd name="connsiteX1" fmla="*/ 9144000 w 9144000"/>
              <a:gd name="connsiteY1" fmla="*/ 0 h 2343150"/>
              <a:gd name="connsiteX2" fmla="*/ 9144000 w 9144000"/>
              <a:gd name="connsiteY2" fmla="*/ 2343150 h 2343150"/>
              <a:gd name="connsiteX3" fmla="*/ 1340427 w 9144000"/>
              <a:gd name="connsiteY3" fmla="*/ 2192482 h 2343150"/>
              <a:gd name="connsiteX4" fmla="*/ 0 w 9144000"/>
              <a:gd name="connsiteY4" fmla="*/ 2343150 h 2343150"/>
              <a:gd name="connsiteX5" fmla="*/ 0 w 9144000"/>
              <a:gd name="connsiteY5" fmla="*/ 0 h 2343150"/>
              <a:gd name="connsiteX0" fmla="*/ 0 w 9144000"/>
              <a:gd name="connsiteY0" fmla="*/ 0 h 2343150"/>
              <a:gd name="connsiteX1" fmla="*/ 9144000 w 9144000"/>
              <a:gd name="connsiteY1" fmla="*/ 0 h 2343150"/>
              <a:gd name="connsiteX2" fmla="*/ 9144000 w 9144000"/>
              <a:gd name="connsiteY2" fmla="*/ 2343150 h 2343150"/>
              <a:gd name="connsiteX3" fmla="*/ 1340427 w 9144000"/>
              <a:gd name="connsiteY3" fmla="*/ 2192482 h 2343150"/>
              <a:gd name="connsiteX4" fmla="*/ 0 w 9144000"/>
              <a:gd name="connsiteY4" fmla="*/ 2343150 h 2343150"/>
              <a:gd name="connsiteX5" fmla="*/ 0 w 9144000"/>
              <a:gd name="connsiteY5" fmla="*/ 0 h 2343150"/>
              <a:gd name="connsiteX0" fmla="*/ 0 w 9144000"/>
              <a:gd name="connsiteY0" fmla="*/ 0 h 2548496"/>
              <a:gd name="connsiteX1" fmla="*/ 9144000 w 9144000"/>
              <a:gd name="connsiteY1" fmla="*/ 0 h 2548496"/>
              <a:gd name="connsiteX2" fmla="*/ 9144000 w 9144000"/>
              <a:gd name="connsiteY2" fmla="*/ 2343150 h 2548496"/>
              <a:gd name="connsiteX3" fmla="*/ 5340927 w 9144000"/>
              <a:gd name="connsiteY3" fmla="*/ 2441864 h 2548496"/>
              <a:gd name="connsiteX4" fmla="*/ 1340427 w 9144000"/>
              <a:gd name="connsiteY4" fmla="*/ 2192482 h 2548496"/>
              <a:gd name="connsiteX5" fmla="*/ 0 w 9144000"/>
              <a:gd name="connsiteY5" fmla="*/ 2343150 h 2548496"/>
              <a:gd name="connsiteX6" fmla="*/ 0 w 9144000"/>
              <a:gd name="connsiteY6" fmla="*/ 0 h 2548496"/>
              <a:gd name="connsiteX0" fmla="*/ 0 w 9144000"/>
              <a:gd name="connsiteY0" fmla="*/ 0 h 2579888"/>
              <a:gd name="connsiteX1" fmla="*/ 9144000 w 9144000"/>
              <a:gd name="connsiteY1" fmla="*/ 0 h 2579888"/>
              <a:gd name="connsiteX2" fmla="*/ 9144000 w 9144000"/>
              <a:gd name="connsiteY2" fmla="*/ 2343150 h 2579888"/>
              <a:gd name="connsiteX3" fmla="*/ 5340927 w 9144000"/>
              <a:gd name="connsiteY3" fmla="*/ 2514600 h 2579888"/>
              <a:gd name="connsiteX4" fmla="*/ 1340427 w 9144000"/>
              <a:gd name="connsiteY4" fmla="*/ 2192482 h 2579888"/>
              <a:gd name="connsiteX5" fmla="*/ 0 w 9144000"/>
              <a:gd name="connsiteY5" fmla="*/ 2343150 h 2579888"/>
              <a:gd name="connsiteX6" fmla="*/ 0 w 9144000"/>
              <a:gd name="connsiteY6" fmla="*/ 0 h 2579888"/>
              <a:gd name="connsiteX0" fmla="*/ 0 w 9144000"/>
              <a:gd name="connsiteY0" fmla="*/ 0 h 2591660"/>
              <a:gd name="connsiteX1" fmla="*/ 9144000 w 9144000"/>
              <a:gd name="connsiteY1" fmla="*/ 0 h 2591660"/>
              <a:gd name="connsiteX2" fmla="*/ 9144000 w 9144000"/>
              <a:gd name="connsiteY2" fmla="*/ 2343150 h 2591660"/>
              <a:gd name="connsiteX3" fmla="*/ 5340927 w 9144000"/>
              <a:gd name="connsiteY3" fmla="*/ 2514600 h 2591660"/>
              <a:gd name="connsiteX4" fmla="*/ 1340427 w 9144000"/>
              <a:gd name="connsiteY4" fmla="*/ 2192482 h 2591660"/>
              <a:gd name="connsiteX5" fmla="*/ 0 w 9144000"/>
              <a:gd name="connsiteY5" fmla="*/ 2343150 h 2591660"/>
              <a:gd name="connsiteX6" fmla="*/ 0 w 9144000"/>
              <a:gd name="connsiteY6" fmla="*/ 0 h 2591660"/>
              <a:gd name="connsiteX0" fmla="*/ 0 w 9144000"/>
              <a:gd name="connsiteY0" fmla="*/ 0 h 2602842"/>
              <a:gd name="connsiteX1" fmla="*/ 9144000 w 9144000"/>
              <a:gd name="connsiteY1" fmla="*/ 0 h 2602842"/>
              <a:gd name="connsiteX2" fmla="*/ 9144000 w 9144000"/>
              <a:gd name="connsiteY2" fmla="*/ 2343150 h 2602842"/>
              <a:gd name="connsiteX3" fmla="*/ 5401261 w 9144000"/>
              <a:gd name="connsiteY3" fmla="*/ 2535382 h 2602842"/>
              <a:gd name="connsiteX4" fmla="*/ 1340427 w 9144000"/>
              <a:gd name="connsiteY4" fmla="*/ 2192482 h 2602842"/>
              <a:gd name="connsiteX5" fmla="*/ 0 w 9144000"/>
              <a:gd name="connsiteY5" fmla="*/ 2343150 h 2602842"/>
              <a:gd name="connsiteX6" fmla="*/ 0 w 9144000"/>
              <a:gd name="connsiteY6" fmla="*/ 0 h 2602842"/>
              <a:gd name="connsiteX0" fmla="*/ 0 w 9144000"/>
              <a:gd name="connsiteY0" fmla="*/ 0 h 2602842"/>
              <a:gd name="connsiteX1" fmla="*/ 9144000 w 9144000"/>
              <a:gd name="connsiteY1" fmla="*/ 0 h 2602842"/>
              <a:gd name="connsiteX2" fmla="*/ 9144000 w 9144000"/>
              <a:gd name="connsiteY2" fmla="*/ 2343150 h 2602842"/>
              <a:gd name="connsiteX3" fmla="*/ 5401261 w 9144000"/>
              <a:gd name="connsiteY3" fmla="*/ 2535382 h 2602842"/>
              <a:gd name="connsiteX4" fmla="*/ 1340427 w 9144000"/>
              <a:gd name="connsiteY4" fmla="*/ 2192482 h 2602842"/>
              <a:gd name="connsiteX5" fmla="*/ 0 w 9144000"/>
              <a:gd name="connsiteY5" fmla="*/ 2343150 h 2602842"/>
              <a:gd name="connsiteX6" fmla="*/ 0 w 9144000"/>
              <a:gd name="connsiteY6" fmla="*/ 0 h 2602842"/>
              <a:gd name="connsiteX0" fmla="*/ 0 w 9144000"/>
              <a:gd name="connsiteY0" fmla="*/ 0 h 2602842"/>
              <a:gd name="connsiteX1" fmla="*/ 9144000 w 9144000"/>
              <a:gd name="connsiteY1" fmla="*/ 0 h 2602842"/>
              <a:gd name="connsiteX2" fmla="*/ 9144000 w 9144000"/>
              <a:gd name="connsiteY2" fmla="*/ 2343150 h 2602842"/>
              <a:gd name="connsiteX3" fmla="*/ 5401261 w 9144000"/>
              <a:gd name="connsiteY3" fmla="*/ 2535382 h 2602842"/>
              <a:gd name="connsiteX4" fmla="*/ 1340427 w 9144000"/>
              <a:gd name="connsiteY4" fmla="*/ 2192482 h 2602842"/>
              <a:gd name="connsiteX5" fmla="*/ 0 w 9144000"/>
              <a:gd name="connsiteY5" fmla="*/ 2343150 h 2602842"/>
              <a:gd name="connsiteX6" fmla="*/ 0 w 9144000"/>
              <a:gd name="connsiteY6" fmla="*/ 0 h 2602842"/>
              <a:gd name="connsiteX0" fmla="*/ 0 w 9144000"/>
              <a:gd name="connsiteY0" fmla="*/ 0 h 2615503"/>
              <a:gd name="connsiteX1" fmla="*/ 9144000 w 9144000"/>
              <a:gd name="connsiteY1" fmla="*/ 0 h 2615503"/>
              <a:gd name="connsiteX2" fmla="*/ 9144000 w 9144000"/>
              <a:gd name="connsiteY2" fmla="*/ 2343150 h 2615503"/>
              <a:gd name="connsiteX3" fmla="*/ 5401261 w 9144000"/>
              <a:gd name="connsiteY3" fmla="*/ 2535382 h 2615503"/>
              <a:gd name="connsiteX4" fmla="*/ 1340427 w 9144000"/>
              <a:gd name="connsiteY4" fmla="*/ 2192482 h 2615503"/>
              <a:gd name="connsiteX5" fmla="*/ 0 w 9144000"/>
              <a:gd name="connsiteY5" fmla="*/ 2343150 h 2615503"/>
              <a:gd name="connsiteX6" fmla="*/ 0 w 9144000"/>
              <a:gd name="connsiteY6" fmla="*/ 0 h 2615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0" h="2615503">
                <a:moveTo>
                  <a:pt x="0" y="0"/>
                </a:moveTo>
                <a:lnTo>
                  <a:pt x="9144000" y="0"/>
                </a:lnTo>
                <a:lnTo>
                  <a:pt x="9144000" y="2343150"/>
                </a:lnTo>
                <a:cubicBezTo>
                  <a:pt x="8504959" y="2720686"/>
                  <a:pt x="6712247" y="2622839"/>
                  <a:pt x="5401261" y="2535382"/>
                </a:cubicBezTo>
                <a:cubicBezTo>
                  <a:pt x="4090610" y="2468708"/>
                  <a:pt x="2225386" y="2179493"/>
                  <a:pt x="1340427" y="2192482"/>
                </a:cubicBezTo>
                <a:cubicBezTo>
                  <a:pt x="852055" y="2221923"/>
                  <a:pt x="446809" y="2292927"/>
                  <a:pt x="0" y="234315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E4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7" name="Rectangle 6"/>
          <p:cNvSpPr/>
          <p:nvPr/>
        </p:nvSpPr>
        <p:spPr>
          <a:xfrm>
            <a:off x="-228600" y="0"/>
            <a:ext cx="9448800" cy="2548496"/>
          </a:xfrm>
          <a:custGeom>
            <a:avLst/>
            <a:gdLst>
              <a:gd name="connsiteX0" fmla="*/ 0 w 9144000"/>
              <a:gd name="connsiteY0" fmla="*/ 0 h 2343150"/>
              <a:gd name="connsiteX1" fmla="*/ 9144000 w 9144000"/>
              <a:gd name="connsiteY1" fmla="*/ 0 h 2343150"/>
              <a:gd name="connsiteX2" fmla="*/ 9144000 w 9144000"/>
              <a:gd name="connsiteY2" fmla="*/ 2343150 h 2343150"/>
              <a:gd name="connsiteX3" fmla="*/ 0 w 9144000"/>
              <a:gd name="connsiteY3" fmla="*/ 2343150 h 2343150"/>
              <a:gd name="connsiteX4" fmla="*/ 0 w 9144000"/>
              <a:gd name="connsiteY4" fmla="*/ 0 h 2343150"/>
              <a:gd name="connsiteX0" fmla="*/ 0 w 9144000"/>
              <a:gd name="connsiteY0" fmla="*/ 0 h 2343150"/>
              <a:gd name="connsiteX1" fmla="*/ 9144000 w 9144000"/>
              <a:gd name="connsiteY1" fmla="*/ 0 h 2343150"/>
              <a:gd name="connsiteX2" fmla="*/ 9144000 w 9144000"/>
              <a:gd name="connsiteY2" fmla="*/ 2343150 h 2343150"/>
              <a:gd name="connsiteX3" fmla="*/ 1340427 w 9144000"/>
              <a:gd name="connsiteY3" fmla="*/ 2192482 h 2343150"/>
              <a:gd name="connsiteX4" fmla="*/ 0 w 9144000"/>
              <a:gd name="connsiteY4" fmla="*/ 2343150 h 2343150"/>
              <a:gd name="connsiteX5" fmla="*/ 0 w 9144000"/>
              <a:gd name="connsiteY5" fmla="*/ 0 h 2343150"/>
              <a:gd name="connsiteX0" fmla="*/ 0 w 9144000"/>
              <a:gd name="connsiteY0" fmla="*/ 0 h 2343150"/>
              <a:gd name="connsiteX1" fmla="*/ 9144000 w 9144000"/>
              <a:gd name="connsiteY1" fmla="*/ 0 h 2343150"/>
              <a:gd name="connsiteX2" fmla="*/ 9144000 w 9144000"/>
              <a:gd name="connsiteY2" fmla="*/ 2343150 h 2343150"/>
              <a:gd name="connsiteX3" fmla="*/ 1340427 w 9144000"/>
              <a:gd name="connsiteY3" fmla="*/ 2192482 h 2343150"/>
              <a:gd name="connsiteX4" fmla="*/ 0 w 9144000"/>
              <a:gd name="connsiteY4" fmla="*/ 2343150 h 2343150"/>
              <a:gd name="connsiteX5" fmla="*/ 0 w 9144000"/>
              <a:gd name="connsiteY5" fmla="*/ 0 h 2343150"/>
              <a:gd name="connsiteX0" fmla="*/ 0 w 9144000"/>
              <a:gd name="connsiteY0" fmla="*/ 0 h 2343150"/>
              <a:gd name="connsiteX1" fmla="*/ 9144000 w 9144000"/>
              <a:gd name="connsiteY1" fmla="*/ 0 h 2343150"/>
              <a:gd name="connsiteX2" fmla="*/ 9144000 w 9144000"/>
              <a:gd name="connsiteY2" fmla="*/ 2343150 h 2343150"/>
              <a:gd name="connsiteX3" fmla="*/ 1340427 w 9144000"/>
              <a:gd name="connsiteY3" fmla="*/ 2192482 h 2343150"/>
              <a:gd name="connsiteX4" fmla="*/ 0 w 9144000"/>
              <a:gd name="connsiteY4" fmla="*/ 2343150 h 2343150"/>
              <a:gd name="connsiteX5" fmla="*/ 0 w 9144000"/>
              <a:gd name="connsiteY5" fmla="*/ 0 h 2343150"/>
              <a:gd name="connsiteX0" fmla="*/ 0 w 9144000"/>
              <a:gd name="connsiteY0" fmla="*/ 0 h 2548496"/>
              <a:gd name="connsiteX1" fmla="*/ 9144000 w 9144000"/>
              <a:gd name="connsiteY1" fmla="*/ 0 h 2548496"/>
              <a:gd name="connsiteX2" fmla="*/ 9144000 w 9144000"/>
              <a:gd name="connsiteY2" fmla="*/ 2343150 h 2548496"/>
              <a:gd name="connsiteX3" fmla="*/ 5340927 w 9144000"/>
              <a:gd name="connsiteY3" fmla="*/ 2441864 h 2548496"/>
              <a:gd name="connsiteX4" fmla="*/ 1340427 w 9144000"/>
              <a:gd name="connsiteY4" fmla="*/ 2192482 h 2548496"/>
              <a:gd name="connsiteX5" fmla="*/ 0 w 9144000"/>
              <a:gd name="connsiteY5" fmla="*/ 2343150 h 2548496"/>
              <a:gd name="connsiteX6" fmla="*/ 0 w 9144000"/>
              <a:gd name="connsiteY6" fmla="*/ 0 h 2548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0" h="2548496">
                <a:moveTo>
                  <a:pt x="0" y="0"/>
                </a:moveTo>
                <a:lnTo>
                  <a:pt x="9144000" y="0"/>
                </a:lnTo>
                <a:lnTo>
                  <a:pt x="9144000" y="2343150"/>
                </a:lnTo>
                <a:cubicBezTo>
                  <a:pt x="8504959" y="2720686"/>
                  <a:pt x="6641522" y="2466975"/>
                  <a:pt x="5340927" y="2441864"/>
                </a:cubicBezTo>
                <a:cubicBezTo>
                  <a:pt x="4040332" y="2416753"/>
                  <a:pt x="2225386" y="2179493"/>
                  <a:pt x="1340427" y="2192482"/>
                </a:cubicBezTo>
                <a:cubicBezTo>
                  <a:pt x="852055" y="2221923"/>
                  <a:pt x="446809" y="2292927"/>
                  <a:pt x="0" y="234315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CF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5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TOÁN</a:t>
            </a: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909156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6553199" y="3219455"/>
            <a:ext cx="16344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latin typeface="Arial" pitchFamily="34" charset="0"/>
                <a:cs typeface="Arial" pitchFamily="34" charset="0"/>
              </a:rPr>
              <a:t>25</a:t>
            </a:r>
            <a:endParaRPr lang="en-US" sz="32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40423" y="39687"/>
            <a:ext cx="533400" cy="5334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.VnArial" pitchFamily="34" charset="0"/>
              </a:rPr>
              <a:t>3</a:t>
            </a:r>
            <a:endParaRPr lang="en-US" sz="3200" b="1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.VnArial" pitchFamily="34" charset="0"/>
            </a:endParaRPr>
          </a:p>
        </p:txBody>
      </p:sp>
      <p:sp>
        <p:nvSpPr>
          <p:cNvPr id="8" name="Title 4"/>
          <p:cNvSpPr txBox="1">
            <a:spLocks/>
          </p:cNvSpPr>
          <p:nvPr/>
        </p:nvSpPr>
        <p:spPr>
          <a:xfrm>
            <a:off x="710109" y="149348"/>
            <a:ext cx="8137668" cy="9358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3600" smtClean="0">
                <a:latin typeface="Arial" pitchFamily="34" charset="0"/>
                <a:cs typeface="Arial" pitchFamily="34" charset="0"/>
              </a:rPr>
              <a:t>Quả dưa nào ghi phép tính có kết quả lớn nhất?</a:t>
            </a:r>
            <a:endParaRPr lang="en-US" sz="360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054100" y="3219455"/>
            <a:ext cx="16344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latin typeface="Arial" pitchFamily="34" charset="0"/>
                <a:cs typeface="Arial" pitchFamily="34" charset="0"/>
              </a:rPr>
              <a:t>50</a:t>
            </a:r>
            <a:endParaRPr lang="en-US" sz="32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707010" y="3219455"/>
            <a:ext cx="16344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latin typeface="Arial" pitchFamily="34" charset="0"/>
                <a:cs typeface="Arial" pitchFamily="34" charset="0"/>
              </a:rPr>
              <a:t>40</a:t>
            </a:r>
            <a:endParaRPr lang="en-US" sz="3200" b="1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39" t="60496" r="27281" b="22743"/>
          <a:stretch/>
        </p:blipFill>
        <p:spPr bwMode="auto">
          <a:xfrm>
            <a:off x="102323" y="1504950"/>
            <a:ext cx="8843866" cy="1708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ight Arrow 1"/>
          <p:cNvSpPr/>
          <p:nvPr/>
        </p:nvSpPr>
        <p:spPr>
          <a:xfrm rot="2702425">
            <a:off x="108720" y="1605891"/>
            <a:ext cx="978408" cy="484632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547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6" grpId="0"/>
      <p:bldP spid="28" grpId="0"/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5459" y="7937"/>
            <a:ext cx="5663081" cy="330416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140423" y="39687"/>
            <a:ext cx="533400" cy="5334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.VnArial" pitchFamily="34" charset="0"/>
              </a:rPr>
              <a:t>4</a:t>
            </a:r>
            <a:endParaRPr lang="en-US" sz="3200" b="1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.VnArial" pitchFamily="34" charset="0"/>
            </a:endParaRPr>
          </a:p>
        </p:txBody>
      </p:sp>
      <p:sp>
        <p:nvSpPr>
          <p:cNvPr id="6" name="Title 4"/>
          <p:cNvSpPr txBox="1">
            <a:spLocks/>
          </p:cNvSpPr>
          <p:nvPr/>
        </p:nvSpPr>
        <p:spPr>
          <a:xfrm>
            <a:off x="38100" y="2137929"/>
            <a:ext cx="3333027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3200" smtClean="0">
                <a:latin typeface="Arial" pitchFamily="34" charset="0"/>
                <a:cs typeface="Arial" pitchFamily="34" charset="0"/>
              </a:rPr>
              <a:t>Trong vườn cây ăn quả có tất cả 75 cây nhãn và cây vải, trong đó có 25 cây nhãn</a:t>
            </a:r>
            <a:r>
              <a:rPr lang="en-US" sz="3200" smtClean="0">
                <a:latin typeface="Arial" pitchFamily="34" charset="0"/>
                <a:cs typeface="Arial" pitchFamily="34" charset="0"/>
              </a:rPr>
              <a:t>. Hỏi trong vườn có bao nhiêu cây vải? </a:t>
            </a:r>
            <a:endParaRPr lang="en-US" sz="3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itle 4"/>
          <p:cNvSpPr txBox="1">
            <a:spLocks/>
          </p:cNvSpPr>
          <p:nvPr/>
        </p:nvSpPr>
        <p:spPr>
          <a:xfrm>
            <a:off x="445223" y="1047750"/>
            <a:ext cx="3555277" cy="243435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en-US" sz="280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2" name="Table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7291948"/>
              </p:ext>
            </p:extLst>
          </p:nvPr>
        </p:nvGraphicFramePr>
        <p:xfrm>
          <a:off x="3886200" y="3714750"/>
          <a:ext cx="5181600" cy="9307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6320"/>
                <a:gridCol w="1036320"/>
                <a:gridCol w="1036320"/>
                <a:gridCol w="1036320"/>
                <a:gridCol w="1036320"/>
              </a:tblGrid>
              <a:tr h="930724">
                <a:tc>
                  <a:txBody>
                    <a:bodyPr/>
                    <a:lstStyle/>
                    <a:p>
                      <a:pPr algn="ctr"/>
                      <a:r>
                        <a:rPr lang="en-US" sz="3600" smtClean="0">
                          <a:solidFill>
                            <a:schemeClr val="tx1"/>
                          </a:solidFill>
                          <a:latin typeface="Arial" pitchFamily="34" charset="0"/>
                          <a:ea typeface="Arabia" pitchFamily="2" charset="0"/>
                          <a:cs typeface="Arial" pitchFamily="34" charset="0"/>
                        </a:rPr>
                        <a:t>?</a:t>
                      </a:r>
                      <a:endParaRPr lang="en-US" sz="3600">
                        <a:solidFill>
                          <a:schemeClr val="tx1"/>
                        </a:solidFill>
                        <a:latin typeface="Arial" pitchFamily="34" charset="0"/>
                        <a:ea typeface="Arabia" pitchFamily="2" charset="0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smtClean="0">
                          <a:solidFill>
                            <a:schemeClr val="tx1"/>
                          </a:solidFill>
                          <a:latin typeface="Arial" pitchFamily="34" charset="0"/>
                          <a:ea typeface="Arabia" pitchFamily="2" charset="0"/>
                          <a:cs typeface="Arial" pitchFamily="34" charset="0"/>
                        </a:rPr>
                        <a:t>?</a:t>
                      </a:r>
                      <a:endParaRPr lang="en-US" sz="3600">
                        <a:solidFill>
                          <a:schemeClr val="tx1"/>
                        </a:solidFill>
                        <a:latin typeface="Arial" pitchFamily="34" charset="0"/>
                        <a:ea typeface="Arabia" pitchFamily="2" charset="0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smtClean="0">
                          <a:solidFill>
                            <a:schemeClr val="tx1"/>
                          </a:solidFill>
                          <a:latin typeface="Arial" pitchFamily="34" charset="0"/>
                          <a:ea typeface="Arabia" pitchFamily="2" charset="0"/>
                          <a:cs typeface="Arial" pitchFamily="34" charset="0"/>
                        </a:rPr>
                        <a:t>?</a:t>
                      </a:r>
                      <a:endParaRPr lang="en-US" sz="3600">
                        <a:solidFill>
                          <a:schemeClr val="tx1"/>
                        </a:solidFill>
                        <a:latin typeface="Arial" pitchFamily="34" charset="0"/>
                        <a:ea typeface="Arabia" pitchFamily="2" charset="0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smtClean="0">
                          <a:solidFill>
                            <a:schemeClr val="tx1"/>
                          </a:solidFill>
                          <a:latin typeface="Arial" pitchFamily="34" charset="0"/>
                          <a:ea typeface="Arabia" pitchFamily="2" charset="0"/>
                          <a:cs typeface="Arial" pitchFamily="34" charset="0"/>
                        </a:rPr>
                        <a:t>=</a:t>
                      </a:r>
                      <a:endParaRPr lang="en-US" sz="3600">
                        <a:solidFill>
                          <a:schemeClr val="tx1"/>
                        </a:solidFill>
                        <a:latin typeface="Arial" pitchFamily="34" charset="0"/>
                        <a:ea typeface="Arabia" pitchFamily="2" charset="0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smtClean="0">
                          <a:solidFill>
                            <a:schemeClr val="tx1"/>
                          </a:solidFill>
                          <a:latin typeface="Arial" pitchFamily="34" charset="0"/>
                          <a:ea typeface="Arabia" pitchFamily="2" charset="0"/>
                          <a:cs typeface="Arial" pitchFamily="34" charset="0"/>
                        </a:rPr>
                        <a:t>?</a:t>
                      </a:r>
                      <a:endParaRPr lang="en-US" sz="3600">
                        <a:solidFill>
                          <a:schemeClr val="tx1"/>
                        </a:solidFill>
                        <a:latin typeface="Arial" pitchFamily="34" charset="0"/>
                        <a:ea typeface="Arabia" pitchFamily="2" charset="0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3" name="Rounded Rectangle 32"/>
          <p:cNvSpPr/>
          <p:nvPr/>
        </p:nvSpPr>
        <p:spPr>
          <a:xfrm>
            <a:off x="3983182" y="3891544"/>
            <a:ext cx="838200" cy="62975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75</a:t>
            </a:r>
            <a:endParaRPr lang="en-US" sz="3600" b="1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6096000" y="3901521"/>
            <a:ext cx="762000" cy="62975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25</a:t>
            </a:r>
            <a:endParaRPr lang="en-US" sz="3600" b="1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8153400" y="3940123"/>
            <a:ext cx="838200" cy="57250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50</a:t>
            </a:r>
            <a:endParaRPr lang="en-US" sz="3600" b="1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5022272" y="3923198"/>
            <a:ext cx="838200" cy="62975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</a:t>
            </a:r>
            <a:endParaRPr lang="en-US" sz="3600" b="1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0782" y="4708813"/>
            <a:ext cx="4152900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>
                <a:latin typeface="Arial" pitchFamily="34" charset="0"/>
                <a:ea typeface="Aachen" pitchFamily="18" charset="0"/>
                <a:cs typeface="Arial" pitchFamily="34" charset="0"/>
              </a:rPr>
              <a:t>Có tất cả bao nhiêu cây?</a:t>
            </a:r>
            <a:endParaRPr lang="en-US" sz="2000">
              <a:latin typeface="Arial" pitchFamily="34" charset="0"/>
              <a:ea typeface="Aachen" pitchFamily="18" charset="0"/>
              <a:cs typeface="Arial" pitchFamily="34" charset="0"/>
            </a:endParaRPr>
          </a:p>
        </p:txBody>
      </p:sp>
      <p:cxnSp>
        <p:nvCxnSpPr>
          <p:cNvPr id="37" name="Straight Connector 36"/>
          <p:cNvCxnSpPr/>
          <p:nvPr/>
        </p:nvCxnSpPr>
        <p:spPr>
          <a:xfrm>
            <a:off x="1678802" y="1574800"/>
            <a:ext cx="159779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0782" y="4696950"/>
            <a:ext cx="4381500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>
                <a:latin typeface="Arial" pitchFamily="34" charset="0"/>
                <a:ea typeface="Aachen" pitchFamily="18" charset="0"/>
                <a:cs typeface="Arial" pitchFamily="34" charset="0"/>
              </a:rPr>
              <a:t>Trong đó có mấy cây nhãn?</a:t>
            </a:r>
            <a:endParaRPr lang="en-US" sz="2000">
              <a:latin typeface="Arial" pitchFamily="34" charset="0"/>
              <a:ea typeface="Aachen" pitchFamily="18" charset="0"/>
              <a:cs typeface="Arial" pitchFamily="34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704613" y="2565326"/>
            <a:ext cx="154227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88688" y="3058679"/>
            <a:ext cx="311171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0782" y="4708813"/>
            <a:ext cx="4381500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>
                <a:latin typeface="Arial" pitchFamily="34" charset="0"/>
                <a:ea typeface="Aachen" pitchFamily="18" charset="0"/>
                <a:cs typeface="Arial" pitchFamily="34" charset="0"/>
              </a:rPr>
              <a:t>Bài toán hỏi gì?</a:t>
            </a:r>
            <a:endParaRPr lang="en-US" sz="2000">
              <a:latin typeface="Arial" pitchFamily="34" charset="0"/>
              <a:ea typeface="Aachen" pitchFamily="18" charset="0"/>
              <a:cs typeface="Arial" pitchFamily="34" charset="0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110714" y="2076450"/>
            <a:ext cx="313617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81005" y="2578100"/>
            <a:ext cx="136679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122946" y="3518188"/>
            <a:ext cx="311171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157204" y="4041197"/>
            <a:ext cx="311171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191462" y="4488006"/>
            <a:ext cx="41813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8931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35" grpId="0" animBg="1"/>
      <p:bldP spid="36" grpId="0" animBg="1"/>
      <p:bldP spid="2" grpId="0" animBg="1"/>
      <p:bldP spid="14" grpId="0" animBg="1"/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2"/>
          <p:cNvSpPr/>
          <p:nvPr/>
        </p:nvSpPr>
        <p:spPr>
          <a:xfrm>
            <a:off x="177804" y="133350"/>
            <a:ext cx="8763000" cy="4857750"/>
          </a:xfrm>
          <a:prstGeom prst="cloud">
            <a:avLst/>
          </a:prstGeom>
          <a:solidFill>
            <a:srgbClr val="FFB6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            Dặn dò:</a:t>
            </a:r>
          </a:p>
          <a:p>
            <a:pPr algn="just"/>
            <a:r>
              <a:rPr lang="en-US" sz="280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- Xem lại bài đã học</a:t>
            </a:r>
          </a:p>
          <a:p>
            <a:pPr algn="just"/>
            <a:r>
              <a:rPr lang="en-US" sz="28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- Hoàn thành vở bài tập </a:t>
            </a:r>
          </a:p>
          <a:p>
            <a:pPr algn="just"/>
            <a:r>
              <a:rPr lang="en-US" sz="280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- Chuẩn bị bài: </a:t>
            </a:r>
            <a:r>
              <a:rPr lang="en-US" sz="2800" i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Luyện tập </a:t>
            </a:r>
          </a:p>
          <a:p>
            <a:pPr algn="just"/>
            <a:r>
              <a:rPr lang="en-US" sz="2800" i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800" i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en-US" sz="280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trang </a:t>
            </a:r>
            <a:r>
              <a:rPr lang="en-US" sz="280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60</a:t>
            </a:r>
            <a:r>
              <a:rPr lang="en-US" sz="280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61.</a:t>
            </a:r>
            <a:endParaRPr lang="en-US" sz="280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255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43032" y="-1"/>
            <a:ext cx="9296400" cy="1878863"/>
          </a:xfrm>
          <a:prstGeom prst="rect">
            <a:avLst/>
          </a:prstGeom>
          <a:solidFill>
            <a:srgbClr val="90D0EC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 rot="21388221">
            <a:off x="-4108" y="140955"/>
            <a:ext cx="2088115" cy="1328801"/>
            <a:chOff x="1143000" y="742950"/>
            <a:chExt cx="3962400" cy="2521527"/>
          </a:xfrm>
        </p:grpSpPr>
        <p:sp>
          <p:nvSpPr>
            <p:cNvPr id="5" name="Cloud 4"/>
            <p:cNvSpPr/>
            <p:nvPr/>
          </p:nvSpPr>
          <p:spPr>
            <a:xfrm>
              <a:off x="1143000" y="742950"/>
              <a:ext cx="3962400" cy="2521527"/>
            </a:xfrm>
            <a:prstGeom prst="cloud">
              <a:avLst/>
            </a:prstGeom>
            <a:solidFill>
              <a:srgbClr val="FFCF37"/>
            </a:solidFill>
            <a:ln>
              <a:solidFill>
                <a:schemeClr val="bg1"/>
              </a:soli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6" name="Cloud 5"/>
            <p:cNvSpPr/>
            <p:nvPr/>
          </p:nvSpPr>
          <p:spPr>
            <a:xfrm>
              <a:off x="1280432" y="830406"/>
              <a:ext cx="3687536" cy="2346614"/>
            </a:xfrm>
            <a:prstGeom prst="cloud">
              <a:avLst/>
            </a:prstGeom>
            <a:solidFill>
              <a:srgbClr val="FFCF37"/>
            </a:solidFill>
            <a:ln w="38100">
              <a:solidFill>
                <a:schemeClr val="bg1"/>
              </a:soli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 rot="20944908">
            <a:off x="378787" y="1164442"/>
            <a:ext cx="1726223" cy="511053"/>
          </a:xfrm>
        </p:spPr>
        <p:txBody>
          <a:bodyPr>
            <a:prstTxWarp prst="textArchUp">
              <a:avLst/>
            </a:prstTxWarp>
            <a:noAutofit/>
          </a:bodyPr>
          <a:lstStyle/>
          <a:p>
            <a:r>
              <a:rPr lang="en-US" sz="3200" b="1" smtClean="0">
                <a:latin typeface="Arial" pitchFamily="34" charset="0"/>
                <a:cs typeface="Arial" pitchFamily="34" charset="0"/>
              </a:rPr>
              <a:t>Chủ đề</a:t>
            </a:r>
            <a:br>
              <a:rPr lang="en-US" sz="3200" b="1" smtClean="0">
                <a:latin typeface="Arial" pitchFamily="34" charset="0"/>
                <a:cs typeface="Arial" pitchFamily="34" charset="0"/>
              </a:rPr>
            </a:br>
            <a:r>
              <a:rPr lang="en-US" sz="3200" b="1" smtClean="0">
                <a:latin typeface="Arial" pitchFamily="34" charset="0"/>
                <a:cs typeface="Arial" pitchFamily="34" charset="0"/>
              </a:rPr>
              <a:t>8</a:t>
            </a:r>
            <a:endParaRPr lang="en-US" sz="32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06689" y="328301"/>
            <a:ext cx="7220884" cy="103105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2800" b="1" spc="5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PHÉP CỘNG, PHÉP TRỪ (không nhớ) </a:t>
            </a:r>
          </a:p>
          <a:p>
            <a:pPr>
              <a:spcBef>
                <a:spcPts val="600"/>
              </a:spcBef>
            </a:pPr>
            <a:r>
              <a:rPr lang="en-US" sz="2800" b="1" spc="5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TRONG PHẠM VI 100</a:t>
            </a:r>
            <a:endParaRPr lang="en-US" sz="2800" b="1" spc="5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304800" y="1980294"/>
            <a:ext cx="8458200" cy="1686346"/>
            <a:chOff x="304800" y="2038350"/>
            <a:chExt cx="8458200" cy="1473493"/>
          </a:xfrm>
        </p:grpSpPr>
        <p:sp>
          <p:nvSpPr>
            <p:cNvPr id="12" name="Rounded Rectangle 11"/>
            <p:cNvSpPr/>
            <p:nvPr/>
          </p:nvSpPr>
          <p:spPr>
            <a:xfrm>
              <a:off x="304800" y="2038350"/>
              <a:ext cx="8458200" cy="1473493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415636" y="2111087"/>
              <a:ext cx="8229600" cy="1298013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3506930" y="2009481"/>
            <a:ext cx="21477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smtClean="0">
                <a:latin typeface="Arial" pitchFamily="34" charset="0"/>
                <a:cs typeface="Arial" pitchFamily="34" charset="0"/>
              </a:rPr>
              <a:t>Bài 32</a:t>
            </a:r>
            <a:endParaRPr lang="en-US" sz="280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716231" y="2556668"/>
            <a:ext cx="58864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PHÉP TRỪ SỐ CÓ HAI CHỮ SỐ CHO SỐ CÓ HAI CHỮ SỐ</a:t>
            </a:r>
            <a:endParaRPr lang="en-US" sz="2800" b="1" cap="all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448" y="3666640"/>
            <a:ext cx="4037976" cy="1421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6836002" y="4628172"/>
            <a:ext cx="2209800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smtClean="0">
                <a:latin typeface="Arial" pitchFamily="34" charset="0"/>
                <a:cs typeface="Arial" pitchFamily="34" charset="0"/>
              </a:rPr>
              <a:t>Trang 58/SGK</a:t>
            </a:r>
            <a:endParaRPr lang="en-US" sz="2400" b="1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3723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273629" y="5557157"/>
            <a:ext cx="6324600" cy="1828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smtClean="0">
                <a:latin typeface="iCiel Cadena" pitchFamily="50" charset="0"/>
                <a:cs typeface="Arial" pitchFamily="34" charset="0"/>
              </a:rPr>
              <a:t>KHÁM PHÁ</a:t>
            </a:r>
            <a:endParaRPr lang="en-US" sz="4800">
              <a:latin typeface="iCiel Cadena" pitchFamily="50" charset="0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047750"/>
            <a:ext cx="2743200" cy="3913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2811689" y="223157"/>
            <a:ext cx="6321425" cy="2133600"/>
            <a:chOff x="2811689" y="223157"/>
            <a:chExt cx="6321425" cy="2133600"/>
          </a:xfrm>
        </p:grpSpPr>
        <p:sp>
          <p:nvSpPr>
            <p:cNvPr id="7" name="Cloud Callout 6"/>
            <p:cNvSpPr/>
            <p:nvPr/>
          </p:nvSpPr>
          <p:spPr>
            <a:xfrm>
              <a:off x="3581400" y="223157"/>
              <a:ext cx="4876800" cy="2133600"/>
            </a:xfrm>
            <a:prstGeom prst="cloudCallout">
              <a:avLst>
                <a:gd name="adj1" fmla="val -69643"/>
                <a:gd name="adj2" fmla="val 2636"/>
              </a:avLst>
            </a:prstGeom>
            <a:solidFill>
              <a:srgbClr val="8FE2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1689" y="223157"/>
              <a:ext cx="6321425" cy="1828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4065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TextBox 72"/>
          <p:cNvSpPr txBox="1"/>
          <p:nvPr/>
        </p:nvSpPr>
        <p:spPr>
          <a:xfrm>
            <a:off x="5152159" y="3714750"/>
            <a:ext cx="106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en-US" sz="32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28600" y="990546"/>
            <a:ext cx="4609851" cy="3776496"/>
          </a:xfrm>
          <a:prstGeom prst="roundRect">
            <a:avLst/>
          </a:prstGeom>
          <a:solidFill>
            <a:srgbClr val="FEF7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325664"/>
            <a:ext cx="3054002" cy="1600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4686" y="-554265"/>
            <a:ext cx="6327775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989695"/>
            <a:ext cx="1149524" cy="1705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62" y="989695"/>
            <a:ext cx="1149524" cy="1705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326" y="974150"/>
            <a:ext cx="1149524" cy="1705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001" y="2555686"/>
            <a:ext cx="1149524" cy="1705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 rotWithShape="1">
          <a:blip r:embed="rId6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37" r="50864" b="50000"/>
          <a:stretch/>
        </p:blipFill>
        <p:spPr bwMode="auto">
          <a:xfrm>
            <a:off x="4267200" y="901101"/>
            <a:ext cx="152400" cy="1555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7"/>
          <p:cNvPicPr>
            <a:picLocks noChangeAspect="1" noChangeArrowheads="1"/>
          </p:cNvPicPr>
          <p:nvPr/>
        </p:nvPicPr>
        <p:blipFill rotWithShape="1">
          <a:blip r:embed="rId6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27" t="53990" r="52124"/>
          <a:stretch/>
        </p:blipFill>
        <p:spPr bwMode="auto">
          <a:xfrm>
            <a:off x="3532414" y="2678351"/>
            <a:ext cx="139700" cy="1431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7"/>
          <p:cNvPicPr>
            <a:picLocks noChangeAspect="1" noChangeArrowheads="1"/>
          </p:cNvPicPr>
          <p:nvPr/>
        </p:nvPicPr>
        <p:blipFill rotWithShape="1">
          <a:blip r:embed="rId6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27" t="53990" r="52124"/>
          <a:stretch/>
        </p:blipFill>
        <p:spPr bwMode="auto">
          <a:xfrm>
            <a:off x="3178628" y="2707048"/>
            <a:ext cx="139700" cy="1431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7"/>
          <p:cNvPicPr>
            <a:picLocks noChangeAspect="1" noChangeArrowheads="1"/>
          </p:cNvPicPr>
          <p:nvPr/>
        </p:nvPicPr>
        <p:blipFill rotWithShape="1">
          <a:blip r:embed="rId6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27" t="53990" r="52124"/>
          <a:stretch/>
        </p:blipFill>
        <p:spPr bwMode="auto">
          <a:xfrm>
            <a:off x="3187700" y="1226138"/>
            <a:ext cx="139700" cy="1431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7"/>
          <p:cNvPicPr>
            <a:picLocks noChangeAspect="1" noChangeArrowheads="1"/>
          </p:cNvPicPr>
          <p:nvPr/>
        </p:nvPicPr>
        <p:blipFill rotWithShape="1">
          <a:blip r:embed="rId6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27" t="53990" r="52124"/>
          <a:stretch/>
        </p:blipFill>
        <p:spPr bwMode="auto">
          <a:xfrm>
            <a:off x="3529694" y="1202180"/>
            <a:ext cx="139700" cy="1431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7"/>
          <p:cNvPicPr>
            <a:picLocks noChangeAspect="1" noChangeArrowheads="1"/>
          </p:cNvPicPr>
          <p:nvPr/>
        </p:nvPicPr>
        <p:blipFill rotWithShape="1">
          <a:blip r:embed="rId6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27" t="53990" r="52124"/>
          <a:stretch/>
        </p:blipFill>
        <p:spPr bwMode="auto">
          <a:xfrm>
            <a:off x="3939722" y="1195057"/>
            <a:ext cx="139700" cy="1431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66800" y="4130895"/>
            <a:ext cx="266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76 - 32 = ?</a:t>
            </a:r>
            <a:endParaRPr lang="en-US" sz="32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002311" y="4111845"/>
            <a:ext cx="731489" cy="584775"/>
          </a:xfrm>
          <a:prstGeom prst="rect">
            <a:avLst/>
          </a:prstGeom>
          <a:solidFill>
            <a:srgbClr val="FEF76E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44</a:t>
            </a:r>
            <a:endParaRPr lang="en-US" sz="32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3071444"/>
              </p:ext>
            </p:extLst>
          </p:nvPr>
        </p:nvGraphicFramePr>
        <p:xfrm>
          <a:off x="5486400" y="514350"/>
          <a:ext cx="3276600" cy="24922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0200"/>
                <a:gridCol w="1676400"/>
              </a:tblGrid>
              <a:tr h="576997">
                <a:tc>
                  <a:txBody>
                    <a:bodyPr/>
                    <a:lstStyle/>
                    <a:p>
                      <a:pPr algn="ctr"/>
                      <a:r>
                        <a:rPr lang="en-US" sz="320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Chục</a:t>
                      </a:r>
                      <a:endParaRPr lang="en-US" sz="320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6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Đơn</a:t>
                      </a:r>
                      <a:r>
                        <a:rPr lang="en-US" sz="3200" baseline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vị</a:t>
                      </a:r>
                      <a:endParaRPr lang="en-US" sz="320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140877">
                <a:tc>
                  <a:txBody>
                    <a:bodyPr/>
                    <a:lstStyle/>
                    <a:p>
                      <a:pPr algn="ctr"/>
                      <a:endParaRPr lang="en-US" sz="320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72224">
                <a:tc>
                  <a:txBody>
                    <a:bodyPr/>
                    <a:lstStyle/>
                    <a:p>
                      <a:pPr algn="ctr"/>
                      <a:endParaRPr lang="en-US" sz="320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6288312" y="1094221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en-US" sz="32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543800" y="1094221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en-US" sz="32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947226" y="1352550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</a:t>
            </a:r>
            <a:endParaRPr lang="en-US" sz="32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543800" y="1649572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en-US" sz="32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295572" y="2335372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en-US" sz="32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543800" y="2335372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en-US" sz="32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278582" y="3129975"/>
            <a:ext cx="106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76</a:t>
            </a:r>
            <a:endParaRPr lang="en-US" sz="32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384800" y="3712019"/>
            <a:ext cx="106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en-US" sz="32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940300" y="3402448"/>
            <a:ext cx="106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</a:t>
            </a:r>
            <a:endParaRPr lang="en-US" sz="32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275118" y="4222750"/>
            <a:ext cx="820882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435600" y="4248150"/>
            <a:ext cx="53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en-US" sz="32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651500" y="4245994"/>
            <a:ext cx="53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en-US" sz="32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057900" y="3260430"/>
            <a:ext cx="31369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en-US" sz="24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 trừ 2 bằng 4, viết 4.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en-US" sz="24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7 trừ 3 bằng 4, viết 4.</a:t>
            </a:r>
            <a:endParaRPr lang="en-US" sz="24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1" name="Picture 4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928" y="972920"/>
            <a:ext cx="1149524" cy="1705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" name="Picture 4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521161"/>
            <a:ext cx="1149524" cy="1705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4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166" y="2549732"/>
            <a:ext cx="1149524" cy="1705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Connector 2"/>
          <p:cNvCxnSpPr/>
          <p:nvPr/>
        </p:nvCxnSpPr>
        <p:spPr>
          <a:xfrm flipH="1">
            <a:off x="1624190" y="3157613"/>
            <a:ext cx="509410" cy="40473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H="1">
            <a:off x="1018434" y="3157613"/>
            <a:ext cx="505566" cy="40473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H="1">
            <a:off x="3425371" y="3157613"/>
            <a:ext cx="353786" cy="2923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H="1">
            <a:off x="3071585" y="3158484"/>
            <a:ext cx="353786" cy="2923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>
            <a:off x="390350" y="3129975"/>
            <a:ext cx="524052" cy="43237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6288312" y="1649572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en-US" sz="32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43065" y="4765436"/>
            <a:ext cx="2717521" cy="369332"/>
          </a:xfrm>
          <a:prstGeom prst="rect">
            <a:avLst/>
          </a:prstGeom>
          <a:solidFill>
            <a:srgbClr val="B7E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mtClean="0">
                <a:latin typeface="Arial" pitchFamily="34" charset="0"/>
                <a:cs typeface="Arial" pitchFamily="34" charset="0"/>
              </a:rPr>
              <a:t>Có bao nhiêu que tính?</a:t>
            </a: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243065" y="4765436"/>
            <a:ext cx="2717521" cy="369332"/>
          </a:xfrm>
          <a:prstGeom prst="rect">
            <a:avLst/>
          </a:prstGeom>
          <a:solidFill>
            <a:srgbClr val="B7E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mtClean="0">
                <a:latin typeface="Arial" pitchFamily="34" charset="0"/>
                <a:cs typeface="Arial" pitchFamily="34" charset="0"/>
              </a:rPr>
              <a:t>Bỏ đi mấy que tính?</a:t>
            </a: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96700" y="4765436"/>
            <a:ext cx="4410250" cy="369332"/>
          </a:xfrm>
          <a:prstGeom prst="rect">
            <a:avLst/>
          </a:prstGeom>
          <a:solidFill>
            <a:srgbClr val="B7E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mtClean="0">
                <a:latin typeface="Arial" pitchFamily="34" charset="0"/>
                <a:cs typeface="Arial" pitchFamily="34" charset="0"/>
              </a:rPr>
              <a:t>Ta viết được phép tính như thế nào?</a:t>
            </a: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96700" y="4778136"/>
            <a:ext cx="4410250" cy="369332"/>
          </a:xfrm>
          <a:prstGeom prst="rect">
            <a:avLst/>
          </a:prstGeom>
          <a:solidFill>
            <a:srgbClr val="B7E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mtClean="0">
                <a:latin typeface="Arial" pitchFamily="34" charset="0"/>
                <a:cs typeface="Arial" pitchFamily="34" charset="0"/>
              </a:rPr>
              <a:t>Còn lại bao nhiêu quả cà chua?</a:t>
            </a:r>
            <a:endParaRPr lang="en-US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4309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1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1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1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1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70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1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2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1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6" dur="500" fill="hold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7" dur="500" fill="hold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8" dur="500" fill="hold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  <p:bldP spid="6" grpId="0"/>
      <p:bldP spid="23" grpId="0" animBg="1"/>
      <p:bldP spid="12" grpId="0"/>
      <p:bldP spid="26" grpId="0"/>
      <p:bldP spid="27" grpId="0"/>
      <p:bldP spid="28" grpId="0"/>
      <p:bldP spid="29" grpId="0"/>
      <p:bldP spid="30" grpId="0"/>
      <p:bldP spid="32" grpId="0"/>
      <p:bldP spid="33" grpId="0"/>
      <p:bldP spid="34" grpId="0"/>
      <p:bldP spid="36" grpId="0"/>
      <p:bldP spid="39" grpId="0"/>
      <p:bldP spid="72" grpId="0"/>
      <p:bldP spid="11" grpId="0" animBg="1"/>
      <p:bldP spid="45" grpId="0" animBg="1"/>
      <p:bldP spid="46" grpId="0" animBg="1"/>
      <p:bldP spid="4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990546"/>
            <a:ext cx="4609851" cy="3776496"/>
          </a:xfrm>
          <a:prstGeom prst="roundRect">
            <a:avLst/>
          </a:prstGeom>
          <a:solidFill>
            <a:srgbClr val="FFFB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325664"/>
            <a:ext cx="3054002" cy="1600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4686" y="-554265"/>
            <a:ext cx="6327775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000" b="9666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8600" y="1352557"/>
            <a:ext cx="1149524" cy="979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66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47800" y="1378733"/>
            <a:ext cx="1149524" cy="979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67000" y="1378733"/>
            <a:ext cx="1149524" cy="979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66800" y="4130895"/>
            <a:ext cx="266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52 - 20 = ?</a:t>
            </a:r>
            <a:endParaRPr lang="en-US" sz="32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002311" y="4111845"/>
            <a:ext cx="731489" cy="584775"/>
          </a:xfrm>
          <a:prstGeom prst="rect">
            <a:avLst/>
          </a:prstGeom>
          <a:solidFill>
            <a:srgbClr val="FFFBA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32</a:t>
            </a:r>
            <a:endParaRPr lang="en-US" sz="32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0920" y="4789093"/>
            <a:ext cx="3060561" cy="369332"/>
          </a:xfrm>
          <a:prstGeom prst="rect">
            <a:avLst/>
          </a:prstGeom>
          <a:solidFill>
            <a:srgbClr val="B7E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mtClean="0">
                <a:latin typeface="Arial" pitchFamily="34" charset="0"/>
                <a:cs typeface="Arial" pitchFamily="34" charset="0"/>
              </a:rPr>
              <a:t>Có bao nhiêu quả cà chua?</a:t>
            </a: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68514" y="4789093"/>
            <a:ext cx="3045372" cy="369332"/>
          </a:xfrm>
          <a:prstGeom prst="rect">
            <a:avLst/>
          </a:prstGeom>
          <a:solidFill>
            <a:srgbClr val="B7E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mtClean="0">
                <a:latin typeface="Arial" pitchFamily="34" charset="0"/>
                <a:cs typeface="Arial" pitchFamily="34" charset="0"/>
              </a:rPr>
              <a:t>Bỏ đi mấy quả cà chua?</a:t>
            </a: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5152159" y="3968175"/>
            <a:ext cx="106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en-US" sz="32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1" name="Table 6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4476896"/>
              </p:ext>
            </p:extLst>
          </p:nvPr>
        </p:nvGraphicFramePr>
        <p:xfrm>
          <a:off x="5486400" y="767775"/>
          <a:ext cx="3276600" cy="24922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0200"/>
                <a:gridCol w="1676400"/>
              </a:tblGrid>
              <a:tr h="576997">
                <a:tc>
                  <a:txBody>
                    <a:bodyPr/>
                    <a:lstStyle/>
                    <a:p>
                      <a:pPr algn="ctr"/>
                      <a:r>
                        <a:rPr lang="en-US" sz="320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Chục</a:t>
                      </a:r>
                      <a:endParaRPr lang="en-US" sz="320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6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Đơn</a:t>
                      </a:r>
                      <a:r>
                        <a:rPr lang="en-US" sz="3200" baseline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vị</a:t>
                      </a:r>
                      <a:endParaRPr lang="en-US" sz="320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140877">
                <a:tc>
                  <a:txBody>
                    <a:bodyPr/>
                    <a:lstStyle/>
                    <a:p>
                      <a:pPr algn="ctr"/>
                      <a:endParaRPr lang="en-US" sz="320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72224">
                <a:tc>
                  <a:txBody>
                    <a:bodyPr/>
                    <a:lstStyle/>
                    <a:p>
                      <a:pPr algn="ctr"/>
                      <a:endParaRPr lang="en-US" sz="320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2" name="TextBox 61"/>
          <p:cNvSpPr txBox="1"/>
          <p:nvPr/>
        </p:nvSpPr>
        <p:spPr>
          <a:xfrm>
            <a:off x="6288312" y="1347646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en-US" sz="32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7543800" y="1347646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en-US" sz="32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5947226" y="1605975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</a:t>
            </a:r>
            <a:endParaRPr lang="en-US" sz="32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7543800" y="1902997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0</a:t>
            </a:r>
            <a:endParaRPr lang="en-US" sz="32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6295572" y="2588797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en-US" sz="32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7543800" y="2588797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en-US" sz="32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5278582" y="3383400"/>
            <a:ext cx="106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52</a:t>
            </a:r>
            <a:endParaRPr lang="en-US" sz="32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5384800" y="3965444"/>
            <a:ext cx="106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0</a:t>
            </a:r>
            <a:endParaRPr lang="en-US" sz="32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4940300" y="3655873"/>
            <a:ext cx="106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</a:t>
            </a:r>
            <a:endParaRPr lang="en-US" sz="32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1" name="Straight Connector 70"/>
          <p:cNvCxnSpPr/>
          <p:nvPr/>
        </p:nvCxnSpPr>
        <p:spPr>
          <a:xfrm>
            <a:off x="5275118" y="4476175"/>
            <a:ext cx="820882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5435600" y="4501575"/>
            <a:ext cx="53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en-US" sz="32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5651500" y="4499419"/>
            <a:ext cx="53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en-US" sz="32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6057900" y="3513855"/>
            <a:ext cx="31369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en-US" sz="24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 trừ 0 bằng 2, viết 2.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en-US" sz="24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5 trừ 2 bằng 3, viết 3.</a:t>
            </a:r>
            <a:endParaRPr lang="en-US" sz="24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6288312" y="1902997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en-US" sz="32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6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181" b="9370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60378" y="1965384"/>
            <a:ext cx="322695" cy="408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7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181" b="9370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31994" y="1994808"/>
            <a:ext cx="322695" cy="408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000" b="9666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8707" y="2844709"/>
            <a:ext cx="1149524" cy="979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9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66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17907" y="2870885"/>
            <a:ext cx="1149524" cy="979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2" name="Straight Connector 41"/>
          <p:cNvCxnSpPr/>
          <p:nvPr/>
        </p:nvCxnSpPr>
        <p:spPr>
          <a:xfrm flipH="1">
            <a:off x="1690753" y="2964425"/>
            <a:ext cx="842772" cy="94562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H="1">
            <a:off x="428201" y="2964425"/>
            <a:ext cx="858813" cy="97022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239259" y="4724173"/>
            <a:ext cx="4410250" cy="369332"/>
          </a:xfrm>
          <a:prstGeom prst="rect">
            <a:avLst/>
          </a:prstGeom>
          <a:solidFill>
            <a:srgbClr val="B7E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mtClean="0">
                <a:latin typeface="Arial" pitchFamily="34" charset="0"/>
                <a:cs typeface="Arial" pitchFamily="34" charset="0"/>
              </a:rPr>
              <a:t>Ta viết được phép tính như thế nào?</a:t>
            </a: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228600" y="4754467"/>
            <a:ext cx="4410250" cy="369332"/>
          </a:xfrm>
          <a:prstGeom prst="rect">
            <a:avLst/>
          </a:prstGeom>
          <a:solidFill>
            <a:srgbClr val="B7E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mtClean="0">
                <a:latin typeface="Arial" pitchFamily="34" charset="0"/>
                <a:cs typeface="Arial" pitchFamily="34" charset="0"/>
              </a:rPr>
              <a:t>Còn lại mấy quả cà chua?</a:t>
            </a:r>
            <a:endParaRPr lang="en-US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0406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1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1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1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1" dur="500" fill="hold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2" dur="500" fill="hold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57" dur="500" fill="hold"/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8" dur="500" fill="hold"/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9" dur="500" fill="hold"/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3" grpId="0" animBg="1"/>
      <p:bldP spid="11" grpId="0" animBg="1"/>
      <p:bldP spid="45" grpId="0" animBg="1"/>
      <p:bldP spid="60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2" grpId="0"/>
      <p:bldP spid="73" grpId="0"/>
      <p:bldP spid="75" grpId="0"/>
      <p:bldP spid="46" grpId="0" animBg="1"/>
      <p:bldP spid="8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773" y="0"/>
            <a:ext cx="1781367" cy="176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84300" y="528732"/>
            <a:ext cx="647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Tranh tài hai đội</a:t>
            </a:r>
            <a:endParaRPr lang="en-US" sz="40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93" t="16301" r="7842" b="24816"/>
          <a:stretch/>
        </p:blipFill>
        <p:spPr>
          <a:xfrm>
            <a:off x="1219200" y="1987550"/>
            <a:ext cx="3301604" cy="20891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93" t="16301" r="7842" b="24816"/>
          <a:stretch/>
        </p:blipFill>
        <p:spPr>
          <a:xfrm>
            <a:off x="4787900" y="1968500"/>
            <a:ext cx="3301604" cy="20891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406254" y="1281043"/>
            <a:ext cx="9274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</a:t>
            </a:r>
            <a:endParaRPr lang="en-US" sz="40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74954" y="1292086"/>
            <a:ext cx="9274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</a:t>
            </a:r>
            <a:endParaRPr lang="en-US" sz="40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28800" y="2659132"/>
            <a:ext cx="2133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en-US" sz="40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4 - 12</a:t>
            </a:r>
            <a:endParaRPr lang="en-US" sz="40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71902" y="2657753"/>
            <a:ext cx="2133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95 - </a:t>
            </a:r>
            <a:r>
              <a:rPr lang="en-US"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40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</a:t>
            </a:r>
            <a:endParaRPr lang="en-US" sz="40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84300" y="4232414"/>
            <a:ext cx="647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Đặt tính rồi tính.</a:t>
            </a:r>
            <a:endParaRPr lang="en-US" sz="40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4366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473200"/>
            <a:ext cx="8137583" cy="1858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47750"/>
            <a:ext cx="3305894" cy="1851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2374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/>
          <p:cNvSpPr txBox="1">
            <a:spLocks/>
          </p:cNvSpPr>
          <p:nvPr/>
        </p:nvSpPr>
        <p:spPr>
          <a:xfrm>
            <a:off x="640486" y="89476"/>
            <a:ext cx="629371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800" smtClean="0">
                <a:latin typeface="Arial" pitchFamily="34" charset="0"/>
                <a:cs typeface="Arial" pitchFamily="34" charset="0"/>
              </a:rPr>
              <a:t>Tính: </a:t>
            </a:r>
            <a:endParaRPr lang="en-US" sz="280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4709" y="1006460"/>
            <a:ext cx="106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57</a:t>
            </a:r>
            <a:endParaRPr lang="en-US" sz="48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230582" y="1006460"/>
            <a:ext cx="106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68</a:t>
            </a:r>
            <a:endParaRPr lang="en-US" sz="48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032250" y="1006460"/>
            <a:ext cx="106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72</a:t>
            </a:r>
            <a:endParaRPr lang="en-US" sz="48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31967" y="1914960"/>
            <a:ext cx="106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34</a:t>
            </a:r>
            <a:endParaRPr lang="en-US" sz="48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00514" y="1893153"/>
            <a:ext cx="91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41</a:t>
            </a:r>
            <a:endParaRPr lang="en-US" sz="48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075735" y="1900464"/>
            <a:ext cx="9679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52</a:t>
            </a:r>
            <a:endParaRPr lang="en-US" sz="48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-152400" y="1438599"/>
            <a:ext cx="106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</a:t>
            </a:r>
            <a:endParaRPr lang="en-US" sz="48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676400" y="1438599"/>
            <a:ext cx="106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</a:t>
            </a:r>
            <a:endParaRPr lang="en-US" sz="48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479800" y="1438599"/>
            <a:ext cx="106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</a:t>
            </a:r>
            <a:endParaRPr lang="en-US" sz="48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173182" y="2692435"/>
            <a:ext cx="12954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2001982" y="2692435"/>
            <a:ext cx="12954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3881582" y="2692435"/>
            <a:ext cx="12954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842856" y="2648590"/>
            <a:ext cx="5574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en-US" sz="48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692400" y="2648590"/>
            <a:ext cx="4976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en-US" sz="48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886450" y="1006460"/>
            <a:ext cx="106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95</a:t>
            </a:r>
            <a:endParaRPr lang="en-US" sz="48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852886" y="1893153"/>
            <a:ext cx="11072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71</a:t>
            </a:r>
            <a:endParaRPr lang="en-US" sz="48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334000" y="1450993"/>
            <a:ext cx="106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</a:t>
            </a:r>
          </a:p>
        </p:txBody>
      </p:sp>
      <p:cxnSp>
        <p:nvCxnSpPr>
          <p:cNvPr id="34" name="Straight Connector 33"/>
          <p:cNvCxnSpPr/>
          <p:nvPr/>
        </p:nvCxnSpPr>
        <p:spPr>
          <a:xfrm>
            <a:off x="5735782" y="2704829"/>
            <a:ext cx="12954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Oval 35"/>
          <p:cNvSpPr/>
          <p:nvPr/>
        </p:nvSpPr>
        <p:spPr>
          <a:xfrm>
            <a:off x="142009" y="235526"/>
            <a:ext cx="533400" cy="5334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.VnArial" pitchFamily="34" charset="0"/>
              </a:rPr>
              <a:t>1</a:t>
            </a:r>
            <a:endParaRPr lang="en-US" sz="3200" b="1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.Vn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846868" y="1006460"/>
            <a:ext cx="106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60</a:t>
            </a:r>
            <a:endParaRPr lang="en-US" sz="48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667172" y="1925811"/>
            <a:ext cx="1397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30</a:t>
            </a:r>
            <a:endParaRPr lang="en-US" sz="48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294418" y="1467126"/>
            <a:ext cx="106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</a:t>
            </a:r>
            <a:endParaRPr lang="en-US" sz="48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0" name="Straight Connector 39"/>
          <p:cNvCxnSpPr/>
          <p:nvPr/>
        </p:nvCxnSpPr>
        <p:spPr>
          <a:xfrm>
            <a:off x="7696200" y="2720962"/>
            <a:ext cx="12954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488086" y="2648590"/>
            <a:ext cx="5574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en-US" sz="48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336800" y="2648590"/>
            <a:ext cx="4976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en-US" sz="48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495800" y="2648590"/>
            <a:ext cx="4976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0</a:t>
            </a:r>
            <a:endParaRPr lang="en-US" sz="48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140200" y="2648590"/>
            <a:ext cx="4976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en-US" sz="48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345382" y="2648590"/>
            <a:ext cx="4976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en-US" sz="48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989782" y="2648590"/>
            <a:ext cx="4976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en-US" sz="48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8305800" y="2648590"/>
            <a:ext cx="4976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0</a:t>
            </a:r>
            <a:endParaRPr lang="en-US" sz="48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7950200" y="2648590"/>
            <a:ext cx="4976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76986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216623" y="228600"/>
            <a:ext cx="533400" cy="5334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.VnArial" pitchFamily="34" charset="0"/>
              </a:rPr>
              <a:t>2</a:t>
            </a:r>
            <a:endParaRPr lang="en-US" sz="3200" b="1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.VnArial" pitchFamily="34" charset="0"/>
            </a:endParaRPr>
          </a:p>
        </p:txBody>
      </p:sp>
      <p:sp>
        <p:nvSpPr>
          <p:cNvPr id="3" name="Title 4"/>
          <p:cNvSpPr txBox="1">
            <a:spLocks/>
          </p:cNvSpPr>
          <p:nvPr/>
        </p:nvSpPr>
        <p:spPr>
          <a:xfrm>
            <a:off x="731200" y="57150"/>
            <a:ext cx="81842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3200" smtClean="0">
                <a:latin typeface="Arial" pitchFamily="34" charset="0"/>
                <a:cs typeface="Arial" pitchFamily="34" charset="0"/>
              </a:rPr>
              <a:t>Đặt tính rồi tính.</a:t>
            </a:r>
            <a:endParaRPr lang="en-US" sz="3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52400" y="1120321"/>
            <a:ext cx="2069378" cy="762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68 - 15</a:t>
            </a:r>
            <a:endParaRPr lang="en-US" sz="4000" b="1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2362200" y="1152071"/>
            <a:ext cx="2110943" cy="762000"/>
          </a:xfrm>
          <a:prstGeom prst="roundRect">
            <a:avLst/>
          </a:prstGeom>
          <a:solidFill>
            <a:srgbClr val="FFD0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79 - 59</a:t>
            </a:r>
            <a:endParaRPr lang="en-US" sz="4000" b="1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4659084" y="1202211"/>
            <a:ext cx="2110943" cy="7620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67 - 50</a:t>
            </a:r>
            <a:endParaRPr lang="en-US" sz="4000" b="1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0909" y="1984663"/>
            <a:ext cx="106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68</a:t>
            </a:r>
            <a:endParaRPr lang="en-US" sz="54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89525" y="2876550"/>
            <a:ext cx="13013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15</a:t>
            </a:r>
            <a:endParaRPr lang="en-US" sz="54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76200" y="2431066"/>
            <a:ext cx="106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</a:t>
            </a:r>
            <a:endParaRPr lang="en-US" sz="54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249382" y="3684902"/>
            <a:ext cx="12954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ounded Rectangle 27"/>
          <p:cNvSpPr/>
          <p:nvPr/>
        </p:nvSpPr>
        <p:spPr>
          <a:xfrm>
            <a:off x="6905171" y="1205674"/>
            <a:ext cx="2110943" cy="762000"/>
          </a:xfrm>
          <a:prstGeom prst="roundRect">
            <a:avLst/>
          </a:prstGeom>
          <a:solidFill>
            <a:srgbClr val="A6D8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88 - 33</a:t>
            </a:r>
            <a:endParaRPr lang="en-US" sz="4000" b="1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951670" y="3629620"/>
            <a:ext cx="5574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en-US" sz="54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58800" y="3629620"/>
            <a:ext cx="5574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en-US" sz="54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939309" y="1984663"/>
            <a:ext cx="106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79</a:t>
            </a:r>
            <a:endParaRPr lang="en-US" sz="54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827925" y="2876550"/>
            <a:ext cx="13013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59</a:t>
            </a:r>
            <a:endParaRPr lang="en-US" sz="54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362200" y="2431066"/>
            <a:ext cx="106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</a:t>
            </a:r>
            <a:endParaRPr lang="en-US" sz="54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4" name="Straight Connector 43"/>
          <p:cNvCxnSpPr/>
          <p:nvPr/>
        </p:nvCxnSpPr>
        <p:spPr>
          <a:xfrm>
            <a:off x="2687782" y="3684902"/>
            <a:ext cx="12954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3390070" y="3629620"/>
            <a:ext cx="5574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0</a:t>
            </a:r>
            <a:endParaRPr lang="en-US" sz="54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997200" y="3629620"/>
            <a:ext cx="5574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en-US" sz="54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250299" y="2038350"/>
            <a:ext cx="106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67</a:t>
            </a:r>
            <a:endParaRPr lang="en-US" sz="54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138915" y="2930237"/>
            <a:ext cx="13013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50</a:t>
            </a:r>
            <a:endParaRPr lang="en-US" sz="54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673190" y="2484753"/>
            <a:ext cx="106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</a:t>
            </a:r>
            <a:endParaRPr lang="en-US" sz="54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0" name="Straight Connector 49"/>
          <p:cNvCxnSpPr/>
          <p:nvPr/>
        </p:nvCxnSpPr>
        <p:spPr>
          <a:xfrm>
            <a:off x="4998772" y="3738589"/>
            <a:ext cx="12954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5701060" y="3683307"/>
            <a:ext cx="5574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en-US" sz="54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308190" y="3683307"/>
            <a:ext cx="5574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en-US" sz="54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7587509" y="2038350"/>
            <a:ext cx="106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88</a:t>
            </a:r>
            <a:endParaRPr lang="en-US" sz="54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476125" y="2930237"/>
            <a:ext cx="13013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33</a:t>
            </a:r>
            <a:endParaRPr lang="en-US" sz="54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7010400" y="2484753"/>
            <a:ext cx="106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</a:t>
            </a:r>
            <a:endParaRPr lang="en-US" sz="54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6" name="Straight Connector 55"/>
          <p:cNvCxnSpPr/>
          <p:nvPr/>
        </p:nvCxnSpPr>
        <p:spPr>
          <a:xfrm>
            <a:off x="7335982" y="3738589"/>
            <a:ext cx="12954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8038270" y="3683307"/>
            <a:ext cx="5574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en-US" sz="54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7645400" y="3683307"/>
            <a:ext cx="5574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en-US" sz="54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0349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19" grpId="0"/>
      <p:bldP spid="34" grpId="0"/>
      <p:bldP spid="35" grpId="0"/>
      <p:bldP spid="33" grpId="0"/>
      <p:bldP spid="42" grpId="0"/>
      <p:bldP spid="43" grpId="0"/>
      <p:bldP spid="45" grpId="0"/>
      <p:bldP spid="46" grpId="0"/>
      <p:bldP spid="47" grpId="0"/>
      <p:bldP spid="48" grpId="0"/>
      <p:bldP spid="49" grpId="0"/>
      <p:bldP spid="51" grpId="0"/>
      <p:bldP spid="52" grpId="0"/>
      <p:bldP spid="53" grpId="0"/>
      <p:bldP spid="54" grpId="0"/>
      <p:bldP spid="55" grpId="0"/>
      <p:bldP spid="57" grpId="0"/>
      <p:bldP spid="5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2289</TotalTime>
  <Words>408</Words>
  <Application>Microsoft Office PowerPoint</Application>
  <PresentationFormat>On-screen Show (16:9)</PresentationFormat>
  <Paragraphs>148</Paragraphs>
  <Slides>12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Chủ đề 8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TOÁN</dc:title>
  <dc:creator>PC</dc:creator>
  <cp:lastModifiedBy>PC</cp:lastModifiedBy>
  <cp:revision>359</cp:revision>
  <dcterms:created xsi:type="dcterms:W3CDTF">2021-01-09T02:19:28Z</dcterms:created>
  <dcterms:modified xsi:type="dcterms:W3CDTF">2021-02-25T09:45:44Z</dcterms:modified>
</cp:coreProperties>
</file>