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007577473" r:id="rId2"/>
    <p:sldId id="2007577474" r:id="rId3"/>
    <p:sldId id="2007577496" r:id="rId4"/>
    <p:sldId id="2007577493" r:id="rId5"/>
    <p:sldId id="2007577479" r:id="rId6"/>
    <p:sldId id="2007577494" r:id="rId7"/>
    <p:sldId id="2007577484" r:id="rId8"/>
    <p:sldId id="2007577495" r:id="rId9"/>
    <p:sldId id="200757748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5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E4B38-85B8-4C5E-B856-EEC03B01C978}"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AFFDE-A64E-4F26-A409-E4B857E3BA3A}" type="slidenum">
              <a:rPr lang="en-US" smtClean="0"/>
              <a:t>‹#›</a:t>
            </a:fld>
            <a:endParaRPr lang="en-US"/>
          </a:p>
        </p:txBody>
      </p:sp>
    </p:spTree>
    <p:extLst>
      <p:ext uri="{BB962C8B-B14F-4D97-AF65-F5344CB8AC3E}">
        <p14:creationId xmlns:p14="http://schemas.microsoft.com/office/powerpoint/2010/main" val="414157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0C93AF86-2556-4280-BFE4-996948C0F6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0CA6625E-0A28-4BDC-94AE-23EF1F1D2A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40146374-2D39-43F2-A5F1-6611CE4CA5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407137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551114B8-B1FD-439E-B60D-117F0CFE3F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BB1EE872-6C25-4AD9-9B02-FE68C55F7E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920D3594-05F5-4A7D-BF8C-C99ABE0249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677877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A2E64237-E9D8-470C-BA68-8CA19F8CCF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A32682FE-35CA-40AC-A1D4-7CA5D7EB1A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8D9415D5-690C-417C-8CC1-526B8FFA51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99596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3179CEC1-9C2B-4C3A-A3EE-55CCDA952D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28437583-F050-4C81-9034-509698BCCC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5C384668-FEC8-4D8D-A543-F9B8D52730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320396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E8F4EB9F-C6BD-4D17-8CEB-4D947F9C0A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A796B883-6131-48A3-BC16-8C6C95D0D0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CF5B5C34-2D47-4A9D-A5FA-CAC6896DB2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53154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737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907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527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055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993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8" name="Picture 7">
            <a:extLst>
              <a:ext uri="{FF2B5EF4-FFF2-40B4-BE49-F238E27FC236}">
                <a16:creationId xmlns:a16="http://schemas.microsoft.com/office/drawing/2014/main" id="{0EE28C6F-743A-47A8-B906-3BB695090F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5FDD1DE7-387B-43E8-B752-DE3072568D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C5D1C522-4C41-4F95-A4D0-1198EE0DA2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2104362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CF64879-5873-4B1F-9AFE-58868528B53D}"/>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447800" y="266700"/>
            <a:ext cx="1199852" cy="1199852"/>
          </a:xfrm>
          <a:prstGeom prst="rect">
            <a:avLst/>
          </a:prstGeom>
        </p:spPr>
      </p:pic>
    </p:spTree>
    <p:extLst>
      <p:ext uri="{BB962C8B-B14F-4D97-AF65-F5344CB8AC3E}">
        <p14:creationId xmlns:p14="http://schemas.microsoft.com/office/powerpoint/2010/main" val="11371892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peech Bubble: Oval 2">
            <a:extLst>
              <a:ext uri="{FF2B5EF4-FFF2-40B4-BE49-F238E27FC236}">
                <a16:creationId xmlns:a16="http://schemas.microsoft.com/office/drawing/2014/main" id="{CA302D0D-E9FB-4731-9FB1-944A9DC3BD57}"/>
              </a:ext>
            </a:extLst>
          </p:cNvPr>
          <p:cNvSpPr/>
          <p:nvPr/>
        </p:nvSpPr>
        <p:spPr>
          <a:xfrm>
            <a:off x="2705100" y="219075"/>
            <a:ext cx="7581900" cy="3524249"/>
          </a:xfrm>
          <a:prstGeom prst="wedgeEllipseCallout">
            <a:avLst>
              <a:gd name="adj1" fmla="val -44157"/>
              <a:gd name="adj2" fmla="val 5421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400" b="1" dirty="0">
                <a:solidFill>
                  <a:srgbClr val="00B050"/>
                </a:solidFill>
                <a:cs typeface="Arial" panose="020B0604020202020204" pitchFamily="34" charset="0"/>
              </a:rPr>
              <a:t>1</a:t>
            </a:r>
            <a:r>
              <a:rPr lang="en-US" sz="2400" b="1" dirty="0">
                <a:solidFill>
                  <a:srgbClr val="00B050"/>
                </a:solidFill>
                <a:cs typeface="Arial" panose="020B0604020202020204" pitchFamily="34" charset="0"/>
              </a:rPr>
              <a:t>. </a:t>
            </a:r>
            <a:r>
              <a:rPr lang="vi-VN" sz="2400" b="1" dirty="0">
                <a:solidFill>
                  <a:srgbClr val="00B050"/>
                </a:solidFill>
                <a:cs typeface="Arial" panose="020B0604020202020204" pitchFamily="34" charset="0"/>
              </a:rPr>
              <a:t> Dùng que tính có thể xếp thành các số La Mã như hình bên:</a:t>
            </a:r>
          </a:p>
          <a:p>
            <a:pPr lvl="0" algn="just"/>
            <a:r>
              <a:rPr lang="vi-VN" sz="2400" b="1" dirty="0">
                <a:solidFill>
                  <a:srgbClr val="00B050"/>
                </a:solidFill>
                <a:cs typeface="Arial" panose="020B0604020202020204" pitchFamily="34" charset="0"/>
              </a:rPr>
              <a:t>a) Dùng 5 que tính hãy xếp thành số 8, số 13 bằng chữ số La Mã.</a:t>
            </a:r>
          </a:p>
          <a:p>
            <a:pPr lvl="0" algn="just"/>
            <a:r>
              <a:rPr lang="vi-VN" sz="2400" b="1" dirty="0">
                <a:solidFill>
                  <a:srgbClr val="00B050"/>
                </a:solidFill>
                <a:cs typeface="Arial" panose="020B0604020202020204" pitchFamily="34" charset="0"/>
              </a:rPr>
              <a:t>b) Để xếp được ba số 9 bằng chữ số La Mã thì dùng hết mấy que tính?</a:t>
            </a:r>
            <a:endParaRPr kumimoji="0" lang="en-US" sz="24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55C9AB0-F97A-406F-A7EB-6B5555030BDA}"/>
              </a:ext>
            </a:extLst>
          </p:cNvPr>
          <p:cNvPicPr>
            <a:picLocks noChangeAspect="1"/>
          </p:cNvPicPr>
          <p:nvPr/>
        </p:nvPicPr>
        <p:blipFill>
          <a:blip r:embed="rId3"/>
          <a:stretch>
            <a:fillRect/>
          </a:stretch>
        </p:blipFill>
        <p:spPr>
          <a:xfrm>
            <a:off x="5815012" y="3976687"/>
            <a:ext cx="3071813" cy="1807601"/>
          </a:xfrm>
          <a:prstGeom prst="rect">
            <a:avLst/>
          </a:prstGeom>
        </p:spPr>
      </p:pic>
    </p:spTree>
    <p:extLst>
      <p:ext uri="{BB962C8B-B14F-4D97-AF65-F5344CB8AC3E}">
        <p14:creationId xmlns:p14="http://schemas.microsoft.com/office/powerpoint/2010/main" val="19168691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4" presetClass="exit" presetSubtype="10" fill="hold" grpId="1" nodeType="withEffect">
                                  <p:stCondLst>
                                    <p:cond delay="0"/>
                                  </p:stCondLst>
                                  <p:childTnLst>
                                    <p:animEffect transition="out" filter="randombar(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CF74473-C297-47E7-A754-E58E2A06F313}"/>
              </a:ext>
            </a:extLst>
          </p:cNvPr>
          <p:cNvSpPr txBox="1"/>
          <p:nvPr/>
        </p:nvSpPr>
        <p:spPr>
          <a:xfrm>
            <a:off x="1085850" y="523875"/>
            <a:ext cx="10267950" cy="523220"/>
          </a:xfrm>
          <a:prstGeom prst="rect">
            <a:avLst/>
          </a:prstGeom>
          <a:noFill/>
        </p:spPr>
        <p:txBody>
          <a:bodyPr wrap="square" rtlCol="0">
            <a:spAutoFit/>
          </a:bodyPr>
          <a:lstStyle/>
          <a:p>
            <a:r>
              <a:rPr lang="en-US" sz="2800" b="0" i="0" dirty="0">
                <a:solidFill>
                  <a:srgbClr val="000000"/>
                </a:solidFill>
                <a:effectLst/>
                <a:latin typeface="+mj-lt"/>
              </a:rPr>
              <a:t>a) </a:t>
            </a:r>
            <a:r>
              <a:rPr lang="en-US" sz="2800" b="0" i="0" dirty="0" err="1">
                <a:solidFill>
                  <a:srgbClr val="000000"/>
                </a:solidFill>
                <a:effectLst/>
                <a:latin typeface="+mj-lt"/>
              </a:rPr>
              <a:t>Dùng</a:t>
            </a:r>
            <a:r>
              <a:rPr lang="en-US" sz="2800" b="0" i="0" dirty="0">
                <a:solidFill>
                  <a:srgbClr val="000000"/>
                </a:solidFill>
                <a:effectLst/>
                <a:latin typeface="+mj-lt"/>
              </a:rPr>
              <a:t> 5 que </a:t>
            </a:r>
            <a:r>
              <a:rPr lang="en-US" sz="2800" b="0" i="0" dirty="0" err="1">
                <a:solidFill>
                  <a:srgbClr val="000000"/>
                </a:solidFill>
                <a:effectLst/>
                <a:latin typeface="+mj-lt"/>
              </a:rPr>
              <a:t>tính</a:t>
            </a:r>
            <a:r>
              <a:rPr lang="en-US" sz="2800" b="0" i="0" dirty="0">
                <a:solidFill>
                  <a:srgbClr val="000000"/>
                </a:solidFill>
                <a:effectLst/>
                <a:latin typeface="+mj-lt"/>
              </a:rPr>
              <a:t> </a:t>
            </a:r>
            <a:r>
              <a:rPr lang="en-US" sz="2800" b="0" i="0" dirty="0" err="1">
                <a:solidFill>
                  <a:srgbClr val="000000"/>
                </a:solidFill>
                <a:effectLst/>
                <a:latin typeface="+mj-lt"/>
              </a:rPr>
              <a:t>hãy</a:t>
            </a:r>
            <a:r>
              <a:rPr lang="en-US" sz="2800" b="0" i="0" dirty="0">
                <a:solidFill>
                  <a:srgbClr val="000000"/>
                </a:solidFill>
                <a:effectLst/>
                <a:latin typeface="+mj-lt"/>
              </a:rPr>
              <a:t> </a:t>
            </a:r>
            <a:r>
              <a:rPr lang="en-US" sz="2800" b="0" i="0" dirty="0" err="1">
                <a:solidFill>
                  <a:srgbClr val="000000"/>
                </a:solidFill>
                <a:effectLst/>
                <a:latin typeface="+mj-lt"/>
              </a:rPr>
              <a:t>xếp</a:t>
            </a:r>
            <a:r>
              <a:rPr lang="en-US" sz="2800" b="0" i="0" dirty="0">
                <a:solidFill>
                  <a:srgbClr val="000000"/>
                </a:solidFill>
                <a:effectLst/>
                <a:latin typeface="+mj-lt"/>
              </a:rPr>
              <a:t> </a:t>
            </a:r>
            <a:r>
              <a:rPr lang="en-US" sz="2800" b="0" i="0" dirty="0" err="1">
                <a:solidFill>
                  <a:srgbClr val="000000"/>
                </a:solidFill>
                <a:effectLst/>
                <a:latin typeface="+mj-lt"/>
              </a:rPr>
              <a:t>thành</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a:t>
            </a:r>
            <a:r>
              <a:rPr lang="en-US" sz="2800" b="0" i="0" dirty="0" smtClean="0">
                <a:solidFill>
                  <a:srgbClr val="000000"/>
                </a:solidFill>
                <a:effectLst/>
                <a:latin typeface="+mj-lt"/>
              </a:rPr>
              <a:t>8 </a:t>
            </a:r>
            <a:r>
              <a:rPr lang="en-US" sz="2800" b="0" i="0" dirty="0" err="1">
                <a:solidFill>
                  <a:srgbClr val="000000"/>
                </a:solidFill>
                <a:effectLst/>
                <a:latin typeface="+mj-lt"/>
              </a:rPr>
              <a:t>bằng</a:t>
            </a:r>
            <a:r>
              <a:rPr lang="en-US" sz="2800" b="0" i="0" dirty="0">
                <a:solidFill>
                  <a:srgbClr val="000000"/>
                </a:solidFill>
                <a:effectLst/>
                <a:latin typeface="+mj-lt"/>
              </a:rPr>
              <a:t> </a:t>
            </a:r>
            <a:r>
              <a:rPr lang="en-US" sz="2800" b="0" i="0" dirty="0" err="1">
                <a:solidFill>
                  <a:srgbClr val="000000"/>
                </a:solidFill>
                <a:effectLst/>
                <a:latin typeface="+mj-lt"/>
              </a:rPr>
              <a:t>chữ</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La </a:t>
            </a:r>
            <a:r>
              <a:rPr lang="en-US" sz="2800" b="0" i="0" dirty="0" err="1">
                <a:solidFill>
                  <a:srgbClr val="000000"/>
                </a:solidFill>
                <a:effectLst/>
                <a:latin typeface="+mj-lt"/>
              </a:rPr>
              <a:t>Mã</a:t>
            </a:r>
            <a:r>
              <a:rPr lang="en-US" sz="2800" b="0" i="0" dirty="0">
                <a:solidFill>
                  <a:srgbClr val="000000"/>
                </a:solidFill>
                <a:effectLst/>
                <a:latin typeface="+mj-lt"/>
              </a:rPr>
              <a:t>: </a:t>
            </a:r>
            <a:endParaRPr lang="en-US" sz="2800" dirty="0">
              <a:latin typeface="+mj-lt"/>
            </a:endParaRPr>
          </a:p>
        </p:txBody>
      </p:sp>
      <p:sp>
        <p:nvSpPr>
          <p:cNvPr id="4" name="Rectangle: Rounded Corners 3">
            <a:extLst>
              <a:ext uri="{FF2B5EF4-FFF2-40B4-BE49-F238E27FC236}">
                <a16:creationId xmlns:a16="http://schemas.microsoft.com/office/drawing/2014/main" id="{BEF42FDD-9FC0-44C6-8D1D-42B2D3061C6B}"/>
              </a:ext>
            </a:extLst>
          </p:cNvPr>
          <p:cNvSpPr/>
          <p:nvPr/>
        </p:nvSpPr>
        <p:spPr>
          <a:xfrm>
            <a:off x="4870174" y="1123122"/>
            <a:ext cx="2524539" cy="82494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Số</a:t>
            </a:r>
            <a:r>
              <a:rPr lang="en-US" sz="4400" b="1" dirty="0">
                <a:solidFill>
                  <a:srgbClr val="FF0000"/>
                </a:solidFill>
              </a:rPr>
              <a:t> 8</a:t>
            </a:r>
          </a:p>
        </p:txBody>
      </p:sp>
      <p:pic>
        <p:nvPicPr>
          <p:cNvPr id="7" name="Picture 6">
            <a:extLst>
              <a:ext uri="{FF2B5EF4-FFF2-40B4-BE49-F238E27FC236}">
                <a16:creationId xmlns:a16="http://schemas.microsoft.com/office/drawing/2014/main" id="{A855C126-D6B0-414A-9976-7BC1F84FE92D}"/>
              </a:ext>
            </a:extLst>
          </p:cNvPr>
          <p:cNvPicPr>
            <a:picLocks noChangeAspect="1"/>
          </p:cNvPicPr>
          <p:nvPr/>
        </p:nvPicPr>
        <p:blipFill>
          <a:blip r:embed="rId3"/>
          <a:stretch>
            <a:fillRect/>
          </a:stretch>
        </p:blipFill>
        <p:spPr>
          <a:xfrm>
            <a:off x="2366341" y="2001907"/>
            <a:ext cx="7200900" cy="3848100"/>
          </a:xfrm>
          <a:prstGeom prst="rect">
            <a:avLst/>
          </a:prstGeom>
        </p:spPr>
      </p:pic>
    </p:spTree>
    <p:extLst>
      <p:ext uri="{BB962C8B-B14F-4D97-AF65-F5344CB8AC3E}">
        <p14:creationId xmlns:p14="http://schemas.microsoft.com/office/powerpoint/2010/main" val="1757265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2" name="Rectangle: Rounded Corners 1">
            <a:extLst>
              <a:ext uri="{FF2B5EF4-FFF2-40B4-BE49-F238E27FC236}">
                <a16:creationId xmlns:a16="http://schemas.microsoft.com/office/drawing/2014/main" id="{61A9CDF1-1861-402E-9C0F-04FF3DFDDB39}"/>
              </a:ext>
            </a:extLst>
          </p:cNvPr>
          <p:cNvSpPr/>
          <p:nvPr/>
        </p:nvSpPr>
        <p:spPr>
          <a:xfrm>
            <a:off x="-99754" y="411480"/>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CF74473-C297-47E7-A754-E58E2A06F313}"/>
              </a:ext>
            </a:extLst>
          </p:cNvPr>
          <p:cNvSpPr txBox="1"/>
          <p:nvPr/>
        </p:nvSpPr>
        <p:spPr>
          <a:xfrm>
            <a:off x="1085850" y="523875"/>
            <a:ext cx="10267950" cy="523220"/>
          </a:xfrm>
          <a:prstGeom prst="rect">
            <a:avLst/>
          </a:prstGeom>
          <a:noFill/>
        </p:spPr>
        <p:txBody>
          <a:bodyPr wrap="square" rtlCol="0">
            <a:spAutoFit/>
          </a:bodyPr>
          <a:lstStyle/>
          <a:p>
            <a:r>
              <a:rPr lang="en-US" sz="2800" b="0" i="0" dirty="0">
                <a:solidFill>
                  <a:srgbClr val="000000"/>
                </a:solidFill>
                <a:effectLst/>
                <a:latin typeface="+mj-lt"/>
              </a:rPr>
              <a:t>a) </a:t>
            </a:r>
            <a:r>
              <a:rPr lang="en-US" sz="2800" b="0" i="0" dirty="0" err="1">
                <a:solidFill>
                  <a:srgbClr val="000000"/>
                </a:solidFill>
                <a:effectLst/>
                <a:latin typeface="+mj-lt"/>
              </a:rPr>
              <a:t>Dùng</a:t>
            </a:r>
            <a:r>
              <a:rPr lang="en-US" sz="2800" b="0" i="0" dirty="0">
                <a:solidFill>
                  <a:srgbClr val="000000"/>
                </a:solidFill>
                <a:effectLst/>
                <a:latin typeface="+mj-lt"/>
              </a:rPr>
              <a:t> 5 que </a:t>
            </a:r>
            <a:r>
              <a:rPr lang="en-US" sz="2800" b="0" i="0" dirty="0" err="1">
                <a:solidFill>
                  <a:srgbClr val="000000"/>
                </a:solidFill>
                <a:effectLst/>
                <a:latin typeface="+mj-lt"/>
              </a:rPr>
              <a:t>tính</a:t>
            </a:r>
            <a:r>
              <a:rPr lang="en-US" sz="2800" b="0" i="0" dirty="0">
                <a:solidFill>
                  <a:srgbClr val="000000"/>
                </a:solidFill>
                <a:effectLst/>
                <a:latin typeface="+mj-lt"/>
              </a:rPr>
              <a:t> </a:t>
            </a:r>
            <a:r>
              <a:rPr lang="en-US" sz="2800" b="0" i="0" dirty="0" err="1">
                <a:solidFill>
                  <a:srgbClr val="000000"/>
                </a:solidFill>
                <a:effectLst/>
                <a:latin typeface="+mj-lt"/>
              </a:rPr>
              <a:t>hãy</a:t>
            </a:r>
            <a:r>
              <a:rPr lang="en-US" sz="2800" b="0" i="0" dirty="0">
                <a:solidFill>
                  <a:srgbClr val="000000"/>
                </a:solidFill>
                <a:effectLst/>
                <a:latin typeface="+mj-lt"/>
              </a:rPr>
              <a:t> </a:t>
            </a:r>
            <a:r>
              <a:rPr lang="en-US" sz="2800" b="0" i="0" dirty="0" err="1">
                <a:solidFill>
                  <a:srgbClr val="000000"/>
                </a:solidFill>
                <a:effectLst/>
                <a:latin typeface="+mj-lt"/>
              </a:rPr>
              <a:t>xếp</a:t>
            </a:r>
            <a:r>
              <a:rPr lang="en-US" sz="2800" b="0" i="0" dirty="0">
                <a:solidFill>
                  <a:srgbClr val="000000"/>
                </a:solidFill>
                <a:effectLst/>
                <a:latin typeface="+mj-lt"/>
              </a:rPr>
              <a:t> </a:t>
            </a:r>
            <a:r>
              <a:rPr lang="en-US" sz="2800" b="0" i="0" dirty="0" err="1">
                <a:solidFill>
                  <a:srgbClr val="000000"/>
                </a:solidFill>
                <a:effectLst/>
                <a:latin typeface="+mj-lt"/>
              </a:rPr>
              <a:t>thành</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a:t>
            </a:r>
            <a:r>
              <a:rPr lang="en-US" sz="2800" dirty="0" smtClean="0">
                <a:solidFill>
                  <a:srgbClr val="000000"/>
                </a:solidFill>
                <a:latin typeface="+mj-lt"/>
              </a:rPr>
              <a:t>13</a:t>
            </a:r>
            <a:r>
              <a:rPr lang="en-US" sz="2800" b="0" i="0" dirty="0" smtClean="0">
                <a:solidFill>
                  <a:srgbClr val="000000"/>
                </a:solidFill>
                <a:effectLst/>
                <a:latin typeface="+mj-lt"/>
              </a:rPr>
              <a:t> </a:t>
            </a:r>
            <a:r>
              <a:rPr lang="en-US" sz="2800" b="0" i="0" dirty="0" err="1">
                <a:solidFill>
                  <a:srgbClr val="000000"/>
                </a:solidFill>
                <a:effectLst/>
                <a:latin typeface="+mj-lt"/>
              </a:rPr>
              <a:t>bằng</a:t>
            </a:r>
            <a:r>
              <a:rPr lang="en-US" sz="2800" b="0" i="0" dirty="0">
                <a:solidFill>
                  <a:srgbClr val="000000"/>
                </a:solidFill>
                <a:effectLst/>
                <a:latin typeface="+mj-lt"/>
              </a:rPr>
              <a:t> </a:t>
            </a:r>
            <a:r>
              <a:rPr lang="en-US" sz="2800" b="0" i="0" dirty="0" err="1">
                <a:solidFill>
                  <a:srgbClr val="000000"/>
                </a:solidFill>
                <a:effectLst/>
                <a:latin typeface="+mj-lt"/>
              </a:rPr>
              <a:t>chữ</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La </a:t>
            </a:r>
            <a:r>
              <a:rPr lang="en-US" sz="2800" b="0" i="0" dirty="0" err="1">
                <a:solidFill>
                  <a:srgbClr val="000000"/>
                </a:solidFill>
                <a:effectLst/>
                <a:latin typeface="+mj-lt"/>
              </a:rPr>
              <a:t>Mã</a:t>
            </a:r>
            <a:r>
              <a:rPr lang="en-US" sz="2800" b="0" i="0" dirty="0">
                <a:solidFill>
                  <a:srgbClr val="000000"/>
                </a:solidFill>
                <a:effectLst/>
                <a:latin typeface="+mj-lt"/>
              </a:rPr>
              <a:t>: </a:t>
            </a:r>
            <a:endParaRPr lang="en-US" sz="2800" dirty="0">
              <a:latin typeface="+mj-lt"/>
            </a:endParaRPr>
          </a:p>
        </p:txBody>
      </p:sp>
      <p:sp>
        <p:nvSpPr>
          <p:cNvPr id="4" name="Rectangle: Rounded Corners 3">
            <a:extLst>
              <a:ext uri="{FF2B5EF4-FFF2-40B4-BE49-F238E27FC236}">
                <a16:creationId xmlns:a16="http://schemas.microsoft.com/office/drawing/2014/main" id="{BEF42FDD-9FC0-44C6-8D1D-42B2D3061C6B}"/>
              </a:ext>
            </a:extLst>
          </p:cNvPr>
          <p:cNvSpPr/>
          <p:nvPr/>
        </p:nvSpPr>
        <p:spPr>
          <a:xfrm>
            <a:off x="4870174" y="1123122"/>
            <a:ext cx="2524539" cy="82494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Số</a:t>
            </a:r>
            <a:r>
              <a:rPr lang="en-US" sz="4400" b="1" dirty="0">
                <a:solidFill>
                  <a:srgbClr val="FF0000"/>
                </a:solidFill>
              </a:rPr>
              <a:t> </a:t>
            </a:r>
            <a:r>
              <a:rPr lang="en-US" sz="4400" b="1" dirty="0" smtClean="0">
                <a:solidFill>
                  <a:srgbClr val="FF0000"/>
                </a:solidFill>
              </a:rPr>
              <a:t>13</a:t>
            </a:r>
            <a:endParaRPr lang="en-US" sz="4400" b="1" dirty="0">
              <a:solidFill>
                <a:srgbClr val="FF0000"/>
              </a:solidFill>
            </a:endParaRPr>
          </a:p>
        </p:txBody>
      </p:sp>
      <p:cxnSp>
        <p:nvCxnSpPr>
          <p:cNvPr id="8" name="Straight Connector 7"/>
          <p:cNvCxnSpPr/>
          <p:nvPr/>
        </p:nvCxnSpPr>
        <p:spPr>
          <a:xfrm>
            <a:off x="2169622" y="2643447"/>
            <a:ext cx="2219498" cy="303414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111433" y="2477193"/>
            <a:ext cx="1928552" cy="325858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804213" y="2543694"/>
            <a:ext cx="148545" cy="312558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436524" y="2477193"/>
            <a:ext cx="108065" cy="3200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6110939" y="2477193"/>
            <a:ext cx="108886" cy="3200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119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CF74473-C297-47E7-A754-E58E2A06F313}"/>
              </a:ext>
            </a:extLst>
          </p:cNvPr>
          <p:cNvSpPr txBox="1"/>
          <p:nvPr/>
        </p:nvSpPr>
        <p:spPr>
          <a:xfrm>
            <a:off x="1085850" y="523875"/>
            <a:ext cx="10744200" cy="523220"/>
          </a:xfrm>
          <a:prstGeom prst="rect">
            <a:avLst/>
          </a:prstGeom>
          <a:noFill/>
        </p:spPr>
        <p:txBody>
          <a:bodyPr wrap="square" rtlCol="0">
            <a:spAutoFit/>
          </a:bodyPr>
          <a:lstStyle/>
          <a:p>
            <a:pPr lvl="0"/>
            <a:r>
              <a:rPr lang="vi-VN" sz="2800" dirty="0">
                <a:solidFill>
                  <a:srgbClr val="000000"/>
                </a:solidFill>
                <a:latin typeface="Calibri"/>
              </a:rPr>
              <a:t>b) Để xếp được ba số 9 bằng chữ số La Mã thì dùng hết mấy que tính?</a:t>
            </a:r>
          </a:p>
        </p:txBody>
      </p:sp>
      <p:pic>
        <p:nvPicPr>
          <p:cNvPr id="10" name="Picture 9">
            <a:extLst>
              <a:ext uri="{FF2B5EF4-FFF2-40B4-BE49-F238E27FC236}">
                <a16:creationId xmlns:a16="http://schemas.microsoft.com/office/drawing/2014/main" id="{C3BB5C23-ADF1-49C6-AE67-21ECEF0FC914}"/>
              </a:ext>
            </a:extLst>
          </p:cNvPr>
          <p:cNvPicPr>
            <a:picLocks noChangeAspect="1"/>
          </p:cNvPicPr>
          <p:nvPr/>
        </p:nvPicPr>
        <p:blipFill>
          <a:blip r:embed="rId3"/>
          <a:stretch>
            <a:fillRect/>
          </a:stretch>
        </p:blipFill>
        <p:spPr>
          <a:xfrm>
            <a:off x="4181475" y="1076325"/>
            <a:ext cx="3895725" cy="3058866"/>
          </a:xfrm>
          <a:prstGeom prst="rect">
            <a:avLst/>
          </a:prstGeom>
        </p:spPr>
      </p:pic>
      <p:sp>
        <p:nvSpPr>
          <p:cNvPr id="11" name="TextBox 10">
            <a:extLst>
              <a:ext uri="{FF2B5EF4-FFF2-40B4-BE49-F238E27FC236}">
                <a16:creationId xmlns:a16="http://schemas.microsoft.com/office/drawing/2014/main" id="{8D4A44E1-1D94-44C5-938D-12AB738A060F}"/>
              </a:ext>
            </a:extLst>
          </p:cNvPr>
          <p:cNvSpPr txBox="1"/>
          <p:nvPr/>
        </p:nvSpPr>
        <p:spPr>
          <a:xfrm>
            <a:off x="1933575" y="4524375"/>
            <a:ext cx="8239125" cy="1815882"/>
          </a:xfrm>
          <a:prstGeom prst="rect">
            <a:avLst/>
          </a:prstGeom>
          <a:noFill/>
        </p:spPr>
        <p:txBody>
          <a:bodyPr wrap="square" rtlCol="0">
            <a:spAutoFit/>
          </a:bodyPr>
          <a:lstStyle/>
          <a:p>
            <a:pPr algn="just"/>
            <a:r>
              <a:rPr lang="vi-VN" sz="2800" dirty="0">
                <a:solidFill>
                  <a:srgbClr val="002060"/>
                </a:solidFill>
              </a:rPr>
              <a:t>Để xếp được một số 9 thì dùng hết 3 que tính.</a:t>
            </a:r>
          </a:p>
          <a:p>
            <a:pPr algn="just"/>
            <a:r>
              <a:rPr lang="vi-VN" sz="2800" dirty="0">
                <a:solidFill>
                  <a:srgbClr val="002060"/>
                </a:solidFill>
              </a:rPr>
              <a:t>Để xếp được ba số 9 cần dùng số que tính là:</a:t>
            </a:r>
          </a:p>
          <a:p>
            <a:pPr algn="ctr"/>
            <a:r>
              <a:rPr lang="vi-VN" sz="2800" dirty="0">
                <a:solidFill>
                  <a:srgbClr val="002060"/>
                </a:solidFill>
              </a:rPr>
              <a:t>3 × 3 = 9 (que tính)</a:t>
            </a:r>
          </a:p>
          <a:p>
            <a:pPr algn="ctr"/>
            <a:r>
              <a:rPr lang="en-US" sz="2800" smtClean="0">
                <a:solidFill>
                  <a:srgbClr val="002060"/>
                </a:solidFill>
              </a:rPr>
              <a:t>                   </a:t>
            </a:r>
            <a:r>
              <a:rPr lang="vi-VN" sz="2800" smtClean="0">
                <a:solidFill>
                  <a:srgbClr val="002060"/>
                </a:solidFill>
              </a:rPr>
              <a:t>Đáp </a:t>
            </a:r>
            <a:r>
              <a:rPr lang="vi-VN" sz="2800" dirty="0">
                <a:solidFill>
                  <a:srgbClr val="002060"/>
                </a:solidFill>
              </a:rPr>
              <a:t>số: 9 que tính</a:t>
            </a:r>
            <a:endParaRPr lang="en-US" sz="2800" dirty="0">
              <a:solidFill>
                <a:srgbClr val="002060"/>
              </a:solidFill>
            </a:endParaRPr>
          </a:p>
        </p:txBody>
      </p:sp>
    </p:spTree>
    <p:extLst>
      <p:ext uri="{BB962C8B-B14F-4D97-AF65-F5344CB8AC3E}">
        <p14:creationId xmlns:p14="http://schemas.microsoft.com/office/powerpoint/2010/main" val="39181212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down)">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down)">
                                      <p:cBhvr>
                                        <p:cTn id="2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4563B-01F4-4A24-B734-FC96E555AF87}"/>
              </a:ext>
            </a:extLst>
          </p:cNvPr>
          <p:cNvPicPr>
            <a:picLocks noChangeAspect="1"/>
          </p:cNvPicPr>
          <p:nvPr/>
        </p:nvPicPr>
        <p:blipFill>
          <a:blip r:embed="rId2"/>
          <a:stretch>
            <a:fillRect/>
          </a:stretch>
        </p:blipFill>
        <p:spPr>
          <a:xfrm>
            <a:off x="3612" y="-127000"/>
            <a:ext cx="12188389" cy="6858000"/>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Speech Bubble: Rectangle with Corners Rounded 1">
            <a:extLst>
              <a:ext uri="{FF2B5EF4-FFF2-40B4-BE49-F238E27FC236}">
                <a16:creationId xmlns:a16="http://schemas.microsoft.com/office/drawing/2014/main" id="{7EFBA8EA-7900-4B87-9745-7DA10F8D0305}"/>
              </a:ext>
            </a:extLst>
          </p:cNvPr>
          <p:cNvSpPr/>
          <p:nvPr/>
        </p:nvSpPr>
        <p:spPr>
          <a:xfrm>
            <a:off x="3356957" y="456627"/>
            <a:ext cx="5748943" cy="1172148"/>
          </a:xfrm>
          <a:prstGeom prst="wedgeRoundRectCallout">
            <a:avLst>
              <a:gd name="adj1" fmla="val -61739"/>
              <a:gd name="adj2" fmla="val 40668"/>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smtClean="0">
                <a:solidFill>
                  <a:srgbClr val="002060"/>
                </a:solidFill>
                <a:latin typeface="Arial" panose="020B0604020202020204" pitchFamily="34" charset="0"/>
                <a:cs typeface="Arial" panose="020B0604020202020204" pitchFamily="34" charset="0"/>
              </a:rPr>
              <a:t>2.a</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Tìm</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số</a:t>
            </a:r>
            <a:r>
              <a:rPr lang="en-US" sz="3200" dirty="0">
                <a:solidFill>
                  <a:srgbClr val="002060"/>
                </a:solidFill>
                <a:latin typeface="Arial" panose="020B0604020202020204" pitchFamily="34" charset="0"/>
                <a:cs typeface="Arial" panose="020B0604020202020204" pitchFamily="34" charset="0"/>
              </a:rPr>
              <a:t> La </a:t>
            </a:r>
            <a:r>
              <a:rPr lang="en-US" sz="3200" dirty="0" err="1">
                <a:solidFill>
                  <a:srgbClr val="002060"/>
                </a:solidFill>
                <a:latin typeface="Arial" panose="020B0604020202020204" pitchFamily="34" charset="0"/>
                <a:cs typeface="Arial" panose="020B0604020202020204" pitchFamily="34" charset="0"/>
              </a:rPr>
              <a:t>Mã</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hợp</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AFCBB09F-B8A2-4B2F-815C-039895D1D8EA}"/>
              </a:ext>
            </a:extLst>
          </p:cNvPr>
          <p:cNvPicPr>
            <a:picLocks noChangeAspect="1"/>
          </p:cNvPicPr>
          <p:nvPr/>
        </p:nvPicPr>
        <p:blipFill>
          <a:blip r:embed="rId3"/>
          <a:stretch>
            <a:fillRect/>
          </a:stretch>
        </p:blipFill>
        <p:spPr>
          <a:xfrm>
            <a:off x="3219449" y="2395537"/>
            <a:ext cx="6543675" cy="2660279"/>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1215AF21-54F1-4DF8-BF8E-8282BD099207}"/>
              </a:ext>
            </a:extLst>
          </p:cNvPr>
          <p:cNvSpPr/>
          <p:nvPr/>
        </p:nvSpPr>
        <p:spPr>
          <a:xfrm>
            <a:off x="3584300" y="44568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12</a:t>
            </a:r>
          </a:p>
        </p:txBody>
      </p:sp>
      <p:sp>
        <p:nvSpPr>
          <p:cNvPr id="13" name="Rectangle: Rounded Corners 12">
            <a:extLst>
              <a:ext uri="{FF2B5EF4-FFF2-40B4-BE49-F238E27FC236}">
                <a16:creationId xmlns:a16="http://schemas.microsoft.com/office/drawing/2014/main" id="{9F814CB5-4E2F-4716-9115-AF7B65D06FEB}"/>
              </a:ext>
            </a:extLst>
          </p:cNvPr>
          <p:cNvSpPr/>
          <p:nvPr/>
        </p:nvSpPr>
        <p:spPr>
          <a:xfrm>
            <a:off x="4536800" y="44949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13</a:t>
            </a:r>
          </a:p>
        </p:txBody>
      </p:sp>
      <p:sp>
        <p:nvSpPr>
          <p:cNvPr id="15" name="Rectangle: Rounded Corners 14">
            <a:extLst>
              <a:ext uri="{FF2B5EF4-FFF2-40B4-BE49-F238E27FC236}">
                <a16:creationId xmlns:a16="http://schemas.microsoft.com/office/drawing/2014/main" id="{CEBC2430-12DA-4B37-83DD-536F960FF399}"/>
              </a:ext>
            </a:extLst>
          </p:cNvPr>
          <p:cNvSpPr/>
          <p:nvPr/>
        </p:nvSpPr>
        <p:spPr>
          <a:xfrm>
            <a:off x="6222725" y="44949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15</a:t>
            </a:r>
          </a:p>
        </p:txBody>
      </p:sp>
      <p:sp>
        <p:nvSpPr>
          <p:cNvPr id="18" name="Rectangle: Rounded Corners 17">
            <a:extLst>
              <a:ext uri="{FF2B5EF4-FFF2-40B4-BE49-F238E27FC236}">
                <a16:creationId xmlns:a16="http://schemas.microsoft.com/office/drawing/2014/main" id="{6F5BA636-8F99-428A-B1CE-18CFEBE3C880}"/>
              </a:ext>
            </a:extLst>
          </p:cNvPr>
          <p:cNvSpPr/>
          <p:nvPr/>
        </p:nvSpPr>
        <p:spPr>
          <a:xfrm>
            <a:off x="8861150" y="4523547"/>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18</a:t>
            </a:r>
          </a:p>
        </p:txBody>
      </p:sp>
      <p:sp>
        <p:nvSpPr>
          <p:cNvPr id="7" name="Rectangle 6">
            <a:extLst>
              <a:ext uri="{FF2B5EF4-FFF2-40B4-BE49-F238E27FC236}">
                <a16:creationId xmlns:a16="http://schemas.microsoft.com/office/drawing/2014/main" id="{C8096BC2-2859-4508-8CA7-E89F0E8AE42A}"/>
              </a:ext>
            </a:extLst>
          </p:cNvPr>
          <p:cNvSpPr/>
          <p:nvPr/>
        </p:nvSpPr>
        <p:spPr>
          <a:xfrm>
            <a:off x="5476876" y="3819525"/>
            <a:ext cx="609600"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XIV</a:t>
            </a:r>
          </a:p>
        </p:txBody>
      </p:sp>
      <p:sp>
        <p:nvSpPr>
          <p:cNvPr id="19" name="Rectangle 18">
            <a:extLst>
              <a:ext uri="{FF2B5EF4-FFF2-40B4-BE49-F238E27FC236}">
                <a16:creationId xmlns:a16="http://schemas.microsoft.com/office/drawing/2014/main" id="{E2B99506-32BB-4A93-8A4C-71BA49235FD3}"/>
              </a:ext>
            </a:extLst>
          </p:cNvPr>
          <p:cNvSpPr/>
          <p:nvPr/>
        </p:nvSpPr>
        <p:spPr>
          <a:xfrm>
            <a:off x="7258051" y="3819525"/>
            <a:ext cx="609600"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XVI</a:t>
            </a:r>
          </a:p>
        </p:txBody>
      </p:sp>
      <p:sp>
        <p:nvSpPr>
          <p:cNvPr id="20" name="Rectangle 19">
            <a:extLst>
              <a:ext uri="{FF2B5EF4-FFF2-40B4-BE49-F238E27FC236}">
                <a16:creationId xmlns:a16="http://schemas.microsoft.com/office/drawing/2014/main" id="{BAEB90AF-6C4A-490A-AEAC-218CB0B1EEFE}"/>
              </a:ext>
            </a:extLst>
          </p:cNvPr>
          <p:cNvSpPr/>
          <p:nvPr/>
        </p:nvSpPr>
        <p:spPr>
          <a:xfrm>
            <a:off x="8105775" y="3829050"/>
            <a:ext cx="723899"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XVII</a:t>
            </a:r>
          </a:p>
        </p:txBody>
      </p:sp>
    </p:spTree>
    <p:extLst>
      <p:ext uri="{BB962C8B-B14F-4D97-AF65-F5344CB8AC3E}">
        <p14:creationId xmlns:p14="http://schemas.microsoft.com/office/powerpoint/2010/main" val="30274279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5" grpId="0" animBg="1"/>
      <p:bldP spid="18" grpId="0" animBg="1"/>
      <p:bldP spid="7"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4563B-01F4-4A24-B734-FC96E555AF87}"/>
              </a:ext>
            </a:extLst>
          </p:cNvPr>
          <p:cNvPicPr>
            <a:picLocks noChangeAspect="1"/>
          </p:cNvPicPr>
          <p:nvPr/>
        </p:nvPicPr>
        <p:blipFill>
          <a:blip r:embed="rId2"/>
          <a:stretch>
            <a:fillRect/>
          </a:stretch>
        </p:blipFill>
        <p:spPr>
          <a:xfrm>
            <a:off x="3612" y="-127000"/>
            <a:ext cx="12188389" cy="6858000"/>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Speech Bubble: Rectangle with Corners Rounded 1">
            <a:extLst>
              <a:ext uri="{FF2B5EF4-FFF2-40B4-BE49-F238E27FC236}">
                <a16:creationId xmlns:a16="http://schemas.microsoft.com/office/drawing/2014/main" id="{7EFBA8EA-7900-4B87-9745-7DA10F8D0305}"/>
              </a:ext>
            </a:extLst>
          </p:cNvPr>
          <p:cNvSpPr/>
          <p:nvPr/>
        </p:nvSpPr>
        <p:spPr>
          <a:xfrm>
            <a:off x="3356957" y="456627"/>
            <a:ext cx="7453918" cy="1172148"/>
          </a:xfrm>
          <a:prstGeom prst="wedgeRoundRectCallout">
            <a:avLst>
              <a:gd name="adj1" fmla="val -61739"/>
              <a:gd name="adj2" fmla="val 40668"/>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002060"/>
                </a:solidFill>
                <a:latin typeface="Arial" panose="020B0604020202020204" pitchFamily="34" charset="0"/>
                <a:cs typeface="Arial" panose="020B0604020202020204" pitchFamily="34" charset="0"/>
              </a:rPr>
              <a:t>b) </a:t>
            </a:r>
            <a:r>
              <a:rPr lang="en-US" sz="3200" dirty="0" err="1">
                <a:solidFill>
                  <a:srgbClr val="002060"/>
                </a:solidFill>
                <a:latin typeface="Arial" panose="020B0604020202020204" pitchFamily="34" charset="0"/>
                <a:cs typeface="Arial" panose="020B0604020202020204" pitchFamily="34" charset="0"/>
              </a:rPr>
              <a:t>Sắp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xếp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số</a:t>
            </a:r>
            <a:r>
              <a:rPr lang="en-US" sz="3200" dirty="0">
                <a:solidFill>
                  <a:srgbClr val="002060"/>
                </a:solidFill>
                <a:latin typeface="Arial" panose="020B0604020202020204" pitchFamily="34" charset="0"/>
                <a:cs typeface="Arial" panose="020B0604020202020204" pitchFamily="34" charset="0"/>
              </a:rPr>
              <a:t> </a:t>
            </a:r>
            <a:r>
              <a:rPr lang="en-US" sz="3200" dirty="0" smtClean="0">
                <a:solidFill>
                  <a:srgbClr val="002060"/>
                </a:solidFill>
                <a:latin typeface="Arial" panose="020B0604020202020204" pitchFamily="34" charset="0"/>
                <a:cs typeface="Arial" panose="020B0604020202020204" pitchFamily="34" charset="0"/>
              </a:rPr>
              <a:t>XIII</a:t>
            </a:r>
            <a:r>
              <a:rPr lang="en-US" sz="3200" dirty="0">
                <a:solidFill>
                  <a:srgbClr val="002060"/>
                </a:solidFill>
                <a:latin typeface="Arial" panose="020B0604020202020204" pitchFamily="34" charset="0"/>
                <a:cs typeface="Arial" panose="020B0604020202020204" pitchFamily="34" charset="0"/>
              </a:rPr>
              <a:t>, XVII, XII, XVIII </a:t>
            </a:r>
            <a:r>
              <a:rPr lang="en-US" sz="3200" dirty="0" err="1">
                <a:solidFill>
                  <a:srgbClr val="002060"/>
                </a:solidFill>
                <a:latin typeface="Arial" panose="020B0604020202020204" pitchFamily="34" charset="0"/>
                <a:cs typeface="Arial" panose="020B0604020202020204" pitchFamily="34" charset="0"/>
              </a:rPr>
              <a:t>theo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tự</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bé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lớn</a:t>
            </a:r>
            <a:r>
              <a:rPr lang="en-US" sz="3200" dirty="0">
                <a:solidFill>
                  <a:srgbClr val="002060"/>
                </a:solidFill>
                <a:latin typeface="Arial" panose="020B0604020202020204" pitchFamily="34" charset="0"/>
                <a:cs typeface="Arial" panose="020B0604020202020204" pitchFamily="34" charset="0"/>
              </a:rPr>
              <a:t>. </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6" name="Speech Bubble: Rectangle with Corners Rounded 15">
            <a:extLst>
              <a:ext uri="{FF2B5EF4-FFF2-40B4-BE49-F238E27FC236}">
                <a16:creationId xmlns:a16="http://schemas.microsoft.com/office/drawing/2014/main" id="{C97EB756-8DD4-4942-84DC-13044901616D}"/>
              </a:ext>
            </a:extLst>
          </p:cNvPr>
          <p:cNvSpPr/>
          <p:nvPr/>
        </p:nvSpPr>
        <p:spPr>
          <a:xfrm>
            <a:off x="6071582" y="2323527"/>
            <a:ext cx="4910743" cy="1172148"/>
          </a:xfrm>
          <a:prstGeom prst="wedgeRoundRectCallout">
            <a:avLst>
              <a:gd name="adj1" fmla="val 35122"/>
              <a:gd name="adj2" fmla="val 83736"/>
              <a:gd name="adj3" fmla="val 16667"/>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rgbClr val="FF0000"/>
                </a:solidFill>
                <a:latin typeface="Arial" panose="020B0604020202020204" pitchFamily="34" charset="0"/>
                <a:cs typeface="Arial" panose="020B0604020202020204" pitchFamily="34" charset="0"/>
              </a:rPr>
              <a:t>XII, XIII, XVII, XVIII.</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6498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B210BDE-779B-4D48-A0B7-C9816A0E96CC}"/>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Rounded Corners 29">
            <a:extLst>
              <a:ext uri="{FF2B5EF4-FFF2-40B4-BE49-F238E27FC236}">
                <a16:creationId xmlns:a16="http://schemas.microsoft.com/office/drawing/2014/main" id="{00A4DEA7-4701-4D38-9728-8099BE183407}"/>
              </a:ext>
            </a:extLst>
          </p:cNvPr>
          <p:cNvSpPr/>
          <p:nvPr/>
        </p:nvSpPr>
        <p:spPr>
          <a:xfrm>
            <a:off x="847725" y="218502"/>
            <a:ext cx="10572749" cy="829248"/>
          </a:xfrm>
          <a:prstGeom prst="roundRect">
            <a:avLst/>
          </a:prstGeom>
          <a:solidFill>
            <a:srgbClr val="FFFF00"/>
          </a:solidFill>
          <a:ln w="5715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002060"/>
                </a:solidFill>
                <a:latin typeface="Arial" panose="020B0604020202020204" pitchFamily="34" charset="0"/>
                <a:cs typeface="Arial" panose="020B0604020202020204" pitchFamily="34" charset="0"/>
              </a:rPr>
              <a:t>3. </a:t>
            </a:r>
            <a:r>
              <a:rPr lang="en-US" sz="3200" dirty="0" err="1">
                <a:solidFill>
                  <a:srgbClr val="002060"/>
                </a:solidFill>
                <a:latin typeface="Arial" panose="020B0604020202020204" pitchFamily="34" charset="0"/>
                <a:cs typeface="Arial" panose="020B0604020202020204" pitchFamily="34" charset="0"/>
              </a:rPr>
              <a:t>Chọn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đồng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hồ</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tử</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hợp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với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đồng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hồ</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mặt</a:t>
            </a:r>
            <a:r>
              <a:rPr lang="en-US" sz="3200" dirty="0">
                <a:solidFill>
                  <a:srgbClr val="002060"/>
                </a:solidFill>
                <a:latin typeface="Arial" panose="020B0604020202020204" pitchFamily="34" charset="0"/>
                <a:cs typeface="Arial" panose="020B0604020202020204" pitchFamily="34" charset="0"/>
              </a:rPr>
              <a:t> </a:t>
            </a:r>
            <a:r>
              <a:rPr lang="en-US" sz="3200" dirty="0" err="1" smtClean="0">
                <a:solidFill>
                  <a:srgbClr val="002060"/>
                </a:solidFill>
                <a:latin typeface="Arial" panose="020B0604020202020204" pitchFamily="34" charset="0"/>
                <a:cs typeface="Arial" panose="020B0604020202020204" pitchFamily="34" charset="0"/>
              </a:rPr>
              <a:t>trời</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A8574B2A-4E5F-4B17-BDE6-80CF2F153BAC}"/>
              </a:ext>
            </a:extLst>
          </p:cNvPr>
          <p:cNvPicPr>
            <a:picLocks noChangeAspect="1"/>
          </p:cNvPicPr>
          <p:nvPr/>
        </p:nvPicPr>
        <p:blipFill>
          <a:blip r:embed="rId3"/>
          <a:stretch>
            <a:fillRect/>
          </a:stretch>
        </p:blipFill>
        <p:spPr>
          <a:xfrm>
            <a:off x="1552575" y="1671637"/>
            <a:ext cx="8798770" cy="3262313"/>
          </a:xfrm>
          <a:prstGeom prst="rect">
            <a:avLst/>
          </a:prstGeom>
        </p:spPr>
      </p:pic>
      <p:cxnSp>
        <p:nvCxnSpPr>
          <p:cNvPr id="11" name="Straight Arrow Connector 10">
            <a:extLst>
              <a:ext uri="{FF2B5EF4-FFF2-40B4-BE49-F238E27FC236}">
                <a16:creationId xmlns:a16="http://schemas.microsoft.com/office/drawing/2014/main" id="{D949E77E-83B4-4F6C-B3D1-019C0C524D8F}"/>
              </a:ext>
            </a:extLst>
          </p:cNvPr>
          <p:cNvCxnSpPr>
            <a:cxnSpLocks/>
          </p:cNvCxnSpPr>
          <p:nvPr/>
        </p:nvCxnSpPr>
        <p:spPr>
          <a:xfrm flipV="1">
            <a:off x="4829175" y="3543300"/>
            <a:ext cx="4352925" cy="4762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5FF3479-9AEE-47BC-A51D-52DE81CB7BAE}"/>
              </a:ext>
            </a:extLst>
          </p:cNvPr>
          <p:cNvCxnSpPr>
            <a:cxnSpLocks/>
          </p:cNvCxnSpPr>
          <p:nvPr/>
        </p:nvCxnSpPr>
        <p:spPr>
          <a:xfrm flipH="1" flipV="1">
            <a:off x="5095875" y="3429000"/>
            <a:ext cx="1838325" cy="6000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FBE597C-8606-401F-A6E7-6D2CFB826B52}"/>
              </a:ext>
            </a:extLst>
          </p:cNvPr>
          <p:cNvCxnSpPr>
            <a:cxnSpLocks/>
          </p:cNvCxnSpPr>
          <p:nvPr/>
        </p:nvCxnSpPr>
        <p:spPr>
          <a:xfrm flipH="1" flipV="1">
            <a:off x="7200900" y="3486150"/>
            <a:ext cx="2257425" cy="5429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71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down)">
                                      <p:cBhvr>
                                        <p:cTn id="3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Clouds in the sky&#10;&#10;Description automatically generated with medium confidence">
            <a:extLst>
              <a:ext uri="{FF2B5EF4-FFF2-40B4-BE49-F238E27FC236}">
                <a16:creationId xmlns:a16="http://schemas.microsoft.com/office/drawing/2014/main" id="{33632523-37A1-4DEE-BC53-4464AC4311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746"/>
          <a:stretch/>
        </p:blipFill>
        <p:spPr>
          <a:xfrm>
            <a:off x="13" y="1282"/>
            <a:ext cx="12191987" cy="6856718"/>
          </a:xfrm>
          <a:prstGeom prst="rect">
            <a:avLst/>
          </a:prstGeom>
        </p:spPr>
      </p:pic>
      <p:sp>
        <p:nvSpPr>
          <p:cNvPr id="9" name="Rectangle 8">
            <a:extLst>
              <a:ext uri="{FF2B5EF4-FFF2-40B4-BE49-F238E27FC236}">
                <a16:creationId xmlns:a16="http://schemas.microsoft.com/office/drawing/2014/main" id="{7B2BF7B8-A963-4D44-A461-CBF4584A2473}"/>
              </a:ext>
            </a:extLst>
          </p:cNvPr>
          <p:cNvSpPr/>
          <p:nvPr/>
        </p:nvSpPr>
        <p:spPr>
          <a:xfrm>
            <a:off x="2257426" y="976777"/>
            <a:ext cx="9447672" cy="156936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lvl="0" algn="ctr" defTabSz="609630">
              <a:defRPr/>
            </a:pPr>
            <a:r>
              <a:rPr lang="en-US" sz="3600" b="1" dirty="0">
                <a:solidFill>
                  <a:srgbClr val="FF0000"/>
                </a:solidFill>
                <a:latin typeface="Calibri" panose="020F0502020204030204" pitchFamily="34" charset="0"/>
                <a:cs typeface="Calibri" panose="020F0502020204030204" pitchFamily="34" charset="0"/>
              </a:rPr>
              <a:t>P</a:t>
            </a:r>
            <a:r>
              <a:rPr lang="vi-VN" sz="3600" b="1" dirty="0">
                <a:solidFill>
                  <a:srgbClr val="FF0000"/>
                </a:solidFill>
                <a:latin typeface="Calibri" panose="020F0502020204030204" pitchFamily="34" charset="0"/>
                <a:cs typeface="Calibri" panose="020F0502020204030204" pitchFamily="34" charset="0"/>
              </a:rPr>
              <a:t>hương pháp hoạt động của đồng hồ mặt trời: </a:t>
            </a:r>
            <a:endParaRPr lang="en-US" sz="3600" b="1" dirty="0">
              <a:solidFill>
                <a:srgbClr val="FF0000"/>
              </a:solidFill>
              <a:latin typeface="Calibri" panose="020F0502020204030204" pitchFamily="34" charset="0"/>
              <a:cs typeface="Calibri" panose="020F0502020204030204" pitchFamily="34" charset="0"/>
            </a:endParaRPr>
          </a:p>
          <a:p>
            <a:pPr lvl="0" algn="just" defTabSz="609630">
              <a:defRPr/>
            </a:pPr>
            <a:r>
              <a:rPr lang="vi-VN" sz="3600" dirty="0">
                <a:solidFill>
                  <a:prstClr val="black"/>
                </a:solidFill>
                <a:latin typeface="Calibri" panose="020F0502020204030204" pitchFamily="34" charset="0"/>
                <a:cs typeface="Calibri" panose="020F0502020204030204" pitchFamily="34" charset="0"/>
              </a:rPr>
              <a:t>Dưới ánh nắng mặt trời cái cọc trên mặt đồng hồ tạo bóng. Trong ngày vị trí của mặt trời thay đổi trên bầu trời. </a:t>
            </a:r>
            <a:r>
              <a:rPr lang="en-US" sz="3600" dirty="0">
                <a:solidFill>
                  <a:prstClr val="black"/>
                </a:solidFill>
                <a:latin typeface="Calibri" panose="020F0502020204030204" pitchFamily="34" charset="0"/>
                <a:cs typeface="Calibri" panose="020F0502020204030204" pitchFamily="34" charset="0"/>
              </a:rPr>
              <a:t>V</a:t>
            </a:r>
            <a:r>
              <a:rPr lang="vi-VN" sz="3600" dirty="0">
                <a:solidFill>
                  <a:prstClr val="black"/>
                </a:solidFill>
                <a:latin typeface="Calibri" panose="020F0502020204030204" pitchFamily="34" charset="0"/>
                <a:cs typeface="Calibri" panose="020F0502020204030204" pitchFamily="34" charset="0"/>
              </a:rPr>
              <a:t>ì thế bóng của cái cọc sẽ tùy thời gian trong ngày mà có vị trí khác nhau. Vị trí bóng đổ vào số nào thì đồng hồ sẽ chỉ giờ tương ứng.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26" name="Picture 2" descr="Đồng hồ mặt trời có bao nhiêu loại?">
            <a:extLst>
              <a:ext uri="{FF2B5EF4-FFF2-40B4-BE49-F238E27FC236}">
                <a16:creationId xmlns:a16="http://schemas.microsoft.com/office/drawing/2014/main" id="{07CA3DB4-7196-4B46-BCF3-F0E5FE962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3500033"/>
            <a:ext cx="5353050" cy="3057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07130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E65D17-263B-4F98-82FA-D08019873425}"/>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B82FF801-BD64-42DF-9A8E-D045D30140FF}"/>
              </a:ext>
            </a:extLst>
          </p:cNvPr>
          <p:cNvGrpSpPr/>
          <p:nvPr/>
        </p:nvGrpSpPr>
        <p:grpSpPr>
          <a:xfrm>
            <a:off x="492369" y="506437"/>
            <a:ext cx="783289" cy="675249"/>
            <a:chOff x="492369" y="506437"/>
            <a:chExt cx="783289" cy="675249"/>
          </a:xfrm>
        </p:grpSpPr>
        <p:sp>
          <p:nvSpPr>
            <p:cNvPr id="2" name="Isosceles Triangle 1">
              <a:extLst>
                <a:ext uri="{FF2B5EF4-FFF2-40B4-BE49-F238E27FC236}">
                  <a16:creationId xmlns:a16="http://schemas.microsoft.com/office/drawing/2014/main" id="{4B1DB1E0-8FF4-400E-AC2E-E87948E30A6B}"/>
                </a:ext>
              </a:extLst>
            </p:cNvPr>
            <p:cNvSpPr/>
            <p:nvPr/>
          </p:nvSpPr>
          <p:spPr>
            <a:xfrm>
              <a:off x="492369" y="506437"/>
              <a:ext cx="783289" cy="675249"/>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6F4BB404-D51C-4278-81ED-280342515A17}"/>
                </a:ext>
              </a:extLst>
            </p:cNvPr>
            <p:cNvSpPr txBox="1"/>
            <p:nvPr/>
          </p:nvSpPr>
          <p:spPr>
            <a:xfrm>
              <a:off x="694788" y="596911"/>
              <a:ext cx="5752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a:t>
              </a:r>
            </a:p>
          </p:txBody>
        </p:sp>
      </p:grpSp>
      <p:sp>
        <p:nvSpPr>
          <p:cNvPr id="13" name="TextBox 12">
            <a:extLst>
              <a:ext uri="{FF2B5EF4-FFF2-40B4-BE49-F238E27FC236}">
                <a16:creationId xmlns:a16="http://schemas.microsoft.com/office/drawing/2014/main" id="{F4035824-6028-4A54-ADCD-16E2C85D1F2A}"/>
              </a:ext>
            </a:extLst>
          </p:cNvPr>
          <p:cNvSpPr txBox="1"/>
          <p:nvPr/>
        </p:nvSpPr>
        <p:spPr>
          <a:xfrm>
            <a:off x="1375375" y="443077"/>
            <a:ext cx="10073675" cy="1077218"/>
          </a:xfrm>
          <a:prstGeom prst="rect">
            <a:avLst/>
          </a:prstGeom>
          <a:noFill/>
        </p:spPr>
        <p:txBody>
          <a:bodyPr wrap="square" rtlCol="0">
            <a:spAutoFit/>
          </a:bodyPr>
          <a:lstStyle/>
          <a:p>
            <a:pPr lvl="0" algn="just"/>
            <a:r>
              <a:rPr lang="vi-VN" sz="3200" b="1" dirty="0">
                <a:solidFill>
                  <a:prstClr val="black"/>
                </a:solidFill>
                <a:cs typeface="Arial" panose="020B0604020202020204" pitchFamily="34" charset="0"/>
              </a:rPr>
              <a:t>Tìm đường đi cho chú linh dương đến hồ uống nước theo thứ tự các số La Mã từ I đến XX</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5EAD1E83-FA3A-4418-A2E6-D75D814AF32B}"/>
              </a:ext>
            </a:extLst>
          </p:cNvPr>
          <p:cNvPicPr>
            <a:picLocks noChangeAspect="1"/>
          </p:cNvPicPr>
          <p:nvPr/>
        </p:nvPicPr>
        <p:blipFill>
          <a:blip r:embed="rId3"/>
          <a:stretch>
            <a:fillRect/>
          </a:stretch>
        </p:blipFill>
        <p:spPr>
          <a:xfrm>
            <a:off x="976312" y="1685924"/>
            <a:ext cx="10353452" cy="4057651"/>
          </a:xfrm>
          <a:prstGeom prst="rect">
            <a:avLst/>
          </a:prstGeom>
        </p:spPr>
      </p:pic>
      <p:cxnSp>
        <p:nvCxnSpPr>
          <p:cNvPr id="10" name="Straight Arrow Connector 9">
            <a:extLst>
              <a:ext uri="{FF2B5EF4-FFF2-40B4-BE49-F238E27FC236}">
                <a16:creationId xmlns:a16="http://schemas.microsoft.com/office/drawing/2014/main" id="{6BF946F4-F784-4F55-8B05-5DC3AF430FD8}"/>
              </a:ext>
            </a:extLst>
          </p:cNvPr>
          <p:cNvCxnSpPr/>
          <p:nvPr/>
        </p:nvCxnSpPr>
        <p:spPr>
          <a:xfrm>
            <a:off x="3409950" y="2314575"/>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927538-BAAD-4A68-A40D-61CAD9935169}"/>
              </a:ext>
            </a:extLst>
          </p:cNvPr>
          <p:cNvCxnSpPr>
            <a:cxnSpLocks/>
          </p:cNvCxnSpPr>
          <p:nvPr/>
        </p:nvCxnSpPr>
        <p:spPr>
          <a:xfrm>
            <a:off x="4000500" y="2352675"/>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3882769-22B0-4164-A588-33FE1EDA564E}"/>
              </a:ext>
            </a:extLst>
          </p:cNvPr>
          <p:cNvCxnSpPr>
            <a:cxnSpLocks/>
          </p:cNvCxnSpPr>
          <p:nvPr/>
        </p:nvCxnSpPr>
        <p:spPr>
          <a:xfrm>
            <a:off x="4067175" y="2695575"/>
            <a:ext cx="4381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B334087-B3F2-4EE0-A0AE-F06B2FA9935F}"/>
              </a:ext>
            </a:extLst>
          </p:cNvPr>
          <p:cNvCxnSpPr>
            <a:cxnSpLocks/>
          </p:cNvCxnSpPr>
          <p:nvPr/>
        </p:nvCxnSpPr>
        <p:spPr>
          <a:xfrm>
            <a:off x="4610100" y="2781300"/>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8FAD354-6D60-498E-A862-1F5274506AB3}"/>
              </a:ext>
            </a:extLst>
          </p:cNvPr>
          <p:cNvCxnSpPr>
            <a:cxnSpLocks/>
          </p:cNvCxnSpPr>
          <p:nvPr/>
        </p:nvCxnSpPr>
        <p:spPr>
          <a:xfrm>
            <a:off x="4667250" y="3124200"/>
            <a:ext cx="4381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E1E6117-F8F7-49AF-9CE0-AE94BABC4D78}"/>
              </a:ext>
            </a:extLst>
          </p:cNvPr>
          <p:cNvCxnSpPr>
            <a:cxnSpLocks/>
          </p:cNvCxnSpPr>
          <p:nvPr/>
        </p:nvCxnSpPr>
        <p:spPr>
          <a:xfrm>
            <a:off x="5219700" y="3219450"/>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A61AF3F-7B59-4293-8457-8AE818BAE127}"/>
              </a:ext>
            </a:extLst>
          </p:cNvPr>
          <p:cNvCxnSpPr>
            <a:cxnSpLocks/>
          </p:cNvCxnSpPr>
          <p:nvPr/>
        </p:nvCxnSpPr>
        <p:spPr>
          <a:xfrm>
            <a:off x="5229225" y="3667125"/>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69025D4-992C-47A3-8892-9D3EEE1B4658}"/>
              </a:ext>
            </a:extLst>
          </p:cNvPr>
          <p:cNvCxnSpPr>
            <a:cxnSpLocks/>
          </p:cNvCxnSpPr>
          <p:nvPr/>
        </p:nvCxnSpPr>
        <p:spPr>
          <a:xfrm>
            <a:off x="5353050" y="4048125"/>
            <a:ext cx="9429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F5444AB-6EAA-4FBF-BE33-37D101DDB115}"/>
              </a:ext>
            </a:extLst>
          </p:cNvPr>
          <p:cNvCxnSpPr>
            <a:cxnSpLocks/>
          </p:cNvCxnSpPr>
          <p:nvPr/>
        </p:nvCxnSpPr>
        <p:spPr>
          <a:xfrm>
            <a:off x="6200775" y="4124325"/>
            <a:ext cx="0" cy="1143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C9F1FF4-0321-4FE2-9672-A96ACEFAE5F5}"/>
              </a:ext>
            </a:extLst>
          </p:cNvPr>
          <p:cNvCxnSpPr>
            <a:cxnSpLocks/>
          </p:cNvCxnSpPr>
          <p:nvPr/>
        </p:nvCxnSpPr>
        <p:spPr>
          <a:xfrm>
            <a:off x="6534150" y="5324475"/>
            <a:ext cx="8953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04D19CB3-AA52-4DD9-B800-2F6AF8F495BB}"/>
              </a:ext>
            </a:extLst>
          </p:cNvPr>
          <p:cNvCxnSpPr>
            <a:cxnSpLocks/>
          </p:cNvCxnSpPr>
          <p:nvPr/>
        </p:nvCxnSpPr>
        <p:spPr>
          <a:xfrm flipV="1">
            <a:off x="7772400" y="3619500"/>
            <a:ext cx="0" cy="16478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FD59D8D-D425-4414-B66A-C87FAC95B22D}"/>
              </a:ext>
            </a:extLst>
          </p:cNvPr>
          <p:cNvCxnSpPr>
            <a:cxnSpLocks/>
          </p:cNvCxnSpPr>
          <p:nvPr/>
        </p:nvCxnSpPr>
        <p:spPr>
          <a:xfrm>
            <a:off x="7734300" y="3581400"/>
            <a:ext cx="2952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9147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arn(inVertic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arn(inVertical)">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barn(inVertical)">
                                      <p:cBhvr>
                                        <p:cTn id="57" dur="500"/>
                                        <p:tgtEl>
                                          <p:spTgt spid="3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barn(inVertical)">
                                      <p:cBhvr>
                                        <p:cTn id="62" dur="500"/>
                                        <p:tgtEl>
                                          <p:spTgt spid="38"/>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barn(inVertical)">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barn(inVertical)">
                                      <p:cBhvr>
                                        <p:cTn id="7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312</Words>
  <Application>Microsoft Office PowerPoint</Application>
  <PresentationFormat>Widescreen</PresentationFormat>
  <Paragraphs>27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HP</cp:lastModifiedBy>
  <cp:revision>32</cp:revision>
  <dcterms:created xsi:type="dcterms:W3CDTF">2022-10-20T11:53:09Z</dcterms:created>
  <dcterms:modified xsi:type="dcterms:W3CDTF">2024-01-22T15:02:11Z</dcterms:modified>
</cp:coreProperties>
</file>