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16"/>
  </p:notesMasterIdLst>
  <p:sldIdLst>
    <p:sldId id="257" r:id="rId3"/>
    <p:sldId id="267" r:id="rId4"/>
    <p:sldId id="268" r:id="rId5"/>
    <p:sldId id="274" r:id="rId6"/>
    <p:sldId id="282" r:id="rId7"/>
    <p:sldId id="283" r:id="rId8"/>
    <p:sldId id="291" r:id="rId9"/>
    <p:sldId id="293" r:id="rId10"/>
    <p:sldId id="292" r:id="rId11"/>
    <p:sldId id="284" r:id="rId12"/>
    <p:sldId id="266" r:id="rId13"/>
    <p:sldId id="286"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5" d="100"/>
          <a:sy n="75" d="100"/>
        </p:scale>
        <p:origin x="324"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4DDF3A-680E-4580-980D-16BF06E94CA2}" type="datetimeFigureOut">
              <a:rPr lang="en-US" smtClean="0"/>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273D05-6C93-4674-9822-3731CF6270A0}" type="slidenum">
              <a:rPr lang="en-US" smtClean="0"/>
              <a:t>‹#›</a:t>
            </a:fld>
            <a:endParaRPr lang="en-US"/>
          </a:p>
        </p:txBody>
      </p:sp>
    </p:spTree>
    <p:extLst>
      <p:ext uri="{BB962C8B-B14F-4D97-AF65-F5344CB8AC3E}">
        <p14:creationId xmlns:p14="http://schemas.microsoft.com/office/powerpoint/2010/main" val="1483147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dirty="0"/>
              <a:t> – </a:t>
            </a:r>
            <a:r>
              <a:rPr lang="en-US" dirty="0" err="1"/>
              <a:t>Zalo</a:t>
            </a:r>
            <a:r>
              <a:rPr lang="en-US" dirty="0"/>
              <a:t> 0972115126</a:t>
            </a:r>
          </a:p>
        </p:txBody>
      </p:sp>
      <p:sp>
        <p:nvSpPr>
          <p:cNvPr id="4" name="Slide Number Placeholder 3"/>
          <p:cNvSpPr>
            <a:spLocks noGrp="1"/>
          </p:cNvSpPr>
          <p:nvPr>
            <p:ph type="sldNum" sz="quarter" idx="5"/>
          </p:nvPr>
        </p:nvSpPr>
        <p:spPr/>
        <p:txBody>
          <a:bodyPr/>
          <a:lstStyle/>
          <a:p>
            <a:fld id="{D7273D05-6C93-4674-9822-3731CF6270A0}" type="slidenum">
              <a:rPr lang="en-US" smtClean="0"/>
              <a:t>1</a:t>
            </a:fld>
            <a:endParaRPr lang="en-US"/>
          </a:p>
        </p:txBody>
      </p:sp>
    </p:spTree>
    <p:extLst>
      <p:ext uri="{BB962C8B-B14F-4D97-AF65-F5344CB8AC3E}">
        <p14:creationId xmlns:p14="http://schemas.microsoft.com/office/powerpoint/2010/main" val="11031648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3FBF5-6F7D-3DFF-B17E-8A1CA5DA01C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35CD76D-DDA3-9321-B1A1-64A720299892}"/>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2EEAB0-6C43-A021-2AEC-EFFD6F9D4EE0}"/>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5" name="Footer Placeholder 4">
            <a:extLst>
              <a:ext uri="{FF2B5EF4-FFF2-40B4-BE49-F238E27FC236}">
                <a16:creationId xmlns:a16="http://schemas.microsoft.com/office/drawing/2014/main" id="{7FD34710-B061-9B97-E8ED-61A2588830E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E1F7DC5-130A-130B-7B5C-2B967AA4421F}"/>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pic>
        <p:nvPicPr>
          <p:cNvPr id="7" name="Picture 6">
            <a:extLst>
              <a:ext uri="{FF2B5EF4-FFF2-40B4-BE49-F238E27FC236}">
                <a16:creationId xmlns:a16="http://schemas.microsoft.com/office/drawing/2014/main" id="{0899FA87-0DD8-A841-A45D-B02F61194E4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6215" t="38561" r="11253" b="5466"/>
          <a:stretch/>
        </p:blipFill>
        <p:spPr>
          <a:xfrm>
            <a:off x="-298938" y="0"/>
            <a:ext cx="12848253" cy="6858000"/>
          </a:xfrm>
          <a:prstGeom prst="rect">
            <a:avLst/>
          </a:prstGeom>
        </p:spPr>
      </p:pic>
    </p:spTree>
    <p:extLst>
      <p:ext uri="{BB962C8B-B14F-4D97-AF65-F5344CB8AC3E}">
        <p14:creationId xmlns:p14="http://schemas.microsoft.com/office/powerpoint/2010/main" val="1976885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315D15-AFC2-C8C8-3934-AF0E2CA66B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5E5E931-3B4E-0763-246C-8071E5B3C77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6F1970-7B51-ED99-C5A6-5CBD4F7E660A}"/>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5" name="Footer Placeholder 4">
            <a:extLst>
              <a:ext uri="{FF2B5EF4-FFF2-40B4-BE49-F238E27FC236}">
                <a16:creationId xmlns:a16="http://schemas.microsoft.com/office/drawing/2014/main" id="{FA1FAF9C-477C-50F6-98C4-B9E799C15DC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A5B72F16-7CA1-E673-F806-5C84078BA1C2}"/>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11580498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55907B-32D7-0DF6-6D17-301060BD657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174097E-1FF7-E2C9-61D8-D0689EF264E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4A35EA-0D8B-15B4-AB3D-CF3CFAC0C38D}"/>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5" name="Footer Placeholder 4">
            <a:extLst>
              <a:ext uri="{FF2B5EF4-FFF2-40B4-BE49-F238E27FC236}">
                <a16:creationId xmlns:a16="http://schemas.microsoft.com/office/drawing/2014/main" id="{D1344C12-5F4E-0973-A00C-81150A1690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9B3B89-DE69-1C59-49CB-BE917B7A84D7}"/>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1018302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324D9448-69CB-0B87-BAD6-2F1A314024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420"/>
          <a:stretch/>
        </p:blipFill>
        <p:spPr>
          <a:xfrm>
            <a:off x="0" y="0"/>
            <a:ext cx="12192000" cy="6858000"/>
          </a:xfrm>
          <a:prstGeom prst="rect">
            <a:avLst/>
          </a:prstGeom>
        </p:spPr>
      </p:pic>
      <p:sp>
        <p:nvSpPr>
          <p:cNvPr id="8" name="Rectangle: Rounded Corners 7">
            <a:extLst>
              <a:ext uri="{FF2B5EF4-FFF2-40B4-BE49-F238E27FC236}">
                <a16:creationId xmlns:a16="http://schemas.microsoft.com/office/drawing/2014/main" id="{1F253CE8-FCC1-44F1-6615-2060D038E1BE}"/>
              </a:ext>
            </a:extLst>
          </p:cNvPr>
          <p:cNvSpPr/>
          <p:nvPr userDrawn="1"/>
        </p:nvSpPr>
        <p:spPr>
          <a:xfrm>
            <a:off x="975946" y="269422"/>
            <a:ext cx="10377854" cy="5463164"/>
          </a:xfrm>
          <a:prstGeom prst="roundRect">
            <a:avLst/>
          </a:prstGeom>
          <a:solidFill>
            <a:schemeClr val="bg1">
              <a:alpha val="98000"/>
            </a:schemeClr>
          </a:solidFill>
          <a:ln w="57150">
            <a:solidFill>
              <a:srgbClr val="598E09"/>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750727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EEC24E6-8115-4BD9-1A5F-14EC73F6B5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561" t="6806" r="5822" b="1790"/>
          <a:stretch/>
        </p:blipFill>
        <p:spPr>
          <a:xfrm>
            <a:off x="0" y="-82296"/>
            <a:ext cx="12646902" cy="7022592"/>
          </a:xfrm>
          <a:prstGeom prst="rect">
            <a:avLst/>
          </a:prstGeom>
        </p:spPr>
      </p:pic>
      <p:sp>
        <p:nvSpPr>
          <p:cNvPr id="9" name="Rectangle: Rounded Corners 8">
            <a:extLst>
              <a:ext uri="{FF2B5EF4-FFF2-40B4-BE49-F238E27FC236}">
                <a16:creationId xmlns:a16="http://schemas.microsoft.com/office/drawing/2014/main" id="{DEF69349-09D5-1E57-0B90-D9AD2E985944}"/>
              </a:ext>
            </a:extLst>
          </p:cNvPr>
          <p:cNvSpPr/>
          <p:nvPr userDrawn="1"/>
        </p:nvSpPr>
        <p:spPr>
          <a:xfrm>
            <a:off x="553811" y="381768"/>
            <a:ext cx="11084378" cy="5841232"/>
          </a:xfrm>
          <a:prstGeom prst="roundRect">
            <a:avLst/>
          </a:prstGeom>
          <a:solidFill>
            <a:schemeClr val="bg1">
              <a:alpha val="98000"/>
            </a:schemeClr>
          </a:solidFill>
          <a:ln w="57150">
            <a:solidFill>
              <a:srgbClr val="0256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9145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14F0F4-3371-F249-1B20-F85CD9235A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088" t="30079" r="28108" b="8535"/>
          <a:stretch/>
        </p:blipFill>
        <p:spPr>
          <a:xfrm>
            <a:off x="0" y="0"/>
            <a:ext cx="12192000" cy="6858000"/>
          </a:xfrm>
          <a:prstGeom prst="rect">
            <a:avLst/>
          </a:prstGeom>
        </p:spPr>
      </p:pic>
      <p:sp>
        <p:nvSpPr>
          <p:cNvPr id="10" name="Rectangle: Rounded Corners 9">
            <a:extLst>
              <a:ext uri="{FF2B5EF4-FFF2-40B4-BE49-F238E27FC236}">
                <a16:creationId xmlns:a16="http://schemas.microsoft.com/office/drawing/2014/main" id="{DDC0BB48-1A88-147C-345B-9975517A76EE}"/>
              </a:ext>
            </a:extLst>
          </p:cNvPr>
          <p:cNvSpPr/>
          <p:nvPr userDrawn="1"/>
        </p:nvSpPr>
        <p:spPr>
          <a:xfrm>
            <a:off x="582999" y="462366"/>
            <a:ext cx="11084378" cy="5841232"/>
          </a:xfrm>
          <a:prstGeom prst="roundRect">
            <a:avLst/>
          </a:prstGeom>
          <a:solidFill>
            <a:schemeClr val="bg1">
              <a:alpha val="98000"/>
            </a:schemeClr>
          </a:solidFill>
          <a:ln w="57150">
            <a:solidFill>
              <a:srgbClr val="0256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255477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FE801B-4451-89EA-267D-D8A4798DEC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313"/>
          <a:stretch/>
        </p:blipFill>
        <p:spPr>
          <a:xfrm>
            <a:off x="-237744" y="0"/>
            <a:ext cx="12429744" cy="6858000"/>
          </a:xfrm>
          <a:prstGeom prst="rect">
            <a:avLst/>
          </a:prstGeom>
        </p:spPr>
      </p:pic>
      <p:sp>
        <p:nvSpPr>
          <p:cNvPr id="12" name="Rectangle: Rounded Corners 11">
            <a:extLst>
              <a:ext uri="{FF2B5EF4-FFF2-40B4-BE49-F238E27FC236}">
                <a16:creationId xmlns:a16="http://schemas.microsoft.com/office/drawing/2014/main" id="{03544A0B-DC6E-99D2-58F5-D4A458939BCB}"/>
              </a:ext>
            </a:extLst>
          </p:cNvPr>
          <p:cNvSpPr/>
          <p:nvPr userDrawn="1"/>
        </p:nvSpPr>
        <p:spPr>
          <a:xfrm>
            <a:off x="582999" y="506326"/>
            <a:ext cx="11084378" cy="5841232"/>
          </a:xfrm>
          <a:prstGeom prst="roundRect">
            <a:avLst/>
          </a:prstGeom>
          <a:solidFill>
            <a:schemeClr val="bg1">
              <a:alpha val="98000"/>
            </a:schemeClr>
          </a:solidFill>
          <a:ln w="57150">
            <a:solidFill>
              <a:srgbClr val="02568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38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Content Placeholder 4">
            <a:extLst>
              <a:ext uri="{FF2B5EF4-FFF2-40B4-BE49-F238E27FC236}">
                <a16:creationId xmlns:a16="http://schemas.microsoft.com/office/drawing/2014/main" id="{324D9448-69CB-0B87-BAD6-2F1A3140242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420"/>
          <a:stretch/>
        </p:blipFill>
        <p:spPr>
          <a:xfrm>
            <a:off x="0" y="0"/>
            <a:ext cx="12192000" cy="6858000"/>
          </a:xfrm>
          <a:prstGeom prst="rect">
            <a:avLst/>
          </a:prstGeom>
        </p:spPr>
      </p:pic>
    </p:spTree>
    <p:extLst>
      <p:ext uri="{BB962C8B-B14F-4D97-AF65-F5344CB8AC3E}">
        <p14:creationId xmlns:p14="http://schemas.microsoft.com/office/powerpoint/2010/main" val="728178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1E940-289A-B395-12A1-BDD2D66D3E31}"/>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428777-74FE-4B44-04A6-1F57001B121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7" name="Picture 6">
            <a:extLst>
              <a:ext uri="{FF2B5EF4-FFF2-40B4-BE49-F238E27FC236}">
                <a16:creationId xmlns:a16="http://schemas.microsoft.com/office/drawing/2014/main" id="{4EEC24E6-8115-4BD9-1A5F-14EC73F6B54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5561" t="6806" r="5822" b="1790"/>
          <a:stretch/>
        </p:blipFill>
        <p:spPr>
          <a:xfrm>
            <a:off x="0" y="-82296"/>
            <a:ext cx="12646902" cy="7022592"/>
          </a:xfrm>
          <a:prstGeom prst="rect">
            <a:avLst/>
          </a:prstGeom>
        </p:spPr>
      </p:pic>
    </p:spTree>
    <p:extLst>
      <p:ext uri="{BB962C8B-B14F-4D97-AF65-F5344CB8AC3E}">
        <p14:creationId xmlns:p14="http://schemas.microsoft.com/office/powerpoint/2010/main" val="2158082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514F0F4-3371-F249-1B20-F85CD9235A2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3088" t="30079" r="28108" b="8535"/>
          <a:stretch/>
        </p:blipFill>
        <p:spPr>
          <a:xfrm>
            <a:off x="0" y="0"/>
            <a:ext cx="12192000" cy="6858000"/>
          </a:xfrm>
          <a:prstGeom prst="rect">
            <a:avLst/>
          </a:prstGeom>
        </p:spPr>
      </p:pic>
    </p:spTree>
    <p:extLst>
      <p:ext uri="{BB962C8B-B14F-4D97-AF65-F5344CB8AC3E}">
        <p14:creationId xmlns:p14="http://schemas.microsoft.com/office/powerpoint/2010/main" val="4273057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BFE801B-4451-89EA-267D-D8A4798DEC2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2313"/>
          <a:stretch/>
        </p:blipFill>
        <p:spPr>
          <a:xfrm>
            <a:off x="-237744" y="0"/>
            <a:ext cx="12429744" cy="6858000"/>
          </a:xfrm>
          <a:prstGeom prst="rect">
            <a:avLst/>
          </a:prstGeom>
        </p:spPr>
      </p:pic>
    </p:spTree>
    <p:extLst>
      <p:ext uri="{BB962C8B-B14F-4D97-AF65-F5344CB8AC3E}">
        <p14:creationId xmlns:p14="http://schemas.microsoft.com/office/powerpoint/2010/main" val="22388561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270E3-7D63-B800-320B-BA3CB72324B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B87CAABE-708D-57AE-2518-DDF5A4770BE2}"/>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4" name="Footer Placeholder 3">
            <a:extLst>
              <a:ext uri="{FF2B5EF4-FFF2-40B4-BE49-F238E27FC236}">
                <a16:creationId xmlns:a16="http://schemas.microsoft.com/office/drawing/2014/main" id="{FE1DF98D-81BE-B283-3905-5262BBD9043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EA11CD4-795B-D8A5-7655-BA1989B1927D}"/>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406223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0018E0-8F50-251B-E27D-3DB49092A10B}"/>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3" name="Footer Placeholder 2">
            <a:extLst>
              <a:ext uri="{FF2B5EF4-FFF2-40B4-BE49-F238E27FC236}">
                <a16:creationId xmlns:a16="http://schemas.microsoft.com/office/drawing/2014/main" id="{340871DB-9FC4-B9B5-C025-D5E4B4EDE76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26C1097-4D29-84B1-504B-0A863CE2143F}"/>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215307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F8FDF6-5BB2-98FE-7FE0-EFC5E668C754}"/>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70C2F34-73DF-3993-C37C-B80E782BE248}"/>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B428131-73E2-C2AA-C4F6-5AA90FB0F1E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803E64-C85E-8F4D-2E26-44587DEE3A41}"/>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6" name="Footer Placeholder 5">
            <a:extLst>
              <a:ext uri="{FF2B5EF4-FFF2-40B4-BE49-F238E27FC236}">
                <a16:creationId xmlns:a16="http://schemas.microsoft.com/office/drawing/2014/main" id="{EBC25490-2CF4-9A67-E8AD-BF65AD9F78A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0904140-1428-F9BE-389E-1E830C6AF85B}"/>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1120446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D6752E-4AFA-5A5B-BDE8-A8B53BE9007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8B5FDA-E889-48E8-65E1-4BADACAC390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13D4A1-67A5-C6D5-15B4-7E8D36E9CD2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15385D-ADBB-1C1F-FF99-3DDB9EDA4693}"/>
              </a:ext>
            </a:extLst>
          </p:cNvPr>
          <p:cNvSpPr>
            <a:spLocks noGrp="1"/>
          </p:cNvSpPr>
          <p:nvPr>
            <p:ph type="dt" sz="half" idx="10"/>
          </p:nvPr>
        </p:nvSpPr>
        <p:spPr>
          <a:xfrm>
            <a:off x="838200" y="6356350"/>
            <a:ext cx="2743200" cy="365125"/>
          </a:xfrm>
          <a:prstGeom prst="rect">
            <a:avLst/>
          </a:prstGeom>
        </p:spPr>
        <p:txBody>
          <a:bodyPr/>
          <a:lstStyle/>
          <a:p>
            <a:fld id="{5E529051-3B0B-4F01-9C6E-0742C3D94F2F}" type="datetimeFigureOut">
              <a:rPr lang="en-US" smtClean="0"/>
              <a:t>1/31/2024</a:t>
            </a:fld>
            <a:endParaRPr lang="en-US"/>
          </a:p>
        </p:txBody>
      </p:sp>
      <p:sp>
        <p:nvSpPr>
          <p:cNvPr id="6" name="Footer Placeholder 5">
            <a:extLst>
              <a:ext uri="{FF2B5EF4-FFF2-40B4-BE49-F238E27FC236}">
                <a16:creationId xmlns:a16="http://schemas.microsoft.com/office/drawing/2014/main" id="{F029CC4C-0AA5-8F5F-C411-A11AD722E88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748CDF5-86AC-477C-C6C4-FEEB9772A2F3}"/>
              </a:ext>
            </a:extLst>
          </p:cNvPr>
          <p:cNvSpPr>
            <a:spLocks noGrp="1"/>
          </p:cNvSpPr>
          <p:nvPr>
            <p:ph type="sldNum" sz="quarter" idx="12"/>
          </p:nvPr>
        </p:nvSpPr>
        <p:spPr>
          <a:xfrm>
            <a:off x="8610600" y="6356350"/>
            <a:ext cx="2743200" cy="365125"/>
          </a:xfrm>
          <a:prstGeom prst="rect">
            <a:avLst/>
          </a:prstGeom>
        </p:spPr>
        <p:txBody>
          <a:bodyPr/>
          <a:lstStyle/>
          <a:p>
            <a:fld id="{D8B5F8FD-F93E-4078-A38C-AF467D5B6572}" type="slidenum">
              <a:rPr lang="en-US" smtClean="0"/>
              <a:t>‹#›</a:t>
            </a:fld>
            <a:endParaRPr lang="en-US"/>
          </a:p>
        </p:txBody>
      </p:sp>
    </p:spTree>
    <p:extLst>
      <p:ext uri="{BB962C8B-B14F-4D97-AF65-F5344CB8AC3E}">
        <p14:creationId xmlns:p14="http://schemas.microsoft.com/office/powerpoint/2010/main" val="3580616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Shape&#10;&#10;Description automatically generated with medium confidence">
            <a:extLst>
              <a:ext uri="{FF2B5EF4-FFF2-40B4-BE49-F238E27FC236}">
                <a16:creationId xmlns:a16="http://schemas.microsoft.com/office/drawing/2014/main" id="{406F0C4C-F6EA-44E3-A349-1CAD777D7B54}"/>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228725" y="257175"/>
            <a:ext cx="904577" cy="904577"/>
          </a:xfrm>
          <a:prstGeom prst="rect">
            <a:avLst/>
          </a:prstGeom>
        </p:spPr>
      </p:pic>
    </p:spTree>
    <p:extLst>
      <p:ext uri="{BB962C8B-B14F-4D97-AF65-F5344CB8AC3E}">
        <p14:creationId xmlns:p14="http://schemas.microsoft.com/office/powerpoint/2010/main" val="20424541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171093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2.png"/><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3A4BDAC-C069-4015-945E-3C56159EB840}"/>
              </a:ext>
            </a:extLst>
          </p:cNvPr>
          <p:cNvPicPr>
            <a:picLocks noChangeAspect="1"/>
          </p:cNvPicPr>
          <p:nvPr/>
        </p:nvPicPr>
        <p:blipFill>
          <a:blip r:embed="rId3"/>
          <a:stretch>
            <a:fillRect/>
          </a:stretch>
        </p:blipFill>
        <p:spPr>
          <a:xfrm>
            <a:off x="4663474" y="576377"/>
            <a:ext cx="3694496" cy="1201016"/>
          </a:xfrm>
          <a:prstGeom prst="rect">
            <a:avLst/>
          </a:prstGeom>
        </p:spPr>
      </p:pic>
      <p:pic>
        <p:nvPicPr>
          <p:cNvPr id="10" name="Picture 9">
            <a:extLst>
              <a:ext uri="{FF2B5EF4-FFF2-40B4-BE49-F238E27FC236}">
                <a16:creationId xmlns:a16="http://schemas.microsoft.com/office/drawing/2014/main" id="{277BD932-4014-40DD-B37E-884C4FCAE1F3}"/>
              </a:ext>
            </a:extLst>
          </p:cNvPr>
          <p:cNvPicPr>
            <a:picLocks noChangeAspect="1"/>
          </p:cNvPicPr>
          <p:nvPr/>
        </p:nvPicPr>
        <p:blipFill rotWithShape="1">
          <a:blip r:embed="rId4">
            <a:extLst>
              <a:ext uri="{28A0092B-C50C-407E-A947-70E740481C1C}">
                <a14:useLocalDpi xmlns:a14="http://schemas.microsoft.com/office/drawing/2010/main" val="0"/>
              </a:ext>
            </a:extLst>
          </a:blip>
          <a:srcRect l="27081" t="-1956" r="39649" b="76757"/>
          <a:stretch/>
        </p:blipFill>
        <p:spPr>
          <a:xfrm>
            <a:off x="9000714" y="292735"/>
            <a:ext cx="3310344" cy="2312991"/>
          </a:xfrm>
          <a:prstGeom prst="rect">
            <a:avLst/>
          </a:prstGeom>
        </p:spPr>
      </p:pic>
      <p:pic>
        <p:nvPicPr>
          <p:cNvPr id="11" name="Picture 10">
            <a:extLst>
              <a:ext uri="{FF2B5EF4-FFF2-40B4-BE49-F238E27FC236}">
                <a16:creationId xmlns:a16="http://schemas.microsoft.com/office/drawing/2014/main" id="{F4F2D39E-06EF-4C82-A071-AC1CB5EB8C73}"/>
              </a:ext>
            </a:extLst>
          </p:cNvPr>
          <p:cNvPicPr>
            <a:picLocks noChangeAspect="1"/>
          </p:cNvPicPr>
          <p:nvPr/>
        </p:nvPicPr>
        <p:blipFill rotWithShape="1">
          <a:blip r:embed="rId4">
            <a:extLst>
              <a:ext uri="{28A0092B-C50C-407E-A947-70E740481C1C}">
                <a14:useLocalDpi xmlns:a14="http://schemas.microsoft.com/office/drawing/2010/main" val="0"/>
              </a:ext>
            </a:extLst>
          </a:blip>
          <a:srcRect l="75732" t="26638" r="1" b="46182"/>
          <a:stretch/>
        </p:blipFill>
        <p:spPr>
          <a:xfrm flipH="1">
            <a:off x="9163877" y="3135124"/>
            <a:ext cx="3702947" cy="4062937"/>
          </a:xfrm>
          <a:prstGeom prst="rect">
            <a:avLst/>
          </a:prstGeom>
        </p:spPr>
      </p:pic>
      <p:pic>
        <p:nvPicPr>
          <p:cNvPr id="13" name="Picture 2" descr="Khủng Long Khủng Animaatio Vẽ - phim hoạt hình con khủng long">
            <a:extLst>
              <a:ext uri="{FF2B5EF4-FFF2-40B4-BE49-F238E27FC236}">
                <a16:creationId xmlns:a16="http://schemas.microsoft.com/office/drawing/2014/main" id="{5044431D-7A1F-41B0-B8AC-66698AE7A478}"/>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47985" y="3061252"/>
            <a:ext cx="4271342" cy="379674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F7154200-EF5D-4B00-BE3D-4B25DDDD4BC7}"/>
              </a:ext>
            </a:extLst>
          </p:cNvPr>
          <p:cNvPicPr>
            <a:picLocks noChangeAspect="1"/>
          </p:cNvPicPr>
          <p:nvPr/>
        </p:nvPicPr>
        <p:blipFill>
          <a:blip r:embed="rId7"/>
          <a:stretch>
            <a:fillRect/>
          </a:stretch>
        </p:blipFill>
        <p:spPr>
          <a:xfrm>
            <a:off x="2539416" y="2050831"/>
            <a:ext cx="7608467" cy="2127688"/>
          </a:xfrm>
          <a:prstGeom prst="rect">
            <a:avLst/>
          </a:prstGeom>
        </p:spPr>
      </p:pic>
    </p:spTree>
    <p:extLst>
      <p:ext uri="{BB962C8B-B14F-4D97-AF65-F5344CB8AC3E}">
        <p14:creationId xmlns:p14="http://schemas.microsoft.com/office/powerpoint/2010/main" val="112541236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9" name="Group 18">
            <a:extLst>
              <a:ext uri="{FF2B5EF4-FFF2-40B4-BE49-F238E27FC236}">
                <a16:creationId xmlns:a16="http://schemas.microsoft.com/office/drawing/2014/main" id="{D744C66F-1C13-4FB4-ACFF-3D4D143DDF80}"/>
              </a:ext>
            </a:extLst>
          </p:cNvPr>
          <p:cNvGrpSpPr/>
          <p:nvPr/>
        </p:nvGrpSpPr>
        <p:grpSpPr>
          <a:xfrm>
            <a:off x="2390775" y="814387"/>
            <a:ext cx="7296150" cy="2395538"/>
            <a:chOff x="2790825" y="2185987"/>
            <a:chExt cx="6610350" cy="2466975"/>
          </a:xfrm>
        </p:grpSpPr>
        <p:pic>
          <p:nvPicPr>
            <p:cNvPr id="20" name="Picture 19">
              <a:extLst>
                <a:ext uri="{FF2B5EF4-FFF2-40B4-BE49-F238E27FC236}">
                  <a16:creationId xmlns:a16="http://schemas.microsoft.com/office/drawing/2014/main" id="{2B552D1A-6F02-4227-A249-4B1B44C7A951}"/>
                </a:ext>
              </a:extLst>
            </p:cNvPr>
            <p:cNvPicPr>
              <a:picLocks noChangeAspect="1"/>
            </p:cNvPicPr>
            <p:nvPr/>
          </p:nvPicPr>
          <p:blipFill>
            <a:blip r:embed="rId2"/>
            <a:stretch>
              <a:fillRect/>
            </a:stretch>
          </p:blipFill>
          <p:spPr>
            <a:xfrm>
              <a:off x="2790825" y="2205037"/>
              <a:ext cx="6610350" cy="2447925"/>
            </a:xfrm>
            <a:prstGeom prst="rect">
              <a:avLst/>
            </a:prstGeom>
          </p:spPr>
        </p:pic>
        <p:pic>
          <p:nvPicPr>
            <p:cNvPr id="21" name="Picture 20">
              <a:extLst>
                <a:ext uri="{FF2B5EF4-FFF2-40B4-BE49-F238E27FC236}">
                  <a16:creationId xmlns:a16="http://schemas.microsoft.com/office/drawing/2014/main" id="{4378AD34-3867-4551-97D9-C1FDCB0155E4}"/>
                </a:ext>
              </a:extLst>
            </p:cNvPr>
            <p:cNvPicPr>
              <a:picLocks noChangeAspect="1"/>
            </p:cNvPicPr>
            <p:nvPr/>
          </p:nvPicPr>
          <p:blipFill>
            <a:blip r:embed="rId3"/>
            <a:stretch>
              <a:fillRect/>
            </a:stretch>
          </p:blipFill>
          <p:spPr>
            <a:xfrm>
              <a:off x="2805112" y="2185987"/>
              <a:ext cx="2757488" cy="485775"/>
            </a:xfrm>
            <a:prstGeom prst="rect">
              <a:avLst/>
            </a:prstGeom>
          </p:spPr>
        </p:pic>
      </p:grpSp>
      <p:pic>
        <p:nvPicPr>
          <p:cNvPr id="22" name="Picture 21">
            <a:extLst>
              <a:ext uri="{FF2B5EF4-FFF2-40B4-BE49-F238E27FC236}">
                <a16:creationId xmlns:a16="http://schemas.microsoft.com/office/drawing/2014/main" id="{2BC3C8F9-0B0E-44A9-9B52-33BFD4E28E33}"/>
              </a:ext>
            </a:extLst>
          </p:cNvPr>
          <p:cNvPicPr>
            <a:picLocks noChangeAspect="1"/>
          </p:cNvPicPr>
          <p:nvPr/>
        </p:nvPicPr>
        <p:blipFill>
          <a:blip r:embed="rId4"/>
          <a:stretch>
            <a:fillRect/>
          </a:stretch>
        </p:blipFill>
        <p:spPr>
          <a:xfrm>
            <a:off x="2524124" y="4267200"/>
            <a:ext cx="7562589" cy="1752600"/>
          </a:xfrm>
          <a:prstGeom prst="rect">
            <a:avLst/>
          </a:prstGeom>
        </p:spPr>
      </p:pic>
      <p:cxnSp>
        <p:nvCxnSpPr>
          <p:cNvPr id="3" name="Straight Arrow Connector 2">
            <a:extLst>
              <a:ext uri="{FF2B5EF4-FFF2-40B4-BE49-F238E27FC236}">
                <a16:creationId xmlns:a16="http://schemas.microsoft.com/office/drawing/2014/main" id="{F6512DB5-B63E-448F-8AEC-41537D7DBA51}"/>
              </a:ext>
            </a:extLst>
          </p:cNvPr>
          <p:cNvCxnSpPr/>
          <p:nvPr/>
        </p:nvCxnSpPr>
        <p:spPr>
          <a:xfrm>
            <a:off x="3886200" y="2819400"/>
            <a:ext cx="2466975" cy="15525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2ABF62DE-EF28-4D2E-A9A6-18E8032AD720}"/>
              </a:ext>
            </a:extLst>
          </p:cNvPr>
          <p:cNvCxnSpPr/>
          <p:nvPr/>
        </p:nvCxnSpPr>
        <p:spPr>
          <a:xfrm>
            <a:off x="6210300" y="3000375"/>
            <a:ext cx="2466975" cy="155257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18B7B36-597B-49F8-8641-0E2BF033EE03}"/>
              </a:ext>
            </a:extLst>
          </p:cNvPr>
          <p:cNvCxnSpPr>
            <a:cxnSpLocks/>
          </p:cNvCxnSpPr>
          <p:nvPr/>
        </p:nvCxnSpPr>
        <p:spPr>
          <a:xfrm flipH="1">
            <a:off x="3657600" y="3171825"/>
            <a:ext cx="4762500" cy="115252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098345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par>
                                <p:cTn id="8" presetID="16" presetClass="entr" presetSubtype="21"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barn(inVertic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up)">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wipe(up)">
                                      <p:cBhvr>
                                        <p:cTn id="20" dur="500"/>
                                        <p:tgtEl>
                                          <p:spTgt spid="2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wipe(up)">
                                      <p:cBhvr>
                                        <p:cTn id="2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49108103-2C4F-02E0-EDAC-9DABF908CDA2}"/>
              </a:ext>
            </a:extLst>
          </p:cNvPr>
          <p:cNvPicPr>
            <a:picLocks noChangeAspect="1"/>
          </p:cNvPicPr>
          <p:nvPr/>
        </p:nvPicPr>
        <p:blipFill rotWithShape="1">
          <a:blip r:embed="rId2">
            <a:extLst>
              <a:ext uri="{28A0092B-C50C-407E-A947-70E740481C1C}">
                <a14:useLocalDpi xmlns:a14="http://schemas.microsoft.com/office/drawing/2010/main" val="0"/>
              </a:ext>
            </a:extLst>
          </a:blip>
          <a:srcRect l="23185" t="71939" r="62663" b="14538"/>
          <a:stretch/>
        </p:blipFill>
        <p:spPr>
          <a:xfrm>
            <a:off x="864712" y="360765"/>
            <a:ext cx="1267409" cy="1574891"/>
          </a:xfrm>
          <a:prstGeom prst="rect">
            <a:avLst/>
          </a:prstGeom>
        </p:spPr>
      </p:pic>
      <p:pic>
        <p:nvPicPr>
          <p:cNvPr id="3" name="Picture 2">
            <a:extLst>
              <a:ext uri="{FF2B5EF4-FFF2-40B4-BE49-F238E27FC236}">
                <a16:creationId xmlns:a16="http://schemas.microsoft.com/office/drawing/2014/main" id="{8901638C-5945-42EC-B7D5-D918973C4067}"/>
              </a:ext>
            </a:extLst>
          </p:cNvPr>
          <p:cNvPicPr>
            <a:picLocks noChangeAspect="1"/>
          </p:cNvPicPr>
          <p:nvPr/>
        </p:nvPicPr>
        <p:blipFill>
          <a:blip r:embed="rId3"/>
          <a:stretch>
            <a:fillRect/>
          </a:stretch>
        </p:blipFill>
        <p:spPr>
          <a:xfrm>
            <a:off x="1314450" y="1711034"/>
            <a:ext cx="5857875" cy="3333750"/>
          </a:xfrm>
          <a:prstGeom prst="rect">
            <a:avLst/>
          </a:prstGeom>
        </p:spPr>
      </p:pic>
      <p:sp>
        <p:nvSpPr>
          <p:cNvPr id="4" name="TextBox 3">
            <a:extLst>
              <a:ext uri="{FF2B5EF4-FFF2-40B4-BE49-F238E27FC236}">
                <a16:creationId xmlns:a16="http://schemas.microsoft.com/office/drawing/2014/main" id="{E9EC58AF-52FE-4CF2-8197-640B39782136}"/>
              </a:ext>
            </a:extLst>
          </p:cNvPr>
          <p:cNvSpPr txBox="1"/>
          <p:nvPr/>
        </p:nvSpPr>
        <p:spPr>
          <a:xfrm>
            <a:off x="1498416" y="5084964"/>
            <a:ext cx="8343900" cy="769441"/>
          </a:xfrm>
          <a:prstGeom prst="rect">
            <a:avLst/>
          </a:prstGeom>
          <a:noFill/>
        </p:spPr>
        <p:txBody>
          <a:bodyPr wrap="square" rtlCol="0">
            <a:spAutoFit/>
          </a:bodyPr>
          <a:lstStyle/>
          <a:p>
            <a:pPr algn="l"/>
            <a:r>
              <a:rPr lang="en-US" sz="4400" b="0" i="0" dirty="0">
                <a:solidFill>
                  <a:srgbClr val="000000"/>
                </a:solidFill>
                <a:effectLst/>
              </a:rPr>
              <a:t>Theo </a:t>
            </a:r>
            <a:r>
              <a:rPr lang="en-US" sz="4400" b="0" i="0" dirty="0" err="1">
                <a:solidFill>
                  <a:srgbClr val="000000"/>
                </a:solidFill>
                <a:effectLst/>
              </a:rPr>
              <a:t>em</a:t>
            </a:r>
            <a:r>
              <a:rPr lang="en-US" sz="4400" b="0" i="0" dirty="0">
                <a:solidFill>
                  <a:srgbClr val="000000"/>
                </a:solidFill>
                <a:effectLst/>
              </a:rPr>
              <a:t>, </a:t>
            </a:r>
            <a:r>
              <a:rPr lang="en-US" sz="4400" b="0" i="0" dirty="0" err="1">
                <a:solidFill>
                  <a:srgbClr val="000000"/>
                </a:solidFill>
                <a:effectLst/>
              </a:rPr>
              <a:t>Việt</a:t>
            </a:r>
            <a:r>
              <a:rPr lang="en-US" sz="4400" b="0" i="0" dirty="0">
                <a:solidFill>
                  <a:srgbClr val="000000"/>
                </a:solidFill>
                <a:effectLst/>
              </a:rPr>
              <a:t> </a:t>
            </a:r>
            <a:r>
              <a:rPr lang="en-US" sz="4400" b="0" i="0" dirty="0" err="1">
                <a:solidFill>
                  <a:srgbClr val="000000"/>
                </a:solidFill>
                <a:effectLst/>
              </a:rPr>
              <a:t>tính</a:t>
            </a:r>
            <a:r>
              <a:rPr lang="en-US" sz="4400" b="0" i="0" dirty="0">
                <a:solidFill>
                  <a:srgbClr val="000000"/>
                </a:solidFill>
                <a:effectLst/>
              </a:rPr>
              <a:t> </a:t>
            </a:r>
            <a:r>
              <a:rPr lang="en-US" sz="4400" b="0" i="0" dirty="0" err="1">
                <a:solidFill>
                  <a:srgbClr val="000000"/>
                </a:solidFill>
                <a:effectLst/>
              </a:rPr>
              <a:t>đúng</a:t>
            </a:r>
            <a:r>
              <a:rPr lang="en-US" sz="4400" b="0" i="0" dirty="0">
                <a:solidFill>
                  <a:srgbClr val="000000"/>
                </a:solidFill>
                <a:effectLst/>
              </a:rPr>
              <a:t> hay </a:t>
            </a:r>
            <a:r>
              <a:rPr lang="en-US" sz="4400" b="0" i="0" dirty="0" err="1">
                <a:solidFill>
                  <a:srgbClr val="000000"/>
                </a:solidFill>
                <a:effectLst/>
              </a:rPr>
              <a:t>sai</a:t>
            </a:r>
            <a:r>
              <a:rPr lang="en-US" sz="4400" b="0" i="0" dirty="0">
                <a:solidFill>
                  <a:srgbClr val="000000"/>
                </a:solidFill>
                <a:effectLst/>
              </a:rPr>
              <a:t>?</a:t>
            </a:r>
            <a:endParaRPr lang="en-US" sz="4400" dirty="0">
              <a:ln w="508000">
                <a:solidFill>
                  <a:srgbClr val="781C07"/>
                </a:solidFill>
              </a:ln>
              <a:solidFill>
                <a:srgbClr val="781C07"/>
              </a:solidFill>
            </a:endParaRPr>
          </a:p>
        </p:txBody>
      </p:sp>
      <p:sp>
        <p:nvSpPr>
          <p:cNvPr id="5" name="TextBox 4">
            <a:extLst>
              <a:ext uri="{FF2B5EF4-FFF2-40B4-BE49-F238E27FC236}">
                <a16:creationId xmlns:a16="http://schemas.microsoft.com/office/drawing/2014/main" id="{B1166EE3-2E9B-4CAE-B8C4-9EB14444E932}"/>
              </a:ext>
            </a:extLst>
          </p:cNvPr>
          <p:cNvSpPr txBox="1"/>
          <p:nvPr/>
        </p:nvSpPr>
        <p:spPr>
          <a:xfrm>
            <a:off x="7172325" y="2466975"/>
            <a:ext cx="4457700" cy="2246769"/>
          </a:xfrm>
          <a:prstGeom prst="rect">
            <a:avLst/>
          </a:prstGeom>
          <a:noFill/>
        </p:spPr>
        <p:txBody>
          <a:bodyPr wrap="square" rtlCol="0">
            <a:spAutoFit/>
          </a:bodyPr>
          <a:lstStyle/>
          <a:p>
            <a:pPr algn="just"/>
            <a:r>
              <a:rPr lang="vi-VN" sz="2800" b="1" i="0" dirty="0">
                <a:solidFill>
                  <a:srgbClr val="FF0000"/>
                </a:solidFill>
                <a:effectLst/>
                <a:latin typeface="Calibri" panose="020F0502020204030204" pitchFamily="34" charset="0"/>
                <a:cs typeface="Calibri" panose="020F0502020204030204" pitchFamily="34" charset="0"/>
              </a:rPr>
              <a:t>Vì chiều rộng và chiều dài không cùng đơn vị đo. Muốn tính chu vi ta phải đổi độ dài các cạnh về cùng một đơn vị. Vậy bạn Việt tính sai.</a:t>
            </a:r>
            <a:endParaRPr lang="en-US" sz="2800" b="1" dirty="0">
              <a:ln w="508000">
                <a:solidFill>
                  <a:srgbClr val="781C07"/>
                </a:solidFill>
              </a:ln>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94166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0FAA689-A0EE-4C96-A88A-56AC6B970BD3}"/>
              </a:ext>
            </a:extLst>
          </p:cNvPr>
          <p:cNvGrpSpPr/>
          <p:nvPr/>
        </p:nvGrpSpPr>
        <p:grpSpPr>
          <a:xfrm>
            <a:off x="3609975" y="212413"/>
            <a:ext cx="5077701" cy="930588"/>
            <a:chOff x="2581981" y="717237"/>
            <a:chExt cx="3910111" cy="1163713"/>
          </a:xfrm>
        </p:grpSpPr>
        <p:sp>
          <p:nvSpPr>
            <p:cNvPr id="54" name="Rectangle: Rounded Corners 53">
              <a:extLst>
                <a:ext uri="{FF2B5EF4-FFF2-40B4-BE49-F238E27FC236}">
                  <a16:creationId xmlns:a16="http://schemas.microsoft.com/office/drawing/2014/main" id="{0EAC326A-E742-4CEE-AF41-5FBF164FFA22}"/>
                </a:ext>
              </a:extLst>
            </p:cNvPr>
            <p:cNvSpPr/>
            <p:nvPr/>
          </p:nvSpPr>
          <p:spPr>
            <a:xfrm>
              <a:off x="2581981" y="717237"/>
              <a:ext cx="3894766" cy="1163713"/>
            </a:xfrm>
            <a:prstGeom prst="roundRect">
              <a:avLst/>
            </a:prstGeom>
            <a:solidFill>
              <a:schemeClr val="bg1"/>
            </a:solidFill>
            <a:ln w="38100">
              <a:solidFill>
                <a:srgbClr val="F9DB6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white"/>
                </a:solidFill>
                <a:effectLst/>
                <a:uLnTx/>
                <a:uFillTx/>
                <a:latin typeface="Cambria" panose="02040503050406030204" pitchFamily="18" charset="0"/>
                <a:ea typeface="+mn-ea"/>
                <a:cs typeface="+mn-cs"/>
              </a:endParaRPr>
            </a:p>
          </p:txBody>
        </p:sp>
        <p:sp>
          <p:nvSpPr>
            <p:cNvPr id="44" name="Rectangle 43">
              <a:extLst>
                <a:ext uri="{FF2B5EF4-FFF2-40B4-BE49-F238E27FC236}">
                  <a16:creationId xmlns:a16="http://schemas.microsoft.com/office/drawing/2014/main" id="{8E819064-5573-438A-90D0-B9925256D5DE}"/>
                </a:ext>
              </a:extLst>
            </p:cNvPr>
            <p:cNvSpPr/>
            <p:nvPr/>
          </p:nvSpPr>
          <p:spPr>
            <a:xfrm>
              <a:off x="2679097" y="720334"/>
              <a:ext cx="3812995" cy="1039173"/>
            </a:xfrm>
            <a:prstGeom prst="rect">
              <a:avLst/>
            </a:prstGeom>
          </p:spPr>
          <p:txBody>
            <a:bodyPr wrap="square">
              <a:spAutoFit/>
            </a:bodyPr>
            <a:lstStyle/>
            <a:p>
              <a:pPr lvl="0" algn="ctr"/>
              <a:r>
                <a:rPr lang="en-US" sz="4800" b="1" dirty="0" err="1"/>
                <a:t>Cách</a:t>
              </a:r>
              <a:r>
                <a:rPr lang="en-US" sz="4800" b="1" dirty="0"/>
                <a:t> </a:t>
              </a:r>
              <a:r>
                <a:rPr lang="en-US" sz="4800" b="1" dirty="0" err="1"/>
                <a:t>tính</a:t>
              </a:r>
              <a:r>
                <a:rPr lang="en-US" sz="4800" b="1" dirty="0"/>
                <a:t> </a:t>
              </a:r>
              <a:r>
                <a:rPr lang="en-US" sz="4800" b="1" dirty="0" err="1"/>
                <a:t>đúng</a:t>
              </a:r>
              <a:r>
                <a:rPr lang="en-US" sz="4800" b="1" dirty="0"/>
                <a:t>: </a:t>
              </a:r>
              <a:endParaRPr kumimoji="0" lang="en-US" sz="4800" b="1" i="0" u="none" strike="noStrike" kern="1200" cap="none" spc="0" normalizeH="0" baseline="0" noProof="0" dirty="0">
                <a:ln>
                  <a:noFill/>
                </a:ln>
                <a:solidFill>
                  <a:srgbClr val="0070C0"/>
                </a:solidFill>
                <a:effectLst/>
                <a:uLnTx/>
                <a:uFillTx/>
                <a:latin typeface="Arial" panose="020B0604020202020204" pitchFamily="34" charset="0"/>
                <a:cs typeface="Arial" panose="020B0604020202020204" pitchFamily="34" charset="0"/>
              </a:endParaRPr>
            </a:p>
          </p:txBody>
        </p:sp>
      </p:grpSp>
      <p:sp>
        <p:nvSpPr>
          <p:cNvPr id="4" name="TextBox 3">
            <a:extLst>
              <a:ext uri="{FF2B5EF4-FFF2-40B4-BE49-F238E27FC236}">
                <a16:creationId xmlns:a16="http://schemas.microsoft.com/office/drawing/2014/main" id="{99B240C3-1353-4EE9-8D2D-532643EA4CCB}"/>
              </a:ext>
            </a:extLst>
          </p:cNvPr>
          <p:cNvSpPr txBox="1"/>
          <p:nvPr/>
        </p:nvSpPr>
        <p:spPr>
          <a:xfrm>
            <a:off x="1838325" y="1866900"/>
            <a:ext cx="9001125" cy="3785652"/>
          </a:xfrm>
          <a:prstGeom prst="rect">
            <a:avLst/>
          </a:prstGeom>
          <a:noFill/>
        </p:spPr>
        <p:txBody>
          <a:bodyPr wrap="square" rtlCol="0">
            <a:spAutoFit/>
          </a:bodyPr>
          <a:lstStyle/>
          <a:p>
            <a:pPr algn="ctr">
              <a:lnSpc>
                <a:spcPct val="150000"/>
              </a:lnSpc>
            </a:pPr>
            <a:r>
              <a:rPr lang="en-US" sz="4000" b="1" i="0" dirty="0" err="1">
                <a:solidFill>
                  <a:srgbClr val="FF0000"/>
                </a:solidFill>
                <a:effectLst/>
                <a:latin typeface="Calibri" panose="020F0502020204030204" pitchFamily="34" charset="0"/>
                <a:cs typeface="Calibri" panose="020F0502020204030204" pitchFamily="34" charset="0"/>
              </a:rPr>
              <a:t>Đổi</a:t>
            </a:r>
            <a:r>
              <a:rPr lang="en-US" sz="4000" b="1" i="0" dirty="0">
                <a:solidFill>
                  <a:srgbClr val="FF0000"/>
                </a:solidFill>
                <a:effectLst/>
                <a:latin typeface="Calibri" panose="020F0502020204030204" pitchFamily="34" charset="0"/>
                <a:cs typeface="Calibri" panose="020F0502020204030204" pitchFamily="34" charset="0"/>
              </a:rPr>
              <a:t>: 1m = 100 cm</a:t>
            </a:r>
          </a:p>
          <a:p>
            <a:pPr algn="ctr">
              <a:lnSpc>
                <a:spcPct val="150000"/>
              </a:lnSpc>
            </a:pPr>
            <a:r>
              <a:rPr lang="en-US" sz="4000" b="1" i="0" dirty="0">
                <a:solidFill>
                  <a:srgbClr val="FF0000"/>
                </a:solidFill>
                <a:effectLst/>
                <a:latin typeface="Calibri" panose="020F0502020204030204" pitchFamily="34" charset="0"/>
                <a:cs typeface="Calibri" panose="020F0502020204030204" pitchFamily="34" charset="0"/>
              </a:rPr>
              <a:t>Chu vi </a:t>
            </a:r>
            <a:r>
              <a:rPr lang="en-US" sz="4000" b="1" i="0" dirty="0" err="1">
                <a:solidFill>
                  <a:srgbClr val="FF0000"/>
                </a:solidFill>
                <a:effectLst/>
                <a:latin typeface="Calibri" panose="020F0502020204030204" pitchFamily="34" charset="0"/>
                <a:cs typeface="Calibri" panose="020F0502020204030204" pitchFamily="34" charset="0"/>
              </a:rPr>
              <a:t>chiếc</a:t>
            </a:r>
            <a:r>
              <a:rPr lang="en-US" sz="4000" b="1" i="0" dirty="0">
                <a:solidFill>
                  <a:srgbClr val="FF0000"/>
                </a:solidFill>
                <a:effectLst/>
                <a:latin typeface="Calibri" panose="020F0502020204030204" pitchFamily="34" charset="0"/>
                <a:cs typeface="Calibri" panose="020F0502020204030204" pitchFamily="34" charset="0"/>
              </a:rPr>
              <a:t> </a:t>
            </a:r>
            <a:r>
              <a:rPr lang="en-US" sz="4000" b="1" i="0" dirty="0" err="1">
                <a:solidFill>
                  <a:srgbClr val="FF0000"/>
                </a:solidFill>
                <a:effectLst/>
                <a:latin typeface="Calibri" panose="020F0502020204030204" pitchFamily="34" charset="0"/>
                <a:cs typeface="Calibri" panose="020F0502020204030204" pitchFamily="34" charset="0"/>
              </a:rPr>
              <a:t>bàn</a:t>
            </a:r>
            <a:r>
              <a:rPr lang="en-US" sz="4000" b="1" i="0" dirty="0">
                <a:solidFill>
                  <a:srgbClr val="FF0000"/>
                </a:solidFill>
                <a:effectLst/>
                <a:latin typeface="Calibri" panose="020F0502020204030204" pitchFamily="34" charset="0"/>
                <a:cs typeface="Calibri" panose="020F0502020204030204" pitchFamily="34" charset="0"/>
              </a:rPr>
              <a:t> </a:t>
            </a:r>
            <a:r>
              <a:rPr lang="en-US" sz="4000" b="1" i="0" dirty="0" err="1">
                <a:solidFill>
                  <a:srgbClr val="FF0000"/>
                </a:solidFill>
                <a:effectLst/>
                <a:latin typeface="Calibri" panose="020F0502020204030204" pitchFamily="34" charset="0"/>
                <a:cs typeface="Calibri" panose="020F0502020204030204" pitchFamily="34" charset="0"/>
              </a:rPr>
              <a:t>là</a:t>
            </a:r>
            <a:r>
              <a:rPr lang="en-US" sz="4000" b="1" i="0" dirty="0">
                <a:solidFill>
                  <a:srgbClr val="FF0000"/>
                </a:solidFill>
                <a:effectLst/>
                <a:latin typeface="Calibri" panose="020F0502020204030204" pitchFamily="34" charset="0"/>
                <a:cs typeface="Calibri" panose="020F0502020204030204" pitchFamily="34" charset="0"/>
              </a:rPr>
              <a:t>:</a:t>
            </a:r>
          </a:p>
          <a:p>
            <a:pPr algn="ctr">
              <a:lnSpc>
                <a:spcPct val="150000"/>
              </a:lnSpc>
            </a:pPr>
            <a:r>
              <a:rPr lang="en-US" sz="4000" b="1" i="0" dirty="0" smtClean="0">
                <a:solidFill>
                  <a:srgbClr val="FF0000"/>
                </a:solidFill>
                <a:effectLst/>
                <a:latin typeface="Calibri" panose="020F0502020204030204" pitchFamily="34" charset="0"/>
                <a:cs typeface="Calibri" panose="020F0502020204030204" pitchFamily="34" charset="0"/>
              </a:rPr>
              <a:t>(100 + 40) </a:t>
            </a:r>
            <a:r>
              <a:rPr lang="en-US" sz="4000" b="1" i="0" dirty="0">
                <a:solidFill>
                  <a:srgbClr val="FF0000"/>
                </a:solidFill>
                <a:effectLst/>
                <a:latin typeface="Calibri" panose="020F0502020204030204" pitchFamily="34" charset="0"/>
                <a:cs typeface="Calibri" panose="020F0502020204030204" pitchFamily="34" charset="0"/>
              </a:rPr>
              <a:t>x 2 = 280 (cm)</a:t>
            </a:r>
          </a:p>
          <a:p>
            <a:pPr algn="r">
              <a:lnSpc>
                <a:spcPct val="150000"/>
              </a:lnSpc>
            </a:pPr>
            <a:r>
              <a:rPr lang="en-US" sz="4000" b="1" i="0" dirty="0" err="1">
                <a:solidFill>
                  <a:srgbClr val="FF0000"/>
                </a:solidFill>
                <a:effectLst/>
                <a:latin typeface="Calibri" panose="020F0502020204030204" pitchFamily="34" charset="0"/>
                <a:cs typeface="Calibri" panose="020F0502020204030204" pitchFamily="34" charset="0"/>
              </a:rPr>
              <a:t>Đáp</a:t>
            </a:r>
            <a:r>
              <a:rPr lang="en-US" sz="4000" b="1" i="0" dirty="0">
                <a:solidFill>
                  <a:srgbClr val="FF0000"/>
                </a:solidFill>
                <a:effectLst/>
                <a:latin typeface="Calibri" panose="020F0502020204030204" pitchFamily="34" charset="0"/>
                <a:cs typeface="Calibri" panose="020F0502020204030204" pitchFamily="34" charset="0"/>
              </a:rPr>
              <a:t> </a:t>
            </a:r>
            <a:r>
              <a:rPr lang="en-US" sz="4000" b="1" i="0" dirty="0" err="1">
                <a:solidFill>
                  <a:srgbClr val="FF0000"/>
                </a:solidFill>
                <a:effectLst/>
                <a:latin typeface="Calibri" panose="020F0502020204030204" pitchFamily="34" charset="0"/>
                <a:cs typeface="Calibri" panose="020F0502020204030204" pitchFamily="34" charset="0"/>
              </a:rPr>
              <a:t>số</a:t>
            </a:r>
            <a:r>
              <a:rPr lang="en-US" sz="4000" b="1" i="0" dirty="0">
                <a:solidFill>
                  <a:srgbClr val="FF0000"/>
                </a:solidFill>
                <a:effectLst/>
                <a:latin typeface="Calibri" panose="020F0502020204030204" pitchFamily="34" charset="0"/>
                <a:cs typeface="Calibri" panose="020F0502020204030204" pitchFamily="34" charset="0"/>
              </a:rPr>
              <a:t>: 280 cm</a:t>
            </a:r>
          </a:p>
        </p:txBody>
      </p:sp>
    </p:spTree>
    <p:extLst>
      <p:ext uri="{BB962C8B-B14F-4D97-AF65-F5344CB8AC3E}">
        <p14:creationId xmlns:p14="http://schemas.microsoft.com/office/powerpoint/2010/main" val="42732031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ipe(down)">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wipe(down)">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wipe(down)">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A86562-A5E6-608A-1B93-A2D119E72FCC}"/>
              </a:ext>
            </a:extLst>
          </p:cNvPr>
          <p:cNvSpPr txBox="1"/>
          <p:nvPr/>
        </p:nvSpPr>
        <p:spPr>
          <a:xfrm>
            <a:off x="1724025" y="889428"/>
            <a:ext cx="9839325" cy="1384995"/>
          </a:xfrm>
          <a:prstGeom prst="rect">
            <a:avLst/>
          </a:prstGeom>
          <a:noFill/>
        </p:spPr>
        <p:txBody>
          <a:bodyPr wrap="square" rtlCol="0">
            <a:spAutoFit/>
          </a:bodyPr>
          <a:lstStyle/>
          <a:p>
            <a:pPr lvl="0" algn="just"/>
            <a:r>
              <a:rPr lang="vi-VN" sz="2800" b="1" dirty="0">
                <a:solidFill>
                  <a:prstClr val="black"/>
                </a:solidFill>
                <a:latin typeface="Cambria" panose="02040503050406030204" pitchFamily="18" charset="0"/>
                <a:cs typeface="Arial" panose="020B0604020202020204" pitchFamily="34" charset="0"/>
              </a:rPr>
              <a:t>Bác nông dân làm hàng rào quanh một vườn rau có dạng hình chữ nhật với chiều dài 9m, chiều rộng 5m. Bác có để cổng vào 2m. Hỏi hàng rào dài bao nhiêu mét?</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B1783892-EC6B-0A32-A5A0-418DAF105D3A}"/>
              </a:ext>
            </a:extLst>
          </p:cNvPr>
          <p:cNvPicPr>
            <a:picLocks noChangeAspect="1"/>
          </p:cNvPicPr>
          <p:nvPr/>
        </p:nvPicPr>
        <p:blipFill rotWithShape="1">
          <a:blip r:embed="rId2">
            <a:extLst>
              <a:ext uri="{28A0092B-C50C-407E-A947-70E740481C1C}">
                <a14:useLocalDpi xmlns:a14="http://schemas.microsoft.com/office/drawing/2010/main" val="0"/>
              </a:ext>
            </a:extLst>
          </a:blip>
          <a:srcRect l="40015" t="70348" r="45833" b="16129"/>
          <a:stretch/>
        </p:blipFill>
        <p:spPr>
          <a:xfrm>
            <a:off x="535970" y="544683"/>
            <a:ext cx="1308521" cy="1625977"/>
          </a:xfrm>
          <a:prstGeom prst="rect">
            <a:avLst/>
          </a:prstGeom>
        </p:spPr>
      </p:pic>
      <p:sp>
        <p:nvSpPr>
          <p:cNvPr id="4" name="TextBox 3">
            <a:extLst>
              <a:ext uri="{FF2B5EF4-FFF2-40B4-BE49-F238E27FC236}">
                <a16:creationId xmlns:a16="http://schemas.microsoft.com/office/drawing/2014/main" id="{38C9ABB3-5787-4C34-9EED-07EF0AE98F95}"/>
              </a:ext>
            </a:extLst>
          </p:cNvPr>
          <p:cNvSpPr txBox="1"/>
          <p:nvPr/>
        </p:nvSpPr>
        <p:spPr>
          <a:xfrm>
            <a:off x="2886075" y="2647950"/>
            <a:ext cx="7191375" cy="3046988"/>
          </a:xfrm>
          <a:prstGeom prst="rect">
            <a:avLst/>
          </a:prstGeom>
          <a:noFill/>
        </p:spPr>
        <p:txBody>
          <a:bodyPr wrap="square" rtlCol="0">
            <a:spAutoFit/>
          </a:bodyPr>
          <a:lstStyle/>
          <a:p>
            <a:pPr algn="ctr"/>
            <a:r>
              <a:rPr lang="en-US" sz="3200" b="1" i="0" dirty="0" err="1">
                <a:solidFill>
                  <a:srgbClr val="FF0000"/>
                </a:solidFill>
                <a:effectLst/>
                <a:latin typeface="Calibri" panose="020F0502020204030204" pitchFamily="34" charset="0"/>
                <a:cs typeface="Calibri" panose="020F0502020204030204" pitchFamily="34" charset="0"/>
              </a:rPr>
              <a:t>Bài</a:t>
            </a:r>
            <a:r>
              <a:rPr lang="vi-VN" sz="3200" b="1" i="0" dirty="0">
                <a:solidFill>
                  <a:srgbClr val="FF0000"/>
                </a:solidFill>
                <a:effectLst/>
                <a:latin typeface="Calibri" panose="020F0502020204030204" pitchFamily="34" charset="0"/>
                <a:cs typeface="Calibri" panose="020F0502020204030204" pitchFamily="34" charset="0"/>
              </a:rPr>
              <a:t> giải:</a:t>
            </a:r>
          </a:p>
          <a:p>
            <a:pPr algn="ctr"/>
            <a:r>
              <a:rPr lang="vi-VN" sz="3200" b="1" i="0" dirty="0">
                <a:solidFill>
                  <a:srgbClr val="FF0000"/>
                </a:solidFill>
                <a:effectLst/>
                <a:latin typeface="Calibri" panose="020F0502020204030204" pitchFamily="34" charset="0"/>
                <a:cs typeface="Calibri" panose="020F0502020204030204" pitchFamily="34" charset="0"/>
              </a:rPr>
              <a:t>Chu vi vườn rau hình chữ nhật là:</a:t>
            </a:r>
          </a:p>
          <a:p>
            <a:pPr algn="ctr"/>
            <a:r>
              <a:rPr lang="vi-VN" sz="3200" b="1" i="0" dirty="0">
                <a:solidFill>
                  <a:srgbClr val="FF0000"/>
                </a:solidFill>
                <a:effectLst/>
                <a:latin typeface="Calibri" panose="020F0502020204030204" pitchFamily="34" charset="0"/>
                <a:cs typeface="Calibri" panose="020F0502020204030204" pitchFamily="34" charset="0"/>
              </a:rPr>
              <a:t>(9 + 5) x 2 = 28 (m)</a:t>
            </a:r>
          </a:p>
          <a:p>
            <a:pPr algn="ctr"/>
            <a:r>
              <a:rPr lang="en-US" sz="3200" b="1" dirty="0" err="1" smtClean="0">
                <a:solidFill>
                  <a:srgbClr val="FF0000"/>
                </a:solidFill>
                <a:latin typeface="Calibri" panose="020F0502020204030204" pitchFamily="34" charset="0"/>
                <a:cs typeface="Calibri" panose="020F0502020204030204" pitchFamily="34" charset="0"/>
              </a:rPr>
              <a:t>Hàng</a:t>
            </a:r>
            <a:r>
              <a:rPr lang="en-US" sz="3200" b="1" dirty="0" smtClean="0">
                <a:solidFill>
                  <a:srgbClr val="FF0000"/>
                </a:solidFill>
                <a:latin typeface="Calibri" panose="020F0502020204030204" pitchFamily="34" charset="0"/>
                <a:cs typeface="Calibri" panose="020F0502020204030204" pitchFamily="34" charset="0"/>
              </a:rPr>
              <a:t> </a:t>
            </a:r>
            <a:r>
              <a:rPr lang="en-US" sz="3200" b="1" dirty="0" err="1" smtClean="0">
                <a:solidFill>
                  <a:srgbClr val="FF0000"/>
                </a:solidFill>
                <a:latin typeface="Calibri" panose="020F0502020204030204" pitchFamily="34" charset="0"/>
                <a:cs typeface="Calibri" panose="020F0502020204030204" pitchFamily="34" charset="0"/>
              </a:rPr>
              <a:t>rào</a:t>
            </a:r>
            <a:r>
              <a:rPr lang="vi-VN" sz="3200" b="1" i="0" dirty="0" smtClean="0">
                <a:solidFill>
                  <a:srgbClr val="FF0000"/>
                </a:solidFill>
                <a:effectLst/>
                <a:latin typeface="Calibri" panose="020F0502020204030204" pitchFamily="34" charset="0"/>
                <a:cs typeface="Calibri" panose="020F0502020204030204" pitchFamily="34" charset="0"/>
              </a:rPr>
              <a:t> </a:t>
            </a:r>
            <a:r>
              <a:rPr lang="vi-VN" sz="3200" b="1" i="0" dirty="0">
                <a:solidFill>
                  <a:srgbClr val="FF0000"/>
                </a:solidFill>
                <a:effectLst/>
                <a:latin typeface="Calibri" panose="020F0502020204030204" pitchFamily="34" charset="0"/>
                <a:cs typeface="Calibri" panose="020F0502020204030204" pitchFamily="34" charset="0"/>
              </a:rPr>
              <a:t>dài </a:t>
            </a:r>
            <a:r>
              <a:rPr lang="en-US" sz="3200" b="1" dirty="0" err="1" smtClean="0">
                <a:solidFill>
                  <a:srgbClr val="FF0000"/>
                </a:solidFill>
                <a:latin typeface="Calibri" panose="020F0502020204030204" pitchFamily="34" charset="0"/>
                <a:cs typeface="Calibri" panose="020F0502020204030204" pitchFamily="34" charset="0"/>
              </a:rPr>
              <a:t>số</a:t>
            </a:r>
            <a:r>
              <a:rPr lang="en-US" sz="3200" b="1" dirty="0" smtClean="0">
                <a:solidFill>
                  <a:srgbClr val="FF0000"/>
                </a:solidFill>
                <a:latin typeface="Calibri" panose="020F0502020204030204" pitchFamily="34" charset="0"/>
                <a:cs typeface="Calibri" panose="020F0502020204030204" pitchFamily="34" charset="0"/>
              </a:rPr>
              <a:t> m </a:t>
            </a:r>
            <a:r>
              <a:rPr lang="vi-VN" sz="3200" b="1" i="0" dirty="0" smtClean="0">
                <a:solidFill>
                  <a:srgbClr val="FF0000"/>
                </a:solidFill>
                <a:effectLst/>
                <a:latin typeface="Calibri" panose="020F0502020204030204" pitchFamily="34" charset="0"/>
                <a:cs typeface="Calibri" panose="020F0502020204030204" pitchFamily="34" charset="0"/>
              </a:rPr>
              <a:t>là</a:t>
            </a:r>
            <a:r>
              <a:rPr lang="vi-VN" sz="3200" b="1" i="0" dirty="0">
                <a:solidFill>
                  <a:srgbClr val="FF0000"/>
                </a:solidFill>
                <a:effectLst/>
                <a:latin typeface="Calibri" panose="020F0502020204030204" pitchFamily="34" charset="0"/>
                <a:cs typeface="Calibri" panose="020F0502020204030204" pitchFamily="34" charset="0"/>
              </a:rPr>
              <a:t>:</a:t>
            </a:r>
          </a:p>
          <a:p>
            <a:pPr algn="ctr"/>
            <a:r>
              <a:rPr lang="vi-VN" sz="3200" b="1" i="0" dirty="0">
                <a:solidFill>
                  <a:srgbClr val="FF0000"/>
                </a:solidFill>
                <a:effectLst/>
                <a:latin typeface="Calibri" panose="020F0502020204030204" pitchFamily="34" charset="0"/>
                <a:cs typeface="Calibri" panose="020F0502020204030204" pitchFamily="34" charset="0"/>
              </a:rPr>
              <a:t>28 – 2 = 26 (</a:t>
            </a:r>
            <a:r>
              <a:rPr lang="vi-VN" sz="3200" b="1" i="0" dirty="0" smtClean="0">
                <a:solidFill>
                  <a:srgbClr val="FF0000"/>
                </a:solidFill>
                <a:effectLst/>
                <a:latin typeface="Calibri" panose="020F0502020204030204" pitchFamily="34" charset="0"/>
                <a:cs typeface="Calibri" panose="020F0502020204030204" pitchFamily="34" charset="0"/>
              </a:rPr>
              <a:t>m</a:t>
            </a:r>
            <a:r>
              <a:rPr lang="en-US" sz="3200" b="1" i="0" dirty="0" smtClean="0">
                <a:solidFill>
                  <a:srgbClr val="FF0000"/>
                </a:solidFill>
                <a:effectLst/>
                <a:latin typeface="Calibri" panose="020F0502020204030204" pitchFamily="34" charset="0"/>
                <a:cs typeface="Calibri" panose="020F0502020204030204" pitchFamily="34" charset="0"/>
              </a:rPr>
              <a:t>)</a:t>
            </a:r>
          </a:p>
          <a:p>
            <a:pPr algn="ctr"/>
            <a:r>
              <a:rPr lang="en-US" sz="3200" b="1">
                <a:solidFill>
                  <a:srgbClr val="FF0000"/>
                </a:solidFill>
                <a:latin typeface="Calibri" panose="020F0502020204030204" pitchFamily="34" charset="0"/>
                <a:cs typeface="Calibri" panose="020F0502020204030204" pitchFamily="34" charset="0"/>
              </a:rPr>
              <a:t> </a:t>
            </a:r>
            <a:r>
              <a:rPr lang="en-US" sz="3200" b="1" smtClean="0">
                <a:solidFill>
                  <a:srgbClr val="FF0000"/>
                </a:solidFill>
                <a:latin typeface="Calibri" panose="020F0502020204030204" pitchFamily="34" charset="0"/>
                <a:cs typeface="Calibri" panose="020F0502020204030204" pitchFamily="34" charset="0"/>
              </a:rPr>
              <a:t>                  </a:t>
            </a:r>
            <a:r>
              <a:rPr lang="vi-VN" sz="3200" b="1" i="0" smtClean="0">
                <a:solidFill>
                  <a:srgbClr val="FF0000"/>
                </a:solidFill>
                <a:effectLst/>
                <a:latin typeface="Calibri" panose="020F0502020204030204" pitchFamily="34" charset="0"/>
                <a:cs typeface="Calibri" panose="020F0502020204030204" pitchFamily="34" charset="0"/>
              </a:rPr>
              <a:t>Đáp </a:t>
            </a:r>
            <a:r>
              <a:rPr lang="vi-VN" sz="3200" b="1" i="0" dirty="0">
                <a:solidFill>
                  <a:srgbClr val="FF0000"/>
                </a:solidFill>
                <a:effectLst/>
                <a:latin typeface="Calibri" panose="020F0502020204030204" pitchFamily="34" charset="0"/>
                <a:cs typeface="Calibri" panose="020F0502020204030204" pitchFamily="34" charset="0"/>
              </a:rPr>
              <a:t>số: 26m</a:t>
            </a:r>
          </a:p>
        </p:txBody>
      </p:sp>
    </p:spTree>
    <p:extLst>
      <p:ext uri="{BB962C8B-B14F-4D97-AF65-F5344CB8AC3E}">
        <p14:creationId xmlns:p14="http://schemas.microsoft.com/office/powerpoint/2010/main" val="31784133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 presetClass="entr" presetSubtype="8"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up)">
                                      <p:cBhvr>
                                        <p:cTn id="18" dur="500"/>
                                        <p:tgtEl>
                                          <p:spTgt spid="4">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4">
                                            <p:txEl>
                                              <p:pRg st="1" end="1"/>
                                            </p:txEl>
                                          </p:spTgt>
                                        </p:tgtEl>
                                        <p:attrNameLst>
                                          <p:attrName>style.visibility</p:attrName>
                                        </p:attrNameLst>
                                      </p:cBhvr>
                                      <p:to>
                                        <p:strVal val="visible"/>
                                      </p:to>
                                    </p:set>
                                    <p:animEffect transition="in" filter="wipe(up)">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wipe(up)">
                                      <p:cBhvr>
                                        <p:cTn id="28" dur="500"/>
                                        <p:tgtEl>
                                          <p:spTgt spid="4">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Effect transition="in" filter="wipe(up)">
                                      <p:cBhvr>
                                        <p:cTn id="33" dur="500"/>
                                        <p:tgtEl>
                                          <p:spTgt spid="4">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Effect transition="in" filter="wipe(up)">
                                      <p:cBhvr>
                                        <p:cTn id="38" dur="500"/>
                                        <p:tgtEl>
                                          <p:spTgt spid="4">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Effect transition="in" filter="wipe(up)">
                                      <p:cBhvr>
                                        <p:cTn id="4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F4EEE3-1885-7BA2-4A41-E593BB62E7A9}"/>
              </a:ext>
            </a:extLst>
          </p:cNvPr>
          <p:cNvPicPr>
            <a:picLocks noChangeAspect="1"/>
          </p:cNvPicPr>
          <p:nvPr/>
        </p:nvPicPr>
        <p:blipFill rotWithShape="1">
          <a:blip r:embed="rId2">
            <a:extLst>
              <a:ext uri="{28A0092B-C50C-407E-A947-70E740481C1C}">
                <a14:useLocalDpi xmlns:a14="http://schemas.microsoft.com/office/drawing/2010/main" val="0"/>
              </a:ext>
            </a:extLst>
          </a:blip>
          <a:srcRect l="31002" t="23470" r="34504" b="57208"/>
          <a:stretch/>
        </p:blipFill>
        <p:spPr>
          <a:xfrm>
            <a:off x="-413846" y="4778961"/>
            <a:ext cx="4786341" cy="2473396"/>
          </a:xfrm>
          <a:prstGeom prst="rect">
            <a:avLst/>
          </a:prstGeom>
        </p:spPr>
      </p:pic>
      <p:sp>
        <p:nvSpPr>
          <p:cNvPr id="2" name="TextBox 1">
            <a:extLst>
              <a:ext uri="{FF2B5EF4-FFF2-40B4-BE49-F238E27FC236}">
                <a16:creationId xmlns:a16="http://schemas.microsoft.com/office/drawing/2014/main" id="{7061E91F-2C1E-ADB3-065B-DF6625E06572}"/>
              </a:ext>
            </a:extLst>
          </p:cNvPr>
          <p:cNvSpPr txBox="1"/>
          <p:nvPr/>
        </p:nvSpPr>
        <p:spPr>
          <a:xfrm>
            <a:off x="1318726" y="1416529"/>
            <a:ext cx="9554547" cy="2554545"/>
          </a:xfrm>
          <a:prstGeom prst="rect">
            <a:avLst/>
          </a:prstGeom>
          <a:noFill/>
        </p:spPr>
        <p:txBody>
          <a:bodyPr wrap="square" rtlCol="0">
            <a:spAutoFit/>
          </a:bodyPr>
          <a:lstStyle/>
          <a:p>
            <a:pPr lvl="0" algn="just"/>
            <a:r>
              <a:rPr lang="en-US" sz="4000" dirty="0">
                <a:solidFill>
                  <a:srgbClr val="931D19"/>
                </a:solidFill>
                <a:latin typeface="Cambria" panose="02040503050406030204" pitchFamily="18" charset="0"/>
              </a:rPr>
              <a:t>- T</a:t>
            </a:r>
            <a:r>
              <a:rPr lang="vi-VN" sz="4000" dirty="0">
                <a:solidFill>
                  <a:srgbClr val="931D19"/>
                </a:solidFill>
                <a:latin typeface="Cambria" panose="02040503050406030204" pitchFamily="18" charset="0"/>
              </a:rPr>
              <a:t>ính được chu vi hình tam giác, hình tứ giác, hình chữ nhật, hình vuông </a:t>
            </a:r>
          </a:p>
          <a:p>
            <a:pPr lvl="0" algn="just"/>
            <a:r>
              <a:rPr lang="vi-VN" sz="4000" dirty="0">
                <a:solidFill>
                  <a:srgbClr val="931D19"/>
                </a:solidFill>
                <a:latin typeface="Cambria" panose="02040503050406030204" pitchFamily="18" charset="0"/>
              </a:rPr>
              <a:t>- Giải quyết được một số vấn đề thực tiễn liên quan đến đo lường.</a:t>
            </a:r>
          </a:p>
        </p:txBody>
      </p:sp>
      <p:pic>
        <p:nvPicPr>
          <p:cNvPr id="13" name="Picture 12">
            <a:extLst>
              <a:ext uri="{FF2B5EF4-FFF2-40B4-BE49-F238E27FC236}">
                <a16:creationId xmlns:a16="http://schemas.microsoft.com/office/drawing/2014/main" id="{D9B05215-FE91-A821-12EE-75D1F75EC00F}"/>
              </a:ext>
            </a:extLst>
          </p:cNvPr>
          <p:cNvPicPr>
            <a:picLocks noChangeAspect="1"/>
          </p:cNvPicPr>
          <p:nvPr/>
        </p:nvPicPr>
        <p:blipFill>
          <a:blip r:embed="rId3"/>
          <a:stretch>
            <a:fillRect/>
          </a:stretch>
        </p:blipFill>
        <p:spPr>
          <a:xfrm>
            <a:off x="3311534" y="403975"/>
            <a:ext cx="5901439" cy="1176630"/>
          </a:xfrm>
          <a:prstGeom prst="rect">
            <a:avLst/>
          </a:prstGeom>
        </p:spPr>
      </p:pic>
      <p:pic>
        <p:nvPicPr>
          <p:cNvPr id="6" name="Picture 5">
            <a:extLst>
              <a:ext uri="{FF2B5EF4-FFF2-40B4-BE49-F238E27FC236}">
                <a16:creationId xmlns:a16="http://schemas.microsoft.com/office/drawing/2014/main" id="{CCB46EFF-5270-443D-B39A-5F30358186A9}"/>
              </a:ext>
            </a:extLst>
          </p:cNvPr>
          <p:cNvPicPr>
            <a:picLocks noChangeAspect="1"/>
          </p:cNvPicPr>
          <p:nvPr/>
        </p:nvPicPr>
        <p:blipFill rotWithShape="1">
          <a:blip r:embed="rId2">
            <a:extLst>
              <a:ext uri="{28A0092B-C50C-407E-A947-70E740481C1C}">
                <a14:useLocalDpi xmlns:a14="http://schemas.microsoft.com/office/drawing/2010/main" val="0"/>
              </a:ext>
            </a:extLst>
          </a:blip>
          <a:srcRect l="62998" t="67820" r="-1" b="-1000"/>
          <a:stretch/>
        </p:blipFill>
        <p:spPr>
          <a:xfrm flipH="1">
            <a:off x="10025148" y="4480959"/>
            <a:ext cx="3117822" cy="2579116"/>
          </a:xfrm>
          <a:prstGeom prst="rect">
            <a:avLst/>
          </a:prstGeom>
        </p:spPr>
      </p:pic>
    </p:spTree>
    <p:extLst>
      <p:ext uri="{BB962C8B-B14F-4D97-AF65-F5344CB8AC3E}">
        <p14:creationId xmlns:p14="http://schemas.microsoft.com/office/powerpoint/2010/main" val="33679193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p:stCondLst>
                              <p:cond delay="500"/>
                            </p:stCondLst>
                            <p:childTnLst>
                              <p:par>
                                <p:cTn id="9" presetID="55"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strVal val="#ppt_w*0.70"/>
                                          </p:val>
                                        </p:tav>
                                        <p:tav tm="100000">
                                          <p:val>
                                            <p:strVal val="#ppt_w"/>
                                          </p:val>
                                        </p:tav>
                                      </p:tavLst>
                                    </p:anim>
                                    <p:anim calcmode="lin" valueType="num">
                                      <p:cBhvr>
                                        <p:cTn id="12" dur="1000" fill="hold"/>
                                        <p:tgtEl>
                                          <p:spTgt spid="2"/>
                                        </p:tgtEl>
                                        <p:attrNameLst>
                                          <p:attrName>ppt_h</p:attrName>
                                        </p:attrNameLst>
                                      </p:cBhvr>
                                      <p:tavLst>
                                        <p:tav tm="0">
                                          <p:val>
                                            <p:strVal val="#ppt_h"/>
                                          </p:val>
                                        </p:tav>
                                        <p:tav tm="100000">
                                          <p:val>
                                            <p:strVal val="#ppt_h"/>
                                          </p:val>
                                        </p:tav>
                                      </p:tavLst>
                                    </p:anim>
                                    <p:animEffect transition="in" filter="fade">
                                      <p:cBhvr>
                                        <p:cTn id="1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8C3A77-22F2-8D97-5DF7-3F86020C2C2F}"/>
              </a:ext>
            </a:extLst>
          </p:cNvPr>
          <p:cNvPicPr>
            <a:picLocks noChangeAspect="1"/>
          </p:cNvPicPr>
          <p:nvPr/>
        </p:nvPicPr>
        <p:blipFill>
          <a:blip r:embed="rId2"/>
          <a:stretch>
            <a:fillRect/>
          </a:stretch>
        </p:blipFill>
        <p:spPr>
          <a:xfrm>
            <a:off x="171294" y="487364"/>
            <a:ext cx="11583404" cy="1774090"/>
          </a:xfrm>
          <a:prstGeom prst="rect">
            <a:avLst/>
          </a:prstGeom>
        </p:spPr>
      </p:pic>
      <p:pic>
        <p:nvPicPr>
          <p:cNvPr id="3" name="Picture 2" descr="Khủng Long Khủng Animaatio Vẽ - phim hoạt hình con khủng long">
            <a:extLst>
              <a:ext uri="{FF2B5EF4-FFF2-40B4-BE49-F238E27FC236}">
                <a16:creationId xmlns:a16="http://schemas.microsoft.com/office/drawing/2014/main" id="{3D04A4E1-41B9-48FC-92EC-5B6A5FB684D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2875" b="97625" l="10000" r="90000">
                        <a14:foregroundMark x1="22556" y1="5750" x2="34333" y2="8000"/>
                        <a14:foregroundMark x1="28111" y1="2875" x2="30444" y2="2875"/>
                        <a14:foregroundMark x1="25333" y1="10000" x2="27000" y2="12750"/>
                        <a14:foregroundMark x1="26667" y1="6500" x2="29000" y2="9250"/>
                        <a14:foregroundMark x1="29000" y1="8375" x2="31556" y2="13375"/>
                        <a14:foregroundMark x1="22222" y1="89375" x2="29222" y2="95625"/>
                        <a14:foregroundMark x1="48889" y1="94125" x2="54111" y2="97625"/>
                        <a14:foregroundMark x1="23667" y1="95625" x2="27556" y2="9662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488154" y="3981157"/>
            <a:ext cx="3236449" cy="2876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962701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EF19947-FE91-9FDC-7D0D-8EEE9A1A3652}"/>
              </a:ext>
            </a:extLst>
          </p:cNvPr>
          <p:cNvSpPr txBox="1"/>
          <p:nvPr/>
        </p:nvSpPr>
        <p:spPr>
          <a:xfrm>
            <a:off x="3680025" y="1155272"/>
            <a:ext cx="7371185" cy="378565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Những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quả</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trứng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đang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bị</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bệnh</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nên</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các</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chú</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con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chưa</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thể</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chào</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0"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đời</a:t>
            </a:r>
            <a:r>
              <a:rPr kumimoji="0" lang="en-US" sz="4000" b="0"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Hãy</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cùng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giúp</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Khủng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Long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mẹ</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chữa</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bệnh</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cho</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những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quả</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trứng</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này</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nhé</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a:t>
            </a:r>
          </a:p>
        </p:txBody>
      </p:sp>
      <p:pic>
        <p:nvPicPr>
          <p:cNvPr id="9" name="Picture 8">
            <a:extLst>
              <a:ext uri="{FF2B5EF4-FFF2-40B4-BE49-F238E27FC236}">
                <a16:creationId xmlns:a16="http://schemas.microsoft.com/office/drawing/2014/main" id="{795FD7F4-9FA3-10F7-AEE9-B6EFC029AB7D}"/>
              </a:ext>
            </a:extLst>
          </p:cNvPr>
          <p:cNvPicPr>
            <a:picLocks noChangeAspect="1"/>
          </p:cNvPicPr>
          <p:nvPr/>
        </p:nvPicPr>
        <p:blipFill rotWithShape="1">
          <a:blip r:embed="rId2">
            <a:extLst>
              <a:ext uri="{28A0092B-C50C-407E-A947-70E740481C1C}">
                <a14:useLocalDpi xmlns:a14="http://schemas.microsoft.com/office/drawing/2010/main" val="0"/>
              </a:ext>
            </a:extLst>
          </a:blip>
          <a:srcRect l="4694" t="70984" r="81154" b="15493"/>
          <a:stretch/>
        </p:blipFill>
        <p:spPr>
          <a:xfrm>
            <a:off x="747187" y="1025969"/>
            <a:ext cx="2932838" cy="3644366"/>
          </a:xfrm>
          <a:prstGeom prst="rect">
            <a:avLst/>
          </a:prstGeom>
        </p:spPr>
      </p:pic>
    </p:spTree>
    <p:extLst>
      <p:ext uri="{BB962C8B-B14F-4D97-AF65-F5344CB8AC3E}">
        <p14:creationId xmlns:p14="http://schemas.microsoft.com/office/powerpoint/2010/main" val="149613177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2EF19947-FE91-9FDC-7D0D-8EEE9A1A3652}"/>
              </a:ext>
            </a:extLst>
          </p:cNvPr>
          <p:cNvSpPr txBox="1"/>
          <p:nvPr/>
        </p:nvSpPr>
        <p:spPr>
          <a:xfrm>
            <a:off x="1791480" y="743760"/>
            <a:ext cx="9257519"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Chọn</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chu vi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của</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mỗi</a:t>
            </a:r>
            <a:r>
              <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rPr>
              <a:t> </a:t>
            </a:r>
            <a:r>
              <a:rPr kumimoji="0" lang="en-US" sz="4000" b="1" i="0" u="none" strike="noStrike" kern="1200" cap="none" spc="0" normalizeH="0" baseline="0" noProof="0" dirty="0" err="1">
                <a:ln>
                  <a:noFill/>
                </a:ln>
                <a:solidFill>
                  <a:srgbClr val="025684"/>
                </a:solidFill>
                <a:effectLst/>
                <a:uLnTx/>
                <a:uFillTx/>
                <a:latin typeface="Cambria" panose="02040503050406030204" pitchFamily="18" charset="0"/>
                <a:ea typeface="+mn-ea"/>
                <a:cs typeface="+mn-cs"/>
              </a:rPr>
              <a:t>hình</a:t>
            </a:r>
            <a:r>
              <a:rPr lang="en-US" sz="4000" b="1" dirty="0">
                <a:solidFill>
                  <a:srgbClr val="025684"/>
                </a:solidFill>
                <a:latin typeface="Cambria" panose="02040503050406030204" pitchFamily="18" charset="0"/>
              </a:rPr>
              <a:t>.</a:t>
            </a:r>
            <a:endParaRPr kumimoji="0" lang="en-US" sz="4000" b="1" i="0" u="none" strike="noStrike" kern="1200" cap="none" spc="0" normalizeH="0" baseline="0" noProof="0" dirty="0">
              <a:ln>
                <a:noFill/>
              </a:ln>
              <a:solidFill>
                <a:srgbClr val="025684"/>
              </a:solidFill>
              <a:effectLst/>
              <a:uLnTx/>
              <a:uFillTx/>
              <a:latin typeface="Cambria" panose="02040503050406030204" pitchFamily="18" charset="0"/>
              <a:ea typeface="+mn-ea"/>
              <a:cs typeface="+mn-cs"/>
            </a:endParaRPr>
          </a:p>
        </p:txBody>
      </p:sp>
      <p:pic>
        <p:nvPicPr>
          <p:cNvPr id="9" name="Picture 8">
            <a:extLst>
              <a:ext uri="{FF2B5EF4-FFF2-40B4-BE49-F238E27FC236}">
                <a16:creationId xmlns:a16="http://schemas.microsoft.com/office/drawing/2014/main" id="{795FD7F4-9FA3-10F7-AEE9-B6EFC029AB7D}"/>
              </a:ext>
            </a:extLst>
          </p:cNvPr>
          <p:cNvPicPr>
            <a:picLocks noChangeAspect="1"/>
          </p:cNvPicPr>
          <p:nvPr/>
        </p:nvPicPr>
        <p:blipFill rotWithShape="1">
          <a:blip r:embed="rId2">
            <a:extLst>
              <a:ext uri="{28A0092B-C50C-407E-A947-70E740481C1C}">
                <a14:useLocalDpi xmlns:a14="http://schemas.microsoft.com/office/drawing/2010/main" val="0"/>
              </a:ext>
            </a:extLst>
          </a:blip>
          <a:srcRect l="4694" t="70984" r="81154" b="15493"/>
          <a:stretch/>
        </p:blipFill>
        <p:spPr>
          <a:xfrm>
            <a:off x="1013195" y="710510"/>
            <a:ext cx="715853" cy="889524"/>
          </a:xfrm>
          <a:prstGeom prst="rect">
            <a:avLst/>
          </a:prstGeom>
        </p:spPr>
      </p:pic>
      <p:grpSp>
        <p:nvGrpSpPr>
          <p:cNvPr id="13" name="Group 12">
            <a:extLst>
              <a:ext uri="{FF2B5EF4-FFF2-40B4-BE49-F238E27FC236}">
                <a16:creationId xmlns:a16="http://schemas.microsoft.com/office/drawing/2014/main" id="{35CE58CE-BBF5-4B1C-BD6C-14982D35514D}"/>
              </a:ext>
            </a:extLst>
          </p:cNvPr>
          <p:cNvGrpSpPr/>
          <p:nvPr/>
        </p:nvGrpSpPr>
        <p:grpSpPr>
          <a:xfrm>
            <a:off x="2428875" y="1462087"/>
            <a:ext cx="7296150" cy="2395538"/>
            <a:chOff x="2790825" y="2185987"/>
            <a:chExt cx="6610350" cy="2466975"/>
          </a:xfrm>
        </p:grpSpPr>
        <p:pic>
          <p:nvPicPr>
            <p:cNvPr id="3" name="Picture 2">
              <a:extLst>
                <a:ext uri="{FF2B5EF4-FFF2-40B4-BE49-F238E27FC236}">
                  <a16:creationId xmlns:a16="http://schemas.microsoft.com/office/drawing/2014/main" id="{A9D73580-60F0-4BD2-AC10-6D4B0DCE30EC}"/>
                </a:ext>
              </a:extLst>
            </p:cNvPr>
            <p:cNvPicPr>
              <a:picLocks noChangeAspect="1"/>
            </p:cNvPicPr>
            <p:nvPr/>
          </p:nvPicPr>
          <p:blipFill>
            <a:blip r:embed="rId3"/>
            <a:stretch>
              <a:fillRect/>
            </a:stretch>
          </p:blipFill>
          <p:spPr>
            <a:xfrm>
              <a:off x="2790825" y="2205037"/>
              <a:ext cx="6610350" cy="2447925"/>
            </a:xfrm>
            <a:prstGeom prst="rect">
              <a:avLst/>
            </a:prstGeom>
          </p:spPr>
        </p:pic>
        <p:pic>
          <p:nvPicPr>
            <p:cNvPr id="12" name="Picture 11">
              <a:extLst>
                <a:ext uri="{FF2B5EF4-FFF2-40B4-BE49-F238E27FC236}">
                  <a16:creationId xmlns:a16="http://schemas.microsoft.com/office/drawing/2014/main" id="{0DD3FB54-D7EF-4BC3-89F0-B90F6747FFD7}"/>
                </a:ext>
              </a:extLst>
            </p:cNvPr>
            <p:cNvPicPr>
              <a:picLocks noChangeAspect="1"/>
            </p:cNvPicPr>
            <p:nvPr/>
          </p:nvPicPr>
          <p:blipFill>
            <a:blip r:embed="rId4"/>
            <a:stretch>
              <a:fillRect/>
            </a:stretch>
          </p:blipFill>
          <p:spPr>
            <a:xfrm>
              <a:off x="2805112" y="2185987"/>
              <a:ext cx="2757488" cy="485775"/>
            </a:xfrm>
            <a:prstGeom prst="rect">
              <a:avLst/>
            </a:prstGeom>
          </p:spPr>
        </p:pic>
      </p:grpSp>
      <p:pic>
        <p:nvPicPr>
          <p:cNvPr id="15" name="Picture 14">
            <a:extLst>
              <a:ext uri="{FF2B5EF4-FFF2-40B4-BE49-F238E27FC236}">
                <a16:creationId xmlns:a16="http://schemas.microsoft.com/office/drawing/2014/main" id="{FAC2CE80-7899-403D-9BE0-F52667FABC8A}"/>
              </a:ext>
            </a:extLst>
          </p:cNvPr>
          <p:cNvPicPr>
            <a:picLocks noChangeAspect="1"/>
          </p:cNvPicPr>
          <p:nvPr/>
        </p:nvPicPr>
        <p:blipFill>
          <a:blip r:embed="rId5"/>
          <a:stretch>
            <a:fillRect/>
          </a:stretch>
        </p:blipFill>
        <p:spPr>
          <a:xfrm>
            <a:off x="2581274" y="4152900"/>
            <a:ext cx="7562589" cy="1752600"/>
          </a:xfrm>
          <a:prstGeom prst="rect">
            <a:avLst/>
          </a:prstGeom>
        </p:spPr>
      </p:pic>
      <p:grpSp>
        <p:nvGrpSpPr>
          <p:cNvPr id="16" name="Group 15">
            <a:extLst>
              <a:ext uri="{FF2B5EF4-FFF2-40B4-BE49-F238E27FC236}">
                <a16:creationId xmlns:a16="http://schemas.microsoft.com/office/drawing/2014/main" id="{AA42134D-262B-4F96-88E7-DE0B782E76D4}"/>
              </a:ext>
            </a:extLst>
          </p:cNvPr>
          <p:cNvGrpSpPr/>
          <p:nvPr/>
        </p:nvGrpSpPr>
        <p:grpSpPr>
          <a:xfrm>
            <a:off x="2381250" y="1443037"/>
            <a:ext cx="7296150" cy="2395538"/>
            <a:chOff x="2790825" y="2185987"/>
            <a:chExt cx="6610350" cy="2466975"/>
          </a:xfrm>
        </p:grpSpPr>
        <p:pic>
          <p:nvPicPr>
            <p:cNvPr id="17" name="Picture 16">
              <a:extLst>
                <a:ext uri="{FF2B5EF4-FFF2-40B4-BE49-F238E27FC236}">
                  <a16:creationId xmlns:a16="http://schemas.microsoft.com/office/drawing/2014/main" id="{079BD8B3-F4D9-4514-8928-89BEEACBFB1D}"/>
                </a:ext>
              </a:extLst>
            </p:cNvPr>
            <p:cNvPicPr>
              <a:picLocks noChangeAspect="1"/>
            </p:cNvPicPr>
            <p:nvPr/>
          </p:nvPicPr>
          <p:blipFill>
            <a:blip r:embed="rId3"/>
            <a:stretch>
              <a:fillRect/>
            </a:stretch>
          </p:blipFill>
          <p:spPr>
            <a:xfrm>
              <a:off x="2790825" y="2205037"/>
              <a:ext cx="6610350" cy="2447925"/>
            </a:xfrm>
            <a:prstGeom prst="rect">
              <a:avLst/>
            </a:prstGeom>
          </p:spPr>
        </p:pic>
        <p:pic>
          <p:nvPicPr>
            <p:cNvPr id="18" name="Picture 17">
              <a:extLst>
                <a:ext uri="{FF2B5EF4-FFF2-40B4-BE49-F238E27FC236}">
                  <a16:creationId xmlns:a16="http://schemas.microsoft.com/office/drawing/2014/main" id="{8B17EA8B-ACFA-4774-9B82-FBE0B6FC152F}"/>
                </a:ext>
              </a:extLst>
            </p:cNvPr>
            <p:cNvPicPr>
              <a:picLocks noChangeAspect="1"/>
            </p:cNvPicPr>
            <p:nvPr/>
          </p:nvPicPr>
          <p:blipFill>
            <a:blip r:embed="rId4"/>
            <a:stretch>
              <a:fillRect/>
            </a:stretch>
          </p:blipFill>
          <p:spPr>
            <a:xfrm>
              <a:off x="2805112" y="2185987"/>
              <a:ext cx="2757488" cy="485775"/>
            </a:xfrm>
            <a:prstGeom prst="rect">
              <a:avLst/>
            </a:prstGeom>
          </p:spPr>
        </p:pic>
      </p:grpSp>
      <p:pic>
        <p:nvPicPr>
          <p:cNvPr id="19" name="Picture 18">
            <a:extLst>
              <a:ext uri="{FF2B5EF4-FFF2-40B4-BE49-F238E27FC236}">
                <a16:creationId xmlns:a16="http://schemas.microsoft.com/office/drawing/2014/main" id="{F1264180-B973-4744-BB0A-26536650F895}"/>
              </a:ext>
            </a:extLst>
          </p:cNvPr>
          <p:cNvPicPr>
            <a:picLocks noChangeAspect="1"/>
          </p:cNvPicPr>
          <p:nvPr/>
        </p:nvPicPr>
        <p:blipFill>
          <a:blip r:embed="rId5"/>
          <a:stretch>
            <a:fillRect/>
          </a:stretch>
        </p:blipFill>
        <p:spPr>
          <a:xfrm>
            <a:off x="2533649" y="4133850"/>
            <a:ext cx="7562589" cy="1752600"/>
          </a:xfrm>
          <a:prstGeom prst="rect">
            <a:avLst/>
          </a:prstGeom>
        </p:spPr>
      </p:pic>
    </p:spTree>
    <p:extLst>
      <p:ext uri="{BB962C8B-B14F-4D97-AF65-F5344CB8AC3E}">
        <p14:creationId xmlns:p14="http://schemas.microsoft.com/office/powerpoint/2010/main" val="17871249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barn(inVertical)">
                                      <p:cBhvr>
                                        <p:cTn id="13" dur="500"/>
                                        <p:tgtEl>
                                          <p:spTgt spid="16"/>
                                        </p:tgtEl>
                                      </p:cBhvr>
                                    </p:animEffect>
                                  </p:childTnLst>
                                </p:cTn>
                              </p:par>
                              <p:par>
                                <p:cTn id="14" presetID="16" presetClass="entr" presetSubtype="21" fill="hold"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inVertic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506326"/>
            <a:ext cx="11084378" cy="5841232"/>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E96DBDFD-CC1F-4D71-813C-48E5F4E684FB}"/>
              </a:ext>
            </a:extLst>
          </p:cNvPr>
          <p:cNvSpPr txBox="1"/>
          <p:nvPr/>
        </p:nvSpPr>
        <p:spPr>
          <a:xfrm>
            <a:off x="2681685" y="1860802"/>
            <a:ext cx="6887006" cy="70788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C00000"/>
                </a:solidFill>
                <a:effectLst/>
                <a:uLnTx/>
                <a:uFillTx/>
                <a:latin typeface="Cambria" panose="02040503050406030204" pitchFamily="18" charset="0"/>
                <a:ea typeface="+mn-ea"/>
                <a:cs typeface="+mn-cs"/>
              </a:rPr>
              <a:t>Thực hiện cá nhân vào nháp</a:t>
            </a:r>
            <a:endParaRPr kumimoji="0" lang="en-US" sz="4000" b="1" i="0" u="none" strike="noStrike" kern="1200" cap="none" spc="0" normalizeH="0" baseline="0" noProof="0" dirty="0">
              <a:ln>
                <a:noFill/>
              </a:ln>
              <a:solidFill>
                <a:srgbClr val="C00000"/>
              </a:solidFill>
              <a:effectLst/>
              <a:uLnTx/>
              <a:uFillTx/>
              <a:latin typeface="Cambria" panose="02040503050406030204" pitchFamily="18" charset="0"/>
              <a:ea typeface="+mn-ea"/>
              <a:cs typeface="+mn-cs"/>
            </a:endParaRPr>
          </a:p>
        </p:txBody>
      </p:sp>
      <p:pic>
        <p:nvPicPr>
          <p:cNvPr id="1026" name="Picture 2">
            <a:extLst>
              <a:ext uri="{FF2B5EF4-FFF2-40B4-BE49-F238E27FC236}">
                <a16:creationId xmlns:a16="http://schemas.microsoft.com/office/drawing/2014/main" id="{CDF5187B-671B-4C53-9726-D7134D023EB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9917" l="667" r="97000">
                        <a14:foregroundMark x1="43500" y1="32000" x2="49583" y2="76083"/>
                        <a14:foregroundMark x1="44000" y1="65667" x2="42583" y2="81917"/>
                        <a14:foregroundMark x1="40417" y1="68083" x2="38000" y2="88750"/>
                        <a14:foregroundMark x1="10333" y1="92083" x2="77500" y2="88000"/>
                        <a14:foregroundMark x1="19333" y1="82917" x2="73083" y2="90667"/>
                        <a14:foregroundMark x1="13500" y1="83167" x2="25083" y2="95250"/>
                        <a14:foregroundMark x1="15167" y1="83417" x2="19333" y2="99917"/>
                        <a14:foregroundMark x1="19333" y1="99917" x2="19333" y2="99917"/>
                        <a14:foregroundMark x1="6417" y1="90667" x2="10833" y2="97917"/>
                        <a14:foregroundMark x1="10833" y1="97917" x2="10833" y2="97917"/>
                        <a14:foregroundMark x1="7167" y1="93083" x2="24167" y2="98667"/>
                        <a14:foregroundMark x1="24167" y1="98667" x2="88417" y2="96500"/>
                        <a14:foregroundMark x1="67500" y1="83917" x2="83750" y2="94083"/>
                        <a14:foregroundMark x1="86667" y1="89000" x2="97083" y2="98167"/>
                        <a14:foregroundMark x1="92500" y1="91167" x2="94000" y2="92333"/>
                        <a14:foregroundMark x1="49833" y1="65250" x2="58333" y2="76083"/>
                        <a14:foregroundMark x1="55167" y1="59917" x2="59333" y2="78583"/>
                        <a14:foregroundMark x1="44250" y1="79000" x2="64417" y2="83167"/>
                        <a14:foregroundMark x1="43333" y1="77083" x2="75500" y2="82667"/>
                        <a14:foregroundMark x1="33083" y1="66667" x2="34583" y2="74667"/>
                        <a14:foregroundMark x1="33833" y1="68833" x2="37750" y2="75667"/>
                        <a14:foregroundMark x1="33583" y1="69083" x2="35500" y2="73917"/>
                        <a14:foregroundMark x1="667" y1="91417" x2="3083" y2="96500"/>
                        <a14:foregroundMark x1="51083" y1="23500" x2="51333" y2="44833"/>
                        <a14:foregroundMark x1="43750" y1="22583" x2="50333" y2="48750"/>
                        <a14:foregroundMark x1="60250" y1="30583" x2="60333" y2="46917"/>
                        <a14:foregroundMark x1="60333" y1="46917" x2="41583" y2="34167"/>
                        <a14:foregroundMark x1="41583" y1="34167" x2="42583" y2="41417"/>
                        <a14:foregroundMark x1="42583" y1="41417" x2="42083" y2="41417"/>
                        <a14:foregroundMark x1="31167" y1="44833" x2="36500" y2="47250"/>
                        <a14:foregroundMark x1="49833" y1="71250" x2="53750" y2="76833"/>
                        <a14:foregroundMark x1="41833" y1="81250" x2="49583" y2="84083"/>
                        <a14:foregroundMark x1="43750" y1="81667" x2="49833" y2="84583"/>
                        <a14:foregroundMark x1="52750" y1="25000" x2="57833" y2="33000"/>
                        <a14:foregroundMark x1="47667" y1="25667" x2="47167" y2="27667"/>
                      </a14:backgroundRemoval>
                    </a14:imgEffect>
                  </a14:imgLayer>
                </a14:imgProps>
              </a:ext>
              <a:ext uri="{28A0092B-C50C-407E-A947-70E740481C1C}">
                <a14:useLocalDpi xmlns:a14="http://schemas.microsoft.com/office/drawing/2010/main" val="0"/>
              </a:ext>
            </a:extLst>
          </a:blip>
          <a:srcRect/>
          <a:stretch>
            <a:fillRect/>
          </a:stretch>
        </p:blipFill>
        <p:spPr bwMode="auto">
          <a:xfrm>
            <a:off x="3967941" y="2743623"/>
            <a:ext cx="3429000"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2448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anim calcmode="lin" valueType="num">
                                      <p:cBhvr additive="base">
                                        <p:cTn id="11" dur="500" fill="hold"/>
                                        <p:tgtEl>
                                          <p:spTgt spid="1026"/>
                                        </p:tgtEl>
                                        <p:attrNameLst>
                                          <p:attrName>ppt_x</p:attrName>
                                        </p:attrNameLst>
                                      </p:cBhvr>
                                      <p:tavLst>
                                        <p:tav tm="0">
                                          <p:val>
                                            <p:strVal val="#ppt_x"/>
                                          </p:val>
                                        </p:tav>
                                        <p:tav tm="100000">
                                          <p:val>
                                            <p:strVal val="#ppt_x"/>
                                          </p:val>
                                        </p:tav>
                                      </p:tavLst>
                                    </p:anim>
                                    <p:anim calcmode="lin" valueType="num">
                                      <p:cBhvr additive="base">
                                        <p:cTn id="1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230819" y="-108104"/>
            <a:ext cx="12659557" cy="6899521"/>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2D31F8AE-C08E-4249-B839-CD1004408576}"/>
              </a:ext>
            </a:extLst>
          </p:cNvPr>
          <p:cNvPicPr>
            <a:picLocks noChangeAspect="1"/>
          </p:cNvPicPr>
          <p:nvPr/>
        </p:nvPicPr>
        <p:blipFill>
          <a:blip r:embed="rId2"/>
          <a:stretch>
            <a:fillRect/>
          </a:stretch>
        </p:blipFill>
        <p:spPr>
          <a:xfrm>
            <a:off x="1095643" y="1548313"/>
            <a:ext cx="3854504" cy="2404562"/>
          </a:xfrm>
          <a:prstGeom prst="rect">
            <a:avLst/>
          </a:prstGeom>
        </p:spPr>
      </p:pic>
      <p:sp>
        <p:nvSpPr>
          <p:cNvPr id="10" name="Rectangle 9">
            <a:extLst>
              <a:ext uri="{FF2B5EF4-FFF2-40B4-BE49-F238E27FC236}">
                <a16:creationId xmlns:a16="http://schemas.microsoft.com/office/drawing/2014/main" id="{8C797D28-AD31-4E12-AA3B-6311E6B9865E}"/>
              </a:ext>
            </a:extLst>
          </p:cNvPr>
          <p:cNvSpPr/>
          <p:nvPr/>
        </p:nvSpPr>
        <p:spPr>
          <a:xfrm>
            <a:off x="4981576" y="2318207"/>
            <a:ext cx="6496050" cy="1478418"/>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Chu vi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hình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chữ</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nhật</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màu</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hồng</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là</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p>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(5 + 8) x 2 = 26 (cm)</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3712075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238125"/>
            <a:ext cx="11084378" cy="6109433"/>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C797D28-AD31-4E12-AA3B-6311E6B9865E}"/>
              </a:ext>
            </a:extLst>
          </p:cNvPr>
          <p:cNvSpPr/>
          <p:nvPr/>
        </p:nvSpPr>
        <p:spPr>
          <a:xfrm>
            <a:off x="4981576" y="2318207"/>
            <a:ext cx="6496050" cy="1478418"/>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Chu vi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hình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vuông</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màu</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vàng</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là</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a:t>
            </a:r>
          </a:p>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7 x 4 = 28 (cm)</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8" name="Picture 7">
            <a:extLst>
              <a:ext uri="{FF2B5EF4-FFF2-40B4-BE49-F238E27FC236}">
                <a16:creationId xmlns:a16="http://schemas.microsoft.com/office/drawing/2014/main" id="{AC57F3C9-2B69-411E-AD1C-301908870937}"/>
              </a:ext>
            </a:extLst>
          </p:cNvPr>
          <p:cNvPicPr>
            <a:picLocks noChangeAspect="1"/>
          </p:cNvPicPr>
          <p:nvPr/>
        </p:nvPicPr>
        <p:blipFill>
          <a:blip r:embed="rId2"/>
          <a:stretch>
            <a:fillRect/>
          </a:stretch>
        </p:blipFill>
        <p:spPr>
          <a:xfrm>
            <a:off x="1023579" y="1945269"/>
            <a:ext cx="3648036" cy="2541006"/>
          </a:xfrm>
          <a:prstGeom prst="rect">
            <a:avLst/>
          </a:prstGeom>
        </p:spPr>
      </p:pic>
    </p:spTree>
    <p:extLst>
      <p:ext uri="{BB962C8B-B14F-4D97-AF65-F5344CB8AC3E}">
        <p14:creationId xmlns:p14="http://schemas.microsoft.com/office/powerpoint/2010/main" val="13550881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91F307AA-73F3-E971-E17E-807CF601E041}"/>
              </a:ext>
            </a:extLst>
          </p:cNvPr>
          <p:cNvSpPr/>
          <p:nvPr/>
        </p:nvSpPr>
        <p:spPr>
          <a:xfrm>
            <a:off x="582999" y="238125"/>
            <a:ext cx="11084378" cy="6109433"/>
          </a:xfrm>
          <a:prstGeom prst="roundRect">
            <a:avLst/>
          </a:prstGeom>
          <a:solidFill>
            <a:schemeClr val="bg1">
              <a:alpha val="93000"/>
            </a:schemeClr>
          </a:solidFill>
          <a:ln w="57150">
            <a:solidFill>
              <a:srgbClr val="025684"/>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8C797D28-AD31-4E12-AA3B-6311E6B9865E}"/>
              </a:ext>
            </a:extLst>
          </p:cNvPr>
          <p:cNvSpPr/>
          <p:nvPr/>
        </p:nvSpPr>
        <p:spPr>
          <a:xfrm>
            <a:off x="4981576" y="2318207"/>
            <a:ext cx="6496050" cy="1478418"/>
          </a:xfrm>
          <a:prstGeom prst="rect">
            <a:avLst/>
          </a:prstGeom>
          <a:ln w="38100"/>
        </p:spPr>
        <p:style>
          <a:lnRef idx="2">
            <a:schemeClr val="accent2"/>
          </a:lnRef>
          <a:fillRef idx="1">
            <a:schemeClr val="lt1"/>
          </a:fillRef>
          <a:effectRef idx="0">
            <a:schemeClr val="accent2"/>
          </a:effectRef>
          <a:fontRef idx="minor">
            <a:schemeClr val="dk1"/>
          </a:fontRef>
        </p:style>
        <p:txBody>
          <a:bodyPr wrap="square">
            <a:spAutoFit/>
          </a:bodyPr>
          <a:lstStyle/>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Chu vi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hình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chữ</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nhật</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màu</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xanh</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r>
              <a:rPr lang="en-US" sz="3200" dirty="0" err="1">
                <a:solidFill>
                  <a:srgbClr val="0070C0"/>
                </a:solidFill>
                <a:latin typeface="Arial" panose="020B0604020202020204" pitchFamily="34" charset="0"/>
                <a:ea typeface="Calibri" panose="020F0502020204030204" pitchFamily="34" charset="0"/>
                <a:cs typeface="Arial" panose="020B0604020202020204" pitchFamily="34" charset="0"/>
              </a:rPr>
              <a:t>là</a:t>
            </a: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 </a:t>
            </a:r>
          </a:p>
          <a:p>
            <a:pPr lvl="0" algn="ctr">
              <a:lnSpc>
                <a:spcPct val="150000"/>
              </a:lnSpc>
            </a:pPr>
            <a:r>
              <a:rPr lang="en-US" sz="3200" dirty="0">
                <a:solidFill>
                  <a:srgbClr val="0070C0"/>
                </a:solidFill>
                <a:latin typeface="Arial" panose="020B0604020202020204" pitchFamily="34" charset="0"/>
                <a:ea typeface="Calibri" panose="020F0502020204030204" pitchFamily="34" charset="0"/>
                <a:cs typeface="Arial" panose="020B0604020202020204" pitchFamily="34" charset="0"/>
              </a:rPr>
              <a:t>(5 + 10) x 2 = 30 (cm)</a:t>
            </a:r>
            <a:endParaRPr kumimoji="0" lang="en-US" sz="3200" b="0"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3C467853-5802-4C6F-863E-2B4C0BD0F407}"/>
              </a:ext>
            </a:extLst>
          </p:cNvPr>
          <p:cNvPicPr>
            <a:picLocks noChangeAspect="1"/>
          </p:cNvPicPr>
          <p:nvPr/>
        </p:nvPicPr>
        <p:blipFill>
          <a:blip r:embed="rId2"/>
          <a:stretch>
            <a:fillRect/>
          </a:stretch>
        </p:blipFill>
        <p:spPr>
          <a:xfrm>
            <a:off x="1590674" y="1162049"/>
            <a:ext cx="2466975" cy="3903441"/>
          </a:xfrm>
          <a:prstGeom prst="rect">
            <a:avLst/>
          </a:prstGeom>
        </p:spPr>
      </p:pic>
    </p:spTree>
    <p:extLst>
      <p:ext uri="{BB962C8B-B14F-4D97-AF65-F5344CB8AC3E}">
        <p14:creationId xmlns:p14="http://schemas.microsoft.com/office/powerpoint/2010/main" val="9828440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500" dirty="0">
            <a:ln w="508000">
              <a:solidFill>
                <a:srgbClr val="781C07"/>
              </a:solidFill>
            </a:ln>
            <a:solidFill>
              <a:srgbClr val="781C07"/>
            </a:solidFill>
            <a:latin typeface="#9Slide07 SVNBang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11500" dirty="0">
            <a:ln w="508000">
              <a:solidFill>
                <a:srgbClr val="781C07"/>
              </a:solidFill>
            </a:ln>
            <a:solidFill>
              <a:srgbClr val="781C07"/>
            </a:solidFill>
            <a:latin typeface="#9Slide07 SVNBango" panose="02000000000000000000"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307</Words>
  <Application>Microsoft Office PowerPoint</Application>
  <PresentationFormat>Widescreen</PresentationFormat>
  <Paragraphs>28</Paragraphs>
  <Slides>13</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Arial</vt:lpstr>
      <vt:lpstr>Calibri</vt:lpstr>
      <vt:lpstr>Calibri Light</vt:lpstr>
      <vt:lpstr>Cambria</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HP</cp:lastModifiedBy>
  <cp:revision>19</cp:revision>
  <dcterms:created xsi:type="dcterms:W3CDTF">2022-10-23T10:26:54Z</dcterms:created>
  <dcterms:modified xsi:type="dcterms:W3CDTF">2024-01-31T15:15:27Z</dcterms:modified>
</cp:coreProperties>
</file>