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1" r:id="rId3"/>
  </p:sldMasterIdLst>
  <p:notesMasterIdLst>
    <p:notesMasterId r:id="rId18"/>
  </p:notesMasterIdLst>
  <p:sldIdLst>
    <p:sldId id="257" r:id="rId4"/>
    <p:sldId id="2688" r:id="rId5"/>
    <p:sldId id="259" r:id="rId6"/>
    <p:sldId id="2671" r:id="rId7"/>
    <p:sldId id="2672" r:id="rId8"/>
    <p:sldId id="2673" r:id="rId9"/>
    <p:sldId id="2674" r:id="rId10"/>
    <p:sldId id="2675" r:id="rId11"/>
    <p:sldId id="2685" r:id="rId12"/>
    <p:sldId id="2687" r:id="rId13"/>
    <p:sldId id="2689" r:id="rId14"/>
    <p:sldId id="2676" r:id="rId15"/>
    <p:sldId id="2690" r:id="rId16"/>
    <p:sldId id="26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4CB72-B886-4A1A-B508-D670394AD61D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58D8D-70FB-4475-94FF-5E8F1349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75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308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9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601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372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91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690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4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6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213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024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53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10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8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2BE619-097B-4C68-8529-52D41C25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6D68DC-503D-4D46-B460-A868A4FC0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501345-6D44-4DDA-AA8B-C93159949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380B1A-26E5-4DA1-9A76-337D366A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9980E6-9873-4BEE-ACF7-094B1B68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DB7B5B-466B-48E3-9A1D-8DA20B61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9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628B9-339A-4CCC-B3E9-49B7D61A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3A3186-7F09-4329-BA05-CF99ACBA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F52E30-8608-4FE1-BFEA-0DB64DA0A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520348-5BF0-4A32-924F-39D8F1E2C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FDA9925-1AD5-4319-8784-0F124CDB3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48E6F6-DB35-4F85-9862-8DBD407C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5615B59-18C2-4813-BFBD-B8694678F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91ADAB-77C5-4E3D-9574-ACFAA37F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73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1C5556-9360-4048-87D5-1FEBB5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13BD3A-62AA-4106-92BE-6AD5BA16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E7BA2F-E5EB-4BD2-AC3B-CBF42927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3510A16-856D-4370-91A8-DE938AC4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78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29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EFFAB-918F-48CC-B787-B80ACDEE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E3ABBC-A5B3-4A3C-A1D9-9C5ECE44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201BB9-D7B5-4FBC-82A3-D64668903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B21951-02A8-4623-94C8-92A353C7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9F7AE-619A-41CD-B0D7-1DD02DD3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917EE9-183C-4BE7-804E-678EA154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958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EA4A37-585A-4877-BAC8-06874B25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1314D9-5240-4ACA-A097-C68DA0E8C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1A8D34-4ADB-4497-A7F0-856DADF6E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B12115-8CF7-4918-B8DC-774D1069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62CF34-E4A8-4FDE-A994-66F280B0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360672-528D-4FF9-9404-EF492BB0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08470" y="-79293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9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1705F-11DF-4D13-B64B-AEABB8C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15FCAD-3A58-4CF8-A87A-968B7C6C2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42A60-95B6-4932-B3EE-65AD36EC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4876B5-B377-4AFE-89EF-44953BEB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B0103B-D6A9-4238-8105-FE8E2AC7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02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44D66DA-C850-48CC-B18B-31565F673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D31B9E-9E02-4828-8807-92BC34319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AB86E7-4464-4531-AB6E-164CBF6D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339E00-C157-4DFE-9607-CDF0FA74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7F3CB1-4C31-4B89-BAF2-DB20198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05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83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373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48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31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2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11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61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731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44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80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91928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284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72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29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06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84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056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56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17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2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8790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489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92285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39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44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08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51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72F7B-9A80-4474-B731-38DE6A4E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2FAA76-E91A-4774-8822-56D7BEE99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419FF1-F40F-4449-B311-4434D4AD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2024/4/1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672594-43EC-4EED-B5FF-76A288272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F2FFC1-CF02-4729-BA0E-2B768561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69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20CEAFB-617E-3432-5C23-9009B36A50C1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1" y="257174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3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55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9Slide.vn - 2019">
            <a:extLst>
              <a:ext uri="{FF2B5EF4-FFF2-40B4-BE49-F238E27FC236}">
                <a16:creationId xmlns:a16="http://schemas.microsoft.com/office/drawing/2014/main" id="{9D58A8FE-ACDE-4267-8D2E-E4AF1B354C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7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AF8FB9CE-9021-A92F-8137-0B809DD37D68}"/>
              </a:ext>
            </a:extLst>
          </p:cNvPr>
          <p:cNvSpPr/>
          <p:nvPr/>
        </p:nvSpPr>
        <p:spPr>
          <a:xfrm>
            <a:off x="2017746" y="534213"/>
            <a:ext cx="8657303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2136D-0420-B5F2-60CF-03DC48AC6C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2776" y="1857467"/>
            <a:ext cx="6486706" cy="1475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F25D10-BE61-D08C-0E09-24D4404996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67486" y="2989115"/>
            <a:ext cx="7431668" cy="7681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78CB95-344D-4872-8566-039763CF1E35}"/>
              </a:ext>
            </a:extLst>
          </p:cNvPr>
          <p:cNvSpPr txBox="1"/>
          <p:nvPr/>
        </p:nvSpPr>
        <p:spPr>
          <a:xfrm>
            <a:off x="5573633" y="3684657"/>
            <a:ext cx="261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545137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236513"/>
            <a:ext cx="6298520" cy="509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2">
            <a:extLst>
              <a:ext uri="{FF2B5EF4-FFF2-40B4-BE49-F238E27FC236}">
                <a16:creationId xmlns:a16="http://schemas.microsoft.com/office/drawing/2014/main" id="{3771C37A-08B6-A5BF-08E4-7AB833F92079}"/>
              </a:ext>
            </a:extLst>
          </p:cNvPr>
          <p:cNvSpPr/>
          <p:nvPr/>
        </p:nvSpPr>
        <p:spPr>
          <a:xfrm>
            <a:off x="1085850" y="0"/>
            <a:ext cx="10782299" cy="2367915"/>
          </a:xfrm>
          <a:prstGeom prst="wedgeRoundRectCallout">
            <a:avLst>
              <a:gd name="adj1" fmla="val -6711"/>
              <a:gd name="adj2" fmla="val 8665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làm tròn số đến hàng nghìn, ta so sánh chữ số hàng trăm với 5. Nếu chữ số hàng trăm bé hơn 5 thì làm tròn xuống, còn lại thì làm tròn lên. </a:t>
            </a:r>
          </a:p>
        </p:txBody>
      </p:sp>
    </p:spTree>
    <p:extLst>
      <p:ext uri="{BB962C8B-B14F-4D97-AF65-F5344CB8AC3E}">
        <p14:creationId xmlns:p14="http://schemas.microsoft.com/office/powerpoint/2010/main" val="3069509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666750" y="327350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657225" y="6887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FFDFA2-B803-71F8-D127-2DDDC7D3B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287" y="509587"/>
            <a:ext cx="6205538" cy="2918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8131E9-93A6-35A0-0202-A97ED84C31B2}"/>
              </a:ext>
            </a:extLst>
          </p:cNvPr>
          <p:cNvSpPr txBox="1"/>
          <p:nvPr/>
        </p:nvSpPr>
        <p:spPr>
          <a:xfrm>
            <a:off x="609600" y="3305175"/>
            <a:ext cx="11087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Làm tròn số lượng ong đến hàng trăm, đến hàng chục nghìn.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F6228D7-19DA-2FF6-D75D-C9C49BC7E2A5}"/>
              </a:ext>
            </a:extLst>
          </p:cNvPr>
          <p:cNvSpPr/>
          <p:nvPr/>
        </p:nvSpPr>
        <p:spPr>
          <a:xfrm>
            <a:off x="647700" y="4029075"/>
            <a:ext cx="3390900" cy="5524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tròn</a:t>
            </a:r>
            <a:r>
              <a:rPr lang="en-US" sz="2400" b="1" dirty="0"/>
              <a:t> </a:t>
            </a:r>
            <a:r>
              <a:rPr lang="en-US" sz="2400" b="1" dirty="0" err="1"/>
              <a:t>đến</a:t>
            </a:r>
            <a:r>
              <a:rPr lang="en-US" sz="2400" b="1" dirty="0"/>
              <a:t> </a:t>
            </a:r>
            <a:r>
              <a:rPr lang="en-US" sz="2400" b="1" dirty="0" err="1"/>
              <a:t>hàng</a:t>
            </a:r>
            <a:r>
              <a:rPr lang="en-US" sz="2400" b="1" dirty="0"/>
              <a:t> </a:t>
            </a:r>
            <a:r>
              <a:rPr lang="en-US" sz="2400" b="1" dirty="0" err="1"/>
              <a:t>trăm</a:t>
            </a:r>
            <a:endParaRPr lang="en-US" sz="2400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8F28EC-724B-220C-9ADD-3376C92226E1}"/>
              </a:ext>
            </a:extLst>
          </p:cNvPr>
          <p:cNvSpPr/>
          <p:nvPr/>
        </p:nvSpPr>
        <p:spPr>
          <a:xfrm>
            <a:off x="1" y="5133975"/>
            <a:ext cx="4312692" cy="5524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tròn</a:t>
            </a:r>
            <a:r>
              <a:rPr lang="en-US" sz="2400" b="1" dirty="0"/>
              <a:t> </a:t>
            </a:r>
            <a:r>
              <a:rPr lang="en-US" sz="2400" b="1" err="1"/>
              <a:t>đến</a:t>
            </a:r>
            <a:r>
              <a:rPr lang="en-US" sz="2400" b="1"/>
              <a:t> </a:t>
            </a:r>
            <a:r>
              <a:rPr lang="en-US" sz="2400" b="1" smtClean="0"/>
              <a:t>hàng chục </a:t>
            </a:r>
            <a:r>
              <a:rPr lang="en-US" sz="2400" b="1" dirty="0" err="1"/>
              <a:t>nghìn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80E44-65F8-A6D8-DC14-5E2C313CDFD1}"/>
              </a:ext>
            </a:extLst>
          </p:cNvPr>
          <p:cNvSpPr txBox="1"/>
          <p:nvPr/>
        </p:nvSpPr>
        <p:spPr>
          <a:xfrm>
            <a:off x="4533900" y="39909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26 781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FCC7FD-F13D-97C2-7885-743C655F13D7}"/>
              </a:ext>
            </a:extLst>
          </p:cNvPr>
          <p:cNvCxnSpPr>
            <a:cxnSpLocks/>
          </p:cNvCxnSpPr>
          <p:nvPr/>
        </p:nvCxnSpPr>
        <p:spPr>
          <a:xfrm>
            <a:off x="5800725" y="4286250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338AEA2-6B8A-7D7E-DC9F-D9CC33E7CED5}"/>
              </a:ext>
            </a:extLst>
          </p:cNvPr>
          <p:cNvSpPr txBox="1"/>
          <p:nvPr/>
        </p:nvSpPr>
        <p:spPr>
          <a:xfrm>
            <a:off x="6086475" y="373380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vì</a:t>
            </a:r>
            <a:r>
              <a:rPr lang="en-US" sz="3200" b="1" dirty="0"/>
              <a:t> 7 &gt;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FCDDA-4885-739F-030A-D5E062AB9DFE}"/>
              </a:ext>
            </a:extLst>
          </p:cNvPr>
          <p:cNvSpPr txBox="1"/>
          <p:nvPr/>
        </p:nvSpPr>
        <p:spPr>
          <a:xfrm>
            <a:off x="5924550" y="4257675"/>
            <a:ext cx="238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tròn</a:t>
            </a:r>
            <a:r>
              <a:rPr lang="en-US" sz="3200" b="1" dirty="0"/>
              <a:t> </a:t>
            </a:r>
            <a:r>
              <a:rPr lang="en-US" sz="3200" b="1" dirty="0" err="1"/>
              <a:t>lên</a:t>
            </a:r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ACE2A-93B2-4A75-E3DA-A3AACDBAADA0}"/>
              </a:ext>
            </a:extLst>
          </p:cNvPr>
          <p:cNvSpPr txBox="1"/>
          <p:nvPr/>
        </p:nvSpPr>
        <p:spPr>
          <a:xfrm>
            <a:off x="8429625" y="403860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26 800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B4C7E-811B-F506-9F57-258B18DC50EB}"/>
              </a:ext>
            </a:extLst>
          </p:cNvPr>
          <p:cNvSpPr txBox="1"/>
          <p:nvPr/>
        </p:nvSpPr>
        <p:spPr>
          <a:xfrm>
            <a:off x="4495800" y="50101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26 781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F59BB72-352D-3C6D-EE3C-6E4C5B023E5C}"/>
              </a:ext>
            </a:extLst>
          </p:cNvPr>
          <p:cNvCxnSpPr>
            <a:cxnSpLocks/>
          </p:cNvCxnSpPr>
          <p:nvPr/>
        </p:nvCxnSpPr>
        <p:spPr>
          <a:xfrm>
            <a:off x="5762625" y="5305425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C5DED09-3EDB-5E63-6699-31B427B885D4}"/>
              </a:ext>
            </a:extLst>
          </p:cNvPr>
          <p:cNvSpPr txBox="1"/>
          <p:nvPr/>
        </p:nvSpPr>
        <p:spPr>
          <a:xfrm>
            <a:off x="6048375" y="47529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vì</a:t>
            </a:r>
            <a:r>
              <a:rPr lang="en-US" sz="3200" b="1" dirty="0"/>
              <a:t> 6 &gt;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AF22A8-F1AC-036D-26C0-8E913E4F00E6}"/>
              </a:ext>
            </a:extLst>
          </p:cNvPr>
          <p:cNvSpPr txBox="1"/>
          <p:nvPr/>
        </p:nvSpPr>
        <p:spPr>
          <a:xfrm>
            <a:off x="5886450" y="5276850"/>
            <a:ext cx="238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tròn</a:t>
            </a:r>
            <a:r>
              <a:rPr lang="en-US" sz="3200" b="1" dirty="0"/>
              <a:t> </a:t>
            </a:r>
            <a:r>
              <a:rPr lang="en-US" sz="3200" b="1" dirty="0" err="1"/>
              <a:t>lên</a:t>
            </a:r>
            <a:endParaRPr lang="en-US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402DE7-0005-CC6E-3542-B72401401B5D}"/>
              </a:ext>
            </a:extLst>
          </p:cNvPr>
          <p:cNvSpPr txBox="1"/>
          <p:nvPr/>
        </p:nvSpPr>
        <p:spPr>
          <a:xfrm>
            <a:off x="8391525" y="50577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30 000</a:t>
            </a:r>
          </a:p>
        </p:txBody>
      </p:sp>
    </p:spTree>
    <p:extLst>
      <p:ext uri="{BB962C8B-B14F-4D97-AF65-F5344CB8AC3E}">
        <p14:creationId xmlns:p14="http://schemas.microsoft.com/office/powerpoint/2010/main" val="3040940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219075" y="190500"/>
            <a:ext cx="11772900" cy="64198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1833E-B085-DC8B-D0B8-DF1D300B7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925" y="423863"/>
            <a:ext cx="2085975" cy="825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CADDF9-A02C-A718-FF5D-6B119E3FED6A}"/>
              </a:ext>
            </a:extLst>
          </p:cNvPr>
          <p:cNvSpPr txBox="1"/>
          <p:nvPr/>
        </p:nvSpPr>
        <p:spPr>
          <a:xfrm>
            <a:off x="952500" y="1609725"/>
            <a:ext cx="106108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- Cách thức: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Chơi theo nhóm.</a:t>
            </a:r>
          </a:p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Chuẩn bị: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ỗ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i nhóm 1 xúc xắc v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5 quân cờ.</a:t>
            </a:r>
          </a:p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Cách chơi: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Khi đến lượt, người chơi gieo xúc xắc và đọc 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ố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xuất hiện ở mặt trên xúc xắc. Sau đó, người chơi tìm số tương ứng với mặt xúc xắc đó ở trong bảng (ví dụ số thích hợp với mặt lá 37 542). Người chơi đặt một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cờ vào quả bóng ghi số vừa tìm được.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Hai người chơi luân phiên nhau.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Trò chơi kết thúc khi đặt được hết 5 quân cờ.</a:t>
            </a:r>
          </a:p>
        </p:txBody>
      </p:sp>
    </p:spTree>
    <p:extLst>
      <p:ext uri="{BB962C8B-B14F-4D97-AF65-F5344CB8AC3E}">
        <p14:creationId xmlns:p14="http://schemas.microsoft.com/office/powerpoint/2010/main" val="38516079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219075" y="190500"/>
            <a:ext cx="11772900" cy="64198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66C1FA-30AF-64BA-7709-251EBDED7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7025" y="376237"/>
            <a:ext cx="615315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7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25" name="Cloud 24">
            <a:extLst>
              <a:ext uri="{FF2B5EF4-FFF2-40B4-BE49-F238E27FC236}">
                <a16:creationId xmlns:a16="http://schemas.microsoft.com/office/drawing/2014/main" id="{3470BDB8-ABCB-40BC-8A39-E5CEAC9525C7}"/>
              </a:ext>
            </a:extLst>
          </p:cNvPr>
          <p:cNvSpPr/>
          <p:nvPr/>
        </p:nvSpPr>
        <p:spPr>
          <a:xfrm>
            <a:off x="1769810" y="104561"/>
            <a:ext cx="7869495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D657A-1740-4DE1-5BCD-EEF1FE6AA7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2253" y="848733"/>
            <a:ext cx="7212193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18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7ADC31-8EBF-1E1F-FBD9-1F386907656D}"/>
              </a:ext>
            </a:extLst>
          </p:cNvPr>
          <p:cNvSpPr/>
          <p:nvPr/>
        </p:nvSpPr>
        <p:spPr>
          <a:xfrm>
            <a:off x="866775" y="838200"/>
            <a:ext cx="10182225" cy="508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D83FF9B8-4B42-8402-3DD1-9C7E976E17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00" y="4214142"/>
            <a:ext cx="2923550" cy="292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1E4A05-0C20-11E4-62EC-598526D15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45FEB3-D01F-80DD-F65A-48D478F69D88}"/>
              </a:ext>
            </a:extLst>
          </p:cNvPr>
          <p:cNvSpPr txBox="1"/>
          <p:nvPr/>
        </p:nvSpPr>
        <p:spPr>
          <a:xfrm>
            <a:off x="1001268" y="1753871"/>
            <a:ext cx="9619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phạm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 100 000</a:t>
            </a:r>
          </a:p>
        </p:txBody>
      </p:sp>
      <p:pic>
        <p:nvPicPr>
          <p:cNvPr id="17" name="Picture 16" descr="Shape, rectangle&#10;&#10;Description automatically generated">
            <a:extLst>
              <a:ext uri="{FF2B5EF4-FFF2-40B4-BE49-F238E27FC236}">
                <a16:creationId xmlns:a16="http://schemas.microsoft.com/office/drawing/2014/main" id="{62DE2499-7B00-7B0F-AA2C-FE22AD12F2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E3EA990-E671-2461-C1CB-88D8A3B3F294}"/>
              </a:ext>
            </a:extLst>
          </p:cNvPr>
          <p:cNvSpPr txBox="1"/>
          <p:nvPr/>
        </p:nvSpPr>
        <p:spPr>
          <a:xfrm>
            <a:off x="4295715" y="771708"/>
            <a:ext cx="379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A1FBED4-9853-24B6-97BF-01466182F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73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9329" y="1119903"/>
            <a:ext cx="6196894" cy="2027624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01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187091" y="2446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2 350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3923758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2 340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005" y="2765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429" y="4202671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2 400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23" y="577505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chục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74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276600" y="3630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2 300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2092732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2 400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514" y="3949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2356006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2 340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04" y="5751225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trăm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06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1379788" y="5141983"/>
            <a:ext cx="9344604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2 000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1379788" y="2103492"/>
            <a:ext cx="9344604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2 300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309" y="5394696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046" y="2496342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1379788" y="3597639"/>
            <a:ext cx="9344604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3 000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558" y="395757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nghìn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495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09" y="18034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3083941" y="1422028"/>
            <a:ext cx="6488684" cy="1569660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54151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400049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74E95-EDDA-4CCC-BF81-91C2270FBD35}"/>
              </a:ext>
            </a:extLst>
          </p:cNvPr>
          <p:cNvSpPr txBox="1"/>
          <p:nvPr/>
        </p:nvSpPr>
        <p:spPr>
          <a:xfrm>
            <a:off x="1838325" y="625017"/>
            <a:ext cx="9277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1076325" y="5744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26FFD8-A5FF-CAFF-2F71-EB7B373C6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8587" y="1504950"/>
            <a:ext cx="3633788" cy="35968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87E1B8-B7AB-E091-4C8F-5D0710EC0D8D}"/>
              </a:ext>
            </a:extLst>
          </p:cNvPr>
          <p:cNvSpPr txBox="1"/>
          <p:nvPr/>
        </p:nvSpPr>
        <p:spPr>
          <a:xfrm>
            <a:off x="542925" y="1647825"/>
            <a:ext cx="71913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lớn nhất nằm ở vị trí nào?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A. Ở trong hình tròn và ở trong hình vuông.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B. Ở trong hình vuông nhưng ở ngoài hình tròn.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C. Ở trong hình tròn nhưng ở ngoài hình vuông.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6AB7D72-8404-09B3-89FE-1BD000C9A323}"/>
              </a:ext>
            </a:extLst>
          </p:cNvPr>
          <p:cNvSpPr/>
          <p:nvPr/>
        </p:nvSpPr>
        <p:spPr>
          <a:xfrm>
            <a:off x="542925" y="5042733"/>
            <a:ext cx="11098615" cy="1558091"/>
          </a:xfrm>
          <a:custGeom>
            <a:avLst/>
            <a:gdLst>
              <a:gd name="connsiteX0" fmla="*/ 0 w 5844754"/>
              <a:gd name="connsiteY0" fmla="*/ 212595 h 1275542"/>
              <a:gd name="connsiteX1" fmla="*/ 212595 w 5844754"/>
              <a:gd name="connsiteY1" fmla="*/ 0 h 1275542"/>
              <a:gd name="connsiteX2" fmla="*/ 5632159 w 5844754"/>
              <a:gd name="connsiteY2" fmla="*/ 0 h 1275542"/>
              <a:gd name="connsiteX3" fmla="*/ 5844754 w 5844754"/>
              <a:gd name="connsiteY3" fmla="*/ 212595 h 1275542"/>
              <a:gd name="connsiteX4" fmla="*/ 5844754 w 5844754"/>
              <a:gd name="connsiteY4" fmla="*/ 1062947 h 1275542"/>
              <a:gd name="connsiteX5" fmla="*/ 5632159 w 5844754"/>
              <a:gd name="connsiteY5" fmla="*/ 1275542 h 1275542"/>
              <a:gd name="connsiteX6" fmla="*/ 212595 w 5844754"/>
              <a:gd name="connsiteY6" fmla="*/ 1275542 h 1275542"/>
              <a:gd name="connsiteX7" fmla="*/ 0 w 5844754"/>
              <a:gd name="connsiteY7" fmla="*/ 1062947 h 1275542"/>
              <a:gd name="connsiteX8" fmla="*/ 0 w 5844754"/>
              <a:gd name="connsiteY8" fmla="*/ 212595 h 127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4754" h="1275542" fill="none" extrusionOk="0">
                <a:moveTo>
                  <a:pt x="0" y="212595"/>
                </a:moveTo>
                <a:cubicBezTo>
                  <a:pt x="-14150" y="89264"/>
                  <a:pt x="103016" y="8918"/>
                  <a:pt x="212595" y="0"/>
                </a:cubicBezTo>
                <a:cubicBezTo>
                  <a:pt x="2528842" y="-61902"/>
                  <a:pt x="2993306" y="-101778"/>
                  <a:pt x="5632159" y="0"/>
                </a:cubicBezTo>
                <a:cubicBezTo>
                  <a:pt x="5741009" y="-2685"/>
                  <a:pt x="5857120" y="78703"/>
                  <a:pt x="5844754" y="212595"/>
                </a:cubicBezTo>
                <a:cubicBezTo>
                  <a:pt x="5879195" y="314986"/>
                  <a:pt x="5798435" y="671117"/>
                  <a:pt x="5844754" y="1062947"/>
                </a:cubicBezTo>
                <a:cubicBezTo>
                  <a:pt x="5830134" y="1173202"/>
                  <a:pt x="5746840" y="1262915"/>
                  <a:pt x="5632159" y="1275542"/>
                </a:cubicBezTo>
                <a:cubicBezTo>
                  <a:pt x="4960765" y="1133150"/>
                  <a:pt x="1388255" y="1386643"/>
                  <a:pt x="212595" y="1275542"/>
                </a:cubicBezTo>
                <a:cubicBezTo>
                  <a:pt x="81639" y="1282318"/>
                  <a:pt x="-4147" y="1199267"/>
                  <a:pt x="0" y="1062947"/>
                </a:cubicBezTo>
                <a:cubicBezTo>
                  <a:pt x="-19218" y="791991"/>
                  <a:pt x="-12429" y="395179"/>
                  <a:pt x="0" y="212595"/>
                </a:cubicBezTo>
                <a:close/>
              </a:path>
              <a:path w="5844754" h="1275542" stroke="0" extrusionOk="0">
                <a:moveTo>
                  <a:pt x="0" y="212595"/>
                </a:moveTo>
                <a:cubicBezTo>
                  <a:pt x="-9319" y="82866"/>
                  <a:pt x="88419" y="-11313"/>
                  <a:pt x="212595" y="0"/>
                </a:cubicBezTo>
                <a:cubicBezTo>
                  <a:pt x="1027352" y="-164947"/>
                  <a:pt x="3391858" y="-52288"/>
                  <a:pt x="5632159" y="0"/>
                </a:cubicBezTo>
                <a:cubicBezTo>
                  <a:pt x="5749009" y="-8821"/>
                  <a:pt x="5838252" y="96223"/>
                  <a:pt x="5844754" y="212595"/>
                </a:cubicBezTo>
                <a:cubicBezTo>
                  <a:pt x="5891205" y="443776"/>
                  <a:pt x="5842809" y="955403"/>
                  <a:pt x="5844754" y="1062947"/>
                </a:cubicBezTo>
                <a:cubicBezTo>
                  <a:pt x="5851730" y="1189366"/>
                  <a:pt x="5743504" y="1264500"/>
                  <a:pt x="5632159" y="1275542"/>
                </a:cubicBezTo>
                <a:cubicBezTo>
                  <a:pt x="5077274" y="1434083"/>
                  <a:pt x="1932098" y="1133706"/>
                  <a:pt x="212595" y="1275542"/>
                </a:cubicBezTo>
                <a:cubicBezTo>
                  <a:pt x="94528" y="1287021"/>
                  <a:pt x="9537" y="1177044"/>
                  <a:pt x="0" y="1062947"/>
                </a:cubicBezTo>
                <a:cubicBezTo>
                  <a:pt x="-40949" y="909309"/>
                  <a:pt x="32191" y="635675"/>
                  <a:pt x="0" y="212595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libri"/>
              </a:rPr>
              <a:t>đó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35 300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nhất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nằm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tròn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vuông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DFFC95-0245-8DB4-0F38-2E1201106C71}"/>
              </a:ext>
            </a:extLst>
          </p:cNvPr>
          <p:cNvSpPr/>
          <p:nvPr/>
        </p:nvSpPr>
        <p:spPr>
          <a:xfrm>
            <a:off x="9239250" y="3257550"/>
            <a:ext cx="895350" cy="561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2B53630-90A3-C8F3-039C-FE51FF466CB1}"/>
              </a:ext>
            </a:extLst>
          </p:cNvPr>
          <p:cNvSpPr/>
          <p:nvPr/>
        </p:nvSpPr>
        <p:spPr>
          <a:xfrm>
            <a:off x="495300" y="2162175"/>
            <a:ext cx="495300" cy="409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1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1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400049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657225" y="6887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FFDFA2-B803-71F8-D127-2DDDC7D3B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437" y="452437"/>
            <a:ext cx="6205538" cy="29181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A6D16B-6D79-9BEE-EC39-2B79B5C0F07D}"/>
              </a:ext>
            </a:extLst>
          </p:cNvPr>
          <p:cNvSpPr txBox="1"/>
          <p:nvPr/>
        </p:nvSpPr>
        <p:spPr>
          <a:xfrm>
            <a:off x="609600" y="3305175"/>
            <a:ext cx="11087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Dựa vào số lượng ong, chọn câu trả lời đúng:</a:t>
            </a:r>
          </a:p>
          <a:p>
            <a:pPr algn="l"/>
            <a:r>
              <a:rPr lang="vi-VN" sz="3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 tròn đến hàng nghìn, đàn ong có khoảng:</a:t>
            </a:r>
          </a:p>
          <a:p>
            <a:pPr algn="l"/>
            <a:r>
              <a:rPr lang="vi-VN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 A. 26 000 con ong            B. 27 000 con ong           C. 25 000 con ong</a:t>
            </a:r>
          </a:p>
        </p:txBody>
      </p:sp>
      <p:grpSp>
        <p:nvGrpSpPr>
          <p:cNvPr id="17" name="Google Shape;1023;p13">
            <a:extLst>
              <a:ext uri="{FF2B5EF4-FFF2-40B4-BE49-F238E27FC236}">
                <a16:creationId xmlns:a16="http://schemas.microsoft.com/office/drawing/2014/main" id="{01DE28D1-CD1C-E460-414D-3523C1CDBC68}"/>
              </a:ext>
            </a:extLst>
          </p:cNvPr>
          <p:cNvGrpSpPr/>
          <p:nvPr/>
        </p:nvGrpSpPr>
        <p:grpSpPr>
          <a:xfrm>
            <a:off x="8633168" y="514351"/>
            <a:ext cx="2644431" cy="2933699"/>
            <a:chOff x="7106256" y="975793"/>
            <a:chExt cx="2540027" cy="2365058"/>
          </a:xfrm>
        </p:grpSpPr>
        <p:pic>
          <p:nvPicPr>
            <p:cNvPr id="18" name="Google Shape;1025;p13" descr="2">
              <a:extLst>
                <a:ext uri="{FF2B5EF4-FFF2-40B4-BE49-F238E27FC236}">
                  <a16:creationId xmlns:a16="http://schemas.microsoft.com/office/drawing/2014/main" id="{7349EAB4-3F9F-5A69-8289-B6BF17768B8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106256" y="975793"/>
              <a:ext cx="2450881" cy="207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028;p13">
              <a:extLst>
                <a:ext uri="{FF2B5EF4-FFF2-40B4-BE49-F238E27FC236}">
                  <a16:creationId xmlns:a16="http://schemas.microsoft.com/office/drawing/2014/main" id="{B48CEB43-1C25-FFCE-4A40-A38870DD20D3}"/>
                </a:ext>
              </a:extLst>
            </p:cNvPr>
            <p:cNvSpPr/>
            <p:nvPr/>
          </p:nvSpPr>
          <p:spPr>
            <a:xfrm>
              <a:off x="7244890" y="2556980"/>
              <a:ext cx="2401393" cy="783871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2</a:t>
              </a:r>
              <a:endParaRPr dirty="0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939C02-4CAA-832A-84FB-59B3873162B3}"/>
              </a:ext>
            </a:extLst>
          </p:cNvPr>
          <p:cNvCxnSpPr>
            <a:cxnSpLocks/>
          </p:cNvCxnSpPr>
          <p:nvPr/>
        </p:nvCxnSpPr>
        <p:spPr>
          <a:xfrm>
            <a:off x="809625" y="4257675"/>
            <a:ext cx="381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BCE95DE6-63C1-BC47-5AD8-05BA074951D3}"/>
              </a:ext>
            </a:extLst>
          </p:cNvPr>
          <p:cNvSpPr/>
          <p:nvPr/>
        </p:nvSpPr>
        <p:spPr>
          <a:xfrm>
            <a:off x="4838700" y="4286250"/>
            <a:ext cx="495300" cy="409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69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553</Words>
  <Application>Microsoft Office PowerPoint</Application>
  <PresentationFormat>Widescreen</PresentationFormat>
  <Paragraphs>70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Arial-Rounded</vt:lpstr>
      <vt:lpstr>Calibri</vt:lpstr>
      <vt:lpstr>Cambria</vt:lpstr>
      <vt:lpstr>等线</vt:lpstr>
      <vt:lpstr>等线 Light</vt:lpstr>
      <vt:lpstr>iCiel Crocante</vt:lpstr>
      <vt:lpstr>字魂59号-创粗黑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nguoidung</cp:lastModifiedBy>
  <cp:revision>16</cp:revision>
  <dcterms:created xsi:type="dcterms:W3CDTF">2023-02-04T22:50:15Z</dcterms:created>
  <dcterms:modified xsi:type="dcterms:W3CDTF">2024-04-01T03:42:27Z</dcterms:modified>
</cp:coreProperties>
</file>