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27" r:id="rId2"/>
    <p:sldId id="256" r:id="rId3"/>
    <p:sldId id="302" r:id="rId4"/>
    <p:sldId id="303" r:id="rId5"/>
    <p:sldId id="317" r:id="rId6"/>
    <p:sldId id="325" r:id="rId7"/>
    <p:sldId id="326" r:id="rId8"/>
    <p:sldId id="290" r:id="rId9"/>
    <p:sldId id="299" r:id="rId10"/>
    <p:sldId id="304" r:id="rId11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3C7E"/>
    <a:srgbClr val="FFF79A"/>
    <a:srgbClr val="FFFAC2"/>
    <a:srgbClr val="D34CD6"/>
    <a:srgbClr val="F7941E"/>
    <a:srgbClr val="EA8EA2"/>
    <a:srgbClr val="EB54E9"/>
    <a:srgbClr val="71CFED"/>
    <a:srgbClr val="ED3D6C"/>
    <a:srgbClr val="FFF0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99" autoAdjust="0"/>
    <p:restoredTop sz="94308" autoAdjust="0"/>
  </p:normalViewPr>
  <p:slideViewPr>
    <p:cSldViewPr snapToGrid="0">
      <p:cViewPr varScale="1">
        <p:scale>
          <a:sx n="64" d="100"/>
          <a:sy n="64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69A61A-466B-44F6-B44B-AA5EB5419573}" type="datetimeFigureOut">
              <a:rPr lang="vi-VN" smtClean="0"/>
              <a:t>01/04/2024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EFB06-5F17-49C2-91DA-F48D8E806B1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27257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2EFB06-5F17-49C2-91DA-F48D8E806B19}" type="slidenum">
              <a:rPr lang="vi-VN" smtClean="0"/>
              <a:t>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78510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VN" dirty="0"/>
              <a:t>100: 4; 200: 3; 500: 5; 1000: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2EFB06-5F17-49C2-91DA-F48D8E806B19}" type="slidenum">
              <a:rPr lang="vi-VN" smtClean="0"/>
              <a:t>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66093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B942D-79E8-419A-B193-73F3AF87C481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023EF-3C62-4CAA-8AB2-1494ED79E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360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TRÒ CHƠI</a:t>
            </a:r>
          </a:p>
        </p:txBody>
      </p: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DD75D50-C8A9-46A9-A6B8-FF16B2FC7E80}"/>
              </a:ext>
            </a:extLst>
          </p:cNvPr>
          <p:cNvGrpSpPr/>
          <p:nvPr userDrawn="1"/>
        </p:nvGrpSpPr>
        <p:grpSpPr>
          <a:xfrm>
            <a:off x="2204474" y="3886315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296E8662-8EA3-4C8B-820E-4BF6DFD80CD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6C1A066B-AB0B-4489-8545-9A6C22C6D5CE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04FCC8BC-CDB6-4AD2-B06D-F0687FB90ABD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5383075D-EADF-4C11-840F-91164E34321C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A53E41FA-10BF-4870-BF2C-1C3E32928AA0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58800010-9A82-4E81-8E5B-0DFD2052E66C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B158E422-1902-4E29-A4CE-7AE300619172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6F9DE660-430D-4DC0-BDE0-D53AAF560A94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28443C46-AE51-4F8F-8DD4-1A2441132300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BDEE59E5-3E6B-47A6-A192-9E1CA173F702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1FCBE1A0-9104-49DF-86CE-4788FB463DF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50BEE43F-134E-41CE-9B7E-A5A812180F42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D21F54E6-8881-45B0-97D8-002CB72A1A90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AF7CA650-6488-4917-A81F-8B0E6245BDD8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3B4FFC92-6173-4A77-89EA-8DC117444B3A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77194712-7B2E-4F2D-AEF8-32FE8CB2AE33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EDB48CD4-455C-4B48-8CE7-66878C257A28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120BF107-E018-4DF4-B743-36924AEDAF6F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E47F8288-E77F-4C1B-A081-C85AF58E6D17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A7522094-7202-437A-928E-3DBD12EA380E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E646C7AF-5DFF-4D0A-BFCF-2B1953187AEF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1E341F08-FEC4-4E8C-93EA-134416B65ABD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37049977-2AF7-45DB-BE8D-26185630A595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5968E01A-D720-42F5-BACC-1CE94E670FAC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EFFB5181-4B7C-4DBC-9557-5604624D9814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BCDC0EFE-0ED6-48B1-9443-EF43A18AE1CD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0E0E28D6-59A1-4969-9133-5864882D79E2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17954B1A-55A0-4A56-8890-C6AE57C0687D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6C9624CB-AD7F-4119-BE35-31158A1249F3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C8C675A8-440C-4C62-9652-0D5635B1FE27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C9753C64-8E01-49C3-8CD9-17060FBE5618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F6CFEFFE-DF0E-47EE-9824-FAFD0FE7F6CD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C9A24EF2-0346-433C-A241-CA68F005651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FE9E4DA9-41B4-4901-8393-0F903CDE5936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20F273AC-86B8-4F5B-B6EB-14BCD9CBF2E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864D3505-7993-4AB0-947A-79419454B1D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230F51EA-E5B6-446E-AD13-D4101D564099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05F86326-3805-4FE4-95B0-258EC64E9E02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4A0FF057-5F69-498A-A2D3-04106984B60F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48556D-DDA5-40A1-A560-4ECD6C995026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0BA7DF30-D72A-4FC8-A0ED-E1F3FE8BA66C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04899CAB-A0A6-4D8E-BC98-224D47303F87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2494363C-74F9-459A-9222-63CD703C82A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7A17EA9B-D19F-4B6F-A468-C6A1A3F301B7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F48BA30-5499-4B2F-AFF4-79B992FF4822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5BB2DB8F-F279-43E3-98F8-309FC92782AE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046558E1-5AFE-4C58-98E0-7A8C467E3738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F24D903E-495C-4D31-942F-2F426BEB355E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9567D77-1C1D-4D16-A64F-119FE4762BE4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B5B4C8A3-4C37-457B-9DC3-881006E8E4CD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AE95CD98-7F86-40E0-BE34-64B6BB9D144E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04C370B4-7E44-4790-B2A9-7FF96DD0180C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0F8BA807-E34B-400B-8B0F-B5A0A6BEB92C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6D74C190-2720-4FB3-989A-DE5914D97966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AC826749-7293-498A-9378-07BD103E8C84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57F940B0-74CF-4BEF-A8E7-C17BA1101B9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84DFCA67-3788-430C-B58B-FFC0F634FC4D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397D4BF7-76F0-4E99-BFCD-43C81B8B138A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C9C3A80C-9B2E-460F-9C36-A0CFA83E050D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19A60A5-7DFE-4AE5-BE9A-BBE66161FFE8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C622E568-4F65-414A-98A7-5690D52ECFB5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D70CB92B-15DA-49CA-BCEE-D5FA7A4AD008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66F74D55-7445-4C90-B936-BA5BB634E999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2" name="Google Shape;631;p30">
            <a:extLst>
              <a:ext uri="{FF2B5EF4-FFF2-40B4-BE49-F238E27FC236}">
                <a16:creationId xmlns:a16="http://schemas.microsoft.com/office/drawing/2014/main" id="{68384AAF-B7B5-447C-A808-82D0AFB6AC77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03" name="Google Shape;632;p30">
              <a:extLst>
                <a:ext uri="{FF2B5EF4-FFF2-40B4-BE49-F238E27FC236}">
                  <a16:creationId xmlns:a16="http://schemas.microsoft.com/office/drawing/2014/main" id="{C8119E67-0B6B-4353-9F10-DB0F7D2FFDC2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633;p30">
              <a:extLst>
                <a:ext uri="{FF2B5EF4-FFF2-40B4-BE49-F238E27FC236}">
                  <a16:creationId xmlns:a16="http://schemas.microsoft.com/office/drawing/2014/main" id="{91702C4B-81BE-4D3A-B731-611758AFD442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5" name="Google Shape;634;p30">
              <a:extLst>
                <a:ext uri="{FF2B5EF4-FFF2-40B4-BE49-F238E27FC236}">
                  <a16:creationId xmlns:a16="http://schemas.microsoft.com/office/drawing/2014/main" id="{37C6E89E-E0C2-4EDE-B21C-928CA6FBF21B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6" name="Google Shape;635;p30">
              <a:extLst>
                <a:ext uri="{FF2B5EF4-FFF2-40B4-BE49-F238E27FC236}">
                  <a16:creationId xmlns:a16="http://schemas.microsoft.com/office/drawing/2014/main" id="{16E95490-5F86-43A3-BEDD-2967D5036D48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7" name="Google Shape;636;p30">
              <a:extLst>
                <a:ext uri="{FF2B5EF4-FFF2-40B4-BE49-F238E27FC236}">
                  <a16:creationId xmlns:a16="http://schemas.microsoft.com/office/drawing/2014/main" id="{F5861418-6D4E-4F3C-9ABD-4DCF91D0220A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8" name="Google Shape;637;p30">
              <a:extLst>
                <a:ext uri="{FF2B5EF4-FFF2-40B4-BE49-F238E27FC236}">
                  <a16:creationId xmlns:a16="http://schemas.microsoft.com/office/drawing/2014/main" id="{E852FCE3-C2C0-4D04-B168-357F8275842F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9" name="Google Shape;638;p30">
              <a:extLst>
                <a:ext uri="{FF2B5EF4-FFF2-40B4-BE49-F238E27FC236}">
                  <a16:creationId xmlns:a16="http://schemas.microsoft.com/office/drawing/2014/main" id="{5AE9FE46-679C-4FEA-8DCE-BE2F7FAF1946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0" name="Google Shape;639;p30">
              <a:extLst>
                <a:ext uri="{FF2B5EF4-FFF2-40B4-BE49-F238E27FC236}">
                  <a16:creationId xmlns:a16="http://schemas.microsoft.com/office/drawing/2014/main" id="{3D3D3ACC-4C06-42BE-9E79-FC88ADB68340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1" name="Google Shape;640;p30">
              <a:extLst>
                <a:ext uri="{FF2B5EF4-FFF2-40B4-BE49-F238E27FC236}">
                  <a16:creationId xmlns:a16="http://schemas.microsoft.com/office/drawing/2014/main" id="{C957BCC4-29D1-47EC-B1F7-73AEACDA49E0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2" name="Google Shape;641;p30">
              <a:extLst>
                <a:ext uri="{FF2B5EF4-FFF2-40B4-BE49-F238E27FC236}">
                  <a16:creationId xmlns:a16="http://schemas.microsoft.com/office/drawing/2014/main" id="{8C71BB02-EA7E-4A8A-A3C6-98D02317F5D9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642;p30">
              <a:extLst>
                <a:ext uri="{FF2B5EF4-FFF2-40B4-BE49-F238E27FC236}">
                  <a16:creationId xmlns:a16="http://schemas.microsoft.com/office/drawing/2014/main" id="{00AB493D-AF54-4CD3-B14C-B3F00B4FB2FF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4" name="Google Shape;643;p30">
              <a:extLst>
                <a:ext uri="{FF2B5EF4-FFF2-40B4-BE49-F238E27FC236}">
                  <a16:creationId xmlns:a16="http://schemas.microsoft.com/office/drawing/2014/main" id="{2DF8DF2D-C3A5-49F3-B510-02A1898F2777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5" name="Google Shape;644;p30">
              <a:extLst>
                <a:ext uri="{FF2B5EF4-FFF2-40B4-BE49-F238E27FC236}">
                  <a16:creationId xmlns:a16="http://schemas.microsoft.com/office/drawing/2014/main" id="{BC833655-5634-4240-9899-FD9224B9CC10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6" name="Google Shape;645;p30">
              <a:extLst>
                <a:ext uri="{FF2B5EF4-FFF2-40B4-BE49-F238E27FC236}">
                  <a16:creationId xmlns:a16="http://schemas.microsoft.com/office/drawing/2014/main" id="{FC412254-AB1A-4B56-9D34-43CDD9A006F5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7" name="Google Shape;646;p30">
              <a:extLst>
                <a:ext uri="{FF2B5EF4-FFF2-40B4-BE49-F238E27FC236}">
                  <a16:creationId xmlns:a16="http://schemas.microsoft.com/office/drawing/2014/main" id="{418836FC-F298-4B7A-83CA-FB6D988BE6CE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8" name="Google Shape;647;p30">
              <a:extLst>
                <a:ext uri="{FF2B5EF4-FFF2-40B4-BE49-F238E27FC236}">
                  <a16:creationId xmlns:a16="http://schemas.microsoft.com/office/drawing/2014/main" id="{52B85772-2E22-435E-9B8E-11AEBE3D05EC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9" name="Google Shape;648;p30">
              <a:extLst>
                <a:ext uri="{FF2B5EF4-FFF2-40B4-BE49-F238E27FC236}">
                  <a16:creationId xmlns:a16="http://schemas.microsoft.com/office/drawing/2014/main" id="{073E355F-591A-4F8F-ADE2-CD68B69DAFB9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0" name="Google Shape;649;p30">
              <a:extLst>
                <a:ext uri="{FF2B5EF4-FFF2-40B4-BE49-F238E27FC236}">
                  <a16:creationId xmlns:a16="http://schemas.microsoft.com/office/drawing/2014/main" id="{1592EFBB-BD34-4DC6-A753-9DF710D68B62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1" name="Google Shape;650;p30">
              <a:extLst>
                <a:ext uri="{FF2B5EF4-FFF2-40B4-BE49-F238E27FC236}">
                  <a16:creationId xmlns:a16="http://schemas.microsoft.com/office/drawing/2014/main" id="{D1763DA2-E91A-4647-9F88-CBAC0C1FF7C8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2" name="Google Shape;651;p30">
              <a:extLst>
                <a:ext uri="{FF2B5EF4-FFF2-40B4-BE49-F238E27FC236}">
                  <a16:creationId xmlns:a16="http://schemas.microsoft.com/office/drawing/2014/main" id="{A37B7A95-0D42-462E-ACB6-DF5E68B47F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3" name="Google Shape;652;p30">
              <a:extLst>
                <a:ext uri="{FF2B5EF4-FFF2-40B4-BE49-F238E27FC236}">
                  <a16:creationId xmlns:a16="http://schemas.microsoft.com/office/drawing/2014/main" id="{035B4059-F804-4F0A-A687-0578164FC201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4" name="Google Shape;653;p30">
              <a:extLst>
                <a:ext uri="{FF2B5EF4-FFF2-40B4-BE49-F238E27FC236}">
                  <a16:creationId xmlns:a16="http://schemas.microsoft.com/office/drawing/2014/main" id="{AC3F8667-F8EB-44D5-8E7C-F146BC3114FB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5" name="Google Shape;654;p30">
              <a:extLst>
                <a:ext uri="{FF2B5EF4-FFF2-40B4-BE49-F238E27FC236}">
                  <a16:creationId xmlns:a16="http://schemas.microsoft.com/office/drawing/2014/main" id="{5FAC0A30-3BED-4B9D-AAE7-EF7C7E0EE1E7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6" name="Google Shape;655;p30">
              <a:extLst>
                <a:ext uri="{FF2B5EF4-FFF2-40B4-BE49-F238E27FC236}">
                  <a16:creationId xmlns:a16="http://schemas.microsoft.com/office/drawing/2014/main" id="{3FD2F0B1-4C74-428D-B499-F24C02C809CA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7" name="Google Shape;656;p30">
              <a:extLst>
                <a:ext uri="{FF2B5EF4-FFF2-40B4-BE49-F238E27FC236}">
                  <a16:creationId xmlns:a16="http://schemas.microsoft.com/office/drawing/2014/main" id="{2A16750A-BA6E-4B19-8A8F-841516B81B55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8" name="Google Shape;657;p30">
              <a:extLst>
                <a:ext uri="{FF2B5EF4-FFF2-40B4-BE49-F238E27FC236}">
                  <a16:creationId xmlns:a16="http://schemas.microsoft.com/office/drawing/2014/main" id="{0ACCDDEA-6700-4981-96FD-F69C08E17911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9" name="Google Shape;658;p30">
              <a:extLst>
                <a:ext uri="{FF2B5EF4-FFF2-40B4-BE49-F238E27FC236}">
                  <a16:creationId xmlns:a16="http://schemas.microsoft.com/office/drawing/2014/main" id="{A186D19B-D827-45D7-8241-51DAE20706AF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0" name="Google Shape;659;p30">
              <a:extLst>
                <a:ext uri="{FF2B5EF4-FFF2-40B4-BE49-F238E27FC236}">
                  <a16:creationId xmlns:a16="http://schemas.microsoft.com/office/drawing/2014/main" id="{0F9E9CC8-7BF5-4B07-82B6-65F2EDB31903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1" name="Google Shape;660;p30">
              <a:extLst>
                <a:ext uri="{FF2B5EF4-FFF2-40B4-BE49-F238E27FC236}">
                  <a16:creationId xmlns:a16="http://schemas.microsoft.com/office/drawing/2014/main" id="{E89840E0-2312-4109-9B8E-27042911B01E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2" name="Google Shape;661;p30">
              <a:extLst>
                <a:ext uri="{FF2B5EF4-FFF2-40B4-BE49-F238E27FC236}">
                  <a16:creationId xmlns:a16="http://schemas.microsoft.com/office/drawing/2014/main" id="{ABDDA8C6-86B1-4D13-8477-26BFF49FE82A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3" name="Google Shape;662;p30">
              <a:extLst>
                <a:ext uri="{FF2B5EF4-FFF2-40B4-BE49-F238E27FC236}">
                  <a16:creationId xmlns:a16="http://schemas.microsoft.com/office/drawing/2014/main" id="{F4320CEA-EED6-4E76-A829-D7C121CC54BD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34" name="Google Shape;663;p30">
              <a:extLst>
                <a:ext uri="{FF2B5EF4-FFF2-40B4-BE49-F238E27FC236}">
                  <a16:creationId xmlns:a16="http://schemas.microsoft.com/office/drawing/2014/main" id="{EAB61CDD-5EC4-4093-8C2F-8464B40B6242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0" name="Google Shape;664;p30">
              <a:extLst>
                <a:ext uri="{FF2B5EF4-FFF2-40B4-BE49-F238E27FC236}">
                  <a16:creationId xmlns:a16="http://schemas.microsoft.com/office/drawing/2014/main" id="{EF0AE066-94D1-4496-B873-6D37A4E8134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1" name="Google Shape;665;p30">
              <a:extLst>
                <a:ext uri="{FF2B5EF4-FFF2-40B4-BE49-F238E27FC236}">
                  <a16:creationId xmlns:a16="http://schemas.microsoft.com/office/drawing/2014/main" id="{42E21A7A-649B-451B-84CD-5B5E5210975A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2" name="Google Shape;666;p30">
              <a:extLst>
                <a:ext uri="{FF2B5EF4-FFF2-40B4-BE49-F238E27FC236}">
                  <a16:creationId xmlns:a16="http://schemas.microsoft.com/office/drawing/2014/main" id="{EFC63EFC-4985-4181-B268-BBE86AFEB9C5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3" name="Google Shape;667;p30">
              <a:extLst>
                <a:ext uri="{FF2B5EF4-FFF2-40B4-BE49-F238E27FC236}">
                  <a16:creationId xmlns:a16="http://schemas.microsoft.com/office/drawing/2014/main" id="{300F47C0-B7A0-440B-89C5-D425A98B829E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4" name="Google Shape;668;p30">
              <a:extLst>
                <a:ext uri="{FF2B5EF4-FFF2-40B4-BE49-F238E27FC236}">
                  <a16:creationId xmlns:a16="http://schemas.microsoft.com/office/drawing/2014/main" id="{C85A5A99-D403-4672-BF93-AAE1C98744FA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5" name="Google Shape;669;p30">
              <a:extLst>
                <a:ext uri="{FF2B5EF4-FFF2-40B4-BE49-F238E27FC236}">
                  <a16:creationId xmlns:a16="http://schemas.microsoft.com/office/drawing/2014/main" id="{CCDC3E1D-A4C6-480F-9648-58AF27DBC5F0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6" name="Google Shape;670;p30">
              <a:extLst>
                <a:ext uri="{FF2B5EF4-FFF2-40B4-BE49-F238E27FC236}">
                  <a16:creationId xmlns:a16="http://schemas.microsoft.com/office/drawing/2014/main" id="{4A6FFDD3-23DB-4E57-B21E-BB3086F18452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7" name="Google Shape;671;p30">
              <a:extLst>
                <a:ext uri="{FF2B5EF4-FFF2-40B4-BE49-F238E27FC236}">
                  <a16:creationId xmlns:a16="http://schemas.microsoft.com/office/drawing/2014/main" id="{0A863DF9-6C68-4CD3-A6D3-B635474FD1C1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08" name="Google Shape;672;p30">
              <a:extLst>
                <a:ext uri="{FF2B5EF4-FFF2-40B4-BE49-F238E27FC236}">
                  <a16:creationId xmlns:a16="http://schemas.microsoft.com/office/drawing/2014/main" id="{071D6E0A-9424-4050-8F03-C9F0079004E9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225166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>
            <a:extLst>
              <a:ext uri="{FF2B5EF4-FFF2-40B4-BE49-F238E27FC236}">
                <a16:creationId xmlns:a16="http://schemas.microsoft.com/office/drawing/2014/main" id="{C747FDE4-8F45-F44C-B9B6-817871E1EA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36" y="106519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392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91" r:id="rId5"/>
    <p:sldLayoutId id="2147483674" r:id="rId6"/>
    <p:sldLayoutId id="2147483692" r:id="rId7"/>
    <p:sldLayoutId id="2147483662" r:id="rId8"/>
    <p:sldLayoutId id="2147483663" r:id="rId9"/>
    <p:sldLayoutId id="2147483664" r:id="rId10"/>
    <p:sldLayoutId id="2147483665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  <p:sldLayoutId id="2147483682" r:id="rId19"/>
    <p:sldLayoutId id="2147483683" r:id="rId20"/>
    <p:sldLayoutId id="2147483684" r:id="rId21"/>
    <p:sldLayoutId id="2147483685" r:id="rId22"/>
    <p:sldLayoutId id="2147483686" r:id="rId23"/>
    <p:sldLayoutId id="2147483687" r:id="rId24"/>
    <p:sldLayoutId id="2147483688" r:id="rId25"/>
    <p:sldLayoutId id="2147483689" r:id="rId26"/>
    <p:sldLayoutId id="2147483690" r:id="rId27"/>
    <p:sldLayoutId id="2147483693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15.wdp"/><Relationship Id="rId7" Type="http://schemas.microsoft.com/office/2007/relationships/hdphoto" Target="../media/hdphoto17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microsoft.com/office/2007/relationships/hdphoto" Target="../media/hdphoto16.wdp"/><Relationship Id="rId4" Type="http://schemas.openxmlformats.org/officeDocument/2006/relationships/image" Target="../media/image4.png"/><Relationship Id="rId9" Type="http://schemas.microsoft.com/office/2007/relationships/hdphoto" Target="../media/hdphoto18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microsoft.com/office/2007/relationships/hdphoto" Target="../media/hdphoto3.wdp"/><Relationship Id="rId5" Type="http://schemas.openxmlformats.org/officeDocument/2006/relationships/image" Target="../media/image4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microsoft.com/office/2007/relationships/hdphoto" Target="../media/hdphoto7.wdp"/><Relationship Id="rId4" Type="http://schemas.openxmlformats.org/officeDocument/2006/relationships/image" Target="../media/image8.png"/><Relationship Id="rId9" Type="http://schemas.microsoft.com/office/2007/relationships/hdphoto" Target="../media/hdphoto9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12" Type="http://schemas.openxmlformats.org/officeDocument/2006/relationships/image" Target="../media/image1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12.wdp"/><Relationship Id="rId11" Type="http://schemas.microsoft.com/office/2007/relationships/hdphoto" Target="../media/hdphoto14.wdp"/><Relationship Id="rId5" Type="http://schemas.openxmlformats.org/officeDocument/2006/relationships/image" Target="../media/image14.png"/><Relationship Id="rId10" Type="http://schemas.openxmlformats.org/officeDocument/2006/relationships/image" Target="../media/image17.png"/><Relationship Id="rId4" Type="http://schemas.microsoft.com/office/2007/relationships/hdphoto" Target="../media/hdphoto11.wdp"/><Relationship Id="rId9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9.png"/><Relationship Id="rId7" Type="http://schemas.microsoft.com/office/2007/relationships/hdphoto" Target="../media/hdphoto4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11" Type="http://schemas.microsoft.com/office/2007/relationships/hdphoto" Target="../media/hdphoto9.wdp"/><Relationship Id="rId5" Type="http://schemas.microsoft.com/office/2007/relationships/hdphoto" Target="../media/hdphoto3.wdp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532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815330" y="948192"/>
            <a:ext cx="932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err="1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600" b="1">
                <a:solidFill>
                  <a:schemeClr val="bg1"/>
                </a:solidFill>
                <a:latin typeface="HP001 4 hàng" panose="020B0603050302020204" pitchFamily="34" charset="0"/>
              </a:rPr>
              <a:t> 21 </a:t>
            </a:r>
            <a:r>
              <a:rPr lang="en-US" sz="36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600" b="1" dirty="0">
                <a:solidFill>
                  <a:schemeClr val="bg1"/>
                </a:solidFill>
                <a:latin typeface="HP001 4 hàng" panose="020B0603050302020204" pitchFamily="34" charset="0"/>
              </a:rPr>
              <a:t> 3 </a:t>
            </a:r>
            <a:r>
              <a:rPr lang="en-US" sz="3600" b="1" err="1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600" b="1">
                <a:solidFill>
                  <a:schemeClr val="bg1"/>
                </a:solidFill>
                <a:latin typeface="HP001 4 hàng" panose="020B0603050302020204" pitchFamily="34" charset="0"/>
              </a:rPr>
              <a:t> 2024</a:t>
            </a:r>
            <a:endParaRPr lang="en-US" sz="36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3023117" y="1637707"/>
            <a:ext cx="93234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Toán</a:t>
            </a:r>
            <a:endParaRPr lang="en-US" sz="36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2274972" y="2311748"/>
            <a:ext cx="80763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Bài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56: </a:t>
            </a:r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Giới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thiệu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tiền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Việt</a:t>
            </a:r>
            <a:r>
              <a:rPr lang="en-US" sz="3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 Nam</a:t>
            </a:r>
          </a:p>
        </p:txBody>
      </p:sp>
    </p:spTree>
    <p:extLst>
      <p:ext uri="{BB962C8B-B14F-4D97-AF65-F5344CB8AC3E}">
        <p14:creationId xmlns:p14="http://schemas.microsoft.com/office/powerpoint/2010/main" val="4069643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ED84574D-F472-1441-862F-C831F5DCB2CE}"/>
              </a:ext>
            </a:extLst>
          </p:cNvPr>
          <p:cNvGrpSpPr/>
          <p:nvPr/>
        </p:nvGrpSpPr>
        <p:grpSpPr>
          <a:xfrm>
            <a:off x="861482" y="239813"/>
            <a:ext cx="10256461" cy="1305101"/>
            <a:chOff x="1183343" y="1395558"/>
            <a:chExt cx="10256461" cy="130510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B617322-BB4C-F043-A450-BBA681D0B095}"/>
                </a:ext>
              </a:extLst>
            </p:cNvPr>
            <p:cNvSpPr txBox="1"/>
            <p:nvPr/>
          </p:nvSpPr>
          <p:spPr>
            <a:xfrm>
              <a:off x="1819586" y="1395558"/>
              <a:ext cx="9620218" cy="1305101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/>
                <a:t>Bạn Mai mua kẹo hết 1000 đồng. Hỏi bạn Mai chọn một tờ tiền nào sau đây để trả người bán hàng? </a:t>
              </a:r>
              <a:endParaRPr lang="en-US" sz="2800" dirty="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FFB9B248-8175-524E-B08B-26025A764B8E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2</a:t>
              </a:r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8A732B70-CFAA-8149-9428-7998DFA2B8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8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435" y="1635856"/>
            <a:ext cx="8327300" cy="3270235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ECEE786A-0751-0143-9485-93E8C43E2575}"/>
              </a:ext>
            </a:extLst>
          </p:cNvPr>
          <p:cNvGrpSpPr/>
          <p:nvPr/>
        </p:nvGrpSpPr>
        <p:grpSpPr>
          <a:xfrm>
            <a:off x="1083225" y="5058740"/>
            <a:ext cx="9961950" cy="1254374"/>
            <a:chOff x="1083225" y="5058740"/>
            <a:chExt cx="9961950" cy="1254374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5287F65-A8F6-2D45-8AB7-20061E288C7D}"/>
                </a:ext>
              </a:extLst>
            </p:cNvPr>
            <p:cNvSpPr txBox="1"/>
            <p:nvPr/>
          </p:nvSpPr>
          <p:spPr>
            <a:xfrm>
              <a:off x="1083225" y="5663556"/>
              <a:ext cx="68640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>
                  <a:solidFill>
                    <a:srgbClr val="DF3C7E"/>
                  </a:solidFill>
                </a:rPr>
                <a:t>A. 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30FB236-9BCB-254F-BA64-874310EEF898}"/>
                </a:ext>
              </a:extLst>
            </p:cNvPr>
            <p:cNvSpPr txBox="1"/>
            <p:nvPr/>
          </p:nvSpPr>
          <p:spPr>
            <a:xfrm>
              <a:off x="4492039" y="5681055"/>
              <a:ext cx="68640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>
                  <a:solidFill>
                    <a:srgbClr val="DF3C7E"/>
                  </a:solidFill>
                </a:rPr>
                <a:t>B.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832567F-943A-DF48-9BA3-5D4B61FA0D0E}"/>
                </a:ext>
              </a:extLst>
            </p:cNvPr>
            <p:cNvSpPr txBox="1"/>
            <p:nvPr/>
          </p:nvSpPr>
          <p:spPr>
            <a:xfrm>
              <a:off x="7900853" y="5663556"/>
              <a:ext cx="70884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>
                  <a:solidFill>
                    <a:srgbClr val="DF3C7E"/>
                  </a:solidFill>
                </a:rPr>
                <a:t>C. </a:t>
              </a:r>
            </a:p>
          </p:txBody>
        </p:sp>
        <p:pic>
          <p:nvPicPr>
            <p:cNvPr id="55" name="Picture 4" descr="100 đồng (tiền Việt) – Wikipedia tiếng Việt">
              <a:extLst>
                <a:ext uri="{FF2B5EF4-FFF2-40B4-BE49-F238E27FC236}">
                  <a16:creationId xmlns:a16="http://schemas.microsoft.com/office/drawing/2014/main" id="{E2EF3AF4-F2B7-3F4D-8ACC-D6887BFAA5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2459" y="5074325"/>
              <a:ext cx="2459713" cy="12134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Picture 2">
              <a:extLst>
                <a:ext uri="{FF2B5EF4-FFF2-40B4-BE49-F238E27FC236}">
                  <a16:creationId xmlns:a16="http://schemas.microsoft.com/office/drawing/2014/main" id="{ED178864-E330-3247-A34F-A3EBD660C0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4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76752" y="5074325"/>
              <a:ext cx="2411886" cy="12387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" name="Picture 10" descr="Tiền 1 nghìn - Tư liệu Tiểu học - Đinh Hữu - Luyện chữ đẹp Thầy Đinh Văn Hữu">
              <a:extLst>
                <a:ext uri="{FF2B5EF4-FFF2-40B4-BE49-F238E27FC236}">
                  <a16:creationId xmlns:a16="http://schemas.microsoft.com/office/drawing/2014/main" id="{F17B34C2-1D75-9A4B-A426-5AE9CE6DAC7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19000"/>
                      </a14:imgEffect>
                      <a14:imgEffect>
                        <a14:brightnessContrast bright="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0000"/>
            <a:stretch/>
          </p:blipFill>
          <p:spPr bwMode="auto">
            <a:xfrm>
              <a:off x="8593218" y="5058740"/>
              <a:ext cx="2451957" cy="12096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9" name="Oval 48">
            <a:extLst>
              <a:ext uri="{FF2B5EF4-FFF2-40B4-BE49-F238E27FC236}">
                <a16:creationId xmlns:a16="http://schemas.microsoft.com/office/drawing/2014/main" id="{ED03126D-C590-D640-8D59-8147106B4C6A}"/>
              </a:ext>
            </a:extLst>
          </p:cNvPr>
          <p:cNvSpPr/>
          <p:nvPr/>
        </p:nvSpPr>
        <p:spPr>
          <a:xfrm>
            <a:off x="7861259" y="5656654"/>
            <a:ext cx="591677" cy="59167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64854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8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11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073402" y="232092"/>
            <a:ext cx="73816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ĐỘ DÀI VÀ ĐƠN VỊ ĐO ĐỘ DÀI</a:t>
            </a:r>
          </a:p>
          <a:p>
            <a:pPr algn="ctr"/>
            <a:r>
              <a:rPr lang="vi-VN" sz="400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TIỀN VIỆT NAM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789319" y="1555531"/>
            <a:ext cx="6195927" cy="352711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54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FF00"/>
                </a:solidFill>
                <a:latin typeface="+mj-lt"/>
              </a:rPr>
              <a:t>BÀI 56</a:t>
            </a:r>
          </a:p>
          <a:p>
            <a:pPr algn="ctr">
              <a:lnSpc>
                <a:spcPct val="120000"/>
              </a:lnSpc>
            </a:pPr>
            <a:r>
              <a:rPr lang="vi-VN" sz="6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FF00"/>
                </a:solidFill>
                <a:latin typeface="+mj-lt"/>
              </a:rPr>
              <a:t>GIỚI THIỆU</a:t>
            </a:r>
          </a:p>
          <a:p>
            <a:pPr algn="ctr">
              <a:lnSpc>
                <a:spcPct val="120000"/>
              </a:lnSpc>
            </a:pPr>
            <a:r>
              <a:rPr lang="vi-VN" sz="72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FFFF00"/>
                </a:solidFill>
                <a:latin typeface="+mj-lt"/>
              </a:rPr>
              <a:t>TIỀN VIỆT NAM</a:t>
            </a:r>
          </a:p>
        </p:txBody>
      </p:sp>
    </p:spTree>
    <p:extLst>
      <p:ext uri="{BB962C8B-B14F-4D97-AF65-F5344CB8AC3E}">
        <p14:creationId xmlns:p14="http://schemas.microsoft.com/office/powerpoint/2010/main" val="107492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581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61">
            <a:extLst>
              <a:ext uri="{FF2B5EF4-FFF2-40B4-BE49-F238E27FC236}">
                <a16:creationId xmlns:a16="http://schemas.microsoft.com/office/drawing/2014/main" id="{BFC314F8-FCD5-6B40-A834-C0F769652ED0}"/>
              </a:ext>
            </a:extLst>
          </p:cNvPr>
          <p:cNvSpPr/>
          <p:nvPr/>
        </p:nvSpPr>
        <p:spPr>
          <a:xfrm>
            <a:off x="699247" y="233083"/>
            <a:ext cx="10524565" cy="3070414"/>
          </a:xfrm>
          <a:prstGeom prst="rect">
            <a:avLst/>
          </a:prstGeom>
          <a:solidFill>
            <a:srgbClr val="FFFAC2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3074" name="Picture 2" descr="100 đồng (tiền Việt) – Wikipedia tiếng Việt">
            <a:extLst>
              <a:ext uri="{FF2B5EF4-FFF2-40B4-BE49-F238E27FC236}">
                <a16:creationId xmlns:a16="http://schemas.microsoft.com/office/drawing/2014/main" id="{5B65FAF8-E2AA-2245-86C2-02D765E71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632017"/>
            <a:ext cx="4793284" cy="236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Rectangle 65">
            <a:extLst>
              <a:ext uri="{FF2B5EF4-FFF2-40B4-BE49-F238E27FC236}">
                <a16:creationId xmlns:a16="http://schemas.microsoft.com/office/drawing/2014/main" id="{C55CD3AB-978B-0043-A439-DF92403E903B}"/>
              </a:ext>
            </a:extLst>
          </p:cNvPr>
          <p:cNvSpPr/>
          <p:nvPr/>
        </p:nvSpPr>
        <p:spPr>
          <a:xfrm>
            <a:off x="699247" y="3339355"/>
            <a:ext cx="10524565" cy="3070414"/>
          </a:xfrm>
          <a:prstGeom prst="rect">
            <a:avLst/>
          </a:prstGeom>
          <a:solidFill>
            <a:srgbClr val="FFFAC2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3076" name="Picture 4" descr="100 đồng (tiền Việt) – Wikipedia tiếng Việt">
            <a:extLst>
              <a:ext uri="{FF2B5EF4-FFF2-40B4-BE49-F238E27FC236}">
                <a16:creationId xmlns:a16="http://schemas.microsoft.com/office/drawing/2014/main" id="{0F6AFA08-AA97-1848-B17D-CC9F0C034E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187" y="632017"/>
            <a:ext cx="4793284" cy="236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200 đồng (tiền Việt) – Wikipedia tiếng Việt">
            <a:extLst>
              <a:ext uri="{FF2B5EF4-FFF2-40B4-BE49-F238E27FC236}">
                <a16:creationId xmlns:a16="http://schemas.microsoft.com/office/drawing/2014/main" id="{D3EC506E-B8FC-C049-BA37-2973C2742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565" y="3720360"/>
            <a:ext cx="4657906" cy="2328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200 đồng (tiền Việt) – Wikipedia tiếng Việt">
            <a:extLst>
              <a:ext uri="{FF2B5EF4-FFF2-40B4-BE49-F238E27FC236}">
                <a16:creationId xmlns:a16="http://schemas.microsoft.com/office/drawing/2014/main" id="{A0176752-13CE-C34F-860F-A13B97E8F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520" y="3720360"/>
            <a:ext cx="4657904" cy="232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2441227" y="3098294"/>
            <a:ext cx="23247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Mặt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trước</a:t>
            </a:r>
            <a:endParaRPr lang="en-US" sz="28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87FF6E-AB2B-43A3-AB65-0FC2F75F5A7E}"/>
              </a:ext>
            </a:extLst>
          </p:cNvPr>
          <p:cNvSpPr txBox="1"/>
          <p:nvPr/>
        </p:nvSpPr>
        <p:spPr>
          <a:xfrm>
            <a:off x="7498136" y="3098294"/>
            <a:ext cx="23247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Mặt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sau</a:t>
            </a:r>
            <a:endParaRPr lang="en-US" sz="28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424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6" grpId="0" animBg="1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C5BD7C5-E781-6446-B4B0-CA8F687CE7E8}"/>
              </a:ext>
            </a:extLst>
          </p:cNvPr>
          <p:cNvSpPr/>
          <p:nvPr/>
        </p:nvSpPr>
        <p:spPr>
          <a:xfrm>
            <a:off x="699247" y="233083"/>
            <a:ext cx="10524565" cy="3070414"/>
          </a:xfrm>
          <a:prstGeom prst="rect">
            <a:avLst/>
          </a:prstGeom>
          <a:solidFill>
            <a:srgbClr val="FFFAC2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FF61B768-80F6-7B4B-BB89-7E77E0534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640" y="551570"/>
            <a:ext cx="4700083" cy="241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Khám phá Việt Nam qua các địa danh trên đồng tiền Việt Nam">
            <a:extLst>
              <a:ext uri="{FF2B5EF4-FFF2-40B4-BE49-F238E27FC236}">
                <a16:creationId xmlns:a16="http://schemas.microsoft.com/office/drawing/2014/main" id="{9066F9F0-1498-F74E-B02F-E4E96C7FF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9000"/>
                    </a14:imgEffect>
                    <a14:imgEffect>
                      <a14:brightnessContrast brigh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472" y="551570"/>
            <a:ext cx="4885350" cy="241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446E4B6-E972-EA45-ADD4-AD16748103C8}"/>
              </a:ext>
            </a:extLst>
          </p:cNvPr>
          <p:cNvSpPr/>
          <p:nvPr/>
        </p:nvSpPr>
        <p:spPr>
          <a:xfrm>
            <a:off x="699247" y="3236016"/>
            <a:ext cx="10524565" cy="3070414"/>
          </a:xfrm>
          <a:prstGeom prst="rect">
            <a:avLst/>
          </a:prstGeom>
          <a:solidFill>
            <a:srgbClr val="FFFAC2"/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4104" name="Picture 8" descr="Một Nghìn Đồng - Home | Facebook">
            <a:extLst>
              <a:ext uri="{FF2B5EF4-FFF2-40B4-BE49-F238E27FC236}">
                <a16:creationId xmlns:a16="http://schemas.microsoft.com/office/drawing/2014/main" id="{7A60840A-2D90-8E40-A170-03FCFE2B1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33000"/>
                    </a14:imgEffect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683" y="3621984"/>
            <a:ext cx="4774139" cy="2357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Tiền 1 nghìn - Tư liệu Tiểu học - Đinh Hữu - Luyện chữ đẹp Thầy Đinh Văn Hữu">
            <a:extLst>
              <a:ext uri="{FF2B5EF4-FFF2-40B4-BE49-F238E27FC236}">
                <a16:creationId xmlns:a16="http://schemas.microsoft.com/office/drawing/2014/main" id="{C4D0EBA0-331F-EF4C-AD6F-07D0119443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19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968188" y="3573893"/>
            <a:ext cx="4778171" cy="2357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6903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D8AAD51-8B1F-D246-BE0C-88AAFB33C33C}"/>
              </a:ext>
            </a:extLst>
          </p:cNvPr>
          <p:cNvGrpSpPr/>
          <p:nvPr/>
        </p:nvGrpSpPr>
        <p:grpSpPr>
          <a:xfrm>
            <a:off x="2963781" y="290286"/>
            <a:ext cx="6514048" cy="6154056"/>
            <a:chOff x="2963781" y="290286"/>
            <a:chExt cx="6514048" cy="615405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2071E61-AF5F-8E45-A0EF-99215963EB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4918" b="45608"/>
            <a:stretch/>
          </p:blipFill>
          <p:spPr>
            <a:xfrm>
              <a:off x="2963781" y="2075543"/>
              <a:ext cx="6264438" cy="4368799"/>
            </a:xfrm>
            <a:prstGeom prst="rect">
              <a:avLst/>
            </a:prstGeom>
          </p:spPr>
        </p:pic>
        <p:sp>
          <p:nvSpPr>
            <p:cNvPr id="6" name="Oval Callout 5">
              <a:extLst>
                <a:ext uri="{FF2B5EF4-FFF2-40B4-BE49-F238E27FC236}">
                  <a16:creationId xmlns:a16="http://schemas.microsoft.com/office/drawing/2014/main" id="{60B6EFA1-4935-0B40-BD7F-9CFA0C45C0B1}"/>
                </a:ext>
              </a:extLst>
            </p:cNvPr>
            <p:cNvSpPr/>
            <p:nvPr/>
          </p:nvSpPr>
          <p:spPr>
            <a:xfrm>
              <a:off x="3831771" y="290286"/>
              <a:ext cx="5646058" cy="1529279"/>
            </a:xfrm>
            <a:prstGeom prst="wedgeEllipseCallout">
              <a:avLst>
                <a:gd name="adj1" fmla="val -23265"/>
                <a:gd name="adj2" fmla="val 87794"/>
              </a:avLst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2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328CB1F-1467-7946-8618-AC02FE2A2609}"/>
                </a:ext>
              </a:extLst>
            </p:cNvPr>
            <p:cNvSpPr/>
            <p:nvPr/>
          </p:nvSpPr>
          <p:spPr>
            <a:xfrm>
              <a:off x="4352408" y="596014"/>
              <a:ext cx="4748049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VN" sz="2800" dirty="0">
                  <a:solidFill>
                    <a:sysClr val="windowText" lastClr="000000"/>
                  </a:solidFill>
                </a:rPr>
                <a:t>Ngoài ra còn một số tờ tiền loại khác nữa Mai nhé!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8127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5000 đồng (tiền Việt) – Wikipedia tiếng Việt">
            <a:extLst>
              <a:ext uri="{FF2B5EF4-FFF2-40B4-BE49-F238E27FC236}">
                <a16:creationId xmlns:a16="http://schemas.microsoft.com/office/drawing/2014/main" id="{ED52C060-CC80-D445-B4E5-F4B6DCD66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647" y="342200"/>
            <a:ext cx="4306602" cy="1972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 descr="Vietnam polymer 10,000 Dong banknotes">
            <a:extLst>
              <a:ext uri="{FF2B5EF4-FFF2-40B4-BE49-F238E27FC236}">
                <a16:creationId xmlns:a16="http://schemas.microsoft.com/office/drawing/2014/main" id="{393FF4D3-D254-C947-9902-F381C0DF6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194" y="371755"/>
            <a:ext cx="4477047" cy="1976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50,000 Dong 2003">
            <a:extLst>
              <a:ext uri="{FF2B5EF4-FFF2-40B4-BE49-F238E27FC236}">
                <a16:creationId xmlns:a16="http://schemas.microsoft.com/office/drawing/2014/main" id="{8F5C5FDA-8620-0A45-B2AE-42330842E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194" y="2348651"/>
            <a:ext cx="4445955" cy="197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Vietnam polymer 20,000 Dong banknotes">
            <a:extLst>
              <a:ext uri="{FF2B5EF4-FFF2-40B4-BE49-F238E27FC236}">
                <a16:creationId xmlns:a16="http://schemas.microsoft.com/office/drawing/2014/main" id="{91318C96-2231-0F48-AF2E-FDD0BC773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172" y="2348651"/>
            <a:ext cx="4437552" cy="197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Từ 1-9, phát hành tiền polymer mệnh giá 100.000 đồng - Báo Nhân Dân">
            <a:extLst>
              <a:ext uri="{FF2B5EF4-FFF2-40B4-BE49-F238E27FC236}">
                <a16:creationId xmlns:a16="http://schemas.microsoft.com/office/drawing/2014/main" id="{A39395ED-8E11-3B4E-9FA2-38ED5C09D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172" y="4461164"/>
            <a:ext cx="4437552" cy="185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6" descr="Vietnam polymer 200,000 Dong banknotes">
            <a:extLst>
              <a:ext uri="{FF2B5EF4-FFF2-40B4-BE49-F238E27FC236}">
                <a16:creationId xmlns:a16="http://schemas.microsoft.com/office/drawing/2014/main" id="{B3C2F9DB-1673-A842-BCC0-1EDD76A67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3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194" y="4389341"/>
            <a:ext cx="4443758" cy="200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08763" y="2316710"/>
            <a:ext cx="3541135" cy="204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442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1704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EDC89AD9-CEAA-1E45-AB1F-91A1CB8BA1A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430" b="42434"/>
          <a:stretch/>
        </p:blipFill>
        <p:spPr>
          <a:xfrm>
            <a:off x="1234227" y="1119392"/>
            <a:ext cx="9453089" cy="5295922"/>
          </a:xfrm>
          <a:prstGeom prst="rect">
            <a:avLst/>
          </a:prstGeom>
        </p:spPr>
      </p:pic>
      <p:grpSp>
        <p:nvGrpSpPr>
          <p:cNvPr id="59" name="Group 58">
            <a:extLst>
              <a:ext uri="{FF2B5EF4-FFF2-40B4-BE49-F238E27FC236}">
                <a16:creationId xmlns:a16="http://schemas.microsoft.com/office/drawing/2014/main" id="{47728A30-BAE2-494F-934D-0DCFBF2881A3}"/>
              </a:ext>
            </a:extLst>
          </p:cNvPr>
          <p:cNvGrpSpPr/>
          <p:nvPr/>
        </p:nvGrpSpPr>
        <p:grpSpPr>
          <a:xfrm>
            <a:off x="536358" y="364628"/>
            <a:ext cx="8208498" cy="570588"/>
            <a:chOff x="1183343" y="1464304"/>
            <a:chExt cx="8208498" cy="570588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F085047-5B63-184B-B293-33FB41FDEF9A}"/>
                </a:ext>
              </a:extLst>
            </p:cNvPr>
            <p:cNvSpPr txBox="1"/>
            <p:nvPr/>
          </p:nvSpPr>
          <p:spPr>
            <a:xfrm>
              <a:off x="1820069" y="1474175"/>
              <a:ext cx="7571772" cy="523220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Quan </a:t>
              </a:r>
              <a:r>
                <a:rPr lang="en-US" sz="2800" dirty="0" err="1"/>
                <a:t>sát</a:t>
              </a:r>
              <a:r>
                <a:rPr lang="en-US" sz="2800" dirty="0"/>
                <a:t> </a:t>
              </a:r>
              <a:r>
                <a:rPr lang="en-US" sz="2800" dirty="0" err="1"/>
                <a:t>tranh</a:t>
              </a:r>
              <a:r>
                <a:rPr lang="en-US" sz="2800" dirty="0"/>
                <a:t> </a:t>
              </a:r>
              <a:r>
                <a:rPr lang="en-US" sz="2800" dirty="0" err="1"/>
                <a:t>rồi</a:t>
              </a:r>
              <a:r>
                <a:rPr lang="en-US" sz="2800" dirty="0"/>
                <a:t> </a:t>
              </a:r>
              <a:r>
                <a:rPr lang="en-US" sz="2800" dirty="0" err="1"/>
                <a:t>điền</a:t>
              </a:r>
              <a:r>
                <a:rPr lang="en-US" sz="2800" dirty="0"/>
                <a:t> </a:t>
              </a:r>
              <a:r>
                <a:rPr lang="en-US" sz="2800" dirty="0" err="1"/>
                <a:t>số</a:t>
              </a:r>
              <a:r>
                <a:rPr lang="en-US" sz="2800" dirty="0"/>
                <a:t> </a:t>
              </a:r>
              <a:r>
                <a:rPr lang="en-US" sz="2800" dirty="0" err="1"/>
                <a:t>thích</a:t>
              </a:r>
              <a:r>
                <a:rPr lang="en-US" sz="2800" dirty="0"/>
                <a:t> </a:t>
              </a:r>
              <a:r>
                <a:rPr lang="en-US" sz="2800" dirty="0" err="1"/>
                <a:t>hợp</a:t>
              </a:r>
              <a:r>
                <a:rPr lang="en-US" sz="2800" dirty="0"/>
                <a:t>.</a:t>
              </a: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2B9C4970-99F2-174B-89C0-9E81D6369E5A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1</a:t>
              </a:r>
            </a:p>
          </p:txBody>
        </p:sp>
      </p:grpSp>
      <p:graphicFrame>
        <p:nvGraphicFramePr>
          <p:cNvPr id="89" name="Table 490">
            <a:extLst>
              <a:ext uri="{FF2B5EF4-FFF2-40B4-BE49-F238E27FC236}">
                <a16:creationId xmlns:a16="http://schemas.microsoft.com/office/drawing/2014/main" id="{96D9E581-7BA4-0243-A39D-A26710575F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9802888"/>
              </p:ext>
            </p:extLst>
          </p:nvPr>
        </p:nvGraphicFramePr>
        <p:xfrm>
          <a:off x="7039428" y="3846288"/>
          <a:ext cx="3410857" cy="25690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4225">
                  <a:extLst>
                    <a:ext uri="{9D8B030D-6E8A-4147-A177-3AD203B41FA5}">
                      <a16:colId xmlns:a16="http://schemas.microsoft.com/office/drawing/2014/main" val="2828112282"/>
                    </a:ext>
                  </a:extLst>
                </a:gridCol>
                <a:gridCol w="1156632">
                  <a:extLst>
                    <a:ext uri="{9D8B030D-6E8A-4147-A177-3AD203B41FA5}">
                      <a16:colId xmlns:a16="http://schemas.microsoft.com/office/drawing/2014/main" val="2636762149"/>
                    </a:ext>
                  </a:extLst>
                </a:gridCol>
              </a:tblGrid>
              <a:tr h="469372"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Loại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7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Số tờ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7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7862058"/>
                  </a:ext>
                </a:extLst>
              </a:tr>
              <a:tr h="498895"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Một trăm đồng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607564"/>
                  </a:ext>
                </a:extLst>
              </a:tr>
              <a:tr h="518472"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Hai trăm đồng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8627883"/>
                  </a:ext>
                </a:extLst>
              </a:tr>
              <a:tr h="561330"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Năm trăm đồng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106989"/>
                  </a:ext>
                </a:extLst>
              </a:tr>
              <a:tr h="520957"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Một nghìn đồng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FB5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09178"/>
                  </a:ext>
                </a:extLst>
              </a:tr>
            </a:tbl>
          </a:graphicData>
        </a:graphic>
      </p:graphicFrame>
      <p:pic>
        <p:nvPicPr>
          <p:cNvPr id="12" name="Picture 4" descr="100 đồng (tiền Việt) – Wikipedia tiếng Việt">
            <a:extLst>
              <a:ext uri="{FF2B5EF4-FFF2-40B4-BE49-F238E27FC236}">
                <a16:creationId xmlns:a16="http://schemas.microsoft.com/office/drawing/2014/main" id="{0F6AFA08-AA97-1848-B17D-CC9F0C034E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6255" y="1502904"/>
            <a:ext cx="1828799" cy="734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200 đồng (tiền Việt) – Wikipedia tiếng Việt">
            <a:extLst>
              <a:ext uri="{FF2B5EF4-FFF2-40B4-BE49-F238E27FC236}">
                <a16:creationId xmlns:a16="http://schemas.microsoft.com/office/drawing/2014/main" id="{D3EC506E-B8FC-C049-BA37-2973C2742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871" y="3123093"/>
            <a:ext cx="1424986" cy="723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100 đồng (tiền Việt) – Wikipedia tiếng Việt">
            <a:extLst>
              <a:ext uri="{FF2B5EF4-FFF2-40B4-BE49-F238E27FC236}">
                <a16:creationId xmlns:a16="http://schemas.microsoft.com/office/drawing/2014/main" id="{0F6AFA08-AA97-1848-B17D-CC9F0C034E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509" y="5523264"/>
            <a:ext cx="1510145" cy="681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100 đồng (tiền Việt) – Wikipedia tiếng Việt">
            <a:extLst>
              <a:ext uri="{FF2B5EF4-FFF2-40B4-BE49-F238E27FC236}">
                <a16:creationId xmlns:a16="http://schemas.microsoft.com/office/drawing/2014/main" id="{0F6AFA08-AA97-1848-B17D-CC9F0C034E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946" y="3691705"/>
            <a:ext cx="1302328" cy="734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100 đồng (tiền Việt) – Wikipedia tiếng Việt">
            <a:extLst>
              <a:ext uri="{FF2B5EF4-FFF2-40B4-BE49-F238E27FC236}">
                <a16:creationId xmlns:a16="http://schemas.microsoft.com/office/drawing/2014/main" id="{0F6AFA08-AA97-1848-B17D-CC9F0C034E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072" y="3102334"/>
            <a:ext cx="1482437" cy="665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200 đồng (tiền Việt) – Wikipedia tiếng Việt">
            <a:extLst>
              <a:ext uri="{FF2B5EF4-FFF2-40B4-BE49-F238E27FC236}">
                <a16:creationId xmlns:a16="http://schemas.microsoft.com/office/drawing/2014/main" id="{D3EC506E-B8FC-C049-BA37-2973C2742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668" y="3889837"/>
            <a:ext cx="1424986" cy="723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200 đồng (tiền Việt) – Wikipedia tiếng Việt">
            <a:extLst>
              <a:ext uri="{FF2B5EF4-FFF2-40B4-BE49-F238E27FC236}">
                <a16:creationId xmlns:a16="http://schemas.microsoft.com/office/drawing/2014/main" id="{D3EC506E-B8FC-C049-BA37-2973C27426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3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044" y="5481130"/>
            <a:ext cx="1627900" cy="723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FF61B768-80F6-7B4B-BB89-7E77E0534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963" y="3767353"/>
            <a:ext cx="1729173" cy="845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FF61B768-80F6-7B4B-BB89-7E77E0534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797" y="1502904"/>
            <a:ext cx="1661530" cy="79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0" descr="Tiền 1 nghìn - Tư liệu Tiểu học - Đinh Hữu - Luyện chữ đẹp Thầy Đinh Văn Hữu">
            <a:extLst>
              <a:ext uri="{FF2B5EF4-FFF2-40B4-BE49-F238E27FC236}">
                <a16:creationId xmlns:a16="http://schemas.microsoft.com/office/drawing/2014/main" id="{C4D0EBA0-331F-EF4C-AD6F-07D0119443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19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2757562" y="2326887"/>
            <a:ext cx="1668964" cy="752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0" descr="Tiền 1 nghìn - Tư liệu Tiểu học - Đinh Hữu - Luyện chữ đẹp Thầy Đinh Văn Hữu">
            <a:extLst>
              <a:ext uri="{FF2B5EF4-FFF2-40B4-BE49-F238E27FC236}">
                <a16:creationId xmlns:a16="http://schemas.microsoft.com/office/drawing/2014/main" id="{C4D0EBA0-331F-EF4C-AD6F-07D0119443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1900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1647743" y="4647468"/>
            <a:ext cx="1691201" cy="780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FF61B768-80F6-7B4B-BB89-7E77E0534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509" y="4653251"/>
            <a:ext cx="1385455" cy="774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id="{FF61B768-80F6-7B4B-BB89-7E77E0534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236" y="4556039"/>
            <a:ext cx="1571764" cy="76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FF61B768-80F6-7B4B-BB89-7E77E0534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219" y="5371785"/>
            <a:ext cx="1571764" cy="832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029976C-DC60-B745-B4F9-1A97C2A2A9C1}"/>
              </a:ext>
            </a:extLst>
          </p:cNvPr>
          <p:cNvSpPr txBox="1"/>
          <p:nvPr/>
        </p:nvSpPr>
        <p:spPr>
          <a:xfrm>
            <a:off x="9695425" y="4368390"/>
            <a:ext cx="327334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20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184351B-0C79-8A4F-9069-50385802CEE9}"/>
              </a:ext>
            </a:extLst>
          </p:cNvPr>
          <p:cNvSpPr txBox="1"/>
          <p:nvPr/>
        </p:nvSpPr>
        <p:spPr>
          <a:xfrm>
            <a:off x="9695425" y="4901481"/>
            <a:ext cx="327334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20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238EAB3-9597-2841-AF7B-AD4CDCD0C96E}"/>
              </a:ext>
            </a:extLst>
          </p:cNvPr>
          <p:cNvSpPr txBox="1"/>
          <p:nvPr/>
        </p:nvSpPr>
        <p:spPr>
          <a:xfrm>
            <a:off x="9703329" y="5427902"/>
            <a:ext cx="327334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20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E14D7DB-5004-564A-BE34-BCD0C1E640C3}"/>
              </a:ext>
            </a:extLst>
          </p:cNvPr>
          <p:cNvSpPr txBox="1"/>
          <p:nvPr/>
        </p:nvSpPr>
        <p:spPr>
          <a:xfrm>
            <a:off x="9703329" y="5960993"/>
            <a:ext cx="327334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2000" dirty="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956779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2738</TotalTime>
  <Words>137</Words>
  <Application>Microsoft Office PowerPoint</Application>
  <PresentationFormat>Widescreen</PresentationFormat>
  <Paragraphs>36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HP001 4 hàng</vt:lpstr>
      <vt:lpstr>UTM Cookies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Administrator</cp:lastModifiedBy>
  <cp:revision>268</cp:revision>
  <dcterms:created xsi:type="dcterms:W3CDTF">2021-06-02T01:34:28Z</dcterms:created>
  <dcterms:modified xsi:type="dcterms:W3CDTF">2024-04-01T04:16:24Z</dcterms:modified>
</cp:coreProperties>
</file>