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04" r:id="rId3"/>
    <p:sldId id="305" r:id="rId4"/>
    <p:sldId id="306" r:id="rId5"/>
    <p:sldId id="307" r:id="rId6"/>
    <p:sldId id="316" r:id="rId7"/>
    <p:sldId id="308" r:id="rId8"/>
    <p:sldId id="309" r:id="rId9"/>
    <p:sldId id="310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B"/>
    <a:srgbClr val="82D2E9"/>
    <a:srgbClr val="FFD653"/>
    <a:srgbClr val="F15441"/>
    <a:srgbClr val="FFC000"/>
    <a:srgbClr val="F89D7E"/>
    <a:srgbClr val="FFF685"/>
    <a:srgbClr val="F06858"/>
    <a:srgbClr val="9BBB59"/>
    <a:srgbClr val="F8B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085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B942D-79E8-419A-B193-73F3AF87C48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023EF-3C62-4CAA-8AB2-1494ED79E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81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  <p:sldLayoutId id="2147483701" r:id="rId21"/>
    <p:sldLayoutId id="214748370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48192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28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1624828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Toán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922740" y="2301464"/>
            <a:ext cx="11423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59: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Phép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cộng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(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không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)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trong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phạm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vi 1000</a:t>
            </a:r>
          </a:p>
        </p:txBody>
      </p:sp>
    </p:spTree>
    <p:extLst>
      <p:ext uri="{BB962C8B-B14F-4D97-AF65-F5344CB8AC3E}">
        <p14:creationId xmlns:p14="http://schemas.microsoft.com/office/powerpoint/2010/main" val="102780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6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3">
                      <a:lumMod val="75000"/>
                    </a:schemeClr>
                  </a:solidFill>
                  <a:latin typeface="+mj-lt"/>
                </a:rPr>
                <a:t>12</a:t>
              </a:r>
              <a:endParaRPr lang="vi-VN" sz="3200" dirty="0">
                <a:solidFill>
                  <a:schemeClr val="accent3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+mj-lt"/>
              </a:rPr>
              <a:t>PHÉP CỘNG, PHÉP TRỪ TRONG PHẠM VI 1000</a:t>
            </a:r>
            <a:endParaRPr lang="vi-VN"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4640" y="2129251"/>
            <a:ext cx="694944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BÀI 59:</a:t>
            </a:r>
          </a:p>
          <a:p>
            <a:pPr algn="ctr"/>
            <a:r>
              <a:rPr lang="en-US" sz="4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PHÉP CÔNG (KHÔNG NHỚ) TRONG PHẠM VI 1000</a:t>
            </a:r>
          </a:p>
        </p:txBody>
      </p:sp>
    </p:spTree>
    <p:extLst>
      <p:ext uri="{BB962C8B-B14F-4D97-AF65-F5344CB8AC3E}">
        <p14:creationId xmlns:p14="http://schemas.microsoft.com/office/powerpoint/2010/main" val="375007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8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2" b="99150" l="8498" r="99015">
                        <a14:foregroundMark x1="25369" y1="96034" x2="34236" y2="94051"/>
                        <a14:foregroundMark x1="51232" y1="16147" x2="57266" y2="89802"/>
                        <a14:foregroundMark x1="41995" y1="59773" x2="46798" y2="81020"/>
                        <a14:foregroundMark x1="45690" y1="75071" x2="50862" y2="52125"/>
                        <a14:foregroundMark x1="72044" y1="45042" x2="96552" y2="51841"/>
                        <a14:foregroundMark x1="82759" y1="82153" x2="81773" y2="94618"/>
                        <a14:foregroundMark x1="79926" y1="94901" x2="85468" y2="96317"/>
                        <a14:foregroundMark x1="79433" y1="91501" x2="78571" y2="99150"/>
                        <a14:foregroundMark x1="84113" y1="68839" x2="90764" y2="988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9" t="7076"/>
          <a:stretch/>
        </p:blipFill>
        <p:spPr>
          <a:xfrm>
            <a:off x="2442753" y="2416624"/>
            <a:ext cx="6365845" cy="2785207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2442754" y="1267093"/>
            <a:ext cx="2168436" cy="1214846"/>
          </a:xfrm>
          <a:prstGeom prst="wedgeEllipseCallout">
            <a:avLst>
              <a:gd name="adj1" fmla="val 6878"/>
              <a:gd name="adj2" fmla="val 603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264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5068388" y="1071150"/>
            <a:ext cx="2168436" cy="1214846"/>
          </a:xfrm>
          <a:prstGeom prst="wedgeEllipseCallout">
            <a:avLst>
              <a:gd name="adj1" fmla="val -28062"/>
              <a:gd name="adj2" fmla="val 625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2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312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8138160" y="1665510"/>
            <a:ext cx="2769142" cy="1214846"/>
          </a:xfrm>
          <a:prstGeom prst="wedgeEllipseCallout">
            <a:avLst>
              <a:gd name="adj1" fmla="val -58182"/>
              <a:gd name="adj2" fmla="val 668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1190" y="5499463"/>
            <a:ext cx="2886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264 + 312 = ?</a:t>
            </a:r>
          </a:p>
        </p:txBody>
      </p:sp>
    </p:spTree>
    <p:extLst>
      <p:ext uri="{BB962C8B-B14F-4D97-AF65-F5344CB8AC3E}">
        <p14:creationId xmlns:p14="http://schemas.microsoft.com/office/powerpoint/2010/main" val="187520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967080"/>
              </p:ext>
            </p:extLst>
          </p:nvPr>
        </p:nvGraphicFramePr>
        <p:xfrm>
          <a:off x="945242" y="457200"/>
          <a:ext cx="4671786" cy="59566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7262">
                  <a:extLst>
                    <a:ext uri="{9D8B030D-6E8A-4147-A177-3AD203B41FA5}">
                      <a16:colId xmlns:a16="http://schemas.microsoft.com/office/drawing/2014/main" val="633779265"/>
                    </a:ext>
                  </a:extLst>
                </a:gridCol>
                <a:gridCol w="1557262">
                  <a:extLst>
                    <a:ext uri="{9D8B030D-6E8A-4147-A177-3AD203B41FA5}">
                      <a16:colId xmlns:a16="http://schemas.microsoft.com/office/drawing/2014/main" val="2559691057"/>
                    </a:ext>
                  </a:extLst>
                </a:gridCol>
                <a:gridCol w="1557262">
                  <a:extLst>
                    <a:ext uri="{9D8B030D-6E8A-4147-A177-3AD203B41FA5}">
                      <a16:colId xmlns:a16="http://schemas.microsoft.com/office/drawing/2014/main" val="4179061976"/>
                    </a:ext>
                  </a:extLst>
                </a:gridCol>
              </a:tblGrid>
              <a:tr h="52885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5631716"/>
                  </a:ext>
                </a:extLst>
              </a:tr>
              <a:tr h="21671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109958"/>
                  </a:ext>
                </a:extLst>
              </a:tr>
              <a:tr h="326062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63489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430057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114" name="Group 113"/>
          <p:cNvGrpSpPr/>
          <p:nvPr/>
        </p:nvGrpSpPr>
        <p:grpSpPr>
          <a:xfrm>
            <a:off x="1293029" y="1108461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" name="Rectangle 2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1293029" y="214042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8" name="Rectangle 117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1293029" y="3316084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19" name="Rectangle 218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Rectangle 228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229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Rectangle 231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Rectangle 232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ectangle 233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Rectangle 234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Rectangle 241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Rectangle 242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Rectangle 246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8" name="Rectangle 247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" name="Rectangle 249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Rectangle 250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Rectangle 252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" name="Rectangle 253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6" name="Rectangle 255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7" name="Rectangle 256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Rectangle 257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Rectangle 258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260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Rectangle 261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3" name="Rectangle 262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5" name="Rectangle 264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Rectangle 266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Rectangle 267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Rectangle 268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Rectangle 269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Rectangle 274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Rectangle 275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 276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 277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 278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" name="Rectangle 279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 282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83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ectangle 288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289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Rectangle 290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Rectangle 292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Rectangle 295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Rectangle 297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Rectangle 298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Rectangle 300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 303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 304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Rectangle 309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Rectangle 310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Rectangle 311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Rectangle 312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Rectangle 313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 314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Rectangle 317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9" name="Group 318"/>
          <p:cNvGrpSpPr/>
          <p:nvPr/>
        </p:nvGrpSpPr>
        <p:grpSpPr>
          <a:xfrm>
            <a:off x="1293029" y="433498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0" name="Rectangle 319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 322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 32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 325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ectangle 327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ectangle 328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Rectangle 330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 33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ectangle 339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ectangle 341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ectangle 343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ectangle 369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ectangle 370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1293029" y="5355559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21" name="Rectangle 420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ectangle 427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Rectangle 438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Rectangle 442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Rectangle 44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ectangle 45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ectangle 455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Rectangle 456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ectangle 457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 459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ectangle 461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Rectangle 462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ectangle 463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ectangle 465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ectangle 466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ectangle 475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ectangle 477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ectangle 478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ectangle 480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ectangle 483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ectangle 48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ectangle 485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Rectangle 486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ectangle 487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Rectangle 489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ectangle 495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Rectangle 496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ectangle 497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ectangle 498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ectangle 499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ectangle 500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ectangle 501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ectangle 503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ectangle 50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ectangle 505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ectangle 506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ectangle 507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ectangle 508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ectangle 510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ectangle 511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ectangle 512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ectangle 513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ectangle 51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ectangle 515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ectangle 517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 518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ectangle 519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2" name="TextBox 521"/>
          <p:cNvSpPr txBox="1"/>
          <p:nvPr/>
        </p:nvSpPr>
        <p:spPr>
          <a:xfrm>
            <a:off x="7767876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23" name="TextBox 522"/>
          <p:cNvSpPr txBox="1"/>
          <p:nvPr/>
        </p:nvSpPr>
        <p:spPr>
          <a:xfrm>
            <a:off x="8118395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24" name="TextBox 523"/>
          <p:cNvSpPr txBox="1"/>
          <p:nvPr/>
        </p:nvSpPr>
        <p:spPr>
          <a:xfrm>
            <a:off x="8532328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525" name="TextBox 524"/>
          <p:cNvSpPr txBox="1"/>
          <p:nvPr/>
        </p:nvSpPr>
        <p:spPr>
          <a:xfrm>
            <a:off x="8945449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526" name="TextBox 525"/>
          <p:cNvSpPr txBox="1"/>
          <p:nvPr/>
        </p:nvSpPr>
        <p:spPr>
          <a:xfrm>
            <a:off x="9245168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27" name="TextBox 526"/>
          <p:cNvSpPr txBox="1"/>
          <p:nvPr/>
        </p:nvSpPr>
        <p:spPr>
          <a:xfrm>
            <a:off x="9557587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grpSp>
        <p:nvGrpSpPr>
          <p:cNvPr id="695" name="Group 694"/>
          <p:cNvGrpSpPr/>
          <p:nvPr/>
        </p:nvGrpSpPr>
        <p:grpSpPr>
          <a:xfrm>
            <a:off x="2822834" y="1604312"/>
            <a:ext cx="851817" cy="901548"/>
            <a:chOff x="2698531" y="1604312"/>
            <a:chExt cx="851817" cy="901548"/>
          </a:xfrm>
        </p:grpSpPr>
        <p:grpSp>
          <p:nvGrpSpPr>
            <p:cNvPr id="639" name="Group 638"/>
            <p:cNvGrpSpPr/>
            <p:nvPr/>
          </p:nvGrpSpPr>
          <p:grpSpPr>
            <a:xfrm>
              <a:off x="2698531" y="1604312"/>
              <a:ext cx="90155" cy="901548"/>
              <a:chOff x="7152671" y="1595686"/>
              <a:chExt cx="90155" cy="901548"/>
            </a:xfrm>
          </p:grpSpPr>
          <p:sp>
            <p:nvSpPr>
              <p:cNvPr id="629" name="Rectangle 628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Rectangle 629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Rectangle 630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Rectangle 631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Rectangle 632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Rectangle 633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Rectangle 634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Rectangle 635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Rectangle 636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Rectangle 637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0" name="Group 639"/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641" name="Rectangle 640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Rectangle 641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Rectangle 642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Rectangle 643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Rectangle 64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Rectangle 645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Rectangle 646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Rectangle 647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Rectangle 648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Rectangle 649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1" name="Group 650"/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652" name="Rectangle 651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Rectangle 652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Rectangle 653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Rectangle 65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Rectangle 655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Rectangle 656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Rectangle 657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Rectangle 658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Rectangle 659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Rectangle 660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2" name="Group 661"/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663" name="Rectangle 66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Rectangle 66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Rectangle 66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Rectangle 66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Rectangle 66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Rectangle 66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Rectangle 66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Rectangle 66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Rectangle 67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Rectangle 67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3" name="Group 672"/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674" name="Rectangle 673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Rectangle 67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Rectangle 675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Rectangle 676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Rectangle 677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Rectangle 678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Rectangle 679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Rectangle 680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Rectangle 681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Rectangle 682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4" name="Group 683"/>
            <p:cNvGrpSpPr/>
            <p:nvPr/>
          </p:nvGrpSpPr>
          <p:grpSpPr>
            <a:xfrm>
              <a:off x="3460193" y="1604312"/>
              <a:ext cx="90155" cy="901548"/>
              <a:chOff x="7152671" y="1595686"/>
              <a:chExt cx="90155" cy="901548"/>
            </a:xfrm>
          </p:grpSpPr>
          <p:sp>
            <p:nvSpPr>
              <p:cNvPr id="685" name="Rectangle 684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Rectangle 685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Rectangle 686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Rectangle 687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Rectangle 688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Rectangle 689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Rectangle 690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Rectangle 691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Rectangle 692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Rectangle 693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04" name="Group 703"/>
          <p:cNvGrpSpPr/>
          <p:nvPr/>
        </p:nvGrpSpPr>
        <p:grpSpPr>
          <a:xfrm>
            <a:off x="4824133" y="1628140"/>
            <a:ext cx="90155" cy="538817"/>
            <a:chOff x="4824133" y="1628140"/>
            <a:chExt cx="90155" cy="538817"/>
          </a:xfrm>
        </p:grpSpPr>
        <p:sp>
          <p:nvSpPr>
            <p:cNvPr id="700" name="Rectangle 699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Rectangle 700"/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Rectangle 701"/>
            <p:cNvSpPr/>
            <p:nvPr/>
          </p:nvSpPr>
          <p:spPr>
            <a:xfrm>
              <a:off x="4824133" y="192724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Rectangle 702"/>
            <p:cNvSpPr/>
            <p:nvPr/>
          </p:nvSpPr>
          <p:spPr>
            <a:xfrm>
              <a:off x="4824133" y="207680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9" name="Group 708"/>
          <p:cNvGrpSpPr/>
          <p:nvPr/>
        </p:nvGrpSpPr>
        <p:grpSpPr>
          <a:xfrm>
            <a:off x="3226300" y="4334987"/>
            <a:ext cx="90155" cy="901548"/>
            <a:chOff x="7152671" y="1595686"/>
            <a:chExt cx="90155" cy="901548"/>
          </a:xfrm>
        </p:grpSpPr>
        <p:sp>
          <p:nvSpPr>
            <p:cNvPr id="732" name="Rectangle 731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Rectangle 732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Rectangle 733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Rectangle 734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Rectangle 735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Rectangle 736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Rectangle 737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Rectangle 738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Rectangle 739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 740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7" name="Group 776"/>
          <p:cNvGrpSpPr/>
          <p:nvPr/>
        </p:nvGrpSpPr>
        <p:grpSpPr>
          <a:xfrm>
            <a:off x="4824133" y="4334987"/>
            <a:ext cx="90155" cy="239709"/>
            <a:chOff x="4824133" y="1628140"/>
            <a:chExt cx="90155" cy="239709"/>
          </a:xfrm>
        </p:grpSpPr>
        <p:sp>
          <p:nvSpPr>
            <p:cNvPr id="778" name="Rectangle 777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Rectangle 778"/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2" name="TextBox 781"/>
          <p:cNvSpPr txBox="1"/>
          <p:nvPr/>
        </p:nvSpPr>
        <p:spPr>
          <a:xfrm>
            <a:off x="5936236" y="1378925"/>
            <a:ext cx="1323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264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312</a:t>
            </a:r>
          </a:p>
        </p:txBody>
      </p:sp>
      <p:sp>
        <p:nvSpPr>
          <p:cNvPr id="783" name="TextBox 782"/>
          <p:cNvSpPr txBox="1"/>
          <p:nvPr/>
        </p:nvSpPr>
        <p:spPr>
          <a:xfrm>
            <a:off x="5634254" y="1978321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</a:p>
        </p:txBody>
      </p:sp>
      <p:cxnSp>
        <p:nvCxnSpPr>
          <p:cNvPr id="785" name="Straight Connector 784"/>
          <p:cNvCxnSpPr/>
          <p:nvPr/>
        </p:nvCxnSpPr>
        <p:spPr>
          <a:xfrm>
            <a:off x="5745480" y="3002786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6" name="TextBox 785"/>
          <p:cNvSpPr txBox="1"/>
          <p:nvPr/>
        </p:nvSpPr>
        <p:spPr>
          <a:xfrm>
            <a:off x="5915905" y="3086316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87" name="TextBox 786"/>
          <p:cNvSpPr txBox="1"/>
          <p:nvPr/>
        </p:nvSpPr>
        <p:spPr>
          <a:xfrm>
            <a:off x="6180698" y="3086316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788" name="TextBox 787"/>
          <p:cNvSpPr txBox="1"/>
          <p:nvPr/>
        </p:nvSpPr>
        <p:spPr>
          <a:xfrm>
            <a:off x="6434160" y="3088149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789" name="TextBox 788"/>
          <p:cNvSpPr txBox="1"/>
          <p:nvPr/>
        </p:nvSpPr>
        <p:spPr>
          <a:xfrm>
            <a:off x="7133420" y="1537025"/>
            <a:ext cx="44235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6, </a:t>
            </a:r>
            <a:r>
              <a:rPr lang="en-US" sz="2800" dirty="0" err="1"/>
              <a:t>viết</a:t>
            </a:r>
            <a:r>
              <a:rPr lang="en-US" sz="2800" dirty="0"/>
              <a:t> 6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6 </a:t>
            </a:r>
            <a:r>
              <a:rPr lang="en-US" sz="2800" dirty="0" err="1"/>
              <a:t>cộng</a:t>
            </a:r>
            <a:r>
              <a:rPr lang="en-US" sz="2800" dirty="0"/>
              <a:t> 1 </a:t>
            </a:r>
            <a:r>
              <a:rPr lang="en-US" sz="2800" dirty="0" err="1"/>
              <a:t>bằng</a:t>
            </a:r>
            <a:r>
              <a:rPr lang="en-US" sz="2800" dirty="0"/>
              <a:t> 7, </a:t>
            </a:r>
            <a:r>
              <a:rPr lang="en-US" sz="2800" dirty="0" err="1"/>
              <a:t>viết</a:t>
            </a:r>
            <a:r>
              <a:rPr lang="en-US" sz="2800" dirty="0"/>
              <a:t> 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2 </a:t>
            </a:r>
            <a:r>
              <a:rPr lang="en-US" sz="2800" dirty="0" err="1"/>
              <a:t>cộng</a:t>
            </a:r>
            <a:r>
              <a:rPr lang="en-US" sz="2800" dirty="0"/>
              <a:t> 3 </a:t>
            </a:r>
            <a:r>
              <a:rPr lang="en-US" sz="2800" dirty="0" err="1"/>
              <a:t>bằng</a:t>
            </a:r>
            <a:r>
              <a:rPr lang="en-US" sz="2800" dirty="0"/>
              <a:t> 5, </a:t>
            </a:r>
            <a:r>
              <a:rPr lang="en-US" sz="2800" dirty="0" err="1"/>
              <a:t>viết</a:t>
            </a:r>
            <a:r>
              <a:rPr lang="en-US" sz="2800" dirty="0"/>
              <a:t> 5</a:t>
            </a:r>
          </a:p>
        </p:txBody>
      </p:sp>
      <p:grpSp>
        <p:nvGrpSpPr>
          <p:cNvPr id="792" name="Group 791"/>
          <p:cNvGrpSpPr/>
          <p:nvPr/>
        </p:nvGrpSpPr>
        <p:grpSpPr>
          <a:xfrm>
            <a:off x="6881370" y="4098709"/>
            <a:ext cx="3900930" cy="936030"/>
            <a:chOff x="6881370" y="4098709"/>
            <a:chExt cx="3900930" cy="936030"/>
          </a:xfrm>
        </p:grpSpPr>
        <p:sp>
          <p:nvSpPr>
            <p:cNvPr id="790" name="TextBox 789"/>
            <p:cNvSpPr txBox="1"/>
            <p:nvPr/>
          </p:nvSpPr>
          <p:spPr>
            <a:xfrm>
              <a:off x="7021028" y="4098709"/>
              <a:ext cx="37485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264 + 312 = 576</a:t>
              </a:r>
            </a:p>
          </p:txBody>
        </p:sp>
        <p:sp>
          <p:nvSpPr>
            <p:cNvPr id="791" name="Rounded Rectangle 790"/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011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2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20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2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mph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2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2" grpId="0"/>
      <p:bldP spid="523" grpId="0"/>
      <p:bldP spid="525" grpId="0"/>
      <p:bldP spid="526" grpId="0"/>
      <p:bldP spid="527" grpId="0"/>
      <p:bldP spid="782" grpId="0"/>
      <p:bldP spid="783" grpId="0"/>
      <p:bldP spid="786" grpId="0"/>
      <p:bldP spid="787" grpId="0"/>
      <p:bldP spid="788" grpId="0"/>
      <p:bldP spid="78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2" b="99150" l="8498" r="99015">
                        <a14:foregroundMark x1="25369" y1="96034" x2="34236" y2="94051"/>
                        <a14:foregroundMark x1="51232" y1="16147" x2="57266" y2="89802"/>
                        <a14:foregroundMark x1="41995" y1="59773" x2="46798" y2="81020"/>
                        <a14:foregroundMark x1="45690" y1="75071" x2="50862" y2="52125"/>
                        <a14:foregroundMark x1="72044" y1="45042" x2="96552" y2="51841"/>
                        <a14:foregroundMark x1="82759" y1="82153" x2="81773" y2="94618"/>
                        <a14:foregroundMark x1="79926" y1="94901" x2="85468" y2="96317"/>
                        <a14:foregroundMark x1="79433" y1="91501" x2="78571" y2="99150"/>
                        <a14:foregroundMark x1="84113" y1="68839" x2="90764" y2="988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9" t="7076"/>
          <a:stretch/>
        </p:blipFill>
        <p:spPr>
          <a:xfrm>
            <a:off x="2442753" y="2416624"/>
            <a:ext cx="6365845" cy="2785207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2442754" y="1267093"/>
            <a:ext cx="2168436" cy="1214846"/>
          </a:xfrm>
          <a:prstGeom prst="wedgeEllipseCallout">
            <a:avLst>
              <a:gd name="adj1" fmla="val 6878"/>
              <a:gd name="adj2" fmla="val 603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264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5068388" y="1071150"/>
            <a:ext cx="2168436" cy="1214846"/>
          </a:xfrm>
          <a:prstGeom prst="wedgeEllipseCallout">
            <a:avLst>
              <a:gd name="adj1" fmla="val -28062"/>
              <a:gd name="adj2" fmla="val 625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2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312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8138160" y="1665510"/>
            <a:ext cx="2769142" cy="1214846"/>
          </a:xfrm>
          <a:prstGeom prst="wedgeEllipseCallout">
            <a:avLst>
              <a:gd name="adj1" fmla="val -58182"/>
              <a:gd name="adj2" fmla="val 6680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trang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1190" y="5499463"/>
            <a:ext cx="3760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264 + 312 = 576</a:t>
            </a:r>
          </a:p>
        </p:txBody>
      </p:sp>
    </p:spTree>
    <p:extLst>
      <p:ext uri="{BB962C8B-B14F-4D97-AF65-F5344CB8AC3E}">
        <p14:creationId xmlns:p14="http://schemas.microsoft.com/office/powerpoint/2010/main" val="248805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35582" y="1905000"/>
            <a:ext cx="9443518" cy="2730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95882" y="1477770"/>
            <a:ext cx="2025471" cy="570588"/>
            <a:chOff x="1296327" y="1647588"/>
            <a:chExt cx="2025471" cy="570588"/>
          </a:xfrm>
        </p:grpSpPr>
        <p:sp>
          <p:nvSpPr>
            <p:cNvPr id="6" name="TextBox 5"/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Tính</a:t>
              </a:r>
              <a:r>
                <a:rPr lang="en-US" sz="2800" dirty="0"/>
                <a:t>  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66470" y="2184626"/>
            <a:ext cx="1147790" cy="1305165"/>
            <a:chOff x="1566470" y="2095726"/>
            <a:chExt cx="1147790" cy="1305165"/>
          </a:xfrm>
        </p:grpSpPr>
        <p:grpSp>
          <p:nvGrpSpPr>
            <p:cNvPr id="10" name="Group 9"/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351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077687" y="2184626"/>
            <a:ext cx="1147790" cy="1384995"/>
            <a:chOff x="1566470" y="2095726"/>
            <a:chExt cx="1147790" cy="1384995"/>
          </a:xfrm>
        </p:grpSpPr>
        <p:grpSp>
          <p:nvGrpSpPr>
            <p:cNvPr id="15" name="Group 1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703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204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588905" y="2184626"/>
            <a:ext cx="1147790" cy="1384995"/>
            <a:chOff x="1566470" y="2095726"/>
            <a:chExt cx="1147790" cy="1384995"/>
          </a:xfrm>
        </p:grpSpPr>
        <p:grpSp>
          <p:nvGrpSpPr>
            <p:cNvPr id="20" name="Group 1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32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932470" y="2184626"/>
            <a:ext cx="1147790" cy="1384995"/>
            <a:chOff x="1566470" y="2095726"/>
            <a:chExt cx="1147790" cy="1384995"/>
          </a:xfrm>
        </p:grpSpPr>
        <p:grpSp>
          <p:nvGrpSpPr>
            <p:cNvPr id="25" name="Group 2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815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60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786950" y="3340310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598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05459" y="3340310"/>
            <a:ext cx="825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907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19899" y="3340310"/>
            <a:ext cx="972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558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79586" y="3340310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875</a:t>
            </a:r>
          </a:p>
        </p:txBody>
      </p:sp>
    </p:spTree>
    <p:extLst>
      <p:ext uri="{BB962C8B-B14F-4D97-AF65-F5344CB8AC3E}">
        <p14:creationId xmlns:p14="http://schemas.microsoft.com/office/powerpoint/2010/main" val="1285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00429" y="1859202"/>
            <a:ext cx="9964218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95882" y="1477770"/>
            <a:ext cx="3614218" cy="570588"/>
            <a:chOff x="1296327" y="1647588"/>
            <a:chExt cx="3614218" cy="570588"/>
          </a:xfrm>
        </p:grpSpPr>
        <p:sp>
          <p:nvSpPr>
            <p:cNvPr id="6" name="TextBox 5"/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Đặt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tính</a:t>
              </a:r>
              <a:r>
                <a:rPr lang="en-US" sz="2800" dirty="0"/>
                <a:t> 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10" name="Group 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460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231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5" name="Group 1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375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622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20" name="Group 1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800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37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5" name="Group 2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923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  6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786950" y="4259348"/>
            <a:ext cx="910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691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05459" y="4259348"/>
            <a:ext cx="82534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997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35799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837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97086" y="4259348"/>
            <a:ext cx="97263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</a:rPr>
              <a:t>929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460 + 231          375 + 622             800 + 37           923 + 6 </a:t>
            </a:r>
          </a:p>
        </p:txBody>
      </p:sp>
    </p:spTree>
    <p:extLst>
      <p:ext uri="{BB962C8B-B14F-4D97-AF65-F5344CB8AC3E}">
        <p14:creationId xmlns:p14="http://schemas.microsoft.com/office/powerpoint/2010/main" val="136352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29482" y="509138"/>
            <a:ext cx="8237018" cy="954107"/>
            <a:chOff x="1296327" y="1631456"/>
            <a:chExt cx="8237018" cy="954107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31456"/>
              <a:ext cx="76664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Mèo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</a:t>
              </a:r>
              <a:r>
                <a:rPr lang="en-US" sz="2800" dirty="0" err="1"/>
                <a:t>hà</a:t>
              </a:r>
              <a:r>
                <a:rPr lang="en-US" sz="2800" dirty="0"/>
                <a:t> </a:t>
              </a:r>
              <a:r>
                <a:rPr lang="en-US" sz="2800" dirty="0" err="1"/>
                <a:t>mã</a:t>
              </a:r>
              <a:r>
                <a:rPr lang="en-US" sz="2800" dirty="0"/>
                <a:t> </a:t>
              </a:r>
              <a:r>
                <a:rPr lang="en-US" sz="2800" dirty="0" err="1"/>
                <a:t>vớt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những</a:t>
              </a:r>
              <a:r>
                <a:rPr lang="en-US" sz="2800" dirty="0"/>
                <a:t> </a:t>
              </a:r>
              <a:r>
                <a:rPr lang="en-US" sz="2800" dirty="0" err="1"/>
                <a:t>hòm</a:t>
              </a:r>
              <a:r>
                <a:rPr lang="en-US" sz="2800" dirty="0"/>
                <a:t> </a:t>
              </a:r>
              <a:r>
                <a:rPr lang="en-US" sz="2800" dirty="0" err="1"/>
                <a:t>đựng</a:t>
              </a:r>
              <a:r>
                <a:rPr lang="en-US" sz="2800" dirty="0"/>
                <a:t> </a:t>
              </a:r>
              <a:r>
                <a:rPr lang="en-US" sz="2800" dirty="0" err="1"/>
                <a:t>ngọc</a:t>
              </a:r>
              <a:r>
                <a:rPr lang="en-US" sz="2800" dirty="0"/>
                <a:t> </a:t>
              </a:r>
              <a:r>
                <a:rPr lang="en-US" sz="2800" dirty="0" err="1"/>
                <a:t>trai</a:t>
              </a:r>
              <a:r>
                <a:rPr lang="en-US" sz="2800" dirty="0"/>
                <a:t>.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ngọc</a:t>
              </a:r>
              <a:r>
                <a:rPr lang="en-US" sz="2800" dirty="0"/>
                <a:t> </a:t>
              </a:r>
              <a:r>
                <a:rPr lang="en-US" sz="2800" dirty="0" err="1"/>
                <a:t>trai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ghi</a:t>
              </a:r>
              <a:r>
                <a:rPr lang="en-US" sz="2800" dirty="0"/>
                <a:t> </a:t>
              </a:r>
              <a:r>
                <a:rPr lang="en-US" sz="2800" dirty="0" err="1"/>
                <a:t>trên</a:t>
              </a:r>
              <a:r>
                <a:rPr lang="en-US" sz="2800" dirty="0"/>
                <a:t> </a:t>
              </a:r>
              <a:r>
                <a:rPr lang="en-US" sz="2800" dirty="0" err="1"/>
                <a:t>mỗi</a:t>
              </a:r>
              <a:r>
                <a:rPr lang="en-US" sz="2800" dirty="0"/>
                <a:t> </a:t>
              </a:r>
              <a:r>
                <a:rPr lang="en-US" sz="2800" dirty="0" err="1"/>
                <a:t>hòm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" r="24170" b="3277"/>
          <a:stretch/>
        </p:blipFill>
        <p:spPr>
          <a:xfrm>
            <a:off x="812800" y="1677197"/>
            <a:ext cx="5245100" cy="4507703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5" r="35676"/>
          <a:stretch/>
        </p:blipFill>
        <p:spPr>
          <a:xfrm>
            <a:off x="2487642" y="5522552"/>
            <a:ext cx="695465" cy="662348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920"/>
          <a:stretch/>
        </p:blipFill>
        <p:spPr>
          <a:xfrm>
            <a:off x="1511981" y="5513748"/>
            <a:ext cx="743992" cy="671152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4444" l="312" r="99065">
                        <a14:foregroundMark x1="40187" y1="75556" x2="54206" y2="45556"/>
                        <a14:foregroundMark x1="79128" y1="53333" x2="94393" y2="2222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27" r="1565"/>
          <a:stretch/>
        </p:blipFill>
        <p:spPr>
          <a:xfrm>
            <a:off x="3225887" y="5559444"/>
            <a:ext cx="773088" cy="692318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78" b="94444" l="2804" r="89720">
                        <a14:foregroundMark x1="44860" y1="18889" x2="70093" y2="23333"/>
                        <a14:foregroundMark x1="67290" y1="22222" x2="74766" y2="25556"/>
                        <a14:foregroundMark x1="73832" y1="25556" x2="79439" y2="28889"/>
                        <a14:foregroundMark x1="64486" y1="21111" x2="55140" y2="17778"/>
                        <a14:foregroundMark x1="54206" y1="17778" x2="39252" y2="16667"/>
                        <a14:foregroundMark x1="39252" y1="16667" x2="33645" y2="16667"/>
                        <a14:foregroundMark x1="31776" y1="17778" x2="21495" y2="21111"/>
                        <a14:foregroundMark x1="21495" y1="22222" x2="15888" y2="26667"/>
                        <a14:foregroundMark x1="14953" y1="27778" x2="10280" y2="34444"/>
                        <a14:foregroundMark x1="10280" y1="35556" x2="7477" y2="46667"/>
                        <a14:foregroundMark x1="9346" y1="54444" x2="18692" y2="81111"/>
                        <a14:foregroundMark x1="17757" y1="81111" x2="27103" y2="84444"/>
                        <a14:foregroundMark x1="27103" y1="84444" x2="40187" y2="86667"/>
                        <a14:foregroundMark x1="40187" y1="86667" x2="52336" y2="87778"/>
                        <a14:foregroundMark x1="52336" y1="87778" x2="57009" y2="85556"/>
                        <a14:foregroundMark x1="57009" y1="85556" x2="79439" y2="76667"/>
                        <a14:foregroundMark x1="84112" y1="40000" x2="81308" y2="7333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25" y="4997547"/>
            <a:ext cx="827335" cy="69589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444862" y="3390900"/>
            <a:ext cx="969914" cy="2302537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76400" y="3390900"/>
            <a:ext cx="2322575" cy="18501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929819" y="3098800"/>
            <a:ext cx="911906" cy="25946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017914" y="3517900"/>
            <a:ext cx="3087486" cy="2175537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6731634" y="1631236"/>
            <a:ext cx="1122900" cy="523220"/>
            <a:chOff x="1999127" y="1726873"/>
            <a:chExt cx="1122900" cy="523220"/>
          </a:xfrm>
        </p:grpSpPr>
        <p:sp>
          <p:nvSpPr>
            <p:cNvPr id="27" name="Rounded Rectangle 26"/>
            <p:cNvSpPr/>
            <p:nvPr/>
          </p:nvSpPr>
          <p:spPr>
            <a:xfrm>
              <a:off x="1999127" y="1734850"/>
              <a:ext cx="705394" cy="48332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33262" y="1726873"/>
              <a:ext cx="10887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Số</a:t>
              </a:r>
              <a:r>
                <a:rPr lang="en-US" sz="2800" dirty="0"/>
                <a:t>  ?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115994" y="2215925"/>
            <a:ext cx="51304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a)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Thuyền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mèo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vớt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tất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cả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  ?   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viên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ngọc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trai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b)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Thuyền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hà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mã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vớt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tất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cả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  ?    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viên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ngọc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trai</a:t>
            </a:r>
            <a:r>
              <a:rPr lang="en-US" sz="2800" b="1" dirty="0">
                <a:solidFill>
                  <a:srgbClr val="0070C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765769" y="3018589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81091" y="4972353"/>
            <a:ext cx="831632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21500" y="3051339"/>
            <a:ext cx="60303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478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07289" y="5005103"/>
            <a:ext cx="60303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457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61498" y="3715604"/>
            <a:ext cx="299387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245 + 233 = 478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06817" y="5646170"/>
            <a:ext cx="299387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150 + 307 = 457</a:t>
            </a:r>
          </a:p>
        </p:txBody>
      </p:sp>
    </p:spTree>
    <p:extLst>
      <p:ext uri="{BB962C8B-B14F-4D97-AF65-F5344CB8AC3E}">
        <p14:creationId xmlns:p14="http://schemas.microsoft.com/office/powerpoint/2010/main" val="113491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18347 -0.21273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-1064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-0.07617 -0.296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5" y="-14815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2444 -0.3064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14" y="-15324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07552 -0.31273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1564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1" grpId="0" animBg="1"/>
      <p:bldP spid="32" grpId="0" animBg="1"/>
      <p:bldP spid="33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264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HP001 4 hàng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Administrator</cp:lastModifiedBy>
  <cp:revision>136</cp:revision>
  <dcterms:created xsi:type="dcterms:W3CDTF">2021-06-02T01:34:28Z</dcterms:created>
  <dcterms:modified xsi:type="dcterms:W3CDTF">2024-04-01T04:18:42Z</dcterms:modified>
</cp:coreProperties>
</file>