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75" r:id="rId2"/>
    <p:sldId id="284" r:id="rId3"/>
    <p:sldId id="261" r:id="rId4"/>
    <p:sldId id="276" r:id="rId5"/>
    <p:sldId id="279" r:id="rId6"/>
    <p:sldId id="283" r:id="rId7"/>
    <p:sldId id="264" r:id="rId8"/>
    <p:sldId id="280" r:id="rId9"/>
    <p:sldId id="267" r:id="rId10"/>
    <p:sldId id="277" r:id="rId11"/>
    <p:sldId id="278" r:id="rId12"/>
    <p:sldId id="270" r:id="rId13"/>
    <p:sldId id="281" r:id="rId14"/>
    <p:sldId id="282" r:id="rId15"/>
    <p:sldId id="271" r:id="rId16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2F98"/>
    <a:srgbClr val="F9B1BC"/>
    <a:srgbClr val="FFD6D8"/>
    <a:srgbClr val="FEEAEA"/>
    <a:srgbClr val="000000"/>
    <a:srgbClr val="B4EFFF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53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201" y="2185588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4" cy="6522921"/>
            <a:chOff x="262135" y="188414"/>
            <a:chExt cx="8616642" cy="4744301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744301"/>
              <a:chOff x="262135" y="188414"/>
              <a:chExt cx="8616642" cy="4744301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75155" y="4650863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271874" y="387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6.wdp"/><Relationship Id="rId5" Type="http://schemas.openxmlformats.org/officeDocument/2006/relationships/image" Target="../media/image29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30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3.wdp"/><Relationship Id="rId7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7.wdp"/><Relationship Id="rId4" Type="http://schemas.openxmlformats.org/officeDocument/2006/relationships/image" Target="../media/image18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14.wdp"/><Relationship Id="rId3" Type="http://schemas.microsoft.com/office/2007/relationships/hdphoto" Target="../media/hdphoto10.wdp"/><Relationship Id="rId7" Type="http://schemas.microsoft.com/office/2007/relationships/hdphoto" Target="../media/hdphoto12.wdp"/><Relationship Id="rId12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13.wdp"/><Relationship Id="rId5" Type="http://schemas.microsoft.com/office/2007/relationships/hdphoto" Target="../media/hdphoto11.wdp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6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8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8C99A1-5BA6-4729-86DA-9D58242C1800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84E68-EC12-4781-9498-C9F25AC4681F}"/>
              </a:ext>
            </a:extLst>
          </p:cNvPr>
          <p:cNvSpPr txBox="1"/>
          <p:nvPr/>
        </p:nvSpPr>
        <p:spPr>
          <a:xfrm>
            <a:off x="649356" y="1120676"/>
            <a:ext cx="7726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BẢO QUẢN </a:t>
            </a:r>
          </a:p>
          <a:p>
            <a:pPr algn="ctr"/>
            <a:r>
              <a:rPr lang="vi-VN" sz="7200" dirty="0">
                <a:solidFill>
                  <a:srgbClr val="002060"/>
                </a:solidFill>
                <a:latin typeface="+mj-lt"/>
              </a:rPr>
              <a:t>ĐỒ DÙNG GIA ĐÌNH</a:t>
            </a:r>
          </a:p>
        </p:txBody>
      </p:sp>
    </p:spTree>
    <p:extLst>
      <p:ext uri="{BB962C8B-B14F-4D97-AF65-F5344CB8AC3E}">
        <p14:creationId xmlns:p14="http://schemas.microsoft.com/office/powerpoint/2010/main" val="368854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592250" y="5556111"/>
            <a:ext cx="603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Hai chị em Nga dùng bút vẽ lên ghế.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610143"/>
            <a:chOff x="7074021" y="1743552"/>
            <a:chExt cx="4443256" cy="261014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610143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15638" y="1988150"/>
              <a:ext cx="3724198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Các cậu không nên vẽ lên ghế như vậy vì sẽ làm ghế bị bẩn, mẹ sẽ không giặt sạch được đâu!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CC9B223-740C-4002-88B0-5F8346C14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46" y="4211333"/>
            <a:ext cx="2415508" cy="241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3E36EB-56C6-4E28-8638-34C20EF20B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2250" y="1355214"/>
            <a:ext cx="5900291" cy="41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6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168777" y="5381637"/>
            <a:ext cx="662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Hùng thường đóng cửa mạnh khi ra vào.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430647"/>
            <a:chOff x="7074021" y="1743552"/>
            <a:chExt cx="4443256" cy="2430647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430647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342335" y="2092299"/>
              <a:ext cx="3924676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Cậu hãy đóng cửa nhẹ nhàng khi ra vào nhé để tránh gây tiếng ồn và làm hỏng cửa mất!</a:t>
              </a:r>
            </a:p>
          </p:txBody>
        </p:sp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CCCD3C5E-5D41-4D2A-BA3E-77BBCDB17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8" y="3996220"/>
            <a:ext cx="2573648" cy="257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E6AC89-CBB8-46D9-B0B8-7CB3D1C6B44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5788" y="1198241"/>
            <a:ext cx="6109185" cy="420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7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4066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3387142" y="540289"/>
            <a:ext cx="8306875" cy="1137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accent3">
                    <a:lumMod val="75000"/>
                  </a:schemeClr>
                </a:solidFill>
              </a:rPr>
              <a:t>Chia sẻ về những việc em đã và sẽ làm để bảo </a:t>
            </a: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buClr>
                <a:srgbClr val="F72F98"/>
              </a:buClr>
            </a:pPr>
            <a:r>
              <a:rPr lang="vi-VN" sz="2800" dirty="0">
                <a:solidFill>
                  <a:schemeClr val="accent3">
                    <a:lumMod val="75000"/>
                  </a:schemeClr>
                </a:solidFill>
              </a:rPr>
              <a:t>quản đồ dùng gia đình.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2265" y="1911574"/>
            <a:ext cx="4791075" cy="3524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527" y="1968724"/>
            <a:ext cx="4824882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673" y="1819476"/>
            <a:ext cx="8243082" cy="465859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206880" y="488773"/>
            <a:ext cx="8306875" cy="11370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accent3">
                    <a:lumMod val="75000"/>
                  </a:schemeClr>
                </a:solidFill>
              </a:rPr>
              <a:t>Em cùng mọi người trong gia đình thực hiện bảo quản đồ dùng gia đình.</a:t>
            </a:r>
          </a:p>
        </p:txBody>
      </p:sp>
    </p:spTree>
    <p:extLst>
      <p:ext uri="{BB962C8B-B14F-4D97-AF65-F5344CB8AC3E}">
        <p14:creationId xmlns:p14="http://schemas.microsoft.com/office/powerpoint/2010/main" val="79355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56066" y="850005"/>
            <a:ext cx="9684913" cy="7340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accent3">
                    <a:lumMod val="75000"/>
                  </a:schemeClr>
                </a:solidFill>
              </a:rPr>
              <a:t>Nhắc nhở bạn bè, người thân bảo quản đồ dùng gia đình</a:t>
            </a:r>
            <a:r>
              <a:rPr lang="vi-VN" dirty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727DB21-02DD-4C54-BADB-49A181C6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487" y="2081573"/>
            <a:ext cx="7820069" cy="3910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30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E72A67-202E-4A3B-91C7-078DA8827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441" y="233180"/>
            <a:ext cx="9197411" cy="4403215"/>
          </a:xfrm>
          <a:prstGeom prst="rect">
            <a:avLst/>
          </a:prstGeom>
        </p:spPr>
      </p:pic>
      <p:pic>
        <p:nvPicPr>
          <p:cNvPr id="4" name="Picture 2" descr="Free Vector | Happy family cleaning apartment">
            <a:extLst>
              <a:ext uri="{FF2B5EF4-FFF2-40B4-BE49-F238E27FC236}">
                <a16:creationId xmlns:a16="http://schemas.microsoft.com/office/drawing/2014/main" id="{A1A79A93-2E32-4B8E-8409-EB0508383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47" y="2324886"/>
            <a:ext cx="7114016" cy="394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16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DEE692-B7A8-8E9F-6CEF-BA486D4CD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BC841C-6B3D-FBCE-9B68-F2F8892E9E95}"/>
              </a:ext>
            </a:extLst>
          </p:cNvPr>
          <p:cNvSpPr txBox="1"/>
          <p:nvPr/>
        </p:nvSpPr>
        <p:spPr>
          <a:xfrm>
            <a:off x="815330" y="962047"/>
            <a:ext cx="9323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err="1">
                <a:solidFill>
                  <a:schemeClr val="accent2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>
                <a:solidFill>
                  <a:schemeClr val="accent2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err="1">
                <a:solidFill>
                  <a:schemeClr val="accent2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>
                <a:solidFill>
                  <a:schemeClr val="accent2"/>
                </a:solidFill>
                <a:latin typeface="HP001 4 hàng" panose="020B0603050302020204" pitchFamily="34" charset="0"/>
              </a:rPr>
              <a:t> 2024</a:t>
            </a:r>
            <a:endParaRPr lang="en-US" sz="3200" b="1" dirty="0">
              <a:solidFill>
                <a:schemeClr val="accent2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374531-EB8A-8E0B-1C3C-32319922C6D2}"/>
              </a:ext>
            </a:extLst>
          </p:cNvPr>
          <p:cNvSpPr txBox="1"/>
          <p:nvPr/>
        </p:nvSpPr>
        <p:spPr>
          <a:xfrm>
            <a:off x="3023117" y="1665417"/>
            <a:ext cx="93234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Đạo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đức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  <a:p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8CA8B5-C5E6-B8B9-0E4E-A5617B0AA11E}"/>
              </a:ext>
            </a:extLst>
          </p:cNvPr>
          <p:cNvSpPr txBox="1"/>
          <p:nvPr/>
        </p:nvSpPr>
        <p:spPr>
          <a:xfrm>
            <a:off x="3023117" y="2305476"/>
            <a:ext cx="8076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8: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Bảo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quản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đồ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dùng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gia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đình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( </a:t>
            </a:r>
            <a:r>
              <a:rPr lang="en-US" sz="3200" b="1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>
                <a:solidFill>
                  <a:srgbClr val="FFFF00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69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13E5CB7-CCA8-49AC-82E1-91E974A42880}"/>
              </a:ext>
            </a:extLst>
          </p:cNvPr>
          <p:cNvSpPr txBox="1"/>
          <p:nvPr/>
        </p:nvSpPr>
        <p:spPr>
          <a:xfrm>
            <a:off x="676244" y="1480683"/>
            <a:ext cx="7013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rgbClr val="00B050"/>
                </a:solidFill>
                <a:latin typeface="+mj-lt"/>
              </a:rPr>
              <a:t>HÁT BÀI HÁT “CÁI QUẠT MÁY”</a:t>
            </a:r>
          </a:p>
        </p:txBody>
      </p:sp>
      <p:pic>
        <p:nvPicPr>
          <p:cNvPr id="3" name="Cái Quạt Máy - Bé Bào Ngư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A16687B1-5BC7-40D6-A88E-69A4D500F3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8076" y="639505"/>
            <a:ext cx="3708176" cy="20858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64632A6-4EBF-4FF5-A91C-B78CFC4FEB3A}"/>
              </a:ext>
            </a:extLst>
          </p:cNvPr>
          <p:cNvSpPr txBox="1"/>
          <p:nvPr/>
        </p:nvSpPr>
        <p:spPr>
          <a:xfrm flipH="1">
            <a:off x="676244" y="2312259"/>
            <a:ext cx="838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Kể tên những đồ dùng gia đình mà em biết.</a:t>
            </a:r>
          </a:p>
        </p:txBody>
      </p:sp>
      <p:pic>
        <p:nvPicPr>
          <p:cNvPr id="20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1D805125-E9CF-4608-8B22-2CAD4174A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76" b="49025"/>
          <a:stretch/>
        </p:blipFill>
        <p:spPr bwMode="auto">
          <a:xfrm>
            <a:off x="992323" y="2822016"/>
            <a:ext cx="1648075" cy="346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4DE3B9C0-06D0-4BBC-90EA-F2AFB9D4F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96" t="50859" r="78372" b="-1834"/>
          <a:stretch/>
        </p:blipFill>
        <p:spPr bwMode="auto">
          <a:xfrm>
            <a:off x="2895195" y="3026778"/>
            <a:ext cx="1648075" cy="346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BF04513F-F937-4FB7-8D3D-1C4BBC1648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2" t="61875" r="278" b="653"/>
          <a:stretch/>
        </p:blipFill>
        <p:spPr bwMode="auto">
          <a:xfrm>
            <a:off x="4871062" y="3003629"/>
            <a:ext cx="3029902" cy="310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Premium Vector | Home appliances, set of household electronics on white,  cartoon style illustration">
            <a:extLst>
              <a:ext uri="{FF2B5EF4-FFF2-40B4-BE49-F238E27FC236}">
                <a16:creationId xmlns:a16="http://schemas.microsoft.com/office/drawing/2014/main" id="{E86A06CA-3256-44DA-8656-D1F9BFB0F6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6" t="36175" r="37101" b="33854"/>
          <a:stretch/>
        </p:blipFill>
        <p:spPr bwMode="auto">
          <a:xfrm>
            <a:off x="8556547" y="2999883"/>
            <a:ext cx="2407807" cy="310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59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repeatCount="indefinite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3" grpId="0"/>
      <p:bldP spid="13" grpId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507298" y="636187"/>
            <a:ext cx="7613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Em hãy nhận xét việc bảo quản đồ dùng gia đình của các bạn dưới đây: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4EE0A-071F-4AB5-947B-281E2625F332}"/>
              </a:ext>
            </a:extLst>
          </p:cNvPr>
          <p:cNvSpPr txBox="1"/>
          <p:nvPr/>
        </p:nvSpPr>
        <p:spPr>
          <a:xfrm>
            <a:off x="672147" y="4770687"/>
            <a:ext cx="2539854" cy="132343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lau dọn nhà bếp sạch sẽ, đồ dùng sắp xếp ngăn nắp trên tủ.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2A40EE-BC98-4C2A-A746-E167416C60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40003" y="1800803"/>
            <a:ext cx="2686956" cy="2868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A85A87-DC0B-4229-8C49-AD25C590FA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5440" y="1800802"/>
            <a:ext cx="2554091" cy="28682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6AE5104-1E47-49D8-BDCE-AFC7045BFF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0408" r="203"/>
          <a:stretch/>
        </p:blipFill>
        <p:spPr>
          <a:xfrm>
            <a:off x="3427721" y="2268302"/>
            <a:ext cx="2686957" cy="28682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D05CED-5066-4DB6-99DB-8687E1D35C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5973" y="2268302"/>
            <a:ext cx="2591700" cy="286828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81541A-BF4C-48C9-8C83-50F4DAAEAD08}"/>
              </a:ext>
            </a:extLst>
          </p:cNvPr>
          <p:cNvSpPr txBox="1"/>
          <p:nvPr/>
        </p:nvSpPr>
        <p:spPr>
          <a:xfrm>
            <a:off x="3544299" y="5152875"/>
            <a:ext cx="2539854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giúp bố mẹ gấp gọn quần áo, chăn màn vào tủ đồ.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6FC9EB-56A6-46E7-99F5-C4FB196BD8E1}"/>
              </a:ext>
            </a:extLst>
          </p:cNvPr>
          <p:cNvSpPr txBox="1"/>
          <p:nvPr/>
        </p:nvSpPr>
        <p:spPr>
          <a:xfrm>
            <a:off x="6330398" y="4770687"/>
            <a:ext cx="2539854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lấy đồ trong tủ lạnh nhưng quên đóng cửa tủ.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0B810D1-AF9D-4F56-94B6-90B70E94B43E}"/>
              </a:ext>
            </a:extLst>
          </p:cNvPr>
          <p:cNvSpPr txBox="1"/>
          <p:nvPr/>
        </p:nvSpPr>
        <p:spPr>
          <a:xfrm>
            <a:off x="9085972" y="5152875"/>
            <a:ext cx="2591701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Cả nhà đang vệ sinh các đồ dùng trong gia đình.</a:t>
            </a:r>
          </a:p>
        </p:txBody>
      </p:sp>
    </p:spTree>
    <p:extLst>
      <p:ext uri="{BB962C8B-B14F-4D97-AF65-F5344CB8AC3E}">
        <p14:creationId xmlns:p14="http://schemas.microsoft.com/office/powerpoint/2010/main" val="144548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1" grpId="0" animBg="1"/>
      <p:bldP spid="23" grpId="0" animBg="1"/>
      <p:bldP spid="24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507298" y="636187"/>
            <a:ext cx="7613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Em hãy nhận xét việc bảo quản đồ dùng gia đình của các bạn dưới đây: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D4EE0A-071F-4AB5-947B-281E2625F332}"/>
              </a:ext>
            </a:extLst>
          </p:cNvPr>
          <p:cNvSpPr txBox="1"/>
          <p:nvPr/>
        </p:nvSpPr>
        <p:spPr>
          <a:xfrm>
            <a:off x="1034552" y="4623210"/>
            <a:ext cx="2227769" cy="163121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Bạn nhỏ lau dọn bồn rửa mặt, sử dụng găng tay và bình xịt cẩn thận, sạch sẽ.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81541A-BF4C-48C9-8C83-50F4DAAEAD08}"/>
              </a:ext>
            </a:extLst>
          </p:cNvPr>
          <p:cNvSpPr txBox="1"/>
          <p:nvPr/>
        </p:nvSpPr>
        <p:spPr>
          <a:xfrm>
            <a:off x="3754639" y="4623210"/>
            <a:ext cx="2227770" cy="10156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solidFill>
                  <a:srgbClr val="000000"/>
                </a:solidFill>
              </a:rPr>
              <a:t>Hai anh em đùa nghịch, nhảy nhót lên bàn ghế.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81B4FF-F0F8-471E-852E-1DAF161EE1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911" y="1751289"/>
            <a:ext cx="2503052" cy="27833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DC7682-FE86-4D89-9CD4-97BBB47B5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12433" y="1751289"/>
            <a:ext cx="2512182" cy="2783355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AAC1B315-DF14-4B55-A879-5F0A7C6B5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6221325" y="1751289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5C6C4A-9259-4260-9BEA-904CA001F7C8}"/>
              </a:ext>
            </a:extLst>
          </p:cNvPr>
          <p:cNvSpPr txBox="1"/>
          <p:nvPr/>
        </p:nvSpPr>
        <p:spPr>
          <a:xfrm flipH="1">
            <a:off x="7081723" y="1926551"/>
            <a:ext cx="4213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Theo em, việc bảo quản đồ dùng gia đình có lợi ích gì?</a:t>
            </a:r>
          </a:p>
        </p:txBody>
      </p:sp>
      <p:sp>
        <p:nvSpPr>
          <p:cNvPr id="20" name="Scroll: Horizontal 19">
            <a:extLst>
              <a:ext uri="{FF2B5EF4-FFF2-40B4-BE49-F238E27FC236}">
                <a16:creationId xmlns:a16="http://schemas.microsoft.com/office/drawing/2014/main" id="{5447024E-D15C-4542-92F0-AC004DC2FD4F}"/>
              </a:ext>
            </a:extLst>
          </p:cNvPr>
          <p:cNvSpPr/>
          <p:nvPr/>
        </p:nvSpPr>
        <p:spPr>
          <a:xfrm>
            <a:off x="6415076" y="2511538"/>
            <a:ext cx="5029209" cy="2973152"/>
          </a:xfrm>
          <a:prstGeom prst="horizontalScroll">
            <a:avLst/>
          </a:prstGeom>
          <a:solidFill>
            <a:srgbClr val="FFC0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2060"/>
                </a:solidFill>
              </a:rPr>
              <a:t>Bảo quản đồ dùng gia đình giúp đồ dùng gia đình luôn sạch sẽ, bền đẹp, sử dụng bền lâu; rèn luyện tính ngăn nắp, gọn gàng và ý thức trách nhiệm trong cuộc sống.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3964A-8F58-436A-B72B-A5696F60FF4A}"/>
              </a:ext>
            </a:extLst>
          </p:cNvPr>
          <p:cNvSpPr txBox="1"/>
          <p:nvPr/>
        </p:nvSpPr>
        <p:spPr>
          <a:xfrm flipH="1">
            <a:off x="6883628" y="5278436"/>
            <a:ext cx="4609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Kể thêm những việc cần làm để bảo quản đồ dùng gia đình.</a:t>
            </a:r>
          </a:p>
        </p:txBody>
      </p:sp>
    </p:spTree>
    <p:extLst>
      <p:ext uri="{BB962C8B-B14F-4D97-AF65-F5344CB8AC3E}">
        <p14:creationId xmlns:p14="http://schemas.microsoft.com/office/powerpoint/2010/main" val="297356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17" grpId="0"/>
      <p:bldP spid="20" grpId="0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62047"/>
            <a:ext cx="9323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err="1">
                <a:solidFill>
                  <a:schemeClr val="accent2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>
                <a:solidFill>
                  <a:schemeClr val="accent2"/>
                </a:solidFill>
                <a:latin typeface="HP001 4 hàng" panose="020B0603050302020204" pitchFamily="34" charset="0"/>
              </a:rPr>
              <a:t> 19 </a:t>
            </a:r>
            <a:r>
              <a:rPr lang="en-US" sz="3200" b="1" dirty="0" err="1">
                <a:solidFill>
                  <a:schemeClr val="accent2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accent2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err="1">
                <a:solidFill>
                  <a:schemeClr val="accent2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>
                <a:solidFill>
                  <a:schemeClr val="accent2"/>
                </a:solidFill>
                <a:latin typeface="HP001 4 hàng" panose="020B0603050302020204" pitchFamily="34" charset="0"/>
              </a:rPr>
              <a:t> 2024</a:t>
            </a:r>
            <a:endParaRPr lang="en-US" sz="3200" b="1" dirty="0">
              <a:solidFill>
                <a:schemeClr val="accent2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1665417"/>
            <a:ext cx="93234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Đạo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đức</a:t>
            </a:r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  <a:p>
            <a:endParaRPr lang="en-US" sz="32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2305476"/>
            <a:ext cx="8076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8: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Bảo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quản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đồ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dùng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gia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đình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( </a:t>
            </a:r>
            <a:r>
              <a:rPr lang="en-US" sz="32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611534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0F03F5-4E5D-4F02-AFAA-17789A2E0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9919" y="1142895"/>
            <a:ext cx="3615215" cy="25050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58B421-4368-489B-A1FE-5AC05F3075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2184" y="841672"/>
            <a:ext cx="3144553" cy="24311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36989" y="179808"/>
            <a:ext cx="2196363" cy="1017927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865555" cy="506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039232" y="497933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FFFF00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498608" y="528011"/>
            <a:ext cx="7829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b="1" dirty="0">
                <a:solidFill>
                  <a:srgbClr val="00B050"/>
                </a:solidFill>
              </a:rPr>
              <a:t>Em đồng tình hoặc không đồng tình với việc làm nào? Vì sao?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42475C-54B8-4444-982E-F2767B8E8214}"/>
              </a:ext>
            </a:extLst>
          </p:cNvPr>
          <p:cNvGrpSpPr/>
          <p:nvPr/>
        </p:nvGrpSpPr>
        <p:grpSpPr>
          <a:xfrm>
            <a:off x="6274931" y="3272832"/>
            <a:ext cx="5500666" cy="646331"/>
            <a:chOff x="5909504" y="1960436"/>
            <a:chExt cx="4998874" cy="646331"/>
          </a:xfrm>
        </p:grpSpPr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E910EC3C-D02B-4722-B030-B9942EC53DF7}"/>
                </a:ext>
              </a:extLst>
            </p:cNvPr>
            <p:cNvSpPr/>
            <p:nvPr/>
          </p:nvSpPr>
          <p:spPr>
            <a:xfrm>
              <a:off x="5909504" y="1965989"/>
              <a:ext cx="421358" cy="490862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B11053F-8523-4387-A5BE-23BE0CB00B1B}"/>
                </a:ext>
              </a:extLst>
            </p:cNvPr>
            <p:cNvSpPr txBox="1"/>
            <p:nvPr/>
          </p:nvSpPr>
          <p:spPr>
            <a:xfrm>
              <a:off x="6330862" y="1960436"/>
              <a:ext cx="45775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Mặc dù phòng bật điều</a:t>
              </a:r>
              <a:r>
                <a:rPr lang="en-US" i="1" dirty="0">
                  <a:solidFill>
                    <a:srgbClr val="002060"/>
                  </a:solidFill>
                </a:rPr>
                <a:t> </a:t>
              </a:r>
              <a:r>
                <a:rPr lang="vi-VN" i="1" dirty="0">
                  <a:solidFill>
                    <a:srgbClr val="002060"/>
                  </a:solidFill>
                </a:rPr>
                <a:t>hòa nhưng Hoa thường</a:t>
              </a:r>
              <a:endParaRPr lang="en-US" i="1" dirty="0">
                <a:solidFill>
                  <a:srgbClr val="002060"/>
                </a:solidFill>
              </a:endParaRPr>
            </a:p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 không đóng cửa khi ra, vào.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AC1C72-4A7D-4155-8B3D-300FD1B102F4}"/>
              </a:ext>
            </a:extLst>
          </p:cNvPr>
          <p:cNvGrpSpPr/>
          <p:nvPr/>
        </p:nvGrpSpPr>
        <p:grpSpPr>
          <a:xfrm>
            <a:off x="974949" y="3614190"/>
            <a:ext cx="4107057" cy="646331"/>
            <a:chOff x="517095" y="4755128"/>
            <a:chExt cx="4104387" cy="546287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77284C74-C0DE-4181-9E9F-DFE8182D4C5C}"/>
                </a:ext>
              </a:extLst>
            </p:cNvPr>
            <p:cNvSpPr/>
            <p:nvPr/>
          </p:nvSpPr>
          <p:spPr>
            <a:xfrm>
              <a:off x="517095" y="4760681"/>
              <a:ext cx="453640" cy="414022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78A406-0B86-4B1C-A554-A67F54E753F6}"/>
                </a:ext>
              </a:extLst>
            </p:cNvPr>
            <p:cNvSpPr txBox="1"/>
            <p:nvPr/>
          </p:nvSpPr>
          <p:spPr>
            <a:xfrm>
              <a:off x="980920" y="4755128"/>
              <a:ext cx="3640562" cy="546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Cuối tuần, Minh thường cùng mẹ</a:t>
              </a:r>
              <a:endParaRPr lang="en-US" i="1" dirty="0">
                <a:solidFill>
                  <a:srgbClr val="002060"/>
                </a:solidFill>
              </a:endParaRPr>
            </a:p>
            <a:p>
              <a:pPr algn="just"/>
              <a:r>
                <a:rPr lang="en-US" i="1" dirty="0">
                  <a:solidFill>
                    <a:srgbClr val="002060"/>
                  </a:solidFill>
                </a:rPr>
                <a:t>l</a:t>
              </a:r>
              <a:r>
                <a:rPr lang="vi-VN" i="1" dirty="0">
                  <a:solidFill>
                    <a:srgbClr val="002060"/>
                  </a:solidFill>
                </a:rPr>
                <a:t>au dọn nhà cửa.</a:t>
              </a:r>
            </a:p>
          </p:txBody>
        </p:sp>
      </p:grpSp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 flipH="1">
            <a:off x="603577" y="1125082"/>
            <a:ext cx="1066839" cy="157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9778090" y="914880"/>
            <a:ext cx="894581" cy="130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3689F18-3EDA-4FDD-854F-CE198A1EDE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3868" y="4328463"/>
            <a:ext cx="3501098" cy="22621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B8905EC-59A8-43C8-BE90-6C50877E30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2344" y="4080383"/>
            <a:ext cx="3380136" cy="226215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5C42475C-54B8-4444-982E-F2767B8E8214}"/>
              </a:ext>
            </a:extLst>
          </p:cNvPr>
          <p:cNvGrpSpPr/>
          <p:nvPr/>
        </p:nvGrpSpPr>
        <p:grpSpPr>
          <a:xfrm>
            <a:off x="6019112" y="5111715"/>
            <a:ext cx="2320264" cy="1011656"/>
            <a:chOff x="5909505" y="1483298"/>
            <a:chExt cx="4503863" cy="2260038"/>
          </a:xfrm>
        </p:grpSpPr>
        <p:sp>
          <p:nvSpPr>
            <p:cNvPr id="23" name="Diamond 22">
              <a:extLst>
                <a:ext uri="{FF2B5EF4-FFF2-40B4-BE49-F238E27FC236}">
                  <a16:creationId xmlns:a16="http://schemas.microsoft.com/office/drawing/2014/main" id="{E910EC3C-D02B-4722-B030-B9942EC53DF7}"/>
                </a:ext>
              </a:extLst>
            </p:cNvPr>
            <p:cNvSpPr/>
            <p:nvPr/>
          </p:nvSpPr>
          <p:spPr>
            <a:xfrm>
              <a:off x="5909505" y="1483298"/>
              <a:ext cx="918618" cy="971600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4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11053F-8523-4387-A5BE-23BE0CB00B1B}"/>
                </a:ext>
              </a:extLst>
            </p:cNvPr>
            <p:cNvSpPr txBox="1"/>
            <p:nvPr/>
          </p:nvSpPr>
          <p:spPr>
            <a:xfrm>
              <a:off x="6262098" y="2299434"/>
              <a:ext cx="4151270" cy="1443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Hùng thường lau xe đạp giúp mẹ.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AC1C72-4A7D-4155-8B3D-300FD1B102F4}"/>
              </a:ext>
            </a:extLst>
          </p:cNvPr>
          <p:cNvGrpSpPr/>
          <p:nvPr/>
        </p:nvGrpSpPr>
        <p:grpSpPr>
          <a:xfrm>
            <a:off x="359136" y="4827817"/>
            <a:ext cx="2152989" cy="1281357"/>
            <a:chOff x="517095" y="4760681"/>
            <a:chExt cx="5043034" cy="2419462"/>
          </a:xfrm>
        </p:grpSpPr>
        <p:sp>
          <p:nvSpPr>
            <p:cNvPr id="26" name="Diamond 25">
              <a:extLst>
                <a:ext uri="{FF2B5EF4-FFF2-40B4-BE49-F238E27FC236}">
                  <a16:creationId xmlns:a16="http://schemas.microsoft.com/office/drawing/2014/main" id="{77284C74-C0DE-4181-9E9F-DFE8182D4C5C}"/>
                </a:ext>
              </a:extLst>
            </p:cNvPr>
            <p:cNvSpPr/>
            <p:nvPr/>
          </p:nvSpPr>
          <p:spPr>
            <a:xfrm>
              <a:off x="517095" y="4760681"/>
              <a:ext cx="1059284" cy="897444"/>
            </a:xfrm>
            <a:prstGeom prst="diamond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1" dirty="0">
                  <a:solidFill>
                    <a:schemeClr val="bg2"/>
                  </a:solidFill>
                </a:rPr>
                <a:t>3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78A406-0B86-4B1C-A554-A67F54E753F6}"/>
                </a:ext>
              </a:extLst>
            </p:cNvPr>
            <p:cNvSpPr txBox="1"/>
            <p:nvPr/>
          </p:nvSpPr>
          <p:spPr>
            <a:xfrm>
              <a:off x="1073162" y="5436709"/>
              <a:ext cx="4486967" cy="1743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Chị em Lan hay </a:t>
              </a:r>
              <a:endParaRPr lang="en-US" i="1" dirty="0">
                <a:solidFill>
                  <a:srgbClr val="002060"/>
                </a:solidFill>
              </a:endParaRPr>
            </a:p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dùng gối để chơi</a:t>
              </a:r>
              <a:endParaRPr lang="en-US" i="1" dirty="0">
                <a:solidFill>
                  <a:srgbClr val="002060"/>
                </a:solidFill>
              </a:endParaRPr>
            </a:p>
            <a:p>
              <a:pPr algn="just"/>
              <a:r>
                <a:rPr lang="vi-VN" i="1" dirty="0">
                  <a:solidFill>
                    <a:srgbClr val="002060"/>
                  </a:solidFill>
                </a:rPr>
                <a:t> đùa.</a:t>
              </a:r>
            </a:p>
          </p:txBody>
        </p:sp>
      </p:grpSp>
      <p:pic>
        <p:nvPicPr>
          <p:cNvPr id="28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 flipH="1">
            <a:off x="6768037" y="3790664"/>
            <a:ext cx="1028627" cy="150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4951185" y="3323517"/>
            <a:ext cx="1028627" cy="150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603998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1067823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BE6F59-CF0F-411D-A0FC-C1729420BEB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2279" y="1210613"/>
            <a:ext cx="4060932" cy="32880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382279" y="4668886"/>
            <a:ext cx="4457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>
                <a:solidFill>
                  <a:schemeClr val="bg2"/>
                </a:solidFill>
              </a:rPr>
              <a:t>Chi thường tắt, mở ti vi liên tục.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4982524" y="4498711"/>
            <a:ext cx="3672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>
                <a:solidFill>
                  <a:schemeClr val="bg2"/>
                </a:solidFill>
              </a:rPr>
              <a:t>Hai chị em Nga dùng </a:t>
            </a:r>
            <a:endParaRPr lang="en-US" sz="2400" i="1" dirty="0">
              <a:solidFill>
                <a:schemeClr val="bg2"/>
              </a:solidFill>
            </a:endParaRPr>
          </a:p>
          <a:p>
            <a:r>
              <a:rPr lang="vi-VN" sz="2400" i="1" dirty="0">
                <a:solidFill>
                  <a:schemeClr val="bg2"/>
                </a:solidFill>
              </a:rPr>
              <a:t>bút </a:t>
            </a:r>
            <a:r>
              <a:rPr lang="en-US" sz="2400" i="1" dirty="0">
                <a:solidFill>
                  <a:schemeClr val="bg2"/>
                </a:solidFill>
              </a:rPr>
              <a:t>v</a:t>
            </a:r>
            <a:r>
              <a:rPr lang="vi-VN" sz="2400" i="1" dirty="0">
                <a:solidFill>
                  <a:schemeClr val="bg2"/>
                </a:solidFill>
              </a:rPr>
              <a:t>ẽ lên ghế.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3E36EB-56C6-4E28-8638-34C20EF20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1357416"/>
            <a:ext cx="3721727" cy="3053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8282865" y="4322864"/>
            <a:ext cx="3690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i="1" dirty="0">
                <a:solidFill>
                  <a:schemeClr val="bg2"/>
                </a:solidFill>
              </a:rPr>
              <a:t>Hùng thường đóng cửa mạnh khi ra vào.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E6AC89-CBB8-46D9-B0B8-7CB3D1C6B44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07141" y="1357415"/>
            <a:ext cx="3441872" cy="296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4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475987" y="51721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3939812" y="517218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</a:rPr>
              <a:t>Đưa ra lời khuyên cho bạn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44251C-2490-4101-A275-7207D033D7D0}"/>
              </a:ext>
            </a:extLst>
          </p:cNvPr>
          <p:cNvSpPr txBox="1"/>
          <p:nvPr/>
        </p:nvSpPr>
        <p:spPr>
          <a:xfrm>
            <a:off x="5665605" y="5310615"/>
            <a:ext cx="6039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>
                <a:solidFill>
                  <a:schemeClr val="bg2"/>
                </a:solidFill>
              </a:rPr>
              <a:t>Chi thường tắt, mở ti vi liên tục.</a:t>
            </a:r>
          </a:p>
        </p:txBody>
      </p:sp>
      <p:pic>
        <p:nvPicPr>
          <p:cNvPr id="2050" name="Picture 2" descr="Happy cute boy study with smile Premium Vector">
            <a:extLst>
              <a:ext uri="{FF2B5EF4-FFF2-40B4-BE49-F238E27FC236}">
                <a16:creationId xmlns:a16="http://schemas.microsoft.com/office/drawing/2014/main" id="{E048FE43-7F65-4A96-A28F-C9E031BDD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3" y="4161435"/>
            <a:ext cx="2458992" cy="245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B61F0E4-3B0D-4991-8C07-3278D721A9F7}"/>
              </a:ext>
            </a:extLst>
          </p:cNvPr>
          <p:cNvGrpSpPr/>
          <p:nvPr/>
        </p:nvGrpSpPr>
        <p:grpSpPr>
          <a:xfrm>
            <a:off x="1071583" y="1845260"/>
            <a:ext cx="4443256" cy="2610143"/>
            <a:chOff x="7074021" y="1743552"/>
            <a:chExt cx="4443256" cy="2610143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3F5959CC-F16C-448F-BB71-53834670DE95}"/>
                </a:ext>
              </a:extLst>
            </p:cNvPr>
            <p:cNvSpPr/>
            <p:nvPr/>
          </p:nvSpPr>
          <p:spPr>
            <a:xfrm>
              <a:off x="7074021" y="1743552"/>
              <a:ext cx="4443256" cy="2610143"/>
            </a:xfrm>
            <a:prstGeom prst="wedgeEllipseCallout">
              <a:avLst>
                <a:gd name="adj1" fmla="val -22590"/>
                <a:gd name="adj2" fmla="val 64091"/>
              </a:avLst>
            </a:prstGeom>
            <a:solidFill>
              <a:schemeClr val="accent2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 dirty="0">
                <a:solidFill>
                  <a:srgbClr val="FF000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CC7052-6D8E-48E9-9F48-B8F409ADD79B}"/>
                </a:ext>
              </a:extLst>
            </p:cNvPr>
            <p:cNvSpPr/>
            <p:nvPr/>
          </p:nvSpPr>
          <p:spPr>
            <a:xfrm>
              <a:off x="7433550" y="2198696"/>
              <a:ext cx="3724198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800" dirty="0">
                  <a:solidFill>
                    <a:srgbClr val="FF0000"/>
                  </a:solidFill>
                </a:rPr>
                <a:t>Cậu không nên tắt, mở ti vi liên tục như vậy vì sẽ dễ làm ti vi bị hỏng đấy!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4BE6F59-CF0F-411D-A0FC-C1729420BE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0189" y="1044309"/>
            <a:ext cx="6634856" cy="43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1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6" grpId="0"/>
    </p:bldLst>
  </p:timing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</TotalTime>
  <Words>561</Words>
  <Application>Microsoft Office PowerPoint</Application>
  <PresentationFormat>Widescreen</PresentationFormat>
  <Paragraphs>66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HP001 4 hàng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Administrator</cp:lastModifiedBy>
  <cp:revision>67</cp:revision>
  <dcterms:created xsi:type="dcterms:W3CDTF">2021-06-11T02:39:36Z</dcterms:created>
  <dcterms:modified xsi:type="dcterms:W3CDTF">2024-04-01T04:23:25Z</dcterms:modified>
</cp:coreProperties>
</file>