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296" r:id="rId3"/>
    <p:sldId id="412" r:id="rId4"/>
    <p:sldId id="261" r:id="rId6"/>
    <p:sldId id="299" r:id="rId7"/>
    <p:sldId id="300" r:id="rId8"/>
    <p:sldId id="403" r:id="rId9"/>
    <p:sldId id="256" r:id="rId10"/>
    <p:sldId id="259" r:id="rId11"/>
    <p:sldId id="258" r:id="rId12"/>
    <p:sldId id="265" r:id="rId13"/>
    <p:sldId id="450" r:id="rId14"/>
    <p:sldId id="451" r:id="rId15"/>
    <p:sldId id="406" r:id="rId16"/>
    <p:sldId id="351" r:id="rId17"/>
    <p:sldId id="452" r:id="rId18"/>
    <p:sldId id="303" r:id="rId19"/>
    <p:sldId id="304" r:id="rId20"/>
    <p:sldId id="306" r:id="rId21"/>
    <p:sldId id="305" r:id="rId22"/>
    <p:sldId id="453" r:id="rId23"/>
    <p:sldId id="454" r:id="rId24"/>
    <p:sldId id="350" r:id="rId25"/>
    <p:sldId id="354" r:id="rId26"/>
    <p:sldId id="405" r:id="rId27"/>
    <p:sldId id="455" r:id="rId28"/>
    <p:sldId id="458" r:id="rId29"/>
    <p:sldId id="411" r:id="rId30"/>
  </p:sldIdLst>
  <p:sldSz cx="12192000" cy="6858000"/>
  <p:notesSz cx="6858000" cy="9144000"/>
  <p:embeddedFontLst>
    <p:embeddedFont>
      <p:font typeface="Microsoft JhengHei" panose="020B0604030504040204" pitchFamily="34" charset="-120"/>
      <p:regular r:id="rId34"/>
    </p:embeddedFont>
    <p:embeddedFont>
      <p:font typeface="Arial Black" panose="020B0A04020102020204" pitchFamily="34" charset="0"/>
      <p:bold r:id="rId35"/>
    </p:embeddedFont>
    <p:embeddedFont>
      <p:font typeface="Calibri" panose="020F0502020204030204" charset="0"/>
      <p:regular r:id="rId36"/>
      <p:bold r:id="rId37"/>
      <p:italic r:id="rId38"/>
      <p:boldItalic r:id="rId39"/>
    </p:embeddedFont>
    <p:embeddedFont>
      <p:font typeface="Century Gothic" panose="020B0502020202020204" pitchFamily="34" charset="0"/>
      <p:regular r:id="rId40"/>
      <p:bold r:id="rId41"/>
      <p:italic r:id="rId42"/>
      <p:boldItalic r:id="rId43"/>
    </p:embeddedFont>
    <p:embeddedFont>
      <p:font typeface="Calibri Light" panose="020F0302020204030204" charset="0"/>
      <p:regular r:id="rId44"/>
      <p: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2D0"/>
    <a:srgbClr val="E438B7"/>
    <a:srgbClr val="9D600C"/>
    <a:srgbClr val="01D3F2"/>
    <a:srgbClr val="FFFFFF"/>
    <a:srgbClr val="21C5FF"/>
    <a:srgbClr val="FCC71C"/>
    <a:srgbClr val="FDD75F"/>
    <a:srgbClr val="FEE175"/>
    <a:srgbClr val="FDC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70" autoAdjust="0"/>
    <p:restoredTop sz="94660"/>
  </p:normalViewPr>
  <p:slideViewPr>
    <p:cSldViewPr snapToGrid="0">
      <p:cViewPr>
        <p:scale>
          <a:sx n="95" d="100"/>
          <a:sy n="95" d="100"/>
        </p:scale>
        <p:origin x="426" y="66"/>
      </p:cViewPr>
      <p:guideLst>
        <p:guide orient="horz" pos="221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5" Type="http://schemas.openxmlformats.org/officeDocument/2006/relationships/font" Target="fonts/font12.fntdata"/><Relationship Id="rId44" Type="http://schemas.openxmlformats.org/officeDocument/2006/relationships/font" Target="fonts/font11.fntdata"/><Relationship Id="rId43" Type="http://schemas.openxmlformats.org/officeDocument/2006/relationships/font" Target="fonts/font10.fntdata"/><Relationship Id="rId42" Type="http://schemas.openxmlformats.org/officeDocument/2006/relationships/font" Target="fonts/font9.fntdata"/><Relationship Id="rId41" Type="http://schemas.openxmlformats.org/officeDocument/2006/relationships/font" Target="fonts/font8.fntdata"/><Relationship Id="rId40" Type="http://schemas.openxmlformats.org/officeDocument/2006/relationships/font" Target="fonts/font7.fntdata"/><Relationship Id="rId4" Type="http://schemas.openxmlformats.org/officeDocument/2006/relationships/slide" Target="slides/slide2.xml"/><Relationship Id="rId39" Type="http://schemas.openxmlformats.org/officeDocument/2006/relationships/font" Target="fonts/font6.fntdata"/><Relationship Id="rId38" Type="http://schemas.openxmlformats.org/officeDocument/2006/relationships/font" Target="fonts/font5.fntdata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2D2C5-8EF4-486A-8F6C-0AF31F7316DB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80E6F-AC7C-4F91-9B8B-1954D0924A5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4.png"/><Relationship Id="rId7" Type="http://schemas.openxmlformats.org/officeDocument/2006/relationships/image" Target="../media/image3.png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7.png"/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C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67409" y="619231"/>
            <a:ext cx="816935" cy="536494"/>
          </a:xfrm>
          <a:prstGeom prst="rect">
            <a:avLst/>
          </a:prstGeom>
        </p:spPr>
      </p:pic>
      <p:sp>
        <p:nvSpPr>
          <p:cNvPr id="13" name="Horizontal Scroll 12"/>
          <p:cNvSpPr/>
          <p:nvPr userDrawn="1"/>
        </p:nvSpPr>
        <p:spPr>
          <a:xfrm rot="60000" flipV="1">
            <a:off x="261257" y="137160"/>
            <a:ext cx="11669486" cy="6583680"/>
          </a:xfrm>
          <a:prstGeom prst="horizontalScroll">
            <a:avLst>
              <a:gd name="adj" fmla="val 345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96916" y="5838872"/>
            <a:ext cx="595085" cy="10191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848" y="20701"/>
            <a:ext cx="612778" cy="10420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337901" y="212513"/>
            <a:ext cx="926672" cy="658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38357" y="35831"/>
            <a:ext cx="687582" cy="6244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4468" y="6107517"/>
            <a:ext cx="861647" cy="6389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 flipH="1">
            <a:off x="-1" y="6301816"/>
            <a:ext cx="2941325" cy="5843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3.png"/><Relationship Id="rId3" Type="http://schemas.microsoft.com/office/2007/relationships/media" Target="../media/audio9.wav"/><Relationship Id="rId2" Type="http://schemas.openxmlformats.org/officeDocument/2006/relationships/audio" Target="../media/audio9.wav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image" Target="../media/image23.png"/><Relationship Id="rId2" Type="http://schemas.microsoft.com/office/2007/relationships/media" Target="../media/audio10.wav"/><Relationship Id="rId1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0.jpeg"/><Relationship Id="rId3" Type="http://schemas.openxmlformats.org/officeDocument/2006/relationships/image" Target="../media/image23.png"/><Relationship Id="rId2" Type="http://schemas.microsoft.com/office/2007/relationships/media" Target="../media/audio11.wav"/><Relationship Id="rId1" Type="http://schemas.openxmlformats.org/officeDocument/2006/relationships/audio" Target="../media/audio1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audio" Target="../media/audio12.wav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0.jpeg"/><Relationship Id="rId6" Type="http://schemas.openxmlformats.org/officeDocument/2006/relationships/image" Target="../media/image19.png"/><Relationship Id="rId5" Type="http://schemas.openxmlformats.org/officeDocument/2006/relationships/tags" Target="../tags/tag6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9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1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0.jpeg"/><Relationship Id="rId6" Type="http://schemas.openxmlformats.org/officeDocument/2006/relationships/image" Target="../media/image19.png"/><Relationship Id="rId5" Type="http://schemas.openxmlformats.org/officeDocument/2006/relationships/tags" Target="../tags/tag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audio" Target="../media/audio1.wav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media" Target="../media/audio6.wav"/><Relationship Id="rId3" Type="http://schemas.openxmlformats.org/officeDocument/2006/relationships/audio" Target="../media/audio6.wav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media" Target="../media/audio7.wav"/><Relationship Id="rId3" Type="http://schemas.openxmlformats.org/officeDocument/2006/relationships/audio" Target="../media/audio7.wav"/><Relationship Id="rId2" Type="http://schemas.openxmlformats.org/officeDocument/2006/relationships/image" Target="../media/image24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media" Target="../media/audio8.wav"/><Relationship Id="rId3" Type="http://schemas.openxmlformats.org/officeDocument/2006/relationships/audio" Target="../media/audio8.wav"/><Relationship Id="rId2" Type="http://schemas.openxmlformats.org/officeDocument/2006/relationships/image" Target="../media/image25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08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118110"/>
            <a:ext cx="12192000" cy="71253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8845" y="763510"/>
            <a:ext cx="3879574" cy="551643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363558" y="2482052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arache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/ˈɪəreɪk/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17103" y="3987504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tai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eara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40308" y="582486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250557" y="2554670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eadache 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/ˈhedeɪk/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63037" y="4110562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headach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0958624" y="5909931"/>
            <a:ext cx="609600" cy="609600"/>
          </a:xfrm>
          <a:prstGeom prst="rect">
            <a:avLst/>
          </a:prstGeom>
        </p:spPr>
      </p:pic>
      <p:pic>
        <p:nvPicPr>
          <p:cNvPr id="108" name="Picture 107"/>
          <p:cNvPicPr/>
          <p:nvPr/>
        </p:nvPicPr>
        <p:blipFill>
          <a:blip r:embed="rId4"/>
          <a:stretch>
            <a:fillRect/>
          </a:stretch>
        </p:blipFill>
        <p:spPr>
          <a:xfrm>
            <a:off x="1601470" y="807720"/>
            <a:ext cx="4180205" cy="4841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ldLvl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27662" y="2735049"/>
            <a:ext cx="3097725" cy="10253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/ˈfiːvər/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76414" y="3966652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ốt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fever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0969256" y="5835502"/>
            <a:ext cx="609600" cy="609600"/>
          </a:xfrm>
          <a:prstGeom prst="rect">
            <a:avLst/>
          </a:prstGeom>
        </p:spPr>
      </p:pic>
      <p:pic>
        <p:nvPicPr>
          <p:cNvPr id="106" name="Picture 105"/>
          <p:cNvPicPr/>
          <p:nvPr/>
        </p:nvPicPr>
        <p:blipFill>
          <a:blip r:embed="rId4"/>
          <a:stretch>
            <a:fillRect/>
          </a:stretch>
        </p:blipFill>
        <p:spPr>
          <a:xfrm>
            <a:off x="1387475" y="1103630"/>
            <a:ext cx="4922520" cy="42881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bldLvl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435100" y="1369695"/>
            <a:ext cx="9321800" cy="333502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11500" dirty="0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Check Vocabulary</a:t>
            </a:r>
            <a:endParaRPr lang="zh-CN" altLang="en-US" sz="11500" dirty="0">
              <a:solidFill>
                <a:srgbClr val="FF0000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9430385" y="5680710"/>
            <a:ext cx="16173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2000" b="1"/>
              <a:t>Wordwall.net</a:t>
            </a:r>
            <a:endParaRPr 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 rot="16200000">
            <a:off x="3792855" y="-516890"/>
            <a:ext cx="5340350" cy="8325485"/>
          </a:xfrm>
          <a:prstGeom prst="round2DiagRect">
            <a:avLst>
              <a:gd name="adj1" fmla="val 12406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73580" y="1131744"/>
            <a:ext cx="50449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 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74032" y="1810532"/>
            <a:ext cx="46025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_______________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 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673416" y="1810356"/>
            <a:ext cx="2286000" cy="51566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toothache</a:t>
            </a:r>
            <a:endParaRPr lang="en-US" sz="28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82637" y="237550"/>
            <a:ext cx="288412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Model sentence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571365" y="2896235"/>
            <a:ext cx="3734435" cy="2921000"/>
            <a:chOff x="1509116" y="962207"/>
            <a:chExt cx="3764116" cy="3970371"/>
          </a:xfrm>
        </p:grpSpPr>
        <p:sp>
          <p:nvSpPr>
            <p:cNvPr id="26" name="Cloud Callout 25"/>
            <p:cNvSpPr/>
            <p:nvPr/>
          </p:nvSpPr>
          <p:spPr>
            <a:xfrm>
              <a:off x="1509116" y="1206423"/>
              <a:ext cx="1336431" cy="1271039"/>
            </a:xfrm>
            <a:prstGeom prst="cloudCallout">
              <a:avLst>
                <a:gd name="adj1" fmla="val 75219"/>
                <a:gd name="adj2" fmla="val 36214"/>
              </a:avLst>
            </a:prstGeom>
            <a:solidFill>
              <a:schemeClr val="accent4">
                <a:lumMod val="75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51042" y="1433053"/>
              <a:ext cx="852577" cy="81777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97015" y="962207"/>
              <a:ext cx="2776217" cy="397037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2498998" y="-6172200"/>
            <a:ext cx="5019036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Temperature </a:t>
            </a:r>
            <a:endParaRPr lang="en-US" sz="4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/ˈtemprətʃər/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177244" y="12321181"/>
            <a:ext cx="4476750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  <a:endParaRPr lang="en-US" sz="4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/ˈɪəreɪk/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"/>
          <a:srcRect l="-9117" t="-4667" r="-3723" b="26910"/>
          <a:stretch>
            <a:fillRect/>
          </a:stretch>
        </p:blipFill>
        <p:spPr>
          <a:xfrm>
            <a:off x="527495" y="2812811"/>
            <a:ext cx="1606105" cy="157365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l="-15843" r="-20014"/>
          <a:stretch>
            <a:fillRect/>
          </a:stretch>
        </p:blipFill>
        <p:spPr>
          <a:xfrm flipH="1">
            <a:off x="8650681" y="4684408"/>
            <a:ext cx="1505043" cy="1454217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b="28176"/>
          <a:stretch>
            <a:fillRect/>
          </a:stretch>
        </p:blipFill>
        <p:spPr>
          <a:xfrm flipH="1">
            <a:off x="6759480" y="385487"/>
            <a:ext cx="1647093" cy="123988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/>
          <a:srcRect b="37741"/>
          <a:stretch>
            <a:fillRect/>
          </a:stretch>
        </p:blipFill>
        <p:spPr>
          <a:xfrm flipH="1">
            <a:off x="3483930" y="539948"/>
            <a:ext cx="1307283" cy="1155068"/>
          </a:xfrm>
          <a:prstGeom prst="cloud">
            <a:avLst/>
          </a:prstGeom>
          <a:ln>
            <a:solidFill>
              <a:srgbClr val="7030A0"/>
            </a:solidFill>
          </a:ln>
        </p:spPr>
      </p:pic>
      <p:sp>
        <p:nvSpPr>
          <p:cNvPr id="29" name="Rounded Rectangle 28"/>
          <p:cNvSpPr/>
          <p:nvPr/>
        </p:nvSpPr>
        <p:spPr>
          <a:xfrm>
            <a:off x="3213584" y="1775727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364666" y="1694804"/>
            <a:ext cx="2286000" cy="331173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392981" y="3393058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04801" y="4334187"/>
            <a:ext cx="2283678" cy="561215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  <a:endParaRPr lang="en-US" sz="2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8071761" y="5879555"/>
            <a:ext cx="3031427" cy="805446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680600" y="5999884"/>
            <a:ext cx="1484186" cy="312058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0" name="Straight Arrow Connector 39"/>
          <p:cNvCxnSpPr>
            <a:stCxn id="17" idx="29"/>
            <a:endCxn id="30" idx="2"/>
          </p:cNvCxnSpPr>
          <p:nvPr/>
        </p:nvCxnSpPr>
        <p:spPr>
          <a:xfrm flipV="1">
            <a:off x="7452995" y="2026285"/>
            <a:ext cx="54610" cy="662305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7" idx="4"/>
          </p:cNvCxnSpPr>
          <p:nvPr/>
        </p:nvCxnSpPr>
        <p:spPr>
          <a:xfrm flipV="1">
            <a:off x="8742680" y="2582545"/>
            <a:ext cx="1250950" cy="25273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9"/>
          </p:cNvCxnSpPr>
          <p:nvPr/>
        </p:nvCxnSpPr>
        <p:spPr>
          <a:xfrm>
            <a:off x="8192073" y="3994666"/>
            <a:ext cx="600977" cy="72123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7" idx="12"/>
          </p:cNvCxnSpPr>
          <p:nvPr/>
        </p:nvCxnSpPr>
        <p:spPr>
          <a:xfrm flipH="1">
            <a:off x="5077460" y="4117975"/>
            <a:ext cx="601345" cy="53213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17" idx="15"/>
            <a:endCxn id="22" idx="0"/>
          </p:cNvCxnSpPr>
          <p:nvPr/>
        </p:nvCxnSpPr>
        <p:spPr>
          <a:xfrm flipH="1">
            <a:off x="2132497" y="3584806"/>
            <a:ext cx="1637665" cy="1524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4452730" y="2285009"/>
            <a:ext cx="212626" cy="61033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483930" y="2597644"/>
            <a:ext cx="5747155" cy="1679043"/>
          </a:xfrm>
          <a:custGeom>
            <a:avLst/>
            <a:gdLst>
              <a:gd name="connsiteX0" fmla="*/ 2525232 w 3214009"/>
              <a:gd name="connsiteY0" fmla="*/ 915 h 1221319"/>
              <a:gd name="connsiteX1" fmla="*/ 2637654 w 3214009"/>
              <a:gd name="connsiteY1" fmla="*/ 15515 h 1221319"/>
              <a:gd name="connsiteX2" fmla="*/ 2849784 w 3214009"/>
              <a:gd name="connsiteY2" fmla="*/ 153586 h 1221319"/>
              <a:gd name="connsiteX3" fmla="*/ 2850938 w 3214009"/>
              <a:gd name="connsiteY3" fmla="*/ 153833 h 1221319"/>
              <a:gd name="connsiteX4" fmla="*/ 2940635 w 3214009"/>
              <a:gd name="connsiteY4" fmla="*/ 172958 h 1221319"/>
              <a:gd name="connsiteX5" fmla="*/ 3122023 w 3214009"/>
              <a:gd name="connsiteY5" fmla="*/ 287589 h 1221319"/>
              <a:gd name="connsiteX6" fmla="*/ 3109837 w 3214009"/>
              <a:gd name="connsiteY6" fmla="*/ 432894 h 1221319"/>
              <a:gd name="connsiteX7" fmla="*/ 3198850 w 3214009"/>
              <a:gd name="connsiteY7" fmla="*/ 655064 h 1221319"/>
              <a:gd name="connsiteX8" fmla="*/ 2781873 w 3214009"/>
              <a:gd name="connsiteY8" fmla="*/ 849539 h 1221319"/>
              <a:gd name="connsiteX9" fmla="*/ 2632602 w 3214009"/>
              <a:gd name="connsiteY9" fmla="*/ 1016180 h 1221319"/>
              <a:gd name="connsiteX10" fmla="*/ 2124383 w 3214009"/>
              <a:gd name="connsiteY10" fmla="*/ 1036357 h 1221319"/>
              <a:gd name="connsiteX11" fmla="*/ 1761200 w 3214009"/>
              <a:gd name="connsiteY11" fmla="*/ 1214132 h 1221319"/>
              <a:gd name="connsiteX12" fmla="*/ 1227199 w 3214009"/>
              <a:gd name="connsiteY12" fmla="*/ 1105619 h 1221319"/>
              <a:gd name="connsiteX13" fmla="*/ 433961 w 3214009"/>
              <a:gd name="connsiteY13" fmla="*/ 998406 h 1221319"/>
              <a:gd name="connsiteX14" fmla="*/ 85193 w 3214009"/>
              <a:gd name="connsiteY14" fmla="*/ 879098 h 1221319"/>
              <a:gd name="connsiteX15" fmla="*/ 159716 w 3214009"/>
              <a:gd name="connsiteY15" fmla="*/ 718052 h 1221319"/>
              <a:gd name="connsiteX16" fmla="*/ 2346 w 3214009"/>
              <a:gd name="connsiteY16" fmla="*/ 552824 h 1221319"/>
              <a:gd name="connsiteX17" fmla="*/ 289743 w 3214009"/>
              <a:gd name="connsiteY17" fmla="*/ 405964 h 1221319"/>
              <a:gd name="connsiteX18" fmla="*/ 292492 w 3214009"/>
              <a:gd name="connsiteY18" fmla="*/ 402093 h 1221319"/>
              <a:gd name="connsiteX19" fmla="*/ 420513 w 3214009"/>
              <a:gd name="connsiteY19" fmla="*/ 191199 h 1221319"/>
              <a:gd name="connsiteX20" fmla="*/ 1043304 w 3214009"/>
              <a:gd name="connsiteY20" fmla="*/ 143018 h 1221319"/>
              <a:gd name="connsiteX21" fmla="*/ 1043423 w 3214009"/>
              <a:gd name="connsiteY21" fmla="*/ 142929 h 1221319"/>
              <a:gd name="connsiteX22" fmla="*/ 1098227 w 3214009"/>
              <a:gd name="connsiteY22" fmla="*/ 102086 h 1221319"/>
              <a:gd name="connsiteX23" fmla="*/ 1671221 w 3214009"/>
              <a:gd name="connsiteY23" fmla="*/ 93000 h 1221319"/>
              <a:gd name="connsiteX24" fmla="*/ 1674022 w 3214009"/>
              <a:gd name="connsiteY24" fmla="*/ 90808 h 1221319"/>
              <a:gd name="connsiteX25" fmla="*/ 1714697 w 3214009"/>
              <a:gd name="connsiteY25" fmla="*/ 58967 h 1221319"/>
              <a:gd name="connsiteX26" fmla="*/ 1915895 w 3214009"/>
              <a:gd name="connsiteY26" fmla="*/ 1668 h 1221319"/>
              <a:gd name="connsiteX27" fmla="*/ 2158239 w 3214009"/>
              <a:gd name="connsiteY27" fmla="*/ 34456 h 1221319"/>
              <a:gd name="connsiteX28" fmla="*/ 2215783 w 3214009"/>
              <a:gd name="connsiteY28" fmla="*/ 64282 h 1221319"/>
              <a:gd name="connsiteX29" fmla="*/ 2219340 w 3214009"/>
              <a:gd name="connsiteY29" fmla="*/ 66126 h 1221319"/>
              <a:gd name="connsiteX30" fmla="*/ 2525232 w 3214009"/>
              <a:gd name="connsiteY30" fmla="*/ 915 h 12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14009" h="1221319">
                <a:moveTo>
                  <a:pt x="2525232" y="915"/>
                </a:moveTo>
                <a:cubicBezTo>
                  <a:pt x="2563261" y="2581"/>
                  <a:pt x="2601210" y="7390"/>
                  <a:pt x="2637654" y="15515"/>
                </a:cubicBezTo>
                <a:cubicBezTo>
                  <a:pt x="2748734" y="40269"/>
                  <a:pt x="2828385" y="92096"/>
                  <a:pt x="2849784" y="153586"/>
                </a:cubicBezTo>
                <a:lnTo>
                  <a:pt x="2850938" y="153833"/>
                </a:lnTo>
                <a:lnTo>
                  <a:pt x="2940635" y="172958"/>
                </a:lnTo>
                <a:cubicBezTo>
                  <a:pt x="3025506" y="197832"/>
                  <a:pt x="3090816" y="238419"/>
                  <a:pt x="3122023" y="287589"/>
                </a:cubicBezTo>
                <a:cubicBezTo>
                  <a:pt x="3152263" y="335176"/>
                  <a:pt x="3147954" y="386861"/>
                  <a:pt x="3109837" y="432894"/>
                </a:cubicBezTo>
                <a:cubicBezTo>
                  <a:pt x="3203531" y="496024"/>
                  <a:pt x="3236297" y="577861"/>
                  <a:pt x="3198850" y="655064"/>
                </a:cubicBezTo>
                <a:cubicBezTo>
                  <a:pt x="3149068" y="757699"/>
                  <a:pt x="2984268" y="834562"/>
                  <a:pt x="2781873" y="849539"/>
                </a:cubicBezTo>
                <a:cubicBezTo>
                  <a:pt x="2780907" y="913602"/>
                  <a:pt x="2726444" y="974358"/>
                  <a:pt x="2632602" y="1016180"/>
                </a:cubicBezTo>
                <a:cubicBezTo>
                  <a:pt x="2490018" y="1079734"/>
                  <a:pt x="2284056" y="1087901"/>
                  <a:pt x="2124383" y="1036357"/>
                </a:cubicBezTo>
                <a:cubicBezTo>
                  <a:pt x="2072744" y="1124891"/>
                  <a:pt x="1934470" y="1192571"/>
                  <a:pt x="1761200" y="1214132"/>
                </a:cubicBezTo>
                <a:cubicBezTo>
                  <a:pt x="1557021" y="1239536"/>
                  <a:pt x="1343925" y="1196244"/>
                  <a:pt x="1227199" y="1105619"/>
                </a:cubicBezTo>
                <a:cubicBezTo>
                  <a:pt x="951691" y="1191638"/>
                  <a:pt x="593857" y="1143288"/>
                  <a:pt x="433961" y="998406"/>
                </a:cubicBezTo>
                <a:cubicBezTo>
                  <a:pt x="276889" y="1007929"/>
                  <a:pt x="129402" y="957487"/>
                  <a:pt x="85193" y="879098"/>
                </a:cubicBezTo>
                <a:cubicBezTo>
                  <a:pt x="53169" y="822383"/>
                  <a:pt x="81477" y="761175"/>
                  <a:pt x="159716" y="718052"/>
                </a:cubicBezTo>
                <a:cubicBezTo>
                  <a:pt x="48711" y="684227"/>
                  <a:pt x="-13108" y="619316"/>
                  <a:pt x="2346" y="552824"/>
                </a:cubicBezTo>
                <a:cubicBezTo>
                  <a:pt x="20476" y="474971"/>
                  <a:pt x="139804" y="413989"/>
                  <a:pt x="289743" y="405964"/>
                </a:cubicBezTo>
                <a:lnTo>
                  <a:pt x="292492" y="402093"/>
                </a:lnTo>
                <a:cubicBezTo>
                  <a:pt x="272357" y="325427"/>
                  <a:pt x="319315" y="248111"/>
                  <a:pt x="420513" y="191199"/>
                </a:cubicBezTo>
                <a:cubicBezTo>
                  <a:pt x="580409" y="101308"/>
                  <a:pt x="839645" y="81273"/>
                  <a:pt x="1043304" y="143018"/>
                </a:cubicBezTo>
                <a:lnTo>
                  <a:pt x="1043423" y="142929"/>
                </a:lnTo>
                <a:lnTo>
                  <a:pt x="1098227" y="102086"/>
                </a:lnTo>
                <a:cubicBezTo>
                  <a:pt x="1244328" y="17334"/>
                  <a:pt x="1505957" y="8683"/>
                  <a:pt x="1671221" y="93000"/>
                </a:cubicBezTo>
                <a:lnTo>
                  <a:pt x="1674022" y="90808"/>
                </a:lnTo>
                <a:lnTo>
                  <a:pt x="1714697" y="58967"/>
                </a:lnTo>
                <a:cubicBezTo>
                  <a:pt x="1765463" y="28145"/>
                  <a:pt x="1836708" y="7475"/>
                  <a:pt x="1915895" y="1668"/>
                </a:cubicBezTo>
                <a:cubicBezTo>
                  <a:pt x="2003050" y="-4733"/>
                  <a:pt x="2090121" y="7528"/>
                  <a:pt x="2158239" y="34456"/>
                </a:cubicBezTo>
                <a:lnTo>
                  <a:pt x="2215783" y="64282"/>
                </a:lnTo>
                <a:lnTo>
                  <a:pt x="2219340" y="66126"/>
                </a:lnTo>
                <a:cubicBezTo>
                  <a:pt x="2296353" y="19202"/>
                  <a:pt x="2411148" y="-4085"/>
                  <a:pt x="2525232" y="915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   What's the matter with you?</a:t>
            </a:r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>
              <a:buNone/>
            </a:pP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 have </a:t>
            </a:r>
            <a:r>
              <a:rPr lang="en-US" sz="2400" dirty="0">
                <a:solidFill>
                  <a:srgbClr val="C00000"/>
                </a:solidFill>
                <a:latin typeface="Century Gothic" panose="020B0502020202020204" pitchFamily="34" charset="0"/>
              </a:rPr>
              <a:t>a/an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______________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 </a:t>
            </a:r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37628" y="135719"/>
            <a:ext cx="288412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Model sentence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8" name="Picture 107"/>
          <p:cNvPicPr/>
          <p:nvPr/>
        </p:nvPicPr>
        <p:blipFill>
          <a:blip r:embed="rId6"/>
          <a:stretch>
            <a:fillRect/>
          </a:stretch>
        </p:blipFill>
        <p:spPr>
          <a:xfrm>
            <a:off x="9993630" y="1104265"/>
            <a:ext cx="1792605" cy="1945640"/>
          </a:xfrm>
          <a:prstGeom prst="cloudCallout">
            <a:avLst/>
          </a:prstGeom>
          <a:noFill/>
          <a:ln w="12700" cmpd="sng">
            <a:solidFill>
              <a:srgbClr val="7030A0"/>
            </a:solidFill>
            <a:prstDash val="solid"/>
          </a:ln>
        </p:spPr>
      </p:pic>
      <p:pic>
        <p:nvPicPr>
          <p:cNvPr id="106" name="Picture 105"/>
          <p:cNvPicPr/>
          <p:nvPr/>
        </p:nvPicPr>
        <p:blipFill>
          <a:blip r:embed="rId7"/>
          <a:stretch>
            <a:fillRect/>
          </a:stretch>
        </p:blipFill>
        <p:spPr>
          <a:xfrm>
            <a:off x="2819400" y="4117340"/>
            <a:ext cx="2134870" cy="1791970"/>
          </a:xfrm>
          <a:prstGeom prst="cloudCallout">
            <a:avLst/>
          </a:prstGeom>
          <a:noFill/>
          <a:ln w="12700" cmpd="sng">
            <a:solidFill>
              <a:srgbClr val="7030A0"/>
            </a:solidFill>
            <a:prstDash val="soli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5" grpId="0" animBg="1"/>
      <p:bldP spid="3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993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2. Point and say.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105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toothache</a:t>
            </a: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04256" y="2925020"/>
            <a:ext cx="2481943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___________________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"/>
          <a:srcRect b="-1415"/>
          <a:stretch>
            <a:fillRect/>
          </a:stretch>
        </p:blipFill>
        <p:spPr>
          <a:xfrm flipH="1">
            <a:off x="1412369" y="1684042"/>
            <a:ext cx="3435401" cy="3651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993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2. Point and say.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3998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an earache</a:t>
            </a: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2481943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___________________.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"/>
          <a:srcRect t="-1" b="406"/>
          <a:stretch>
            <a:fillRect/>
          </a:stretch>
        </p:blipFill>
        <p:spPr>
          <a:xfrm>
            <a:off x="1737542" y="1461699"/>
            <a:ext cx="2892514" cy="4096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993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2. Point and say.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1553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sore throat.</a:t>
            </a:r>
            <a:endParaRPr lang="en-US" sz="3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2762619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___________________.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"/>
          <a:srcRect b="-2436"/>
          <a:stretch>
            <a:fillRect/>
          </a:stretch>
        </p:blipFill>
        <p:spPr>
          <a:xfrm flipH="1">
            <a:off x="1690323" y="1413567"/>
            <a:ext cx="2883865" cy="4192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993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2. Point and say.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9359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stomach ache.</a:t>
            </a:r>
            <a:endParaRPr lang="en-US" sz="3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343988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C00000"/>
                </a:solidFill>
              </a:rPr>
              <a:t>___________________.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2004952" y="1766661"/>
            <a:ext cx="2291276" cy="3486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52755" y="429895"/>
            <a:ext cx="4971415" cy="72199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7200" dirty="0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Warm up</a:t>
            </a:r>
            <a:endParaRPr lang="en-US" altLang="zh-CN" sz="7200" dirty="0">
              <a:solidFill>
                <a:srgbClr val="FF0000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pic>
        <p:nvPicPr>
          <p:cNvPr id="3" name="One Little Finger - featuring Noodle &amp; Pals - Super Simple Songs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5400"/>
            <a:ext cx="12192000" cy="6807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2" dur="indefinite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13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993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2. Point and say.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0944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headache.</a:t>
            </a:r>
            <a:endParaRPr lang="en-US" sz="3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77586" y="3026620"/>
            <a:ext cx="343988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C00000"/>
                </a:solidFill>
              </a:rPr>
              <a:t>___________________.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08" name="Picture 107"/>
          <p:cNvPicPr/>
          <p:nvPr/>
        </p:nvPicPr>
        <p:blipFill>
          <a:blip r:embed="rId1"/>
          <a:stretch>
            <a:fillRect/>
          </a:stretch>
        </p:blipFill>
        <p:spPr>
          <a:xfrm>
            <a:off x="1132205" y="1418590"/>
            <a:ext cx="3789045" cy="42468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993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2. Point and say.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301180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fever.</a:t>
            </a:r>
            <a:endParaRPr lang="en-US" sz="3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62981" y="2925020"/>
            <a:ext cx="343988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C00000"/>
                </a:solidFill>
              </a:rPr>
              <a:t>___________________.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06" name="Picture 105"/>
          <p:cNvPicPr/>
          <p:nvPr/>
        </p:nvPicPr>
        <p:blipFill>
          <a:blip r:embed="rId1"/>
          <a:stretch>
            <a:fillRect/>
          </a:stretch>
        </p:blipFill>
        <p:spPr>
          <a:xfrm>
            <a:off x="902335" y="1385570"/>
            <a:ext cx="4093210" cy="39757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8682" y="414048"/>
            <a:ext cx="2229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8788" y="937324"/>
            <a:ext cx="7532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Ask and answer questions about health problems.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087755" y="1570990"/>
            <a:ext cx="9311005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 b="1">
                <a:solidFill>
                  <a:schemeClr val="accent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    </a:t>
            </a: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1. What’s the matter with you?</a:t>
            </a: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     </a:t>
            </a: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     2</a:t>
            </a: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. What’s the matter with her?</a:t>
            </a: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   </a:t>
            </a: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     3</a:t>
            </a: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. What’s the matter with him?</a:t>
            </a: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     </a:t>
            </a: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     4. What’s the matter with them?</a:t>
            </a:r>
            <a:b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</a:br>
            <a:r>
              <a:rPr lang="en-US" sz="280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     </a:t>
            </a:r>
            <a:endParaRPr lang="en-US" sz="280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029460" y="2035175"/>
            <a:ext cx="488251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4000">
                <a:solidFill>
                  <a:srgbClr val="FF0000"/>
                </a:solidFill>
              </a:rPr>
              <a:t>I have a/an ..................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029460" y="3378200"/>
            <a:ext cx="523811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4000">
                <a:solidFill>
                  <a:srgbClr val="FF0000"/>
                </a:solidFill>
              </a:rPr>
              <a:t>She has a/an ..................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029460" y="4566920"/>
            <a:ext cx="505396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4000">
                <a:solidFill>
                  <a:srgbClr val="FF0000"/>
                </a:solidFill>
              </a:rPr>
              <a:t>He has a/an ..................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029460" y="5755640"/>
            <a:ext cx="574738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4000">
                <a:solidFill>
                  <a:srgbClr val="FF0000"/>
                </a:solidFill>
              </a:rPr>
              <a:t>They have a/an ..................</a:t>
            </a:r>
            <a:endParaRPr 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 rot="16200000">
            <a:off x="817821" y="927652"/>
            <a:ext cx="5340626" cy="5287618"/>
          </a:xfrm>
          <a:prstGeom prst="round2DiagRect">
            <a:avLst>
              <a:gd name="adj1" fmla="val 12406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96750" y="1203499"/>
            <a:ext cx="4951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her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? 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2826" y="1804827"/>
            <a:ext cx="151884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She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has</a:t>
            </a:r>
            <a:endParaRPr lang="en-US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25485" y="1792117"/>
            <a:ext cx="3606458" cy="54864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 sore throat.</a:t>
            </a:r>
            <a:endParaRPr lang="en-US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6281532" y="940904"/>
            <a:ext cx="5340626" cy="5287618"/>
          </a:xfrm>
          <a:prstGeom prst="round2DiagRect">
            <a:avLst>
              <a:gd name="adj1" fmla="val 12406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60461" y="1216751"/>
            <a:ext cx="5032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him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? 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23041" y="1817537"/>
            <a:ext cx="151884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He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has</a:t>
            </a:r>
            <a:endParaRPr lang="en-US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885998" y="1806631"/>
            <a:ext cx="3606458" cy="54864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an earache</a:t>
            </a:r>
            <a:r>
              <a:rPr lang="en-US" sz="28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44324" y="263307"/>
            <a:ext cx="2744662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Extra sentence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"/>
          <a:srcRect t="-1" b="406"/>
          <a:stretch>
            <a:fillRect/>
          </a:stretch>
        </p:blipFill>
        <p:spPr>
          <a:xfrm>
            <a:off x="7765415" y="2616835"/>
            <a:ext cx="2892425" cy="33769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-2436"/>
          <a:stretch>
            <a:fillRect/>
          </a:stretch>
        </p:blipFill>
        <p:spPr>
          <a:xfrm flipH="1">
            <a:off x="2030730" y="2616835"/>
            <a:ext cx="2884170" cy="3519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9" grpId="0" animBg="1"/>
      <p:bldP spid="10" grpId="0" animBg="1"/>
      <p:bldP spid="11" grpId="0"/>
      <p:bldP spid="15" grpId="0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 rot="16200000">
            <a:off x="3565525" y="-962025"/>
            <a:ext cx="5340350" cy="9108440"/>
          </a:xfrm>
          <a:prstGeom prst="round2DiagRect">
            <a:avLst>
              <a:gd name="adj1" fmla="val 12406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384985" y="1102534"/>
            <a:ext cx="523176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them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? </a:t>
            </a:r>
            <a:endParaRPr lang="en-US" sz="28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85185" y="1804353"/>
            <a:ext cx="2146935" cy="52197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They</a:t>
            </a: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have</a:t>
            </a:r>
            <a:endParaRPr lang="en-US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282020" y="1804817"/>
            <a:ext cx="3606458" cy="54864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 stomach ache.</a:t>
            </a:r>
            <a:endParaRPr lang="en-US" sz="2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44324" y="263307"/>
            <a:ext cx="2744662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Extra sentence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Picture 102"/>
          <p:cNvPicPr/>
          <p:nvPr/>
        </p:nvPicPr>
        <p:blipFill>
          <a:blip r:embed="rId1"/>
          <a:stretch>
            <a:fillRect/>
          </a:stretch>
        </p:blipFill>
        <p:spPr>
          <a:xfrm>
            <a:off x="1892935" y="2935605"/>
            <a:ext cx="4400550" cy="29927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Picture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5948680" y="2935605"/>
            <a:ext cx="4525010" cy="29921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/>
      <p:bldP spid="3" grpId="0"/>
      <p:bldP spid="9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1617345" y="681355"/>
            <a:ext cx="9270365" cy="54952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2498998" y="-6172200"/>
            <a:ext cx="5019036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Temperature </a:t>
            </a:r>
            <a:endParaRPr lang="en-US" sz="4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/ˈtemprətʃər/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177244" y="12321181"/>
            <a:ext cx="4476750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  <a:endParaRPr lang="en-US" sz="4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/ˈɪəreɪk/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"/>
          <a:srcRect l="-9117" t="-4667" r="-3723" b="26910"/>
          <a:stretch>
            <a:fillRect/>
          </a:stretch>
        </p:blipFill>
        <p:spPr>
          <a:xfrm>
            <a:off x="527495" y="2812811"/>
            <a:ext cx="1606105" cy="157365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l="-15843" r="-20014"/>
          <a:stretch>
            <a:fillRect/>
          </a:stretch>
        </p:blipFill>
        <p:spPr>
          <a:xfrm flipH="1">
            <a:off x="8650681" y="4684408"/>
            <a:ext cx="1505043" cy="1454217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b="28176"/>
          <a:stretch>
            <a:fillRect/>
          </a:stretch>
        </p:blipFill>
        <p:spPr>
          <a:xfrm flipH="1">
            <a:off x="6759480" y="385487"/>
            <a:ext cx="1647093" cy="123988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/>
          <a:srcRect b="37741"/>
          <a:stretch>
            <a:fillRect/>
          </a:stretch>
        </p:blipFill>
        <p:spPr>
          <a:xfrm flipH="1">
            <a:off x="3483930" y="539948"/>
            <a:ext cx="1307283" cy="1155068"/>
          </a:xfrm>
          <a:prstGeom prst="cloud">
            <a:avLst/>
          </a:prstGeom>
          <a:ln>
            <a:solidFill>
              <a:srgbClr val="7030A0"/>
            </a:solidFill>
          </a:ln>
        </p:spPr>
      </p:pic>
      <p:sp>
        <p:nvSpPr>
          <p:cNvPr id="29" name="Rounded Rectangle 28"/>
          <p:cNvSpPr/>
          <p:nvPr/>
        </p:nvSpPr>
        <p:spPr>
          <a:xfrm>
            <a:off x="3213584" y="1775727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364666" y="1694804"/>
            <a:ext cx="2286000" cy="331173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392981" y="3393058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04801" y="4334187"/>
            <a:ext cx="2283678" cy="561215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  <a:endParaRPr lang="en-US" sz="2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8071761" y="5879555"/>
            <a:ext cx="3031427" cy="805446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680600" y="5999884"/>
            <a:ext cx="1484186" cy="312058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0" name="Straight Arrow Connector 39"/>
          <p:cNvCxnSpPr>
            <a:stCxn id="17" idx="29"/>
            <a:endCxn id="30" idx="2"/>
          </p:cNvCxnSpPr>
          <p:nvPr/>
        </p:nvCxnSpPr>
        <p:spPr>
          <a:xfrm flipV="1">
            <a:off x="7452995" y="2026285"/>
            <a:ext cx="54610" cy="662305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7" idx="4"/>
          </p:cNvCxnSpPr>
          <p:nvPr/>
        </p:nvCxnSpPr>
        <p:spPr>
          <a:xfrm flipV="1">
            <a:off x="8742680" y="2582545"/>
            <a:ext cx="1250950" cy="25273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9"/>
          </p:cNvCxnSpPr>
          <p:nvPr/>
        </p:nvCxnSpPr>
        <p:spPr>
          <a:xfrm>
            <a:off x="8192073" y="3994666"/>
            <a:ext cx="600977" cy="72123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7" idx="12"/>
          </p:cNvCxnSpPr>
          <p:nvPr/>
        </p:nvCxnSpPr>
        <p:spPr>
          <a:xfrm flipH="1">
            <a:off x="5077460" y="4117975"/>
            <a:ext cx="601345" cy="53213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17" idx="15"/>
            <a:endCxn id="22" idx="0"/>
          </p:cNvCxnSpPr>
          <p:nvPr/>
        </p:nvCxnSpPr>
        <p:spPr>
          <a:xfrm flipH="1">
            <a:off x="2132497" y="3584806"/>
            <a:ext cx="1637665" cy="1524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4452730" y="2285009"/>
            <a:ext cx="212626" cy="61033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483930" y="2597644"/>
            <a:ext cx="5747155" cy="1679043"/>
          </a:xfrm>
          <a:custGeom>
            <a:avLst/>
            <a:gdLst>
              <a:gd name="connsiteX0" fmla="*/ 2525232 w 3214009"/>
              <a:gd name="connsiteY0" fmla="*/ 915 h 1221319"/>
              <a:gd name="connsiteX1" fmla="*/ 2637654 w 3214009"/>
              <a:gd name="connsiteY1" fmla="*/ 15515 h 1221319"/>
              <a:gd name="connsiteX2" fmla="*/ 2849784 w 3214009"/>
              <a:gd name="connsiteY2" fmla="*/ 153586 h 1221319"/>
              <a:gd name="connsiteX3" fmla="*/ 2850938 w 3214009"/>
              <a:gd name="connsiteY3" fmla="*/ 153833 h 1221319"/>
              <a:gd name="connsiteX4" fmla="*/ 2940635 w 3214009"/>
              <a:gd name="connsiteY4" fmla="*/ 172958 h 1221319"/>
              <a:gd name="connsiteX5" fmla="*/ 3122023 w 3214009"/>
              <a:gd name="connsiteY5" fmla="*/ 287589 h 1221319"/>
              <a:gd name="connsiteX6" fmla="*/ 3109837 w 3214009"/>
              <a:gd name="connsiteY6" fmla="*/ 432894 h 1221319"/>
              <a:gd name="connsiteX7" fmla="*/ 3198850 w 3214009"/>
              <a:gd name="connsiteY7" fmla="*/ 655064 h 1221319"/>
              <a:gd name="connsiteX8" fmla="*/ 2781873 w 3214009"/>
              <a:gd name="connsiteY8" fmla="*/ 849539 h 1221319"/>
              <a:gd name="connsiteX9" fmla="*/ 2632602 w 3214009"/>
              <a:gd name="connsiteY9" fmla="*/ 1016180 h 1221319"/>
              <a:gd name="connsiteX10" fmla="*/ 2124383 w 3214009"/>
              <a:gd name="connsiteY10" fmla="*/ 1036357 h 1221319"/>
              <a:gd name="connsiteX11" fmla="*/ 1761200 w 3214009"/>
              <a:gd name="connsiteY11" fmla="*/ 1214132 h 1221319"/>
              <a:gd name="connsiteX12" fmla="*/ 1227199 w 3214009"/>
              <a:gd name="connsiteY12" fmla="*/ 1105619 h 1221319"/>
              <a:gd name="connsiteX13" fmla="*/ 433961 w 3214009"/>
              <a:gd name="connsiteY13" fmla="*/ 998406 h 1221319"/>
              <a:gd name="connsiteX14" fmla="*/ 85193 w 3214009"/>
              <a:gd name="connsiteY14" fmla="*/ 879098 h 1221319"/>
              <a:gd name="connsiteX15" fmla="*/ 159716 w 3214009"/>
              <a:gd name="connsiteY15" fmla="*/ 718052 h 1221319"/>
              <a:gd name="connsiteX16" fmla="*/ 2346 w 3214009"/>
              <a:gd name="connsiteY16" fmla="*/ 552824 h 1221319"/>
              <a:gd name="connsiteX17" fmla="*/ 289743 w 3214009"/>
              <a:gd name="connsiteY17" fmla="*/ 405964 h 1221319"/>
              <a:gd name="connsiteX18" fmla="*/ 292492 w 3214009"/>
              <a:gd name="connsiteY18" fmla="*/ 402093 h 1221319"/>
              <a:gd name="connsiteX19" fmla="*/ 420513 w 3214009"/>
              <a:gd name="connsiteY19" fmla="*/ 191199 h 1221319"/>
              <a:gd name="connsiteX20" fmla="*/ 1043304 w 3214009"/>
              <a:gd name="connsiteY20" fmla="*/ 143018 h 1221319"/>
              <a:gd name="connsiteX21" fmla="*/ 1043423 w 3214009"/>
              <a:gd name="connsiteY21" fmla="*/ 142929 h 1221319"/>
              <a:gd name="connsiteX22" fmla="*/ 1098227 w 3214009"/>
              <a:gd name="connsiteY22" fmla="*/ 102086 h 1221319"/>
              <a:gd name="connsiteX23" fmla="*/ 1671221 w 3214009"/>
              <a:gd name="connsiteY23" fmla="*/ 93000 h 1221319"/>
              <a:gd name="connsiteX24" fmla="*/ 1674022 w 3214009"/>
              <a:gd name="connsiteY24" fmla="*/ 90808 h 1221319"/>
              <a:gd name="connsiteX25" fmla="*/ 1714697 w 3214009"/>
              <a:gd name="connsiteY25" fmla="*/ 58967 h 1221319"/>
              <a:gd name="connsiteX26" fmla="*/ 1915895 w 3214009"/>
              <a:gd name="connsiteY26" fmla="*/ 1668 h 1221319"/>
              <a:gd name="connsiteX27" fmla="*/ 2158239 w 3214009"/>
              <a:gd name="connsiteY27" fmla="*/ 34456 h 1221319"/>
              <a:gd name="connsiteX28" fmla="*/ 2215783 w 3214009"/>
              <a:gd name="connsiteY28" fmla="*/ 64282 h 1221319"/>
              <a:gd name="connsiteX29" fmla="*/ 2219340 w 3214009"/>
              <a:gd name="connsiteY29" fmla="*/ 66126 h 1221319"/>
              <a:gd name="connsiteX30" fmla="*/ 2525232 w 3214009"/>
              <a:gd name="connsiteY30" fmla="*/ 915 h 12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14009" h="1221319">
                <a:moveTo>
                  <a:pt x="2525232" y="915"/>
                </a:moveTo>
                <a:cubicBezTo>
                  <a:pt x="2563261" y="2581"/>
                  <a:pt x="2601210" y="7390"/>
                  <a:pt x="2637654" y="15515"/>
                </a:cubicBezTo>
                <a:cubicBezTo>
                  <a:pt x="2748734" y="40269"/>
                  <a:pt x="2828385" y="92096"/>
                  <a:pt x="2849784" y="153586"/>
                </a:cubicBezTo>
                <a:lnTo>
                  <a:pt x="2850938" y="153833"/>
                </a:lnTo>
                <a:lnTo>
                  <a:pt x="2940635" y="172958"/>
                </a:lnTo>
                <a:cubicBezTo>
                  <a:pt x="3025506" y="197832"/>
                  <a:pt x="3090816" y="238419"/>
                  <a:pt x="3122023" y="287589"/>
                </a:cubicBezTo>
                <a:cubicBezTo>
                  <a:pt x="3152263" y="335176"/>
                  <a:pt x="3147954" y="386861"/>
                  <a:pt x="3109837" y="432894"/>
                </a:cubicBezTo>
                <a:cubicBezTo>
                  <a:pt x="3203531" y="496024"/>
                  <a:pt x="3236297" y="577861"/>
                  <a:pt x="3198850" y="655064"/>
                </a:cubicBezTo>
                <a:cubicBezTo>
                  <a:pt x="3149068" y="757699"/>
                  <a:pt x="2984268" y="834562"/>
                  <a:pt x="2781873" y="849539"/>
                </a:cubicBezTo>
                <a:cubicBezTo>
                  <a:pt x="2780907" y="913602"/>
                  <a:pt x="2726444" y="974358"/>
                  <a:pt x="2632602" y="1016180"/>
                </a:cubicBezTo>
                <a:cubicBezTo>
                  <a:pt x="2490018" y="1079734"/>
                  <a:pt x="2284056" y="1087901"/>
                  <a:pt x="2124383" y="1036357"/>
                </a:cubicBezTo>
                <a:cubicBezTo>
                  <a:pt x="2072744" y="1124891"/>
                  <a:pt x="1934470" y="1192571"/>
                  <a:pt x="1761200" y="1214132"/>
                </a:cubicBezTo>
                <a:cubicBezTo>
                  <a:pt x="1557021" y="1239536"/>
                  <a:pt x="1343925" y="1196244"/>
                  <a:pt x="1227199" y="1105619"/>
                </a:cubicBezTo>
                <a:cubicBezTo>
                  <a:pt x="951691" y="1191638"/>
                  <a:pt x="593857" y="1143288"/>
                  <a:pt x="433961" y="998406"/>
                </a:cubicBezTo>
                <a:cubicBezTo>
                  <a:pt x="276889" y="1007929"/>
                  <a:pt x="129402" y="957487"/>
                  <a:pt x="85193" y="879098"/>
                </a:cubicBezTo>
                <a:cubicBezTo>
                  <a:pt x="53169" y="822383"/>
                  <a:pt x="81477" y="761175"/>
                  <a:pt x="159716" y="718052"/>
                </a:cubicBezTo>
                <a:cubicBezTo>
                  <a:pt x="48711" y="684227"/>
                  <a:pt x="-13108" y="619316"/>
                  <a:pt x="2346" y="552824"/>
                </a:cubicBezTo>
                <a:cubicBezTo>
                  <a:pt x="20476" y="474971"/>
                  <a:pt x="139804" y="413989"/>
                  <a:pt x="289743" y="405964"/>
                </a:cubicBezTo>
                <a:lnTo>
                  <a:pt x="292492" y="402093"/>
                </a:lnTo>
                <a:cubicBezTo>
                  <a:pt x="272357" y="325427"/>
                  <a:pt x="319315" y="248111"/>
                  <a:pt x="420513" y="191199"/>
                </a:cubicBezTo>
                <a:cubicBezTo>
                  <a:pt x="580409" y="101308"/>
                  <a:pt x="839645" y="81273"/>
                  <a:pt x="1043304" y="143018"/>
                </a:cubicBezTo>
                <a:lnTo>
                  <a:pt x="1043423" y="142929"/>
                </a:lnTo>
                <a:lnTo>
                  <a:pt x="1098227" y="102086"/>
                </a:lnTo>
                <a:cubicBezTo>
                  <a:pt x="1244328" y="17334"/>
                  <a:pt x="1505957" y="8683"/>
                  <a:pt x="1671221" y="93000"/>
                </a:cubicBezTo>
                <a:lnTo>
                  <a:pt x="1674022" y="90808"/>
                </a:lnTo>
                <a:lnTo>
                  <a:pt x="1714697" y="58967"/>
                </a:lnTo>
                <a:cubicBezTo>
                  <a:pt x="1765463" y="28145"/>
                  <a:pt x="1836708" y="7475"/>
                  <a:pt x="1915895" y="1668"/>
                </a:cubicBezTo>
                <a:cubicBezTo>
                  <a:pt x="2003050" y="-4733"/>
                  <a:pt x="2090121" y="7528"/>
                  <a:pt x="2158239" y="34456"/>
                </a:cubicBezTo>
                <a:lnTo>
                  <a:pt x="2215783" y="64282"/>
                </a:lnTo>
                <a:lnTo>
                  <a:pt x="2219340" y="66126"/>
                </a:lnTo>
                <a:cubicBezTo>
                  <a:pt x="2296353" y="19202"/>
                  <a:pt x="2411148" y="-4085"/>
                  <a:pt x="2525232" y="915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   What's the matter with you?</a:t>
            </a:r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>
              <a:buNone/>
            </a:pP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 have </a:t>
            </a:r>
            <a:r>
              <a:rPr lang="en-US" sz="2400" dirty="0">
                <a:solidFill>
                  <a:srgbClr val="C00000"/>
                </a:solidFill>
                <a:latin typeface="Century Gothic" panose="020B0502020202020204" pitchFamily="34" charset="0"/>
              </a:rPr>
              <a:t>a/an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______________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. </a:t>
            </a:r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37628" y="135719"/>
            <a:ext cx="288412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Model sentence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8" name="Picture 107"/>
          <p:cNvPicPr/>
          <p:nvPr/>
        </p:nvPicPr>
        <p:blipFill>
          <a:blip r:embed="rId6"/>
          <a:stretch>
            <a:fillRect/>
          </a:stretch>
        </p:blipFill>
        <p:spPr>
          <a:xfrm>
            <a:off x="9993630" y="1104265"/>
            <a:ext cx="1792605" cy="1945640"/>
          </a:xfrm>
          <a:prstGeom prst="cloudCallout">
            <a:avLst/>
          </a:prstGeom>
          <a:noFill/>
          <a:ln w="12700" cmpd="sng">
            <a:solidFill>
              <a:srgbClr val="7030A0"/>
            </a:solidFill>
            <a:prstDash val="solid"/>
          </a:ln>
        </p:spPr>
      </p:pic>
      <p:pic>
        <p:nvPicPr>
          <p:cNvPr id="106" name="Picture 105"/>
          <p:cNvPicPr/>
          <p:nvPr/>
        </p:nvPicPr>
        <p:blipFill>
          <a:blip r:embed="rId7"/>
          <a:stretch>
            <a:fillRect/>
          </a:stretch>
        </p:blipFill>
        <p:spPr>
          <a:xfrm>
            <a:off x="2819400" y="4117340"/>
            <a:ext cx="2134870" cy="1791970"/>
          </a:xfrm>
          <a:prstGeom prst="cloudCallout">
            <a:avLst/>
          </a:prstGeom>
          <a:noFill/>
          <a:ln w="12700" cmpd="sng">
            <a:solidFill>
              <a:srgbClr val="7030A0"/>
            </a:solidFill>
            <a:prstDash val="soli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29" grpId="1" animBg="1"/>
      <p:bldP spid="30" grpId="0" bldLvl="0" animBg="1"/>
      <p:bldP spid="30" grpId="1" animBg="1"/>
      <p:bldP spid="33" grpId="0" bldLvl="0" animBg="1"/>
      <p:bldP spid="33" grpId="1" animBg="1"/>
      <p:bldP spid="36" grpId="0" bldLvl="0" animBg="1"/>
      <p:bldP spid="36" grpId="1" animBg="1"/>
      <p:bldP spid="37" grpId="0" bldLvl="0" animBg="1"/>
      <p:bldP spid="37" grpId="1" animBg="1"/>
      <p:bldP spid="35" grpId="0" bldLvl="0" animBg="1"/>
      <p:bldP spid="35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Picture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755015" y="368300"/>
            <a:ext cx="10635615" cy="59328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SubTitle_4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8158170" y="4859453"/>
            <a:ext cx="2684839" cy="488488"/>
          </a:xfrm>
          <a:prstGeom prst="roundRect">
            <a:avLst>
              <a:gd name="adj" fmla="val 50000"/>
            </a:avLst>
          </a:prstGeom>
          <a:solidFill>
            <a:srgbClr val="21C5FF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Lesson 1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4" name="MH_SubTitle_3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501670" y="1257951"/>
            <a:ext cx="2133600" cy="59295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Unit 11</a:t>
            </a:r>
            <a:endParaRPr lang="zh-CN" altLang="en-US" sz="3200" dirty="0">
              <a:solidFill>
                <a:schemeClr val="bg1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5" name="MH_SubTitle_4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106275" y="2233549"/>
            <a:ext cx="8485991" cy="20417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6600" b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What’s the matter with you?</a:t>
            </a:r>
            <a:endParaRPr lang="zh-CN" altLang="en-US" sz="6600" b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1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6" presetID="2" presetClass="entr" presetSubtype="2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1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6" presetID="2" presetClass="entr" presetSubtype="2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51054" y="1155342"/>
            <a:ext cx="11201393" cy="4857750"/>
            <a:chOff x="843700" y="1270702"/>
            <a:chExt cx="10863004" cy="471099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43700" y="1270702"/>
              <a:ext cx="6246174" cy="4710998"/>
            </a:xfrm>
            <a:prstGeom prst="rect">
              <a:avLst/>
            </a:prstGeom>
          </p:spPr>
        </p:pic>
        <p:pic>
          <p:nvPicPr>
            <p:cNvPr id="1026" name="Picture 2" descr="https://s.sachmem.vn/public/images/v2/TA5T2SHS/U11-L1-1-b_4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0549" y="1270702"/>
              <a:ext cx="4746155" cy="471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1609242" y="1393714"/>
            <a:ext cx="26160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Tony, get up! </a:t>
            </a:r>
            <a:endParaRPr lang="en-US" sz="2400" dirty="0">
              <a:solidFill>
                <a:srgbClr val="002060"/>
              </a:solidFill>
              <a:latin typeface="Helvetica Neue"/>
            </a:endParaRPr>
          </a:p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Breakfast's ready.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94728" y="5478298"/>
            <a:ext cx="4922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Sorry, I can't have breakfast, Mum.</a:t>
            </a:r>
            <a:endParaRPr lang="en-US" sz="2400" dirty="0">
              <a:solidFill>
                <a:srgbClr val="002060"/>
              </a:solidFill>
              <a:latin typeface="Helvetica Neue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16093" y="1248574"/>
            <a:ext cx="30989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Why not? What's the </a:t>
            </a:r>
            <a:endParaRPr lang="en-US" sz="2400" dirty="0">
              <a:solidFill>
                <a:srgbClr val="002060"/>
              </a:solidFill>
              <a:latin typeface="Helvetica Neue"/>
            </a:endParaRPr>
          </a:p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matter with you?</a:t>
            </a:r>
            <a:endParaRPr lang="en-US" sz="2400" dirty="0">
              <a:solidFill>
                <a:srgbClr val="002060"/>
              </a:solidFill>
              <a:latin typeface="Helvetica Neue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31784" y="5098988"/>
            <a:ext cx="28039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I don't feel well. </a:t>
            </a:r>
            <a:endParaRPr lang="en-US" sz="2400" dirty="0">
              <a:solidFill>
                <a:srgbClr val="002060"/>
              </a:solidFill>
              <a:latin typeface="Helvetica Neue"/>
            </a:endParaRPr>
          </a:p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I have a headache.</a:t>
            </a:r>
            <a:endParaRPr lang="en-US" sz="2400" dirty="0">
              <a:solidFill>
                <a:srgbClr val="002060"/>
              </a:solidFill>
              <a:latin typeface="Helvetica Neue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0548" y="473266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MsPham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>
            <a:fillRect/>
          </a:stretch>
        </p:blipFill>
        <p:spPr>
          <a:xfrm>
            <a:off x="765831" y="1155342"/>
            <a:ext cx="364317" cy="365760"/>
          </a:xfrm>
          <a:prstGeom prst="ellipse">
            <a:avLst/>
          </a:prstGeom>
        </p:spPr>
      </p:pic>
      <p:pic>
        <p:nvPicPr>
          <p:cNvPr id="12" name="MsPham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>
            <a:fillRect/>
          </a:stretch>
        </p:blipFill>
        <p:spPr>
          <a:xfrm>
            <a:off x="7174120" y="1240596"/>
            <a:ext cx="364317" cy="365760"/>
          </a:xfrm>
          <a:prstGeom prst="ellipse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357446" y="58861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click on the speaker to hear.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1 What’s the matter with you- - Lesson 1 - 1 Look, listen and repeat. - Sách Mề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1 What’s the matter with you- - Lesson 1 - 1 Look, listen and repeat. - Sách Mềm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6308" y="1299598"/>
            <a:ext cx="11021889" cy="4595270"/>
            <a:chOff x="768984" y="1182967"/>
            <a:chExt cx="12963273" cy="4357006"/>
          </a:xfrm>
        </p:grpSpPr>
        <p:pic>
          <p:nvPicPr>
            <p:cNvPr id="3" name="Picture 6" descr="https://s.sachmem.vn/public/images/v2/TA5T2SHS/U11-L1-1-c_44.png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36"/>
            <a:stretch>
              <a:fillRect/>
            </a:stretch>
          </p:blipFill>
          <p:spPr bwMode="auto">
            <a:xfrm>
              <a:off x="768984" y="1182967"/>
              <a:ext cx="5601677" cy="4357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4" descr="https://s.sachmem.vn/public/images/v2/TA5T2SHS/U11-L1-1-d_56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0661" y="1182967"/>
              <a:ext cx="7361596" cy="4357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810548" y="473266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96405" y="1438032"/>
            <a:ext cx="37071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Oh, you have a fever, too.</a:t>
            </a:r>
            <a:endParaRPr lang="en-US" altLang="en-US" sz="2400" dirty="0">
              <a:solidFill>
                <a:srgbClr val="002060"/>
              </a:solidFill>
              <a:latin typeface="Helvetica Neue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74256" y="5179507"/>
            <a:ext cx="3642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Yes, Mum. I feel very hot.</a:t>
            </a:r>
            <a:endParaRPr lang="en-US" altLang="en-US" sz="2400" dirty="0">
              <a:solidFill>
                <a:srgbClr val="002060"/>
              </a:solidFill>
              <a:latin typeface="Helvetica Neue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040122" y="1418217"/>
            <a:ext cx="4120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What's the matter with Tony?</a:t>
            </a:r>
            <a:endParaRPr lang="en-US" altLang="en-US" sz="2400" dirty="0">
              <a:solidFill>
                <a:srgbClr val="002060"/>
              </a:solidFill>
              <a:latin typeface="Helvetica Neue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088457" y="4763269"/>
            <a:ext cx="4754880" cy="1198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He has a fever. I'll take him</a:t>
            </a:r>
            <a:endParaRPr lang="en-US" altLang="en-US" sz="2400" dirty="0">
              <a:solidFill>
                <a:srgbClr val="002060"/>
              </a:solidFill>
              <a:latin typeface="Helvetica Neue"/>
            </a:endParaRPr>
          </a:p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to the doctor after breakfast.</a:t>
            </a:r>
            <a:endParaRPr lang="en-US" altLang="en-US" sz="2400" dirty="0">
              <a:solidFill>
                <a:srgbClr val="002060"/>
              </a:solidFill>
              <a:latin typeface="Helvetica Neue"/>
            </a:endParaRPr>
          </a:p>
        </p:txBody>
      </p:sp>
      <p:pic>
        <p:nvPicPr>
          <p:cNvPr id="11" name="MsPham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>
            <a:fillRect/>
          </a:stretch>
        </p:blipFill>
        <p:spPr>
          <a:xfrm>
            <a:off x="3149957" y="5894868"/>
            <a:ext cx="364317" cy="365760"/>
          </a:xfrm>
          <a:prstGeom prst="ellipse">
            <a:avLst/>
          </a:prstGeom>
        </p:spPr>
      </p:pic>
      <p:pic>
        <p:nvPicPr>
          <p:cNvPr id="12" name="MsPham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>
            <a:fillRect/>
          </a:stretch>
        </p:blipFill>
        <p:spPr>
          <a:xfrm>
            <a:off x="6724389" y="5894868"/>
            <a:ext cx="364317" cy="36576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1 What’s the matter with you- - Lesson 1 - 1 Look, listen and repeat. - Sách Mềm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1 What’s the matter with you- - Lesson 1 - 1 Look, listen and repeat. - Sách Mềm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993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2. Point and say.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"/>
          <a:srcRect b="-1415"/>
          <a:stretch>
            <a:fillRect/>
          </a:stretch>
        </p:blipFill>
        <p:spPr>
          <a:xfrm flipH="1">
            <a:off x="1254760" y="1160145"/>
            <a:ext cx="2014220" cy="15690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050790" y="937260"/>
            <a:ext cx="1513840" cy="16897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818245" y="892175"/>
            <a:ext cx="1469390" cy="16078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2775" y="3259455"/>
            <a:ext cx="1880870" cy="1919605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554355" y="2952115"/>
            <a:ext cx="2714625" cy="67818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oothache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930015" y="2698750"/>
            <a:ext cx="3228340" cy="101854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throat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473315" y="2581910"/>
            <a:ext cx="3485515" cy="59563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stomach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ache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213850" y="5179060"/>
            <a:ext cx="2459355" cy="74676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arache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8" name="Picture 107"/>
          <p:cNvPicPr/>
          <p:nvPr/>
        </p:nvPicPr>
        <p:blipFill>
          <a:blip r:embed="rId5"/>
          <a:stretch>
            <a:fillRect/>
          </a:stretch>
        </p:blipFill>
        <p:spPr>
          <a:xfrm>
            <a:off x="1120775" y="3486785"/>
            <a:ext cx="2494915" cy="1772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ounded Rectangle 9"/>
          <p:cNvSpPr/>
          <p:nvPr/>
        </p:nvSpPr>
        <p:spPr>
          <a:xfrm>
            <a:off x="753745" y="5645150"/>
            <a:ext cx="3228340" cy="564515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headache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6" name="Picture 105"/>
          <p:cNvPicPr/>
          <p:nvPr/>
        </p:nvPicPr>
        <p:blipFill>
          <a:blip r:embed="rId6"/>
          <a:stretch>
            <a:fillRect/>
          </a:stretch>
        </p:blipFill>
        <p:spPr>
          <a:xfrm>
            <a:off x="5366385" y="3368675"/>
            <a:ext cx="2385695" cy="18910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ounded Rectangle 12"/>
          <p:cNvSpPr/>
          <p:nvPr/>
        </p:nvSpPr>
        <p:spPr>
          <a:xfrm>
            <a:off x="5329555" y="5259705"/>
            <a:ext cx="2459355" cy="74676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fever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550049" y="642381"/>
            <a:ext cx="4712527" cy="5299447"/>
            <a:chOff x="1509116" y="962207"/>
            <a:chExt cx="3764116" cy="3970371"/>
          </a:xfrm>
        </p:grpSpPr>
        <p:sp>
          <p:nvSpPr>
            <p:cNvPr id="26" name="Cloud Callout 25"/>
            <p:cNvSpPr/>
            <p:nvPr/>
          </p:nvSpPr>
          <p:spPr>
            <a:xfrm>
              <a:off x="1509116" y="1206423"/>
              <a:ext cx="1336431" cy="1271039"/>
            </a:xfrm>
            <a:prstGeom prst="cloudCallout">
              <a:avLst>
                <a:gd name="adj1" fmla="val 75219"/>
                <a:gd name="adj2" fmla="val 36214"/>
              </a:avLst>
            </a:prstGeom>
            <a:solidFill>
              <a:schemeClr val="accent4">
                <a:lumMod val="75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51042" y="1433053"/>
              <a:ext cx="852577" cy="81777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97015" y="962207"/>
              <a:ext cx="2776217" cy="3970371"/>
            </a:xfrm>
            <a:prstGeom prst="rect">
              <a:avLst/>
            </a:prstGeom>
          </p:spPr>
        </p:pic>
      </p:grpSp>
      <p:sp>
        <p:nvSpPr>
          <p:cNvPr id="29" name="Rounded Rectangle 28"/>
          <p:cNvSpPr/>
          <p:nvPr/>
        </p:nvSpPr>
        <p:spPr>
          <a:xfrm>
            <a:off x="6822272" y="2664865"/>
            <a:ext cx="4027961" cy="12573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oothache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ˈtuː</a:t>
            </a:r>
            <a:r>
              <a:rPr lang="el-GR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eɪk/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60144" y="3922165"/>
            <a:ext cx="2152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răng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oothach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26726" y="5941828"/>
            <a:ext cx="668922" cy="6689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9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2001292" y="493705"/>
            <a:ext cx="4101795" cy="58211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223904" y="8139707"/>
            <a:ext cx="3215168" cy="570782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993526" y="2449593"/>
            <a:ext cx="5095491" cy="1739348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throat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/sɔː </a:t>
            </a:r>
            <a:r>
              <a:rPr lang="el-GR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rəʊt/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53361" y="4006450"/>
            <a:ext cx="2087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họng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ore throa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79456" y="58355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2027104" y="520700"/>
            <a:ext cx="3872097" cy="58915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899201" y="7948246"/>
            <a:ext cx="3438231" cy="472304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909109" y="2780448"/>
            <a:ext cx="5041153" cy="147264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ache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/ˈstʌmək eɪk/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75550" y="4216178"/>
            <a:ext cx="2108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tomach ach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0262" y="589929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  <p:bldP spid="2" grpId="0"/>
    </p:bldLst>
  </p:timing>
</p:sld>
</file>

<file path=ppt/tags/tag1.xml><?xml version="1.0" encoding="utf-8"?>
<p:tagLst xmlns:p="http://schemas.openxmlformats.org/presentationml/2006/main">
  <p:tag name="MH" val="20161022181333"/>
  <p:tag name="MH_LIBRARY" val="GRAPHIC"/>
  <p:tag name="MH_TYPE" val="SubTitle"/>
  <p:tag name="MH_ORDER" val="3"/>
</p:tagLst>
</file>

<file path=ppt/tags/tag2.xml><?xml version="1.0" encoding="utf-8"?>
<p:tagLst xmlns:p="http://schemas.openxmlformats.org/presentationml/2006/main">
  <p:tag name="MH" val="20161022181333"/>
  <p:tag name="MH_LIBRARY" val="GRAPHIC"/>
  <p:tag name="MH_TYPE" val="SubTitle"/>
  <p:tag name="MH_ORDER" val="4"/>
</p:tagLst>
</file>

<file path=ppt/tags/tag3.xml><?xml version="1.0" encoding="utf-8"?>
<p:tagLst xmlns:p="http://schemas.openxmlformats.org/presentationml/2006/main">
  <p:tag name="MH" val="20161022181333"/>
  <p:tag name="MH_LIBRARY" val="GRAPHIC"/>
  <p:tag name="MH_TYPE" val="SubTitle"/>
  <p:tag name="MH_ORDER" val="3"/>
</p:tagLst>
</file>

<file path=ppt/tags/tag4.xml><?xml version="1.0" encoding="utf-8"?>
<p:tagLst xmlns:p="http://schemas.openxmlformats.org/presentationml/2006/main">
  <p:tag name="MH" val="20161022181333"/>
  <p:tag name="MH_LIBRARY" val="GRAPHIC"/>
  <p:tag name="MH_TYPE" val="SubTitle"/>
  <p:tag name="MH_ORDER" val="4"/>
</p:tagLst>
</file>

<file path=ppt/tags/tag5.xml><?xml version="1.0" encoding="utf-8"?>
<p:tagLst xmlns:p="http://schemas.openxmlformats.org/presentationml/2006/main">
  <p:tag name="MH" val="20161022181333"/>
  <p:tag name="MH_LIBRARY" val="GRAPHIC"/>
  <p:tag name="MH_TYPE" val="SubTitle"/>
  <p:tag name="MH_ORDER" val="3"/>
</p:tagLst>
</file>

<file path=ppt/tags/tag6.xml><?xml version="1.0" encoding="utf-8"?>
<p:tagLst xmlns:p="http://schemas.openxmlformats.org/presentationml/2006/main">
  <p:tag name="MH" val="20161022181333"/>
  <p:tag name="MH_LIBRARY" val="GRAPHIC"/>
  <p:tag name="MH_TYPE" val="SubTitle"/>
  <p:tag name="MH_ORDER" val="3"/>
</p:tagLst>
</file>

<file path=ppt/tags/tag7.xml><?xml version="1.0" encoding="utf-8"?>
<p:tagLst xmlns:p="http://schemas.openxmlformats.org/presentationml/2006/main">
  <p:tag name="MH" val="20161022181333"/>
  <p:tag name="MH_LIBRARY" val="GRAPHIC"/>
  <p:tag name="MH_TYPE" val="SubTitle"/>
  <p:tag name="MH_ORDER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2110</Words>
  <Application>WPS Presentation</Application>
  <PresentationFormat>Widescreen</PresentationFormat>
  <Paragraphs>223</Paragraphs>
  <Slides>27</Slides>
  <Notes>22</Notes>
  <HiddenSlides>0</HiddenSlides>
  <MMClips>21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3" baseType="lpstr">
      <vt:lpstr>Arial</vt:lpstr>
      <vt:lpstr>SimSun</vt:lpstr>
      <vt:lpstr>Wingdings</vt:lpstr>
      <vt:lpstr>Microsoft JhengHei</vt:lpstr>
      <vt:lpstr>PMingLiU</vt:lpstr>
      <vt:lpstr>PMingLiU-ExtB</vt:lpstr>
      <vt:lpstr>字魂59号-创粗黑</vt:lpstr>
      <vt:lpstr>Arial Black</vt:lpstr>
      <vt:lpstr>Helvetica Neue</vt:lpstr>
      <vt:lpstr>Calibri</vt:lpstr>
      <vt:lpstr>Microsoft YaHei</vt:lpstr>
      <vt:lpstr>Arial Unicode MS</vt:lpstr>
      <vt:lpstr>Century Gothic</vt:lpstr>
      <vt:lpstr>Tahoma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Asus</cp:lastModifiedBy>
  <cp:revision>297</cp:revision>
  <dcterms:created xsi:type="dcterms:W3CDTF">2020-12-08T06:13:00Z</dcterms:created>
  <dcterms:modified xsi:type="dcterms:W3CDTF">2022-12-26T05:22:05Z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4258C066C2424A569C1FD10F07842B99</vt:lpwstr>
  </property>
  <property fmtid="{D5CDD505-2E9C-101B-9397-08002B2CF9AE}" pid="3" name="KSOProductBuildVer">
    <vt:lpwstr>1033-11.2.0.11440</vt:lpwstr>
  </property>
</Properties>
</file>