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79" r:id="rId6"/>
    <p:sldId id="280" r:id="rId7"/>
    <p:sldId id="260" r:id="rId8"/>
    <p:sldId id="261" r:id="rId9"/>
    <p:sldId id="262" r:id="rId10"/>
    <p:sldId id="263" r:id="rId11"/>
    <p:sldId id="264" r:id="rId12"/>
    <p:sldId id="265" r:id="rId13"/>
    <p:sldId id="266" r:id="rId14"/>
    <p:sldId id="267" r:id="rId15"/>
    <p:sldId id="268" r:id="rId16"/>
    <p:sldId id="281" r:id="rId17"/>
    <p:sldId id="269" r:id="rId18"/>
    <p:sldId id="270" r:id="rId19"/>
    <p:sldId id="271" r:id="rId20"/>
    <p:sldId id="272" r:id="rId21"/>
    <p:sldId id="273" r:id="rId22"/>
    <p:sldId id="274" r:id="rId23"/>
    <p:sldId id="275" r:id="rId24"/>
    <p:sldId id="276" r:id="rId25"/>
    <p:sldId id="277" r:id="rId26"/>
    <p:sldId id="282" r:id="rId27"/>
    <p:sldId id="27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6A8719-0EA3-41E9-880F-0704FCAD6053}" type="datetimeFigureOut">
              <a:rPr lang="en-US" smtClean="0"/>
              <a:t>4/4/2024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B7AF1D-3A98-4227-8970-47E839AD47DA}" type="slidenum">
              <a:rPr lang="en-US" smtClean="0"/>
              <a:t>‹#›</a:t>
            </a:fld>
            <a:endParaRPr lang="en-US"/>
          </a:p>
        </p:txBody>
      </p:sp>
    </p:spTree>
    <p:extLst>
      <p:ext uri="{BB962C8B-B14F-4D97-AF65-F5344CB8AC3E}">
        <p14:creationId xmlns:p14="http://schemas.microsoft.com/office/powerpoint/2010/main" val="3148384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BD1FAD5-324F-48E7-AC52-3FC2D9E02F47}" type="slidenum">
              <a:rPr lang="en-US" altLang="en-US">
                <a:latin typeface="Arial" panose="020B0604020202020204" pitchFamily="34" charset="0"/>
                <a:cs typeface="Arial" panose="020B0604020202020204" pitchFamily="34" charset="0"/>
              </a:rPr>
              <a:pPr algn="r" eaLnBrk="1" hangingPunct="1">
                <a:spcBef>
                  <a:spcPct val="0"/>
                </a:spcBef>
              </a:pPr>
              <a:t>3</a:t>
            </a:fld>
            <a:endParaRPr lang="en-US" altLang="en-US">
              <a:latin typeface="Arial" panose="020B0604020202020204" pitchFamily="34" charset="0"/>
              <a:cs typeface="Arial" panose="020B0604020202020204" pitchFamily="34" charset="0"/>
            </a:endParaRPr>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en-US" smtClean="0"/>
          </a:p>
        </p:txBody>
      </p:sp>
    </p:spTree>
    <p:extLst>
      <p:ext uri="{BB962C8B-B14F-4D97-AF65-F5344CB8AC3E}">
        <p14:creationId xmlns:p14="http://schemas.microsoft.com/office/powerpoint/2010/main" val="2097444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46B783CB-E112-43E5-AB6B-9B5052F5B742}" type="slidenum">
              <a:rPr lang="en-US" altLang="en-US">
                <a:latin typeface="Arial" panose="020B0604020202020204" pitchFamily="34" charset="0"/>
                <a:cs typeface="Arial" panose="020B0604020202020204" pitchFamily="34" charset="0"/>
              </a:rPr>
              <a:pPr algn="r" eaLnBrk="1" hangingPunct="1">
                <a:spcBef>
                  <a:spcPct val="0"/>
                </a:spcBef>
              </a:pPr>
              <a:t>4</a:t>
            </a:fld>
            <a:endParaRPr lang="en-US" altLang="en-US">
              <a:latin typeface="Arial" panose="020B0604020202020204" pitchFamily="34" charset="0"/>
              <a:cs typeface="Arial" panose="020B0604020202020204" pitchFamily="34" charset="0"/>
            </a:endParaRPr>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en-US" smtClean="0"/>
          </a:p>
        </p:txBody>
      </p:sp>
    </p:spTree>
    <p:extLst>
      <p:ext uri="{BB962C8B-B14F-4D97-AF65-F5344CB8AC3E}">
        <p14:creationId xmlns:p14="http://schemas.microsoft.com/office/powerpoint/2010/main" val="81506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buFont typeface="Arial" panose="020B0604020202020204" pitchFamily="34" charset="0"/>
              <a:buNone/>
            </a:pPr>
            <a:fld id="{3C50091B-17BD-4032-BD6E-F848CB233DAA}" type="slidenum">
              <a:rPr lang="en-US" altLang="zh-CN" sz="1200">
                <a:cs typeface="等线"/>
              </a:rPr>
              <a:pPr algn="r" eaLnBrk="1" hangingPunct="1">
                <a:buFont typeface="Arial" panose="020B0604020202020204" pitchFamily="34" charset="0"/>
                <a:buNone/>
              </a:pPr>
              <a:t>7</a:t>
            </a:fld>
            <a:endParaRPr lang="en-US" altLang="zh-CN" sz="1200">
              <a:cs typeface="等线"/>
            </a:endParaRPr>
          </a:p>
        </p:txBody>
      </p:sp>
      <p:sp>
        <p:nvSpPr>
          <p:cNvPr id="21507" name="Rectangle 2"/>
          <p:cNvSpPr>
            <a:spLocks noGrp="1" noRot="1" noChangeAspect="1" noChangeArrowheads="1" noTextEdit="1"/>
          </p:cNvSpPr>
          <p:nvPr>
            <p:ph type="sldImg" idx="4294967295"/>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en-US" smtClean="0"/>
          </a:p>
        </p:txBody>
      </p:sp>
    </p:spTree>
    <p:extLst>
      <p:ext uri="{BB962C8B-B14F-4D97-AF65-F5344CB8AC3E}">
        <p14:creationId xmlns:p14="http://schemas.microsoft.com/office/powerpoint/2010/main" val="518495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20D8A12-1633-41B3-A63F-3C9710B7FE34}" type="slidenum">
              <a:rPr lang="en-US" altLang="en-US" smtClean="0">
                <a:latin typeface="Arial" panose="020B0604020202020204" pitchFamily="34" charset="0"/>
                <a:cs typeface="Arial" panose="020B0604020202020204" pitchFamily="34" charset="0"/>
              </a:rPr>
              <a:pPr>
                <a:spcBef>
                  <a:spcPct val="0"/>
                </a:spcBef>
              </a:pPr>
              <a:t>23</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4820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1DC5D41-DF1E-44EF-8957-A33F09053698}" type="slidenum">
              <a:rPr lang="en-US" altLang="en-US">
                <a:latin typeface="Arial" panose="020B0604020202020204" pitchFamily="34" charset="0"/>
                <a:cs typeface="Arial" panose="020B0604020202020204" pitchFamily="34" charset="0"/>
              </a:rPr>
              <a:pPr algn="r" eaLnBrk="1" hangingPunct="1">
                <a:spcBef>
                  <a:spcPct val="0"/>
                </a:spcBef>
              </a:pPr>
              <a:t>24</a:t>
            </a:fld>
            <a:endParaRPr lang="en-US" altLang="en-US">
              <a:latin typeface="Arial" panose="020B0604020202020204" pitchFamily="34" charset="0"/>
              <a:cs typeface="Arial" panose="020B0604020202020204" pitchFamily="34" charset="0"/>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en-US" smtClean="0"/>
          </a:p>
        </p:txBody>
      </p:sp>
    </p:spTree>
    <p:extLst>
      <p:ext uri="{BB962C8B-B14F-4D97-AF65-F5344CB8AC3E}">
        <p14:creationId xmlns:p14="http://schemas.microsoft.com/office/powerpoint/2010/main" val="82601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F9621EA2-5992-416D-9EF4-C0CB97BC3225}" type="slidenum">
              <a:rPr lang="en-US" altLang="en-US">
                <a:latin typeface="Arial" panose="020B0604020202020204" pitchFamily="34" charset="0"/>
                <a:cs typeface="Arial" panose="020B0604020202020204" pitchFamily="34" charset="0"/>
              </a:rPr>
              <a:pPr algn="r" eaLnBrk="1" hangingPunct="1">
                <a:spcBef>
                  <a:spcPct val="0"/>
                </a:spcBef>
              </a:pPr>
              <a:t>25</a:t>
            </a:fld>
            <a:endParaRPr lang="en-US" altLang="en-US">
              <a:latin typeface="Arial" panose="020B0604020202020204" pitchFamily="34" charset="0"/>
              <a:cs typeface="Arial" panose="020B0604020202020204" pitchFamily="34" charset="0"/>
            </a:endParaRP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en-US" smtClean="0"/>
          </a:p>
        </p:txBody>
      </p:sp>
    </p:spTree>
    <p:extLst>
      <p:ext uri="{BB962C8B-B14F-4D97-AF65-F5344CB8AC3E}">
        <p14:creationId xmlns:p14="http://schemas.microsoft.com/office/powerpoint/2010/main" val="281531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4BCD4E-1F20-4798-A951-7CE69A92CC12}"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2063742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4BCD4E-1F20-4798-A951-7CE69A92CC12}"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17607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4BCD4E-1F20-4798-A951-7CE69A92CC12}"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1760572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4BCD4E-1F20-4798-A951-7CE69A92CC12}"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1802550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4BCD4E-1F20-4798-A951-7CE69A92CC12}" type="datetimeFigureOut">
              <a:rPr lang="en-US" smtClean="0"/>
              <a:t>4/4/2024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27931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4BCD4E-1F20-4798-A951-7CE69A92CC12}" type="datetimeFigureOut">
              <a:rPr lang="en-US" smtClean="0"/>
              <a:t>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419181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4BCD4E-1F20-4798-A951-7CE69A92CC12}" type="datetimeFigureOut">
              <a:rPr lang="en-US" smtClean="0"/>
              <a:t>4/4/2024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95874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4BCD4E-1F20-4798-A951-7CE69A92CC12}" type="datetimeFigureOut">
              <a:rPr lang="en-US" smtClean="0"/>
              <a:t>4/4/2024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2284601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BCD4E-1F20-4798-A951-7CE69A92CC12}" type="datetimeFigureOut">
              <a:rPr lang="en-US" smtClean="0"/>
              <a:t>4/4/2024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325483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E4BCD4E-1F20-4798-A951-7CE69A92CC12}" type="datetimeFigureOut">
              <a:rPr lang="en-US" smtClean="0"/>
              <a:t>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1030567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E4BCD4E-1F20-4798-A951-7CE69A92CC12}" type="datetimeFigureOut">
              <a:rPr lang="en-US" smtClean="0"/>
              <a:t>4/4/2024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F2E037-277E-46FE-A013-3DF0A6047EEE}" type="slidenum">
              <a:rPr lang="en-US" smtClean="0"/>
              <a:t>‹#›</a:t>
            </a:fld>
            <a:endParaRPr lang="en-US"/>
          </a:p>
        </p:txBody>
      </p:sp>
    </p:spTree>
    <p:extLst>
      <p:ext uri="{BB962C8B-B14F-4D97-AF65-F5344CB8AC3E}">
        <p14:creationId xmlns:p14="http://schemas.microsoft.com/office/powerpoint/2010/main" val="2151342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BCD4E-1F20-4798-A951-7CE69A92CC12}" type="datetimeFigureOut">
              <a:rPr lang="en-US" smtClean="0"/>
              <a:t>4/4/2024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2E037-277E-46FE-A013-3DF0A6047EEE}" type="slidenum">
              <a:rPr lang="en-US" smtClean="0"/>
              <a:t>‹#›</a:t>
            </a:fld>
            <a:endParaRPr lang="en-US"/>
          </a:p>
        </p:txBody>
      </p:sp>
    </p:spTree>
    <p:extLst>
      <p:ext uri="{BB962C8B-B14F-4D97-AF65-F5344CB8AC3E}">
        <p14:creationId xmlns:p14="http://schemas.microsoft.com/office/powerpoint/2010/main" val="111093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image" Target="../media/image2.png"/><Relationship Id="rId7"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23.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1.gi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1.g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7.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gif"/></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1" y="857250"/>
            <a:ext cx="672306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sunflowers_wave_hb"/>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1489" y="4979988"/>
            <a:ext cx="103028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daisy_button_pink_hb"/>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5639" y="879475"/>
            <a:ext cx="5540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557588" y="1935164"/>
            <a:ext cx="120015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878763" y="1808164"/>
            <a:ext cx="120015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959350" y="2271714"/>
            <a:ext cx="120015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8"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613525" y="2239964"/>
            <a:ext cx="120015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812088" y="4473575"/>
            <a:ext cx="120015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10"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731250" y="3068639"/>
            <a:ext cx="120015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11"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801938" y="3068639"/>
            <a:ext cx="120015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8" name="Text Box 12"/>
          <p:cNvSpPr txBox="1">
            <a:spLocks noChangeArrowheads="1"/>
          </p:cNvSpPr>
          <p:nvPr/>
        </p:nvSpPr>
        <p:spPr bwMode="auto">
          <a:xfrm>
            <a:off x="3716339" y="3625851"/>
            <a:ext cx="4624387"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18900000" algn="ctr" rotWithShape="0">
                    <a:srgbClr val="9933FF"/>
                  </a:outerShdw>
                </a:effectLst>
              </a14:hiddenEffects>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eaLnBrk="1" hangingPunct="1">
              <a:spcBef>
                <a:spcPct val="0"/>
              </a:spcBef>
              <a:buClrTx/>
              <a:buSzTx/>
              <a:buFontTx/>
              <a:buNone/>
            </a:pPr>
            <a:r>
              <a:rPr lang="en-US" altLang="en-US" sz="2100">
                <a:solidFill>
                  <a:srgbClr val="9900FF"/>
                </a:solidFill>
                <a:latin typeface=".VnExoticH" panose="020B7200000000000000" pitchFamily="34" charset="0"/>
                <a:cs typeface="Arial" panose="020B0604020202020204" pitchFamily="34" charset="0"/>
              </a:rPr>
              <a:t> </a:t>
            </a:r>
            <a:r>
              <a:rPr lang="en-US" altLang="en-US" sz="2100" b="1">
                <a:solidFill>
                  <a:srgbClr val="9900FF"/>
                </a:solidFill>
                <a:latin typeface="Times New Roman" panose="02020603050405020304" pitchFamily="18" charset="0"/>
                <a:cs typeface="Times New Roman" panose="02020603050405020304" pitchFamily="18" charset="0"/>
              </a:rPr>
              <a:t>MÔN ĐẠO ĐỨC LỚP 5</a:t>
            </a:r>
            <a:endParaRPr lang="en-US" altLang="en-US" sz="1800" b="1">
              <a:latin typeface="Times New Roman" panose="02020603050405020304" pitchFamily="18" charset="0"/>
              <a:cs typeface="Times New Roman" panose="02020603050405020304" pitchFamily="18" charset="0"/>
            </a:endParaRPr>
          </a:p>
        </p:txBody>
      </p:sp>
      <p:sp>
        <p:nvSpPr>
          <p:cNvPr id="45069" name="Text Box 13"/>
          <p:cNvSpPr txBox="1">
            <a:spLocks noChangeArrowheads="1"/>
          </p:cNvSpPr>
          <p:nvPr/>
        </p:nvSpPr>
        <p:spPr bwMode="auto">
          <a:xfrm>
            <a:off x="3171825" y="4508501"/>
            <a:ext cx="57150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eaLnBrk="1" hangingPunct="1">
              <a:spcBef>
                <a:spcPct val="0"/>
              </a:spcBef>
              <a:buClrTx/>
              <a:buSzTx/>
              <a:buFontTx/>
              <a:buNone/>
            </a:pPr>
            <a:r>
              <a:rPr lang="en-US" altLang="en-US" sz="2400" b="1">
                <a:solidFill>
                  <a:srgbClr val="0000FF"/>
                </a:solidFill>
                <a:latin typeface="Times New Roman" panose="02020603050405020304" pitchFamily="18" charset="0"/>
                <a:cs typeface="Arial" panose="020B0604020202020204" pitchFamily="34" charset="0"/>
              </a:rPr>
              <a:t>Giáo viên: Nguyễn Thị Mộng Thắm</a:t>
            </a:r>
          </a:p>
        </p:txBody>
      </p:sp>
      <p:sp>
        <p:nvSpPr>
          <p:cNvPr id="45070" name="WordArt 14"/>
          <p:cNvSpPr>
            <a:spLocks noChangeArrowheads="1" noChangeShapeType="1" noTextEdit="1"/>
          </p:cNvSpPr>
          <p:nvPr/>
        </p:nvSpPr>
        <p:spPr bwMode="auto">
          <a:xfrm>
            <a:off x="3295651" y="1687514"/>
            <a:ext cx="5591175" cy="4497387"/>
          </a:xfrm>
          <a:prstGeom prst="rect">
            <a:avLst/>
          </a:prstGeom>
        </p:spPr>
        <p:txBody>
          <a:bodyPr spcFirstLastPara="1" wrap="none" fromWordArt="1">
            <a:prstTxWarp prst="textArchUp">
              <a:avLst>
                <a:gd name="adj" fmla="val 10917447"/>
              </a:avLst>
            </a:prstTxWarp>
          </a:bodyPr>
          <a:lstStyle/>
          <a:p>
            <a:pPr algn="ctr"/>
            <a:r>
              <a:rPr lang="vi-VN" sz="3300" b="1" kern="10">
                <a:ln w="9525">
                  <a:solidFill>
                    <a:schemeClr val="accent1"/>
                  </a:solidFill>
                  <a:round/>
                  <a:headEnd/>
                  <a:tailEnd/>
                </a:ln>
                <a:solidFill>
                  <a:srgbClr val="FF0000"/>
                </a:solidFill>
                <a:latin typeface="Times New Roman" panose="02020603050405020304" pitchFamily="18" charset="0"/>
                <a:cs typeface="Times New Roman" panose="02020603050405020304" pitchFamily="18" charset="0"/>
              </a:rPr>
              <a:t>TRƯỜNG TIỂU HỌC TÂY PHÚ</a:t>
            </a:r>
            <a:endParaRPr lang="en-US" sz="3300" b="1" kern="10">
              <a:ln w="9525">
                <a:solidFill>
                  <a:schemeClr val="accent1"/>
                </a:solidFill>
                <a:round/>
                <a:headEnd/>
                <a:tailEnd/>
              </a:ln>
              <a:solidFill>
                <a:srgbClr val="FF0000"/>
              </a:solidFill>
              <a:latin typeface="Times New Roman" panose="02020603050405020304" pitchFamily="18" charset="0"/>
              <a:cs typeface="Times New Roman" panose="02020603050405020304" pitchFamily="18" charset="0"/>
            </a:endParaRPr>
          </a:p>
        </p:txBody>
      </p:sp>
      <p:graphicFrame>
        <p:nvGraphicFramePr>
          <p:cNvPr id="14351" name="Object 15"/>
          <p:cNvGraphicFramePr>
            <a:graphicFrameLocks noChangeAspect="1"/>
          </p:cNvGraphicFramePr>
          <p:nvPr/>
        </p:nvGraphicFramePr>
        <p:xfrm>
          <a:off x="5124450" y="2333626"/>
          <a:ext cx="685800" cy="149225"/>
        </p:xfrm>
        <a:graphic>
          <a:graphicData uri="http://schemas.openxmlformats.org/presentationml/2006/ole">
            <mc:AlternateContent xmlns:mc="http://schemas.openxmlformats.org/markup-compatibility/2006">
              <mc:Choice xmlns:v="urn:schemas-microsoft-com:vml" Requires="v">
                <p:oleObj spid="_x0000_s1032" name="Equation" r:id="rId7" imgW="435285" imgH="677109" progId="Equation.DSMT4">
                  <p:embed/>
                </p:oleObj>
              </mc:Choice>
              <mc:Fallback>
                <p:oleObj name="Equation" r:id="rId7" imgW="435285" imgH="677109" progId="Equation.DSMT4">
                  <p:embed/>
                  <p:pic>
                    <p:nvPicPr>
                      <p:cNvPr id="14351"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24450" y="2333626"/>
                        <a:ext cx="685800" cy="14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73981962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repeatCount="indefinite" fill="hold" grpId="0" nodeType="withEffect">
                                  <p:stCondLst>
                                    <p:cond delay="0"/>
                                  </p:stCondLst>
                                  <p:iterate type="lt">
                                    <p:tmPct val="0"/>
                                  </p:iterate>
                                  <p:childTnLst>
                                    <p:set>
                                      <p:cBhvr>
                                        <p:cTn id="6" dur="1" fill="hold">
                                          <p:stCondLst>
                                            <p:cond delay="0"/>
                                          </p:stCondLst>
                                        </p:cTn>
                                        <p:tgtEl>
                                          <p:spTgt spid="45068"/>
                                        </p:tgtEl>
                                        <p:attrNameLst>
                                          <p:attrName>style.visibility</p:attrName>
                                        </p:attrNameLst>
                                      </p:cBhvr>
                                      <p:to>
                                        <p:strVal val="visible"/>
                                      </p:to>
                                    </p:set>
                                    <p:animEffect transition="in" filter="diamond(in)">
                                      <p:cBhvr>
                                        <p:cTn id="7" dur="2000"/>
                                        <p:tgtEl>
                                          <p:spTgt spid="45068"/>
                                        </p:tgtEl>
                                      </p:cBhvr>
                                    </p:animEffect>
                                  </p:childTnLst>
                                </p:cTn>
                              </p:par>
                              <p:par>
                                <p:cTn id="8" presetID="22" presetClass="emph" presetSubtype="0" repeatCount="indefinite" fill="hold" grpId="0" nodeType="withEffect">
                                  <p:stCondLst>
                                    <p:cond delay="0"/>
                                  </p:stCondLst>
                                  <p:childTnLst>
                                    <p:animClr clrSpc="hsl" dir="cw">
                                      <p:cBhvr override="childStyle">
                                        <p:cTn id="9" dur="2000" fill="hold"/>
                                        <p:tgtEl>
                                          <p:spTgt spid="45069"/>
                                        </p:tgtEl>
                                        <p:attrNameLst>
                                          <p:attrName>style.color</p:attrName>
                                        </p:attrNameLst>
                                      </p:cBhvr>
                                      <p:by>
                                        <p:hsl h="-7200000" s="0" l="0"/>
                                      </p:by>
                                    </p:animClr>
                                    <p:animClr clrSpc="hsl" dir="cw">
                                      <p:cBhvr>
                                        <p:cTn id="10" dur="2000" fill="hold"/>
                                        <p:tgtEl>
                                          <p:spTgt spid="45069"/>
                                        </p:tgtEl>
                                        <p:attrNameLst>
                                          <p:attrName>fillcolor</p:attrName>
                                        </p:attrNameLst>
                                      </p:cBhvr>
                                      <p:by>
                                        <p:hsl h="-7200000" s="0" l="0"/>
                                      </p:by>
                                    </p:animClr>
                                    <p:animClr clrSpc="hsl" dir="cw">
                                      <p:cBhvr>
                                        <p:cTn id="11" dur="2000" fill="hold"/>
                                        <p:tgtEl>
                                          <p:spTgt spid="45069"/>
                                        </p:tgtEl>
                                        <p:attrNameLst>
                                          <p:attrName>stroke.color</p:attrName>
                                        </p:attrNameLst>
                                      </p:cBhvr>
                                      <p:by>
                                        <p:hsl h="-7200000" s="0" l="0"/>
                                      </p:by>
                                    </p:animClr>
                                    <p:set>
                                      <p:cBhvr>
                                        <p:cTn id="12" dur="2000" fill="hold"/>
                                        <p:tgtEl>
                                          <p:spTgt spid="45069"/>
                                        </p:tgtEl>
                                        <p:attrNameLst>
                                          <p:attrName>fill.type</p:attrName>
                                        </p:attrNameLst>
                                      </p:cBhvr>
                                      <p:to>
                                        <p:strVal val="solid"/>
                                      </p:to>
                                    </p:set>
                                  </p:childTnLst>
                                </p:cTn>
                              </p:par>
                              <p:par>
                                <p:cTn id="13" presetID="23" presetClass="emph" presetSubtype="0" repeatCount="indefinite" fill="hold" nodeType="withEffect">
                                  <p:stCondLst>
                                    <p:cond delay="0"/>
                                  </p:stCondLst>
                                  <p:childTnLst>
                                    <p:animClr clrSpc="hsl" dir="cw">
                                      <p:cBhvr override="childStyle">
                                        <p:cTn id="14" dur="2000" fill="hold"/>
                                        <p:tgtEl>
                                          <p:spTgt spid="45070"/>
                                        </p:tgtEl>
                                        <p:attrNameLst>
                                          <p:attrName>style.color</p:attrName>
                                        </p:attrNameLst>
                                      </p:cBhvr>
                                      <p:by>
                                        <p:hsl h="10842353" s="0" l="0"/>
                                      </p:by>
                                    </p:animClr>
                                    <p:animClr clrSpc="hsl" dir="cw">
                                      <p:cBhvr>
                                        <p:cTn id="15" dur="2000" fill="hold"/>
                                        <p:tgtEl>
                                          <p:spTgt spid="45070"/>
                                        </p:tgtEl>
                                        <p:attrNameLst>
                                          <p:attrName>fillcolor</p:attrName>
                                        </p:attrNameLst>
                                      </p:cBhvr>
                                      <p:by>
                                        <p:hsl h="10842353" s="0" l="0"/>
                                      </p:by>
                                    </p:animClr>
                                    <p:animClr clrSpc="hsl" dir="cw">
                                      <p:cBhvr>
                                        <p:cTn id="16" dur="2000" fill="hold"/>
                                        <p:tgtEl>
                                          <p:spTgt spid="45070"/>
                                        </p:tgtEl>
                                        <p:attrNameLst>
                                          <p:attrName>stroke.color</p:attrName>
                                        </p:attrNameLst>
                                      </p:cBhvr>
                                      <p:by>
                                        <p:hsl h="10842353" s="0" l="0"/>
                                      </p:by>
                                    </p:animClr>
                                    <p:set>
                                      <p:cBhvr>
                                        <p:cTn id="17" dur="2000" fill="hold"/>
                                        <p:tgtEl>
                                          <p:spTgt spid="450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8" grpId="0"/>
      <p:bldP spid="4506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6"/>
          <p:cNvSpPr>
            <a:spLocks noChangeArrowheads="1"/>
          </p:cNvSpPr>
          <p:nvPr/>
        </p:nvSpPr>
        <p:spPr bwMode="auto">
          <a:xfrm>
            <a:off x="7010400" y="533400"/>
            <a:ext cx="3251200" cy="1219200"/>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b="1">
                <a:solidFill>
                  <a:srgbClr val="0000FF"/>
                </a:solidFill>
                <a:latin typeface="Times New Roman" panose="02020603050405020304" pitchFamily="18" charset="0"/>
                <a:ea typeface="Arial Unicode MS" pitchFamily="34" charset="-128"/>
              </a:rPr>
              <a:t>Câu hỏi:</a:t>
            </a:r>
            <a:endParaRPr lang="en-US" altLang="zh-CN" b="1">
              <a:latin typeface="Times New Roman" panose="02020603050405020304" pitchFamily="18" charset="0"/>
              <a:ea typeface="Arial Unicode MS" pitchFamily="34" charset="-128"/>
            </a:endParaRPr>
          </a:p>
        </p:txBody>
      </p:sp>
      <p:sp>
        <p:nvSpPr>
          <p:cNvPr id="51242" name="Text Box 42"/>
          <p:cNvSpPr txBox="1">
            <a:spLocks noChangeArrowheads="1"/>
          </p:cNvSpPr>
          <p:nvPr/>
        </p:nvSpPr>
        <p:spPr bwMode="auto">
          <a:xfrm>
            <a:off x="2001839" y="3676651"/>
            <a:ext cx="86772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CN" b="1">
                <a:solidFill>
                  <a:srgbClr val="0000FF"/>
                </a:solidFill>
                <a:latin typeface="Times New Roman" panose="02020603050405020304" pitchFamily="18" charset="0"/>
                <a:ea typeface="Arial Unicode MS" pitchFamily="34" charset="-128"/>
              </a:rPr>
              <a:t>1. Các bạn học sinh  trong truyện đã làm gì khi gặp bà cụ và em bé ?</a:t>
            </a:r>
          </a:p>
        </p:txBody>
      </p:sp>
      <p:sp>
        <p:nvSpPr>
          <p:cNvPr id="5" name="Text Box 42"/>
          <p:cNvSpPr txBox="1">
            <a:spLocks noChangeArrowheads="1"/>
          </p:cNvSpPr>
          <p:nvPr/>
        </p:nvSpPr>
        <p:spPr bwMode="auto">
          <a:xfrm>
            <a:off x="2001839" y="4868864"/>
            <a:ext cx="57499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CN" b="1">
                <a:solidFill>
                  <a:srgbClr val="0000FF"/>
                </a:solidFill>
                <a:latin typeface="Times New Roman" panose="02020603050405020304" pitchFamily="18" charset="0"/>
                <a:ea typeface="Arial Unicode MS" pitchFamily="34" charset="-128"/>
              </a:rPr>
              <a:t>2. Vì sao bà cụ cảm ơn các bạn?</a:t>
            </a:r>
          </a:p>
        </p:txBody>
      </p:sp>
      <p:sp>
        <p:nvSpPr>
          <p:cNvPr id="6" name="Text Box 42"/>
          <p:cNvSpPr txBox="1">
            <a:spLocks noChangeArrowheads="1"/>
          </p:cNvSpPr>
          <p:nvPr/>
        </p:nvSpPr>
        <p:spPr bwMode="auto">
          <a:xfrm>
            <a:off x="1968501" y="5486400"/>
            <a:ext cx="8677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CN" b="1">
                <a:solidFill>
                  <a:srgbClr val="0000FF"/>
                </a:solidFill>
                <a:latin typeface="Times New Roman" panose="02020603050405020304" pitchFamily="18" charset="0"/>
                <a:ea typeface="Arial Unicode MS" pitchFamily="34" charset="-128"/>
              </a:rPr>
              <a:t>3. Em suy nghĩ gì về việc làm của các bạn?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6300" y="165101"/>
            <a:ext cx="27305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67424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1242">
                                            <p:txEl>
                                              <p:pRg st="0" end="0"/>
                                            </p:txEl>
                                          </p:spTgt>
                                        </p:tgtEl>
                                        <p:attrNameLst>
                                          <p:attrName>style.visibility</p:attrName>
                                        </p:attrNameLst>
                                      </p:cBhvr>
                                      <p:to>
                                        <p:strVal val="visible"/>
                                      </p:to>
                                    </p:set>
                                    <p:anim calcmode="lin" valueType="num">
                                      <p:cBhvr>
                                        <p:cTn id="7" dur="500" fill="hold"/>
                                        <p:tgtEl>
                                          <p:spTgt spid="5124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42">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p:cTn id="19"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amera.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anim calcmode="lin" valueType="num">
                                      <p:cBhvr>
                                        <p:cTn id="26" dur="500" fill="hold"/>
                                        <p:tgtEl>
                                          <p:spTgt spid="7"/>
                                        </p:tgtEl>
                                        <p:attrNameLst>
                                          <p:attrName>ppt_x</p:attrName>
                                        </p:attrNameLst>
                                      </p:cBhvr>
                                      <p:tavLst>
                                        <p:tav tm="0">
                                          <p:val>
                                            <p:strVal val="#ppt_x"/>
                                          </p:val>
                                        </p:tav>
                                        <p:tav tm="100000">
                                          <p:val>
                                            <p:strVal val="#ppt_x"/>
                                          </p:val>
                                        </p:tav>
                                      </p:tavLst>
                                    </p:anim>
                                    <p:anim calcmode="lin" valueType="num">
                                      <p:cBhvr>
                                        <p:cTn id="27"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2" name="Text Box 42"/>
          <p:cNvSpPr txBox="1">
            <a:spLocks noChangeArrowheads="1"/>
          </p:cNvSpPr>
          <p:nvPr/>
        </p:nvSpPr>
        <p:spPr bwMode="auto">
          <a:xfrm>
            <a:off x="1757364" y="3373439"/>
            <a:ext cx="8910637"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1</a:t>
            </a:r>
            <a:r>
              <a:rPr lang="en-US" altLang="en-US" b="1">
                <a:solidFill>
                  <a:srgbClr val="0B19C8"/>
                </a:solidFill>
                <a:latin typeface="Times New Roman" panose="02020603050405020304" pitchFamily="18" charset="0"/>
                <a:ea typeface="Arial Unicode MS" pitchFamily="34" charset="-128"/>
                <a:cs typeface="Arial" panose="020B0604020202020204" pitchFamily="34" charset="0"/>
              </a:rPr>
              <a:t>. Các bạn học sinh  trong truyện đã làm gì khi gặp bà cụ và em bé ?</a:t>
            </a:r>
          </a:p>
          <a:p>
            <a:pPr algn="just">
              <a:lnSpc>
                <a:spcPct val="150000"/>
              </a:lnSpc>
              <a:buFontTx/>
              <a:buNone/>
            </a:pPr>
            <a:r>
              <a:rPr lang="pt-BR" altLang="en-US" sz="2800">
                <a:solidFill>
                  <a:srgbClr val="0000FF"/>
                </a:solidFill>
                <a:latin typeface="Times New Roman" panose="02020603050405020304" pitchFamily="18" charset="0"/>
                <a:ea typeface="Arial Unicode MS" pitchFamily="34" charset="-128"/>
                <a:cs typeface="Times New Roman" panose="02020603050405020304" pitchFamily="18" charset="0"/>
              </a:rPr>
              <a:t> Các bạn trong truyện đã đứng tránh sang một bên để nhường đường cho cụ già và em bé. Bạn Sâm dắt em nhỏ giúp bà cụ. Bạn Hương nhắc bà cụ đi lên lề cỏ cho khỏi trơn.</a:t>
            </a:r>
          </a:p>
        </p:txBody>
      </p:sp>
      <p:sp>
        <p:nvSpPr>
          <p:cNvPr id="25603" name="Rectangle 36"/>
          <p:cNvSpPr>
            <a:spLocks noChangeArrowheads="1"/>
          </p:cNvSpPr>
          <p:nvPr/>
        </p:nvSpPr>
        <p:spPr bwMode="auto">
          <a:xfrm>
            <a:off x="152400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Times New Roman" panose="02020603050405020304" pitchFamily="18" charset="0"/>
              <a:cs typeface="Arial" panose="020B0604020202020204" pitchFamily="34" charset="0"/>
            </a:endParaRPr>
          </a:p>
        </p:txBody>
      </p:sp>
      <p:pic>
        <p:nvPicPr>
          <p:cNvPr id="25604" name="Picture 10" descr="Thao luan nh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1" y="614363"/>
            <a:ext cx="3192463"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7" descr="sun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0675" y="52388"/>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7" descr="sun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317038" y="61913"/>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AutoShape 6"/>
          <p:cNvSpPr>
            <a:spLocks noChangeArrowheads="1"/>
          </p:cNvSpPr>
          <p:nvPr/>
        </p:nvSpPr>
        <p:spPr bwMode="auto">
          <a:xfrm>
            <a:off x="6245225" y="614364"/>
            <a:ext cx="3022600" cy="1290637"/>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b="1">
                <a:solidFill>
                  <a:srgbClr val="0000FF"/>
                </a:solidFill>
                <a:latin typeface="Times New Roman" panose="02020603050405020304" pitchFamily="18" charset="0"/>
                <a:ea typeface="Arial Unicode MS" pitchFamily="34" charset="-128"/>
              </a:rPr>
              <a:t>Câu hỏi:</a:t>
            </a:r>
            <a:endParaRPr lang="en-US" altLang="zh-CN" b="1">
              <a:latin typeface="Times New Roman" panose="02020603050405020304" pitchFamily="18" charset="0"/>
              <a:ea typeface="Arial Unicode MS" pitchFamily="34" charset="-128"/>
            </a:endParaRPr>
          </a:p>
        </p:txBody>
      </p:sp>
    </p:spTree>
    <p:extLst>
      <p:ext uri="{BB962C8B-B14F-4D97-AF65-F5344CB8AC3E}">
        <p14:creationId xmlns:p14="http://schemas.microsoft.com/office/powerpoint/2010/main" val="3958369925"/>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1242">
                                            <p:txEl>
                                              <p:pRg st="0" end="0"/>
                                            </p:txEl>
                                          </p:spTgt>
                                        </p:tgtEl>
                                        <p:attrNameLst>
                                          <p:attrName>style.visibility</p:attrName>
                                        </p:attrNameLst>
                                      </p:cBhvr>
                                      <p:to>
                                        <p:strVal val="visible"/>
                                      </p:to>
                                    </p:set>
                                    <p:anim calcmode="lin" valueType="num">
                                      <p:cBhvr>
                                        <p:cTn id="7" dur="500" fill="hold"/>
                                        <p:tgtEl>
                                          <p:spTgt spid="5124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42">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51242">
                                            <p:txEl>
                                              <p:pRg st="1" end="1"/>
                                            </p:txEl>
                                          </p:spTgt>
                                        </p:tgtEl>
                                        <p:attrNameLst>
                                          <p:attrName>style.visibility</p:attrName>
                                        </p:attrNameLst>
                                      </p:cBhvr>
                                      <p:to>
                                        <p:strVal val="visible"/>
                                      </p:to>
                                    </p:set>
                                    <p:anim calcmode="lin" valueType="num">
                                      <p:cBhvr>
                                        <p:cTn id="13" dur="500" fill="hold"/>
                                        <p:tgtEl>
                                          <p:spTgt spid="51242">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1242">
                                            <p:txEl>
                                              <p:pRg st="1" end="1"/>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2" name="Text Box 42"/>
          <p:cNvSpPr txBox="1">
            <a:spLocks noChangeArrowheads="1"/>
          </p:cNvSpPr>
          <p:nvPr/>
        </p:nvSpPr>
        <p:spPr bwMode="auto">
          <a:xfrm>
            <a:off x="1789114" y="2455863"/>
            <a:ext cx="8910637"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2.Vì sao bà cụ cảm ơn các bạn ?</a:t>
            </a:r>
          </a:p>
          <a:p>
            <a:pPr eaLnBrk="1" hangingPunct="1">
              <a:lnSpc>
                <a:spcPct val="150000"/>
              </a:lnSpc>
              <a:spcBef>
                <a:spcPct val="0"/>
              </a:spcBef>
              <a:buFontTx/>
              <a:buNone/>
            </a:pPr>
            <a:r>
              <a:rPr lang="pt-BR" altLang="en-US" sz="2800">
                <a:solidFill>
                  <a:srgbClr val="0000FF"/>
                </a:solidFill>
                <a:latin typeface="Times New Roman" panose="02020603050405020304" pitchFamily="18" charset="0"/>
                <a:ea typeface="Arial Unicode MS" pitchFamily="34" charset="-128"/>
                <a:cs typeface="Times New Roman" panose="02020603050405020304" pitchFamily="18" charset="0"/>
              </a:rPr>
              <a:t>    Bà cụ cảm ơn các bạn vì các bạn đã biết giúp đỡ người già và em nhỏ.</a:t>
            </a:r>
            <a:endParaRPr lang="en-US" altLang="en-US" sz="2800">
              <a:solidFill>
                <a:srgbClr val="0000FF"/>
              </a:solidFill>
              <a:latin typeface=".VnTime" panose="020B7200000000000000" pitchFamily="34" charset="0"/>
              <a:ea typeface="Arial Unicode MS" pitchFamily="34" charset="-128"/>
              <a:cs typeface="Times New Roman" panose="02020603050405020304" pitchFamily="18" charset="0"/>
            </a:endParaRPr>
          </a:p>
          <a:p>
            <a:pPr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3. Em suy nghĩ gì về việc làm của các bạn?</a:t>
            </a:r>
          </a:p>
          <a:p>
            <a:pPr eaLnBrk="1" hangingPunct="1">
              <a:lnSpc>
                <a:spcPct val="150000"/>
              </a:lnSpc>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a:t>
            </a:r>
            <a:r>
              <a:rPr lang="pt-BR" altLang="en-US" sz="2800">
                <a:solidFill>
                  <a:srgbClr val="0000FF"/>
                </a:solidFill>
                <a:latin typeface="Times New Roman" panose="02020603050405020304" pitchFamily="18" charset="0"/>
                <a:cs typeface="Times New Roman" panose="02020603050405020304" pitchFamily="18" charset="0"/>
              </a:rPr>
              <a:t>Các bạn đã làm một việc làm tốt. Các bạn đã thực hiện truyền thống tốt đẹp của dân tộc ta đó là kính già, yêu trẻ, các bạn đã biết quan tâm, giúp đỡ người già và trẻ nhỏ.</a:t>
            </a:r>
            <a:endParaRPr lang="en-US" altLang="en-US" sz="2800">
              <a:solidFill>
                <a:srgbClr val="0000FF"/>
              </a:solidFill>
              <a:latin typeface=".VnTime" panose="020B7200000000000000" pitchFamily="34" charset="0"/>
              <a:cs typeface="Times New Roman" panose="02020603050405020304" pitchFamily="18" charset="0"/>
            </a:endParaRPr>
          </a:p>
          <a:p>
            <a:pPr eaLnBrk="1" hangingPunct="1">
              <a:lnSpc>
                <a:spcPct val="150000"/>
              </a:lnSpc>
              <a:spcBef>
                <a:spcPct val="0"/>
              </a:spcBef>
              <a:buFontTx/>
              <a:buNone/>
            </a:pPr>
            <a:endParaRPr lang="en-US" altLang="en-US" sz="2800" b="1">
              <a:solidFill>
                <a:srgbClr val="0B19C8"/>
              </a:solidFill>
              <a:latin typeface="Times New Roman" panose="02020603050405020304" pitchFamily="18" charset="0"/>
              <a:ea typeface="Arial Unicode MS" pitchFamily="34" charset="-128"/>
            </a:endParaRPr>
          </a:p>
          <a:p>
            <a:pPr eaLnBrk="1" hangingPunct="1">
              <a:spcBef>
                <a:spcPct val="0"/>
              </a:spcBef>
              <a:buFontTx/>
              <a:buNone/>
            </a:pPr>
            <a:endParaRPr lang="en-US" altLang="en-US" sz="2800" b="1">
              <a:solidFill>
                <a:srgbClr val="0B19C8"/>
              </a:solidFill>
              <a:latin typeface="Times New Roman" panose="02020603050405020304" pitchFamily="18" charset="0"/>
              <a:ea typeface="Arial Unicode MS" pitchFamily="34" charset="-128"/>
            </a:endParaRPr>
          </a:p>
        </p:txBody>
      </p:sp>
      <p:sp>
        <p:nvSpPr>
          <p:cNvPr id="26627" name="Rectangle 36"/>
          <p:cNvSpPr>
            <a:spLocks noChangeArrowheads="1"/>
          </p:cNvSpPr>
          <p:nvPr/>
        </p:nvSpPr>
        <p:spPr bwMode="auto">
          <a:xfrm>
            <a:off x="152400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Times New Roman" panose="02020603050405020304" pitchFamily="18" charset="0"/>
              <a:cs typeface="Arial" panose="020B0604020202020204" pitchFamily="34" charset="0"/>
            </a:endParaRPr>
          </a:p>
        </p:txBody>
      </p:sp>
      <p:pic>
        <p:nvPicPr>
          <p:cNvPr id="26628" name="Picture 10" descr="Thao luan nh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9563" y="557213"/>
            <a:ext cx="3192462"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7" descr="sun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0675" y="52388"/>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7" descr="sun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317038" y="61913"/>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AutoShape 6"/>
          <p:cNvSpPr>
            <a:spLocks noChangeArrowheads="1"/>
          </p:cNvSpPr>
          <p:nvPr/>
        </p:nvSpPr>
        <p:spPr bwMode="auto">
          <a:xfrm>
            <a:off x="6245225" y="614364"/>
            <a:ext cx="3022600" cy="1290637"/>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b="1">
                <a:solidFill>
                  <a:srgbClr val="0000FF"/>
                </a:solidFill>
                <a:latin typeface="Times New Roman" panose="02020603050405020304" pitchFamily="18" charset="0"/>
                <a:ea typeface="Arial Unicode MS" pitchFamily="34" charset="-128"/>
              </a:rPr>
              <a:t>Câu hỏi:</a:t>
            </a:r>
            <a:endParaRPr lang="en-US" altLang="zh-CN" b="1">
              <a:latin typeface="Times New Roman" panose="02020603050405020304" pitchFamily="18" charset="0"/>
              <a:ea typeface="Arial Unicode MS" pitchFamily="34" charset="-128"/>
            </a:endParaRPr>
          </a:p>
        </p:txBody>
      </p:sp>
    </p:spTree>
    <p:extLst>
      <p:ext uri="{BB962C8B-B14F-4D97-AF65-F5344CB8AC3E}">
        <p14:creationId xmlns:p14="http://schemas.microsoft.com/office/powerpoint/2010/main" val="235382801"/>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1242">
                                            <p:txEl>
                                              <p:pRg st="0" end="0"/>
                                            </p:txEl>
                                          </p:spTgt>
                                        </p:tgtEl>
                                        <p:attrNameLst>
                                          <p:attrName>style.visibility</p:attrName>
                                        </p:attrNameLst>
                                      </p:cBhvr>
                                      <p:to>
                                        <p:strVal val="visible"/>
                                      </p:to>
                                    </p:set>
                                    <p:anim calcmode="lin" valueType="num">
                                      <p:cBhvr>
                                        <p:cTn id="7" dur="500" fill="hold"/>
                                        <p:tgtEl>
                                          <p:spTgt spid="5124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42">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51242">
                                            <p:txEl>
                                              <p:pRg st="1" end="1"/>
                                            </p:txEl>
                                          </p:spTgt>
                                        </p:tgtEl>
                                        <p:attrNameLst>
                                          <p:attrName>style.visibility</p:attrName>
                                        </p:attrNameLst>
                                      </p:cBhvr>
                                      <p:to>
                                        <p:strVal val="visible"/>
                                      </p:to>
                                    </p:set>
                                    <p:anim calcmode="lin" valueType="num">
                                      <p:cBhvr>
                                        <p:cTn id="13" dur="500" fill="hold"/>
                                        <p:tgtEl>
                                          <p:spTgt spid="51242">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1242">
                                            <p:txEl>
                                              <p:pRg st="1" end="1"/>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51242">
                                            <p:txEl>
                                              <p:pRg st="2" end="2"/>
                                            </p:txEl>
                                          </p:spTgt>
                                        </p:tgtEl>
                                        <p:attrNameLst>
                                          <p:attrName>style.visibility</p:attrName>
                                        </p:attrNameLst>
                                      </p:cBhvr>
                                      <p:to>
                                        <p:strVal val="visible"/>
                                      </p:to>
                                    </p:set>
                                    <p:anim calcmode="lin" valueType="num">
                                      <p:cBhvr>
                                        <p:cTn id="19" dur="500" fill="hold"/>
                                        <p:tgtEl>
                                          <p:spTgt spid="51242">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1242">
                                            <p:txEl>
                                              <p:pRg st="2" end="2"/>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amera.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51242">
                                            <p:txEl>
                                              <p:pRg st="3" end="3"/>
                                            </p:txEl>
                                          </p:spTgt>
                                        </p:tgtEl>
                                        <p:attrNameLst>
                                          <p:attrName>style.visibility</p:attrName>
                                        </p:attrNameLst>
                                      </p:cBhvr>
                                      <p:to>
                                        <p:strVal val="visible"/>
                                      </p:to>
                                    </p:set>
                                    <p:anim calcmode="lin" valueType="num">
                                      <p:cBhvr>
                                        <p:cTn id="25" dur="500" fill="hold"/>
                                        <p:tgtEl>
                                          <p:spTgt spid="51242">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51242">
                                            <p:txEl>
                                              <p:pRg st="3" end="3"/>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3"/>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1" name="Rectangle 5"/>
          <p:cNvSpPr>
            <a:spLocks noChangeArrowheads="1"/>
          </p:cNvSpPr>
          <p:nvPr/>
        </p:nvSpPr>
        <p:spPr bwMode="auto">
          <a:xfrm>
            <a:off x="1752600" y="2027239"/>
            <a:ext cx="8763000" cy="1323975"/>
          </a:xfrm>
          <a:prstGeom prst="rect">
            <a:avLst/>
          </a:prstGeom>
          <a:solidFill>
            <a:schemeClr val="bg1"/>
          </a:solidFill>
          <a:ln>
            <a:noFill/>
          </a:ln>
          <a:effectLs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4800" dirty="0">
                <a:solidFill>
                  <a:schemeClr val="bg1"/>
                </a:solidFill>
                <a:latin typeface="Times New Roman" panose="02020603050405020304" pitchFamily="18" charset="0"/>
                <a:cs typeface="Arial" panose="020B0604020202020204" pitchFamily="34" charset="0"/>
              </a:rPr>
              <a:t>    </a:t>
            </a:r>
            <a:r>
              <a:rPr lang="pt-BR" altLang="en-US" dirty="0">
                <a:solidFill>
                  <a:srgbClr val="0000FF"/>
                </a:solidFill>
                <a:latin typeface="Times New Roman" panose="02020603050405020304" pitchFamily="18" charset="0"/>
                <a:cs typeface="Times New Roman" panose="02020603050405020304" pitchFamily="18" charset="0"/>
              </a:rPr>
              <a:t>+ Cần tôn trọng người già, em nhỏ và giúp đỡ họ bằng những việc làm phù hợp với khả năng.</a:t>
            </a:r>
            <a:endParaRPr lang="en-US" altLang="en-US" dirty="0">
              <a:solidFill>
                <a:srgbClr val="0000FF"/>
              </a:solidFill>
              <a:latin typeface=".VnTime" panose="020B7200000000000000" pitchFamily="34" charset="0"/>
              <a:cs typeface="Times New Roman" panose="02020603050405020304" pitchFamily="18" charset="0"/>
            </a:endParaRPr>
          </a:p>
        </p:txBody>
      </p:sp>
      <p:sp>
        <p:nvSpPr>
          <p:cNvPr id="65542" name="Text Box 6"/>
          <p:cNvSpPr txBox="1">
            <a:spLocks noChangeArrowheads="1"/>
          </p:cNvSpPr>
          <p:nvPr/>
        </p:nvSpPr>
        <p:spPr bwMode="auto">
          <a:xfrm>
            <a:off x="1752600" y="3625851"/>
            <a:ext cx="8839200" cy="2308225"/>
          </a:xfrm>
          <a:prstGeom prst="rect">
            <a:avLst/>
          </a:prstGeom>
          <a:solidFill>
            <a:schemeClr val="bg1"/>
          </a:solidFill>
          <a:ln>
            <a:noFill/>
          </a:ln>
          <a:effectLs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b="1">
                <a:solidFill>
                  <a:schemeClr val="bg1"/>
                </a:solidFill>
                <a:latin typeface="Times New Roman" panose="02020603050405020304" pitchFamily="18" charset="0"/>
                <a:cs typeface="Arial" panose="020B0604020202020204" pitchFamily="34" charset="0"/>
              </a:rPr>
              <a:t>    </a:t>
            </a:r>
            <a:r>
              <a:rPr lang="pt-BR" altLang="en-US">
                <a:solidFill>
                  <a:srgbClr val="0000FF"/>
                </a:solidFill>
                <a:latin typeface="Times New Roman" panose="02020603050405020304" pitchFamily="18" charset="0"/>
                <a:cs typeface="Times New Roman" panose="02020603050405020304" pitchFamily="18" charset="0"/>
              </a:rPr>
              <a:t>+ Tôn trọng người già, giúp đỡ em nhỏ là biểu hiện của tình cảm tốt đẹp giữa con người với con người, là biểu hiện của người văn minh, lịch sự.</a:t>
            </a:r>
            <a:endParaRPr lang="en-US" altLang="en-US">
              <a:solidFill>
                <a:srgbClr val="0000FF"/>
              </a:solidFill>
              <a:latin typeface=".VnTime" panose="020B7200000000000000" pitchFamily="34" charset="0"/>
              <a:cs typeface="Times New Roman" panose="02020603050405020304" pitchFamily="18" charset="0"/>
            </a:endParaRPr>
          </a:p>
          <a:p>
            <a:pPr algn="just" eaLnBrk="1" hangingPunct="1">
              <a:spcBef>
                <a:spcPct val="50000"/>
              </a:spcBef>
              <a:buFontTx/>
              <a:buNone/>
            </a:pPr>
            <a:endParaRPr lang="en-US" altLang="en-US" b="1">
              <a:solidFill>
                <a:schemeClr val="bg1"/>
              </a:solidFill>
              <a:latin typeface="Times New Roman" panose="02020603050405020304" pitchFamily="18" charset="0"/>
              <a:cs typeface="Arial" panose="020B0604020202020204" pitchFamily="34" charset="0"/>
            </a:endParaRPr>
          </a:p>
        </p:txBody>
      </p:sp>
      <p:sp>
        <p:nvSpPr>
          <p:cNvPr id="65543" name="AutoShape 7"/>
          <p:cNvSpPr>
            <a:spLocks noChangeArrowheads="1"/>
          </p:cNvSpPr>
          <p:nvPr/>
        </p:nvSpPr>
        <p:spPr bwMode="auto">
          <a:xfrm>
            <a:off x="3581400" y="449263"/>
            <a:ext cx="5562600" cy="1441450"/>
          </a:xfrm>
          <a:prstGeom prst="star32">
            <a:avLst>
              <a:gd name="adj" fmla="val 37500"/>
            </a:avLst>
          </a:prstGeom>
          <a:gradFill rotWithShape="1">
            <a:gsLst>
              <a:gs pos="0">
                <a:srgbClr val="FFCC66"/>
              </a:gs>
              <a:gs pos="100000">
                <a:srgbClr val="FF3399"/>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a:cs typeface="Arial" panose="020B0604020202020204" pitchFamily="34" charset="0"/>
              </a:rPr>
              <a:t>Kết luận</a:t>
            </a:r>
          </a:p>
        </p:txBody>
      </p:sp>
    </p:spTree>
    <p:extLst>
      <p:ext uri="{BB962C8B-B14F-4D97-AF65-F5344CB8AC3E}">
        <p14:creationId xmlns:p14="http://schemas.microsoft.com/office/powerpoint/2010/main" val="394636902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5541"/>
                                        </p:tgtEl>
                                        <p:attrNameLst>
                                          <p:attrName>style.visibility</p:attrName>
                                        </p:attrNameLst>
                                      </p:cBhvr>
                                      <p:to>
                                        <p:strVal val="visible"/>
                                      </p:to>
                                    </p:set>
                                    <p:anim calcmode="lin" valueType="num">
                                      <p:cBhvr>
                                        <p:cTn id="7" dur="500" fill="hold"/>
                                        <p:tgtEl>
                                          <p:spTgt spid="65541"/>
                                        </p:tgtEl>
                                        <p:attrNameLst>
                                          <p:attrName>ppt_w</p:attrName>
                                        </p:attrNameLst>
                                      </p:cBhvr>
                                      <p:tavLst>
                                        <p:tav tm="0">
                                          <p:val>
                                            <p:fltVal val="0"/>
                                          </p:val>
                                        </p:tav>
                                        <p:tav tm="100000">
                                          <p:val>
                                            <p:strVal val="#ppt_w"/>
                                          </p:val>
                                        </p:tav>
                                      </p:tavLst>
                                    </p:anim>
                                    <p:anim calcmode="lin" valueType="num">
                                      <p:cBhvr>
                                        <p:cTn id="8" dur="500" fill="hold"/>
                                        <p:tgtEl>
                                          <p:spTgt spid="6554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65543"/>
                                        </p:tgtEl>
                                        <p:attrNameLst>
                                          <p:attrName>style.visibility</p:attrName>
                                        </p:attrNameLst>
                                      </p:cBhvr>
                                      <p:to>
                                        <p:strVal val="visible"/>
                                      </p:to>
                                    </p:set>
                                    <p:anim calcmode="lin" valueType="num">
                                      <p:cBhvr>
                                        <p:cTn id="13" dur="500" fill="hold"/>
                                        <p:tgtEl>
                                          <p:spTgt spid="65543"/>
                                        </p:tgtEl>
                                        <p:attrNameLst>
                                          <p:attrName>ppt_w</p:attrName>
                                        </p:attrNameLst>
                                      </p:cBhvr>
                                      <p:tavLst>
                                        <p:tav tm="0">
                                          <p:val>
                                            <p:fltVal val="0"/>
                                          </p:val>
                                        </p:tav>
                                        <p:tav tm="100000">
                                          <p:val>
                                            <p:strVal val="#ppt_w"/>
                                          </p:val>
                                        </p:tav>
                                      </p:tavLst>
                                    </p:anim>
                                    <p:anim calcmode="lin" valueType="num">
                                      <p:cBhvr>
                                        <p:cTn id="14" dur="500" fill="hold"/>
                                        <p:tgtEl>
                                          <p:spTgt spid="65543"/>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5542"/>
                                        </p:tgtEl>
                                        <p:attrNameLst>
                                          <p:attrName>style.visibility</p:attrName>
                                        </p:attrNameLst>
                                      </p:cBhvr>
                                      <p:to>
                                        <p:strVal val="visible"/>
                                      </p:to>
                                    </p:set>
                                    <p:anim calcmode="lin" valueType="num">
                                      <p:cBhvr>
                                        <p:cTn id="19" dur="500" fill="hold"/>
                                        <p:tgtEl>
                                          <p:spTgt spid="65542"/>
                                        </p:tgtEl>
                                        <p:attrNameLst>
                                          <p:attrName>ppt_w</p:attrName>
                                        </p:attrNameLst>
                                      </p:cBhvr>
                                      <p:tavLst>
                                        <p:tav tm="0">
                                          <p:val>
                                            <p:fltVal val="0"/>
                                          </p:val>
                                        </p:tav>
                                        <p:tav tm="100000">
                                          <p:val>
                                            <p:strVal val="#ppt_w"/>
                                          </p:val>
                                        </p:tav>
                                      </p:tavLst>
                                    </p:anim>
                                    <p:anim calcmode="lin" valueType="num">
                                      <p:cBhvr>
                                        <p:cTn id="20" dur="500" fill="hold"/>
                                        <p:tgtEl>
                                          <p:spTgt spid="655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1" grpId="0" animBg="1" autoUpdateAnimBg="0"/>
      <p:bldP spid="65542" grpId="0" animBg="1"/>
      <p:bldP spid="6554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noChangeArrowheads="1"/>
          </p:cNvSpPr>
          <p:nvPr>
            <p:ph idx="1"/>
          </p:nvPr>
        </p:nvSpPr>
        <p:spPr>
          <a:xfrm>
            <a:off x="1624014" y="1903414"/>
            <a:ext cx="8893175" cy="4848225"/>
          </a:xfrm>
        </p:spPr>
        <p:txBody>
          <a:bodyPr/>
          <a:lstStyle/>
          <a:p>
            <a:pPr marL="0" indent="0">
              <a:buNone/>
            </a:pPr>
            <a:endParaRPr lang="en-US" altLang="en-US" smtClean="0"/>
          </a:p>
          <a:p>
            <a:pPr marL="0" indent="0">
              <a:buNone/>
            </a:pPr>
            <a:endParaRPr lang="en-US" altLang="en-US" smtClean="0"/>
          </a:p>
        </p:txBody>
      </p:sp>
      <p:sp>
        <p:nvSpPr>
          <p:cNvPr id="5" name="AutoShape 7"/>
          <p:cNvSpPr>
            <a:spLocks noChangeArrowheads="1"/>
          </p:cNvSpPr>
          <p:nvPr/>
        </p:nvSpPr>
        <p:spPr bwMode="auto">
          <a:xfrm>
            <a:off x="1624013" y="1651001"/>
            <a:ext cx="8915400" cy="4214813"/>
          </a:xfrm>
          <a:prstGeom prst="horizontalScroll">
            <a:avLst>
              <a:gd name="adj" fmla="val 12500"/>
            </a:avLst>
          </a:prstGeom>
          <a:gradFill rotWithShape="1">
            <a:gsLst>
              <a:gs pos="0">
                <a:srgbClr val="FFFF80"/>
              </a:gs>
              <a:gs pos="50000">
                <a:srgbClr val="FFFFB3"/>
              </a:gs>
              <a:gs pos="100000">
                <a:srgbClr val="FFFFDA"/>
              </a:gs>
            </a:gsLst>
            <a:lin ang="13500000" scaled="1"/>
          </a:gradFill>
          <a:ln w="9525">
            <a:solidFill>
              <a:srgbClr val="000000"/>
            </a:solidFill>
            <a:round/>
            <a:headEnd/>
            <a:tailEnd/>
          </a:ln>
        </p:spPr>
        <p:txBody>
          <a:bodyPr wrap="none" anchor="ctr"/>
          <a:lstStyle/>
          <a:p>
            <a:pPr algn="ctr">
              <a:defRPr/>
            </a:pPr>
            <a:endParaRPr lang="vi-VN" kern="0">
              <a:solidFill>
                <a:sysClr val="windowText" lastClr="000000"/>
              </a:solidFill>
              <a:latin typeface="Arial" charset="0"/>
              <a:cs typeface="Arial" charset="0"/>
            </a:endParaRPr>
          </a:p>
        </p:txBody>
      </p:sp>
      <p:sp>
        <p:nvSpPr>
          <p:cNvPr id="6" name="Text Box 8"/>
          <p:cNvSpPr txBox="1">
            <a:spLocks noChangeArrowheads="1"/>
          </p:cNvSpPr>
          <p:nvPr/>
        </p:nvSpPr>
        <p:spPr bwMode="auto">
          <a:xfrm>
            <a:off x="2057401" y="2227264"/>
            <a:ext cx="8050213" cy="954087"/>
          </a:xfrm>
          <a:prstGeom prst="rect">
            <a:avLst/>
          </a:prstGeom>
          <a:noFill/>
          <a:ln>
            <a:solidFill>
              <a:srgbClr val="000000"/>
            </a:solidFill>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spcBef>
                <a:spcPct val="50000"/>
              </a:spcBef>
              <a:defRPr/>
            </a:pPr>
            <a:r>
              <a:rPr lang="en-US" sz="2800" b="1" kern="0" dirty="0">
                <a:solidFill>
                  <a:srgbClr val="0000FF"/>
                </a:solidFill>
                <a:cs typeface="Arial" charset="0"/>
              </a:rPr>
              <a:t>    </a:t>
            </a:r>
            <a:r>
              <a:rPr lang="en-US" sz="2800" b="1" kern="0" dirty="0">
                <a:solidFill>
                  <a:srgbClr val="FF0000"/>
                </a:solidFill>
                <a:cs typeface="Arial" charset="0"/>
              </a:rPr>
              <a:t>Người già và trẻ em là những người cần được quan tâm, giúp đỡ ở mọi nơi, mọi lúc.</a:t>
            </a:r>
          </a:p>
        </p:txBody>
      </p:sp>
      <p:sp>
        <p:nvSpPr>
          <p:cNvPr id="9" name="TextBox 8"/>
          <p:cNvSpPr txBox="1">
            <a:spLocks noChangeArrowheads="1"/>
          </p:cNvSpPr>
          <p:nvPr/>
        </p:nvSpPr>
        <p:spPr bwMode="auto">
          <a:xfrm>
            <a:off x="1774825" y="1349375"/>
            <a:ext cx="2362200" cy="584200"/>
          </a:xfrm>
          <a:prstGeom prst="rect">
            <a:avLst/>
          </a:prstGeom>
          <a:noFill/>
          <a:ln>
            <a:noFill/>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defRPr/>
            </a:pPr>
            <a:r>
              <a:rPr lang="en-US" sz="3200" b="1" u="sng" kern="0" dirty="0">
                <a:solidFill>
                  <a:srgbClr val="800080"/>
                </a:solidFill>
                <a:cs typeface="Arial" charset="0"/>
              </a:rPr>
              <a:t>II. </a:t>
            </a:r>
            <a:r>
              <a:rPr lang="en-US" sz="3200" b="1" u="sng" kern="0" dirty="0" err="1">
                <a:solidFill>
                  <a:srgbClr val="800080"/>
                </a:solidFill>
                <a:cs typeface="Arial" charset="0"/>
              </a:rPr>
              <a:t>Ghi</a:t>
            </a:r>
            <a:r>
              <a:rPr lang="en-US" sz="3200" b="1" u="sng" kern="0" dirty="0">
                <a:solidFill>
                  <a:srgbClr val="800080"/>
                </a:solidFill>
                <a:cs typeface="Arial" charset="0"/>
              </a:rPr>
              <a:t> </a:t>
            </a:r>
            <a:r>
              <a:rPr lang="en-US" sz="3200" b="1" u="sng" kern="0" dirty="0" err="1">
                <a:solidFill>
                  <a:srgbClr val="800080"/>
                </a:solidFill>
                <a:cs typeface="Arial" charset="0"/>
              </a:rPr>
              <a:t>nhớ</a:t>
            </a:r>
            <a:endParaRPr lang="en-US" sz="3200" b="1" u="sng" kern="0" dirty="0">
              <a:solidFill>
                <a:srgbClr val="800080"/>
              </a:solidFill>
              <a:cs typeface="Arial" charset="0"/>
            </a:endParaRPr>
          </a:p>
        </p:txBody>
      </p:sp>
      <p:sp>
        <p:nvSpPr>
          <p:cNvPr id="10" name="Rectangle 9"/>
          <p:cNvSpPr>
            <a:spLocks noChangeArrowheads="1"/>
          </p:cNvSpPr>
          <p:nvPr/>
        </p:nvSpPr>
        <p:spPr bwMode="auto">
          <a:xfrm>
            <a:off x="1765301" y="-69850"/>
            <a:ext cx="7548563" cy="1570038"/>
          </a:xfrm>
          <a:prstGeom prst="rect">
            <a:avLst/>
          </a:prstGeom>
          <a:noFill/>
          <a:ln>
            <a:noFill/>
          </a:ln>
        </p:spPr>
        <p:txBody>
          <a:bodyPr>
            <a:spAutoFit/>
          </a:bodyPr>
          <a:lstStyle/>
          <a:p>
            <a:pPr>
              <a:defRPr/>
            </a:pPr>
            <a:r>
              <a:rPr lang="en-US" sz="3200" b="1" i="1" kern="0" dirty="0">
                <a:solidFill>
                  <a:sysClr val="windowText" lastClr="000000"/>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Kính</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già</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yêu</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trẻ</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là</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truyền</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thống</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như</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thế</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nào</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của</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dân</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tộc</a:t>
            </a:r>
            <a:r>
              <a:rPr lang="en-US" sz="3200" b="1" i="1" kern="0" dirty="0">
                <a:solidFill>
                  <a:srgbClr val="0000FF"/>
                </a:solidFill>
                <a:latin typeface="Times New Roman" pitchFamily="18" charset="0"/>
                <a:cs typeface="Times New Roman" pitchFamily="18" charset="0"/>
              </a:rPr>
              <a:t> ta? </a:t>
            </a:r>
            <a:r>
              <a:rPr lang="en-US" sz="3200" b="1" i="1" kern="0" dirty="0" err="1">
                <a:solidFill>
                  <a:srgbClr val="0000FF"/>
                </a:solidFill>
                <a:latin typeface="Times New Roman" pitchFamily="18" charset="0"/>
                <a:cs typeface="Times New Roman" pitchFamily="18" charset="0"/>
              </a:rPr>
              <a:t>Câu</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tục</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ngữ</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nào</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thể</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hiện</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kính</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già</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yêu</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trẻ</a:t>
            </a:r>
            <a:r>
              <a:rPr lang="en-US" sz="3200" b="1" i="1" kern="0" dirty="0">
                <a:solidFill>
                  <a:srgbClr val="0000FF"/>
                </a:solidFill>
                <a:latin typeface="Times New Roman" pitchFamily="18" charset="0"/>
                <a:cs typeface="Times New Roman" pitchFamily="18" charset="0"/>
              </a:rPr>
              <a:t>?</a:t>
            </a:r>
            <a:endParaRPr lang="en-US" sz="3200" kern="0" dirty="0">
              <a:solidFill>
                <a:srgbClr val="0000FF"/>
              </a:solidFill>
              <a:latin typeface="Times New Roman" pitchFamily="18" charset="0"/>
              <a:cs typeface="Times New Roman" pitchFamily="18" charset="0"/>
            </a:endParaRPr>
          </a:p>
        </p:txBody>
      </p:sp>
      <p:sp>
        <p:nvSpPr>
          <p:cNvPr id="11" name="Rectangle 10"/>
          <p:cNvSpPr>
            <a:spLocks noChangeArrowheads="1"/>
          </p:cNvSpPr>
          <p:nvPr/>
        </p:nvSpPr>
        <p:spPr bwMode="auto">
          <a:xfrm>
            <a:off x="1765301" y="188913"/>
            <a:ext cx="8278813" cy="1077912"/>
          </a:xfrm>
          <a:prstGeom prst="rect">
            <a:avLst/>
          </a:prstGeom>
          <a:noFill/>
          <a:ln>
            <a:noFill/>
          </a:ln>
        </p:spPr>
        <p:txBody>
          <a:bodyPr>
            <a:spAutoFit/>
          </a:bodyPr>
          <a:lstStyle/>
          <a:p>
            <a:pPr>
              <a:defRPr/>
            </a:pPr>
            <a:r>
              <a:rPr lang="en-US" sz="3200" b="1" i="1" kern="0" dirty="0">
                <a:solidFill>
                  <a:sysClr val="windowText" lastClr="000000"/>
                </a:solidFill>
                <a:latin typeface="Times New Roman" pitchFamily="18" charset="0"/>
                <a:cs typeface="Times New Roman" pitchFamily="18" charset="0"/>
              </a:rPr>
              <a:t>+ </a:t>
            </a:r>
            <a:r>
              <a:rPr lang="en-US" sz="3200" b="1" i="1" kern="0" dirty="0">
                <a:solidFill>
                  <a:srgbClr val="0000FF"/>
                </a:solidFill>
                <a:latin typeface="Times New Roman" pitchFamily="18" charset="0"/>
                <a:cs typeface="Times New Roman" pitchFamily="18" charset="0"/>
              </a:rPr>
              <a:t>Ai </a:t>
            </a:r>
            <a:r>
              <a:rPr lang="en-US" sz="3200" b="1" i="1" kern="0" dirty="0" err="1">
                <a:solidFill>
                  <a:srgbClr val="0000FF"/>
                </a:solidFill>
                <a:latin typeface="Times New Roman" pitchFamily="18" charset="0"/>
                <a:cs typeface="Times New Roman" pitchFamily="18" charset="0"/>
              </a:rPr>
              <a:t>là</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những</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người</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cần</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được</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quan</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tâm</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giúp</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đỡ</a:t>
            </a:r>
            <a:r>
              <a:rPr lang="en-US" sz="3200" b="1" i="1" kern="0" dirty="0">
                <a:solidFill>
                  <a:srgbClr val="0000FF"/>
                </a:solidFill>
                <a:latin typeface="Times New Roman" pitchFamily="18" charset="0"/>
                <a:cs typeface="Times New Roman" pitchFamily="18" charset="0"/>
              </a:rPr>
              <a:t> ở </a:t>
            </a:r>
            <a:r>
              <a:rPr lang="en-US" sz="3200" b="1" i="1" kern="0" dirty="0" err="1">
                <a:solidFill>
                  <a:srgbClr val="0000FF"/>
                </a:solidFill>
                <a:latin typeface="Times New Roman" pitchFamily="18" charset="0"/>
                <a:cs typeface="Times New Roman" pitchFamily="18" charset="0"/>
              </a:rPr>
              <a:t>mọi</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nơi</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mọi</a:t>
            </a:r>
            <a:r>
              <a:rPr lang="en-US" sz="3200" b="1" i="1" kern="0" dirty="0">
                <a:solidFill>
                  <a:srgbClr val="0000FF"/>
                </a:solidFill>
                <a:latin typeface="Times New Roman" pitchFamily="18" charset="0"/>
                <a:cs typeface="Times New Roman" pitchFamily="18" charset="0"/>
              </a:rPr>
              <a:t> </a:t>
            </a:r>
            <a:r>
              <a:rPr lang="en-US" sz="3200" b="1" i="1" kern="0" dirty="0" err="1">
                <a:solidFill>
                  <a:srgbClr val="0000FF"/>
                </a:solidFill>
                <a:latin typeface="Times New Roman" pitchFamily="18" charset="0"/>
                <a:cs typeface="Times New Roman" pitchFamily="18" charset="0"/>
              </a:rPr>
              <a:t>lúc</a:t>
            </a:r>
            <a:r>
              <a:rPr lang="en-US" sz="3200" b="1" i="1" kern="0" dirty="0">
                <a:solidFill>
                  <a:srgbClr val="0000FF"/>
                </a:solidFill>
                <a:latin typeface="Times New Roman" pitchFamily="18" charset="0"/>
                <a:cs typeface="Times New Roman" pitchFamily="18" charset="0"/>
              </a:rPr>
              <a:t>?</a:t>
            </a:r>
            <a:endParaRPr lang="en-US" sz="3200" kern="0" dirty="0">
              <a:solidFill>
                <a:srgbClr val="0000FF"/>
              </a:solidFill>
              <a:latin typeface="Times New Roman" pitchFamily="18" charset="0"/>
              <a:cs typeface="Times New Roman" pitchFamily="18" charset="0"/>
            </a:endParaRPr>
          </a:p>
        </p:txBody>
      </p:sp>
      <p:sp>
        <p:nvSpPr>
          <p:cNvPr id="12" name="Text Box 8"/>
          <p:cNvSpPr txBox="1">
            <a:spLocks noChangeArrowheads="1"/>
          </p:cNvSpPr>
          <p:nvPr/>
        </p:nvSpPr>
        <p:spPr bwMode="auto">
          <a:xfrm>
            <a:off x="2263775" y="3176589"/>
            <a:ext cx="8275638" cy="2301875"/>
          </a:xfrm>
          <a:prstGeom prst="rect">
            <a:avLst/>
          </a:prstGeom>
          <a:noFill/>
          <a:ln>
            <a:noFill/>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spcBef>
                <a:spcPct val="50000"/>
              </a:spcBef>
              <a:defRPr/>
            </a:pPr>
            <a:r>
              <a:rPr lang="en-US" sz="2800" b="1" kern="0" dirty="0">
                <a:solidFill>
                  <a:srgbClr val="FF0000"/>
                </a:solidFill>
                <a:cs typeface="Arial" charset="0"/>
              </a:rPr>
              <a:t> Kính già, yêu trẻ là truyền thống tốt đẹp của dân tộc ta. </a:t>
            </a:r>
          </a:p>
          <a:p>
            <a:pPr algn="just">
              <a:spcBef>
                <a:spcPct val="50000"/>
              </a:spcBef>
              <a:defRPr/>
            </a:pPr>
            <a:r>
              <a:rPr lang="en-US" sz="2800" kern="0" dirty="0">
                <a:solidFill>
                  <a:srgbClr val="FF0000"/>
                </a:solidFill>
                <a:cs typeface="Arial" charset="0"/>
              </a:rPr>
              <a:t>        </a:t>
            </a:r>
            <a:r>
              <a:rPr lang="en-US" sz="2800" i="1" kern="0" dirty="0" err="1">
                <a:solidFill>
                  <a:srgbClr val="0000FF"/>
                </a:solidFill>
                <a:cs typeface="Arial" charset="0"/>
              </a:rPr>
              <a:t>Yêu</a:t>
            </a:r>
            <a:r>
              <a:rPr lang="en-US" sz="2800" i="1" kern="0" dirty="0">
                <a:solidFill>
                  <a:srgbClr val="0000FF"/>
                </a:solidFill>
                <a:cs typeface="Arial" charset="0"/>
              </a:rPr>
              <a:t> </a:t>
            </a:r>
            <a:r>
              <a:rPr lang="en-US" sz="2800" i="1" kern="0" dirty="0" err="1">
                <a:solidFill>
                  <a:srgbClr val="0000FF"/>
                </a:solidFill>
                <a:cs typeface="Arial" charset="0"/>
              </a:rPr>
              <a:t>trẻ</a:t>
            </a:r>
            <a:r>
              <a:rPr lang="en-US" sz="2800" i="1" kern="0" dirty="0">
                <a:solidFill>
                  <a:srgbClr val="0000FF"/>
                </a:solidFill>
                <a:cs typeface="Arial" charset="0"/>
              </a:rPr>
              <a:t>, </a:t>
            </a:r>
            <a:r>
              <a:rPr lang="en-US" sz="2800" i="1" kern="0" dirty="0" err="1">
                <a:solidFill>
                  <a:srgbClr val="0000FF"/>
                </a:solidFill>
                <a:cs typeface="Arial" charset="0"/>
              </a:rPr>
              <a:t>trẻ</a:t>
            </a:r>
            <a:r>
              <a:rPr lang="en-US" sz="2800" i="1" kern="0" dirty="0">
                <a:solidFill>
                  <a:srgbClr val="0000FF"/>
                </a:solidFill>
                <a:cs typeface="Arial" charset="0"/>
              </a:rPr>
              <a:t> </a:t>
            </a:r>
            <a:r>
              <a:rPr lang="en-US" sz="2800" i="1" kern="0" dirty="0" err="1">
                <a:solidFill>
                  <a:srgbClr val="0000FF"/>
                </a:solidFill>
                <a:cs typeface="Arial" charset="0"/>
              </a:rPr>
              <a:t>đến</a:t>
            </a:r>
            <a:r>
              <a:rPr lang="en-US" sz="2800" i="1" kern="0" dirty="0">
                <a:solidFill>
                  <a:srgbClr val="0000FF"/>
                </a:solidFill>
                <a:cs typeface="Arial" charset="0"/>
              </a:rPr>
              <a:t> </a:t>
            </a:r>
            <a:r>
              <a:rPr lang="en-US" sz="2800" i="1" kern="0" dirty="0" err="1">
                <a:solidFill>
                  <a:srgbClr val="0000FF"/>
                </a:solidFill>
                <a:cs typeface="Arial" charset="0"/>
              </a:rPr>
              <a:t>nhà</a:t>
            </a:r>
            <a:r>
              <a:rPr lang="en-US" sz="2800" i="1" kern="0" dirty="0">
                <a:solidFill>
                  <a:srgbClr val="0000FF"/>
                </a:solidFill>
                <a:cs typeface="Arial" charset="0"/>
              </a:rPr>
              <a:t>; </a:t>
            </a:r>
            <a:r>
              <a:rPr lang="en-US" sz="2800" i="1" kern="0" dirty="0" err="1">
                <a:solidFill>
                  <a:srgbClr val="0000FF"/>
                </a:solidFill>
                <a:cs typeface="Arial" charset="0"/>
              </a:rPr>
              <a:t>kính</a:t>
            </a:r>
            <a:r>
              <a:rPr lang="en-US" sz="2800" i="1" kern="0" dirty="0">
                <a:solidFill>
                  <a:srgbClr val="0000FF"/>
                </a:solidFill>
                <a:cs typeface="Arial" charset="0"/>
              </a:rPr>
              <a:t> </a:t>
            </a:r>
            <a:r>
              <a:rPr lang="en-US" sz="2800" i="1" kern="0" dirty="0" err="1">
                <a:solidFill>
                  <a:srgbClr val="0000FF"/>
                </a:solidFill>
                <a:cs typeface="Arial" charset="0"/>
              </a:rPr>
              <a:t>già</a:t>
            </a:r>
            <a:r>
              <a:rPr lang="en-US" sz="2800" i="1" kern="0" dirty="0">
                <a:solidFill>
                  <a:srgbClr val="0000FF"/>
                </a:solidFill>
                <a:cs typeface="Arial" charset="0"/>
              </a:rPr>
              <a:t>, </a:t>
            </a:r>
            <a:r>
              <a:rPr lang="en-US" sz="2800" i="1" kern="0" dirty="0" err="1">
                <a:solidFill>
                  <a:srgbClr val="0000FF"/>
                </a:solidFill>
                <a:cs typeface="Arial" charset="0"/>
              </a:rPr>
              <a:t>già</a:t>
            </a:r>
            <a:r>
              <a:rPr lang="en-US" sz="2800" i="1" kern="0" dirty="0">
                <a:solidFill>
                  <a:srgbClr val="0000FF"/>
                </a:solidFill>
                <a:cs typeface="Arial" charset="0"/>
              </a:rPr>
              <a:t> </a:t>
            </a:r>
            <a:r>
              <a:rPr lang="en-US" sz="2800" i="1" kern="0" dirty="0" err="1">
                <a:solidFill>
                  <a:srgbClr val="0000FF"/>
                </a:solidFill>
                <a:cs typeface="Arial" charset="0"/>
              </a:rPr>
              <a:t>để</a:t>
            </a:r>
            <a:r>
              <a:rPr lang="en-US" sz="2800" i="1" kern="0" dirty="0">
                <a:solidFill>
                  <a:srgbClr val="0000FF"/>
                </a:solidFill>
                <a:cs typeface="Arial" charset="0"/>
              </a:rPr>
              <a:t> </a:t>
            </a:r>
            <a:r>
              <a:rPr lang="en-US" sz="2800" i="1" kern="0" dirty="0" err="1">
                <a:solidFill>
                  <a:srgbClr val="0000FF"/>
                </a:solidFill>
                <a:cs typeface="Arial" charset="0"/>
              </a:rPr>
              <a:t>tuổi</a:t>
            </a:r>
            <a:r>
              <a:rPr lang="en-US" sz="2800" i="1" kern="0" dirty="0">
                <a:solidFill>
                  <a:srgbClr val="0000FF"/>
                </a:solidFill>
                <a:cs typeface="Arial" charset="0"/>
              </a:rPr>
              <a:t> </a:t>
            </a:r>
            <a:r>
              <a:rPr lang="en-US" sz="2800" i="1" kern="0" dirty="0" err="1">
                <a:solidFill>
                  <a:srgbClr val="0000FF"/>
                </a:solidFill>
                <a:cs typeface="Arial" charset="0"/>
              </a:rPr>
              <a:t>cho</a:t>
            </a:r>
            <a:r>
              <a:rPr lang="en-US" sz="2800" i="1" kern="0" dirty="0">
                <a:solidFill>
                  <a:srgbClr val="0000FF"/>
                </a:solidFill>
                <a:cs typeface="Arial" charset="0"/>
              </a:rPr>
              <a:t>.</a:t>
            </a:r>
          </a:p>
          <a:p>
            <a:pPr algn="just">
              <a:spcBef>
                <a:spcPct val="50000"/>
              </a:spcBef>
              <a:defRPr/>
            </a:pPr>
            <a:r>
              <a:rPr lang="en-US" sz="2800" kern="0" dirty="0">
                <a:solidFill>
                  <a:srgbClr val="FF0000"/>
                </a:solidFill>
                <a:cs typeface="Arial" charset="0"/>
              </a:rPr>
              <a:t>                                                  </a:t>
            </a:r>
            <a:r>
              <a:rPr lang="en-US" sz="2800" kern="0" dirty="0" err="1">
                <a:solidFill>
                  <a:srgbClr val="0000FF"/>
                </a:solidFill>
                <a:cs typeface="Arial" charset="0"/>
              </a:rPr>
              <a:t>Tục</a:t>
            </a:r>
            <a:r>
              <a:rPr lang="en-US" sz="2800" kern="0" dirty="0">
                <a:solidFill>
                  <a:srgbClr val="0000FF"/>
                </a:solidFill>
                <a:cs typeface="Arial" charset="0"/>
              </a:rPr>
              <a:t> </a:t>
            </a:r>
            <a:r>
              <a:rPr lang="en-US" sz="2800" kern="0" dirty="0" err="1">
                <a:solidFill>
                  <a:srgbClr val="0000FF"/>
                </a:solidFill>
                <a:cs typeface="Arial" charset="0"/>
              </a:rPr>
              <a:t>ngữ</a:t>
            </a:r>
            <a:r>
              <a:rPr lang="en-US" sz="2800" kern="0" dirty="0">
                <a:solidFill>
                  <a:srgbClr val="0000FF"/>
                </a:solidFill>
                <a:cs typeface="Arial" charset="0"/>
              </a:rPr>
              <a:t>    </a:t>
            </a:r>
          </a:p>
        </p:txBody>
      </p:sp>
    </p:spTree>
    <p:extLst>
      <p:ext uri="{BB962C8B-B14F-4D97-AF65-F5344CB8AC3E}">
        <p14:creationId xmlns:p14="http://schemas.microsoft.com/office/powerpoint/2010/main" val="1030562764"/>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2" presetClass="exit" presetSubtype="4" fill="hold" grpId="1" nodeType="withEffect">
                                  <p:stCondLst>
                                    <p:cond delay="0"/>
                                  </p:stCondLst>
                                  <p:childTnLst>
                                    <p:anim calcmode="lin" valueType="num">
                                      <p:cBhvr additive="base">
                                        <p:cTn id="15" dur="500"/>
                                        <p:tgtEl>
                                          <p:spTgt spid="11"/>
                                        </p:tgtEl>
                                        <p:attrNameLst>
                                          <p:attrName>ppt_x</p:attrName>
                                        </p:attrNameLst>
                                      </p:cBhvr>
                                      <p:tavLst>
                                        <p:tav tm="0">
                                          <p:val>
                                            <p:strVal val="ppt_x"/>
                                          </p:val>
                                        </p:tav>
                                        <p:tav tm="100000">
                                          <p:val>
                                            <p:strVal val="ppt_x"/>
                                          </p:val>
                                        </p:tav>
                                      </p:tavLst>
                                    </p:anim>
                                    <p:anim calcmode="lin" valueType="num">
                                      <p:cBhvr additive="base">
                                        <p:cTn id="16" dur="500"/>
                                        <p:tgtEl>
                                          <p:spTgt spid="11"/>
                                        </p:tgtEl>
                                        <p:attrNameLst>
                                          <p:attrName>ppt_y</p:attrName>
                                        </p:attrNameLst>
                                      </p:cBhvr>
                                      <p:tavLst>
                                        <p:tav tm="0">
                                          <p:val>
                                            <p:strVal val="ppt_y"/>
                                          </p:val>
                                        </p:tav>
                                        <p:tav tm="100000">
                                          <p:val>
                                            <p:strVal val="1+ppt_h/2"/>
                                          </p:val>
                                        </p:tav>
                                      </p:tavLst>
                                    </p:anim>
                                    <p:set>
                                      <p:cBhvr>
                                        <p:cTn id="17" dur="1" fill="hold">
                                          <p:stCondLst>
                                            <p:cond delay="499"/>
                                          </p:stCondLst>
                                        </p:cTn>
                                        <p:tgtEl>
                                          <p:spTgt spid="11"/>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10" presetClass="exit" presetSubtype="0" fill="hold" grpId="1" nodeType="with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childTnLst>
                          </p:cTn>
                        </p:par>
                        <p:par>
                          <p:cTn id="38" fill="hold" nodeType="afterGroup">
                            <p:stCondLst>
                              <p:cond delay="500"/>
                            </p:stCondLst>
                            <p:childTnLst>
                              <p:par>
                                <p:cTn id="39" presetID="22" presetClass="entr" presetSubtype="4"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p:bldP spid="10" grpId="0"/>
      <p:bldP spid="10" grpId="1"/>
      <p:bldP spid="11" grpId="0"/>
      <p:bldP spid="11" grpId="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
          <p:cNvSpPr txBox="1">
            <a:spLocks noChangeArrowheads="1"/>
          </p:cNvSpPr>
          <p:nvPr/>
        </p:nvSpPr>
        <p:spPr bwMode="auto">
          <a:xfrm>
            <a:off x="1676400" y="768351"/>
            <a:ext cx="8839200" cy="1077913"/>
          </a:xfrm>
          <a:prstGeom prst="rect">
            <a:avLst/>
          </a:prstGeom>
          <a:noFill/>
          <a:ln>
            <a:noFill/>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spcBef>
                <a:spcPct val="50000"/>
              </a:spcBef>
              <a:defRPr/>
            </a:pPr>
            <a:r>
              <a:rPr lang="nl-NL" sz="2800" b="1" kern="0" dirty="0">
                <a:solidFill>
                  <a:srgbClr val="000000"/>
                </a:solidFill>
                <a:cs typeface="Arial" charset="0"/>
              </a:rPr>
              <a:t>  </a:t>
            </a:r>
            <a:r>
              <a:rPr lang="nl-NL" sz="3200" b="1" kern="0" dirty="0">
                <a:solidFill>
                  <a:srgbClr val="000000"/>
                </a:solidFill>
                <a:cs typeface="Arial" charset="0"/>
              </a:rPr>
              <a:t>- Em hiểu thế nào về câu tục ngữ : </a:t>
            </a:r>
            <a:r>
              <a:rPr lang="nl-NL" sz="3200" b="1" i="1" kern="0" dirty="0">
                <a:solidFill>
                  <a:srgbClr val="FF0000"/>
                </a:solidFill>
                <a:cs typeface="Arial" charset="0"/>
              </a:rPr>
              <a:t>“</a:t>
            </a:r>
            <a:r>
              <a:rPr lang="en-US" sz="3200" b="1" i="1" kern="0" dirty="0" err="1">
                <a:solidFill>
                  <a:srgbClr val="FF0000"/>
                </a:solidFill>
                <a:cs typeface="Arial" charset="0"/>
              </a:rPr>
              <a:t>Yêu</a:t>
            </a:r>
            <a:r>
              <a:rPr lang="en-US" sz="3200" b="1" i="1" kern="0" dirty="0">
                <a:solidFill>
                  <a:srgbClr val="FF0000"/>
                </a:solidFill>
                <a:cs typeface="Arial" charset="0"/>
              </a:rPr>
              <a:t> </a:t>
            </a:r>
            <a:r>
              <a:rPr lang="en-US" sz="3200" b="1" i="1" kern="0" dirty="0" err="1">
                <a:solidFill>
                  <a:srgbClr val="FF0000"/>
                </a:solidFill>
                <a:cs typeface="Arial" charset="0"/>
              </a:rPr>
              <a:t>trẻ</a:t>
            </a:r>
            <a:r>
              <a:rPr lang="en-US" sz="3200" b="1" i="1" kern="0" dirty="0">
                <a:solidFill>
                  <a:srgbClr val="FF0000"/>
                </a:solidFill>
                <a:cs typeface="Arial" charset="0"/>
              </a:rPr>
              <a:t>, </a:t>
            </a:r>
            <a:r>
              <a:rPr lang="en-US" sz="3200" b="1" i="1" kern="0" dirty="0" err="1">
                <a:solidFill>
                  <a:srgbClr val="FF0000"/>
                </a:solidFill>
                <a:cs typeface="Arial" charset="0"/>
              </a:rPr>
              <a:t>trẻ</a:t>
            </a:r>
            <a:r>
              <a:rPr lang="en-US" sz="3200" b="1" i="1" kern="0" dirty="0">
                <a:solidFill>
                  <a:srgbClr val="FF0000"/>
                </a:solidFill>
                <a:cs typeface="Arial" charset="0"/>
              </a:rPr>
              <a:t> </a:t>
            </a:r>
            <a:r>
              <a:rPr lang="en-US" sz="3200" b="1" i="1" kern="0" dirty="0" err="1">
                <a:solidFill>
                  <a:srgbClr val="FF0000"/>
                </a:solidFill>
                <a:cs typeface="Arial" charset="0"/>
              </a:rPr>
              <a:t>đến</a:t>
            </a:r>
            <a:r>
              <a:rPr lang="en-US" sz="3200" b="1" i="1" kern="0" dirty="0">
                <a:solidFill>
                  <a:srgbClr val="FF0000"/>
                </a:solidFill>
                <a:cs typeface="Arial" charset="0"/>
              </a:rPr>
              <a:t> </a:t>
            </a:r>
            <a:r>
              <a:rPr lang="en-US" sz="3200" b="1" i="1" kern="0" dirty="0" err="1">
                <a:solidFill>
                  <a:srgbClr val="FF0000"/>
                </a:solidFill>
                <a:cs typeface="Arial" charset="0"/>
              </a:rPr>
              <a:t>nhà</a:t>
            </a:r>
            <a:r>
              <a:rPr lang="en-US" sz="3200" b="1" i="1" kern="0" dirty="0">
                <a:solidFill>
                  <a:srgbClr val="FF0000"/>
                </a:solidFill>
                <a:cs typeface="Arial" charset="0"/>
              </a:rPr>
              <a:t>; </a:t>
            </a:r>
            <a:r>
              <a:rPr lang="en-US" sz="3200" b="1" i="1" kern="0" dirty="0" err="1">
                <a:solidFill>
                  <a:srgbClr val="FF0000"/>
                </a:solidFill>
                <a:cs typeface="Arial" charset="0"/>
              </a:rPr>
              <a:t>kính</a:t>
            </a:r>
            <a:r>
              <a:rPr lang="en-US" sz="3200" b="1" i="1" kern="0" dirty="0">
                <a:solidFill>
                  <a:srgbClr val="FF0000"/>
                </a:solidFill>
                <a:cs typeface="Arial" charset="0"/>
              </a:rPr>
              <a:t> </a:t>
            </a:r>
            <a:r>
              <a:rPr lang="en-US" sz="3200" b="1" i="1" kern="0" dirty="0" err="1">
                <a:solidFill>
                  <a:srgbClr val="FF0000"/>
                </a:solidFill>
                <a:cs typeface="Arial" charset="0"/>
              </a:rPr>
              <a:t>già</a:t>
            </a:r>
            <a:r>
              <a:rPr lang="en-US" sz="3200" b="1" i="1" kern="0" dirty="0">
                <a:solidFill>
                  <a:srgbClr val="FF0000"/>
                </a:solidFill>
                <a:cs typeface="Arial" charset="0"/>
              </a:rPr>
              <a:t>, </a:t>
            </a:r>
            <a:r>
              <a:rPr lang="en-US" sz="3200" b="1" i="1" kern="0" dirty="0" err="1">
                <a:solidFill>
                  <a:srgbClr val="FF0000"/>
                </a:solidFill>
                <a:cs typeface="Arial" charset="0"/>
              </a:rPr>
              <a:t>già</a:t>
            </a:r>
            <a:r>
              <a:rPr lang="en-US" sz="3200" b="1" i="1" kern="0" dirty="0">
                <a:solidFill>
                  <a:srgbClr val="FF0000"/>
                </a:solidFill>
                <a:cs typeface="Arial" charset="0"/>
              </a:rPr>
              <a:t> </a:t>
            </a:r>
            <a:r>
              <a:rPr lang="en-US" sz="3200" b="1" i="1" kern="0" dirty="0" err="1">
                <a:solidFill>
                  <a:srgbClr val="FF0000"/>
                </a:solidFill>
                <a:cs typeface="Arial" charset="0"/>
              </a:rPr>
              <a:t>để</a:t>
            </a:r>
            <a:r>
              <a:rPr lang="en-US" sz="3200" b="1" i="1" kern="0" dirty="0">
                <a:solidFill>
                  <a:srgbClr val="FF0000"/>
                </a:solidFill>
                <a:cs typeface="Arial" charset="0"/>
              </a:rPr>
              <a:t> </a:t>
            </a:r>
            <a:r>
              <a:rPr lang="en-US" sz="3200" b="1" i="1" kern="0" dirty="0" err="1">
                <a:solidFill>
                  <a:srgbClr val="FF0000"/>
                </a:solidFill>
                <a:cs typeface="Arial" charset="0"/>
              </a:rPr>
              <a:t>tuổi</a:t>
            </a:r>
            <a:r>
              <a:rPr lang="en-US" sz="3200" b="1" i="1" kern="0" dirty="0">
                <a:solidFill>
                  <a:srgbClr val="FF0000"/>
                </a:solidFill>
                <a:cs typeface="Arial" charset="0"/>
              </a:rPr>
              <a:t> </a:t>
            </a:r>
            <a:r>
              <a:rPr lang="en-US" sz="3200" b="1" i="1" kern="0" dirty="0" err="1">
                <a:solidFill>
                  <a:srgbClr val="FF0000"/>
                </a:solidFill>
                <a:cs typeface="Arial" charset="0"/>
              </a:rPr>
              <a:t>cho</a:t>
            </a:r>
            <a:r>
              <a:rPr lang="en-US" sz="3200" b="1" i="1" kern="0" dirty="0">
                <a:solidFill>
                  <a:srgbClr val="FF0000"/>
                </a:solidFill>
                <a:cs typeface="Arial" charset="0"/>
              </a:rPr>
              <a:t>”</a:t>
            </a:r>
            <a:r>
              <a:rPr lang="nl-NL" sz="3200" b="1" i="1" kern="0" dirty="0">
                <a:solidFill>
                  <a:srgbClr val="FF0000"/>
                </a:solidFill>
                <a:cs typeface="Arial" charset="0"/>
              </a:rPr>
              <a:t>?</a:t>
            </a:r>
            <a:r>
              <a:rPr lang="en-US" sz="3200" i="1" kern="0" dirty="0">
                <a:solidFill>
                  <a:srgbClr val="0000FF"/>
                </a:solidFill>
                <a:cs typeface="Arial" charset="0"/>
              </a:rPr>
              <a:t> </a:t>
            </a:r>
          </a:p>
        </p:txBody>
      </p:sp>
      <p:sp>
        <p:nvSpPr>
          <p:cNvPr id="10" name="TextBox 9"/>
          <p:cNvSpPr txBox="1">
            <a:spLocks noChangeArrowheads="1"/>
          </p:cNvSpPr>
          <p:nvPr/>
        </p:nvSpPr>
        <p:spPr bwMode="auto">
          <a:xfrm>
            <a:off x="1676400" y="2895601"/>
            <a:ext cx="8839200" cy="20621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b="1">
                <a:solidFill>
                  <a:srgbClr val="6600FF"/>
                </a:solidFill>
                <a:latin typeface="Times New Roman" panose="02020603050405020304" pitchFamily="18" charset="0"/>
                <a:cs typeface="Times New Roman" panose="02020603050405020304" pitchFamily="18" charset="0"/>
              </a:rPr>
              <a:t>=&gt;</a:t>
            </a:r>
            <a:r>
              <a:rPr lang="en-US" altLang="en-US">
                <a:solidFill>
                  <a:srgbClr val="6600FF"/>
                </a:solidFill>
                <a:latin typeface="Times New Roman" panose="02020603050405020304" pitchFamily="18" charset="0"/>
                <a:cs typeface="Times New Roman" panose="02020603050405020304" pitchFamily="18" charset="0"/>
              </a:rPr>
              <a:t> Biết yêu quý trẻ nhỏ thì trẻ sẽ thân thiết và quý mến mình; biết kính trọng người già thì người già cũng sẽ yêu quý mình và để lại cho mình những điều tốt đẹp.</a:t>
            </a:r>
          </a:p>
        </p:txBody>
      </p:sp>
    </p:spTree>
    <p:extLst>
      <p:ext uri="{BB962C8B-B14F-4D97-AF65-F5344CB8AC3E}">
        <p14:creationId xmlns:p14="http://schemas.microsoft.com/office/powerpoint/2010/main" val="1410563450"/>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3238" y="408708"/>
            <a:ext cx="9144000" cy="608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DEN"/>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3700" y="5222875"/>
            <a:ext cx="800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descr="sunflowers_wave_hb"/>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1489" y="4979988"/>
            <a:ext cx="103028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WordArt 19"/>
          <p:cNvSpPr>
            <a:spLocks noChangeArrowheads="1" noChangeShapeType="1" noTextEdit="1"/>
          </p:cNvSpPr>
          <p:nvPr/>
        </p:nvSpPr>
        <p:spPr bwMode="auto">
          <a:xfrm>
            <a:off x="3762376" y="1785938"/>
            <a:ext cx="4627563" cy="508000"/>
          </a:xfrm>
          <a:prstGeom prst="rect">
            <a:avLst/>
          </a:prstGeom>
        </p:spPr>
        <p:txBody>
          <a:bodyPr wrap="none" fromWordArt="1">
            <a:prstTxWarp prst="textPlain">
              <a:avLst>
                <a:gd name="adj" fmla="val 50000"/>
              </a:avLst>
            </a:prstTxWarp>
          </a:bodyPr>
          <a:lstStyle/>
          <a:p>
            <a:pPr algn="ctr"/>
            <a:endParaRPr lang="en-US" sz="3000" b="1" kern="10">
              <a:ln w="9525">
                <a:solidFill>
                  <a:schemeClr val="tx1"/>
                </a:solidFill>
                <a:round/>
                <a:headEnd/>
                <a:tailEnd/>
              </a:ln>
              <a:solidFill>
                <a:srgbClr val="FF0000"/>
              </a:solidFill>
              <a:cs typeface="Arial" panose="020B0604020202020204" pitchFamily="34" charset="0"/>
            </a:endParaRPr>
          </a:p>
        </p:txBody>
      </p:sp>
      <p:sp>
        <p:nvSpPr>
          <p:cNvPr id="15366" name="AutoShape 6"/>
          <p:cNvSpPr>
            <a:spLocks noChangeArrowheads="1"/>
          </p:cNvSpPr>
          <p:nvPr/>
        </p:nvSpPr>
        <p:spPr bwMode="auto">
          <a:xfrm>
            <a:off x="1736436" y="731840"/>
            <a:ext cx="8968510" cy="4939287"/>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5400" b="1" i="1" dirty="0" smtClean="0">
                <a:latin typeface="Times New Roman" panose="02020603050405020304" pitchFamily="18" charset="0"/>
                <a:ea typeface="Arial Unicode MS" pitchFamily="34" charset="-128"/>
              </a:rPr>
              <a:t>HS </a:t>
            </a:r>
            <a:r>
              <a:rPr lang="en-US" altLang="zh-CN" sz="5400" b="1" i="1" dirty="0" err="1" smtClean="0">
                <a:latin typeface="Times New Roman" panose="02020603050405020304" pitchFamily="18" charset="0"/>
                <a:ea typeface="Arial Unicode MS" pitchFamily="34" charset="-128"/>
              </a:rPr>
              <a:t>sử</a:t>
            </a:r>
            <a:r>
              <a:rPr lang="en-US" altLang="zh-CN" sz="5400" b="1" i="1" dirty="0" smtClean="0">
                <a:latin typeface="Times New Roman" panose="02020603050405020304" pitchFamily="18" charset="0"/>
                <a:ea typeface="Arial Unicode MS" pitchFamily="34" charset="-128"/>
              </a:rPr>
              <a:t> dung </a:t>
            </a:r>
            <a:r>
              <a:rPr lang="en-US" altLang="zh-CN" sz="5400" b="1" i="1" dirty="0" err="1" smtClean="0">
                <a:latin typeface="Times New Roman" panose="02020603050405020304" pitchFamily="18" charset="0"/>
                <a:ea typeface="Arial Unicode MS" pitchFamily="34" charset="-128"/>
              </a:rPr>
              <a:t>tài</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liệu</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trong</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hoạt</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động</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học,trao</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đổi</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nhóm</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tìm</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kiếm</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thông</a:t>
            </a:r>
            <a:r>
              <a:rPr lang="en-US" altLang="zh-CN" sz="5400" b="1" i="1" dirty="0" smtClean="0">
                <a:latin typeface="Times New Roman" panose="02020603050405020304" pitchFamily="18" charset="0"/>
                <a:ea typeface="Arial Unicode MS" pitchFamily="34" charset="-128"/>
              </a:rPr>
              <a:t> tin </a:t>
            </a:r>
            <a:r>
              <a:rPr lang="en-US" altLang="zh-CN" sz="5400" b="1" i="1" dirty="0" err="1" smtClean="0">
                <a:latin typeface="Times New Roman" panose="02020603050405020304" pitchFamily="18" charset="0"/>
                <a:ea typeface="Arial Unicode MS" pitchFamily="34" charset="-128"/>
              </a:rPr>
              <a:t>để</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làm</a:t>
            </a:r>
            <a:r>
              <a:rPr lang="en-US" altLang="zh-CN" sz="5400" b="1" i="1" dirty="0" smtClean="0">
                <a:latin typeface="Times New Roman" panose="02020603050405020304" pitchFamily="18" charset="0"/>
                <a:ea typeface="Arial Unicode MS" pitchFamily="34" charset="-128"/>
              </a:rPr>
              <a:t> BT.</a:t>
            </a:r>
            <a:endParaRPr lang="en-US" altLang="zh-CN" sz="4400" b="1" dirty="0">
              <a:solidFill>
                <a:srgbClr val="CC00CC"/>
              </a:solidFill>
              <a:latin typeface="Times New Roman" panose="02020603050405020304" pitchFamily="18" charset="0"/>
              <a:ea typeface="Arial Unicode MS" pitchFamily="34" charset="-128"/>
            </a:endParaRPr>
          </a:p>
        </p:txBody>
      </p:sp>
    </p:spTree>
    <p:extLst>
      <p:ext uri="{BB962C8B-B14F-4D97-AF65-F5344CB8AC3E}">
        <p14:creationId xmlns:p14="http://schemas.microsoft.com/office/powerpoint/2010/main" val="1033667590"/>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p:cNvPicPr>
          <p:nvPr/>
        </p:nvPicPr>
        <p:blipFill>
          <a:blip r:embed="rId2">
            <a:extLst>
              <a:ext uri="{28A0092B-C50C-407E-A947-70E740481C1C}">
                <a14:useLocalDpi xmlns:a14="http://schemas.microsoft.com/office/drawing/2010/main" val="0"/>
              </a:ext>
            </a:extLst>
          </a:blip>
          <a:srcRect t="14194" b="13033"/>
          <a:stretch>
            <a:fillRect/>
          </a:stretch>
        </p:blipFill>
        <p:spPr bwMode="auto">
          <a:xfrm>
            <a:off x="1524000" y="2701925"/>
            <a:ext cx="9144000"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2724150" y="381000"/>
            <a:ext cx="6934200" cy="1905000"/>
          </a:xfrm>
          <a:prstGeom prst="ellipse">
            <a:avLst/>
          </a:prstGeom>
          <a:solidFill>
            <a:srgbClr val="FF9933">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54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BÀI TẬP</a:t>
            </a:r>
          </a:p>
        </p:txBody>
      </p:sp>
      <p:sp>
        <p:nvSpPr>
          <p:cNvPr id="307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D71461-527C-427A-BE6E-5ADEFC04B6DD}" type="slidenum">
              <a:rPr lang="en-US" altLang="en-US" sz="1400">
                <a:cs typeface="Arial" panose="020B0604020202020204" pitchFamily="34" charset="0"/>
              </a:rPr>
              <a:pPr>
                <a:spcBef>
                  <a:spcPct val="0"/>
                </a:spcBef>
                <a:buFontTx/>
                <a:buNone/>
              </a:pPr>
              <a:t>17</a:t>
            </a:fld>
            <a:endParaRPr lang="en-US" altLang="en-US" sz="1400">
              <a:cs typeface="Arial" panose="020B0604020202020204" pitchFamily="34" charset="0"/>
            </a:endParaRPr>
          </a:p>
        </p:txBody>
      </p:sp>
    </p:spTree>
    <p:extLst>
      <p:ext uri="{BB962C8B-B14F-4D97-AF65-F5344CB8AC3E}">
        <p14:creationId xmlns:p14="http://schemas.microsoft.com/office/powerpoint/2010/main" val="883944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xit" presetSubtype="21" fill="hold" grpId="1" nodeType="clickEffect">
                                  <p:stCondLst>
                                    <p:cond delay="0"/>
                                  </p:stCondLst>
                                  <p:childTnLst>
                                    <p:animEffect transition="out" filter="barn(inVertical)">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 name="Text Box 10"/>
          <p:cNvSpPr txBox="1">
            <a:spLocks noChangeArrowheads="1"/>
          </p:cNvSpPr>
          <p:nvPr/>
        </p:nvSpPr>
        <p:spPr bwMode="auto">
          <a:xfrm>
            <a:off x="2667000" y="2143125"/>
            <a:ext cx="7543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4000" b="1">
                <a:solidFill>
                  <a:srgbClr val="0000FF"/>
                </a:solidFill>
                <a:latin typeface="Times New Roman" panose="02020603050405020304" pitchFamily="18" charset="0"/>
                <a:cs typeface="Times New Roman" panose="02020603050405020304" pitchFamily="18" charset="0"/>
              </a:rPr>
              <a:t>a) </a:t>
            </a:r>
            <a:r>
              <a:rPr lang="en-US" altLang="en-US" b="1">
                <a:solidFill>
                  <a:srgbClr val="0000FF"/>
                </a:solidFill>
                <a:latin typeface="Times New Roman" panose="02020603050405020304" pitchFamily="18" charset="0"/>
                <a:cs typeface="Times New Roman" panose="02020603050405020304" pitchFamily="18" charset="0"/>
              </a:rPr>
              <a:t>Chào hỏi, xưng hô lễ phép với người già.</a:t>
            </a:r>
          </a:p>
        </p:txBody>
      </p:sp>
      <p:sp>
        <p:nvSpPr>
          <p:cNvPr id="7179" name="Text Box 11"/>
          <p:cNvSpPr txBox="1">
            <a:spLocks noChangeArrowheads="1"/>
          </p:cNvSpPr>
          <p:nvPr/>
        </p:nvSpPr>
        <p:spPr bwMode="auto">
          <a:xfrm>
            <a:off x="2738438" y="3500438"/>
            <a:ext cx="7543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4000" b="1">
                <a:solidFill>
                  <a:srgbClr val="0000FF"/>
                </a:solidFill>
                <a:latin typeface="Times New Roman" panose="02020603050405020304" pitchFamily="18" charset="0"/>
                <a:cs typeface="Times New Roman" panose="02020603050405020304" pitchFamily="18" charset="0"/>
              </a:rPr>
              <a:t>b</a:t>
            </a:r>
            <a:r>
              <a:rPr lang="en-US" altLang="en-US" sz="3600" b="1">
                <a:solidFill>
                  <a:srgbClr val="0000FF"/>
                </a:solidFill>
                <a:latin typeface="Times New Roman" panose="02020603050405020304" pitchFamily="18" charset="0"/>
                <a:cs typeface="Times New Roman" panose="02020603050405020304" pitchFamily="18" charset="0"/>
              </a:rPr>
              <a:t>) </a:t>
            </a:r>
            <a:r>
              <a:rPr lang="en-US" altLang="en-US" b="1">
                <a:solidFill>
                  <a:srgbClr val="0000FF"/>
                </a:solidFill>
                <a:latin typeface="Times New Roman" panose="02020603050405020304" pitchFamily="18" charset="0"/>
                <a:cs typeface="Times New Roman" panose="02020603050405020304" pitchFamily="18" charset="0"/>
              </a:rPr>
              <a:t>Dùng hai tay khi đưa vật gì đó cho người già.</a:t>
            </a:r>
          </a:p>
        </p:txBody>
      </p:sp>
      <p:sp>
        <p:nvSpPr>
          <p:cNvPr id="7180" name="Text Box 12"/>
          <p:cNvSpPr txBox="1">
            <a:spLocks noChangeArrowheads="1"/>
          </p:cNvSpPr>
          <p:nvPr/>
        </p:nvSpPr>
        <p:spPr bwMode="auto">
          <a:xfrm>
            <a:off x="2595563" y="4714876"/>
            <a:ext cx="7543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4000" b="1">
                <a:solidFill>
                  <a:srgbClr val="0000FF"/>
                </a:solidFill>
                <a:latin typeface="Times New Roman" panose="02020603050405020304" pitchFamily="18" charset="0"/>
                <a:cs typeface="Times New Roman" panose="02020603050405020304" pitchFamily="18" charset="0"/>
              </a:rPr>
              <a:t>c) </a:t>
            </a:r>
            <a:r>
              <a:rPr lang="en-US" altLang="en-US" b="1">
                <a:solidFill>
                  <a:srgbClr val="0000FF"/>
                </a:solidFill>
                <a:latin typeface="Times New Roman" panose="02020603050405020304" pitchFamily="18" charset="0"/>
                <a:cs typeface="Times New Roman" panose="02020603050405020304" pitchFamily="18" charset="0"/>
              </a:rPr>
              <a:t>Đọc truyện cho em nhỏ nghe.</a:t>
            </a:r>
          </a:p>
        </p:txBody>
      </p:sp>
      <p:sp>
        <p:nvSpPr>
          <p:cNvPr id="7181" name="Text Box 13"/>
          <p:cNvSpPr txBox="1">
            <a:spLocks noChangeArrowheads="1"/>
          </p:cNvSpPr>
          <p:nvPr/>
        </p:nvSpPr>
        <p:spPr bwMode="auto">
          <a:xfrm>
            <a:off x="2667000" y="5572125"/>
            <a:ext cx="7543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b="1">
                <a:solidFill>
                  <a:srgbClr val="0000FF"/>
                </a:solidFill>
                <a:latin typeface="Times New Roman" panose="02020603050405020304" pitchFamily="18" charset="0"/>
                <a:cs typeface="Times New Roman" panose="02020603050405020304" pitchFamily="18" charset="0"/>
              </a:rPr>
              <a:t>d) Quát nạt em bé.</a:t>
            </a:r>
          </a:p>
        </p:txBody>
      </p:sp>
      <p:sp>
        <p:nvSpPr>
          <p:cNvPr id="14342" name="TextBox 14"/>
          <p:cNvSpPr txBox="1">
            <a:spLocks noChangeArrowheads="1"/>
          </p:cNvSpPr>
          <p:nvPr/>
        </p:nvSpPr>
        <p:spPr bwMode="auto">
          <a:xfrm>
            <a:off x="1952625" y="214314"/>
            <a:ext cx="8572500"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3600" b="1" u="sng" dirty="0">
                <a:solidFill>
                  <a:srgbClr val="FF0000"/>
                </a:solidFill>
                <a:latin typeface="Times New Roman" panose="02020603050405020304" pitchFamily="18" charset="0"/>
                <a:cs typeface="Times New Roman" panose="02020603050405020304" pitchFamily="18" charset="0"/>
              </a:rPr>
              <a:t>Bài tập 1</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200" b="1" dirty="0">
                <a:solidFill>
                  <a:schemeClr val="accent1">
                    <a:lumMod val="50000"/>
                  </a:schemeClr>
                </a:solidFill>
                <a:latin typeface="Times New Roman" panose="02020603050405020304" pitchFamily="18" charset="0"/>
                <a:cs typeface="Times New Roman" panose="02020603050405020304" pitchFamily="18" charset="0"/>
              </a:rPr>
              <a:t>Theo em những hành động việc làm nào sau đây thể hiện tình cảm kính già, yêu trẻ?</a:t>
            </a:r>
          </a:p>
        </p:txBody>
      </p:sp>
      <p:sp>
        <p:nvSpPr>
          <p:cNvPr id="16" name="Oval 6"/>
          <p:cNvSpPr>
            <a:spLocks noChangeArrowheads="1"/>
          </p:cNvSpPr>
          <p:nvPr/>
        </p:nvSpPr>
        <p:spPr bwMode="auto">
          <a:xfrm>
            <a:off x="2524126" y="2286000"/>
            <a:ext cx="714375" cy="571500"/>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sp>
        <p:nvSpPr>
          <p:cNvPr id="17" name="Oval 6"/>
          <p:cNvSpPr>
            <a:spLocks noChangeArrowheads="1"/>
          </p:cNvSpPr>
          <p:nvPr/>
        </p:nvSpPr>
        <p:spPr bwMode="auto">
          <a:xfrm>
            <a:off x="2524125" y="3571875"/>
            <a:ext cx="666750" cy="642938"/>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sp>
        <p:nvSpPr>
          <p:cNvPr id="18" name="Oval 6"/>
          <p:cNvSpPr>
            <a:spLocks noChangeArrowheads="1"/>
          </p:cNvSpPr>
          <p:nvPr/>
        </p:nvSpPr>
        <p:spPr bwMode="auto">
          <a:xfrm>
            <a:off x="2524125" y="4857751"/>
            <a:ext cx="571500" cy="500063"/>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spTree>
    <p:extLst>
      <p:ext uri="{BB962C8B-B14F-4D97-AF65-F5344CB8AC3E}">
        <p14:creationId xmlns:p14="http://schemas.microsoft.com/office/powerpoint/2010/main" val="602701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178"/>
                                        </p:tgtEl>
                                        <p:attrNameLst>
                                          <p:attrName>style.visibility</p:attrName>
                                        </p:attrNameLst>
                                      </p:cBhvr>
                                      <p:to>
                                        <p:strVal val="visible"/>
                                      </p:to>
                                    </p:set>
                                    <p:animEffect transition="in" filter="wheel(4)">
                                      <p:cBhvr>
                                        <p:cTn id="7" dur="2000"/>
                                        <p:tgtEl>
                                          <p:spTgt spid="7178"/>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179"/>
                                        </p:tgtEl>
                                        <p:attrNameLst>
                                          <p:attrName>style.visibility</p:attrName>
                                        </p:attrNameLst>
                                      </p:cBhvr>
                                      <p:to>
                                        <p:strVal val="visible"/>
                                      </p:to>
                                    </p:set>
                                    <p:animEffect transition="in" filter="wheel(4)">
                                      <p:cBhvr>
                                        <p:cTn id="10" dur="2000"/>
                                        <p:tgtEl>
                                          <p:spTgt spid="7179"/>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7180"/>
                                        </p:tgtEl>
                                        <p:attrNameLst>
                                          <p:attrName>style.visibility</p:attrName>
                                        </p:attrNameLst>
                                      </p:cBhvr>
                                      <p:to>
                                        <p:strVal val="visible"/>
                                      </p:to>
                                    </p:set>
                                    <p:animEffect transition="in" filter="wheel(4)">
                                      <p:cBhvr>
                                        <p:cTn id="13" dur="2000"/>
                                        <p:tgtEl>
                                          <p:spTgt spid="7180"/>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7181"/>
                                        </p:tgtEl>
                                        <p:attrNameLst>
                                          <p:attrName>style.visibility</p:attrName>
                                        </p:attrNameLst>
                                      </p:cBhvr>
                                      <p:to>
                                        <p:strVal val="visible"/>
                                      </p:to>
                                    </p:set>
                                    <p:animEffect transition="in" filter="wheel(4)">
                                      <p:cBhvr>
                                        <p:cTn id="16" dur="2000"/>
                                        <p:tgtEl>
                                          <p:spTgt spid="718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diamond(in)">
                                      <p:cBhvr>
                                        <p:cTn id="21" dur="2000"/>
                                        <p:tgtEl>
                                          <p:spTgt spid="16"/>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diamond(in)">
                                      <p:cBhvr>
                                        <p:cTn id="24" dur="2000"/>
                                        <p:tgtEl>
                                          <p:spTgt spid="17"/>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diamond(in)">
                                      <p:cBhvr>
                                        <p:cTn id="2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 grpId="0"/>
      <p:bldP spid="7179" grpId="0"/>
      <p:bldP spid="7180" grpId="0"/>
      <p:bldP spid="7181" grpId="0"/>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endParaRPr lang="en-US" altLang="en-US" smtClean="0"/>
          </a:p>
        </p:txBody>
      </p:sp>
      <p:sp>
        <p:nvSpPr>
          <p:cNvPr id="32771" name="Content Placeholder 2"/>
          <p:cNvSpPr>
            <a:spLocks noGrp="1"/>
          </p:cNvSpPr>
          <p:nvPr>
            <p:ph idx="1"/>
          </p:nvPr>
        </p:nvSpPr>
        <p:spPr/>
        <p:txBody>
          <a:bodyPr/>
          <a:lstStyle/>
          <a:p>
            <a:endParaRPr lang="en-US" altLang="en-US" smtClean="0"/>
          </a:p>
        </p:txBody>
      </p:sp>
      <p:pic>
        <p:nvPicPr>
          <p:cNvPr id="32772" name="Picture 4" descr="BÃ¡c Há» báº¯t tay thÄm há»i cÃ¡c cá»¥ giÃ  khi vá» thÄm PÃ¡c BÃ³, (XuÃ¢n TÃ¢n Sá»­u 1961). áº¢nh: TÆ° liá»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14375"/>
            <a:ext cx="4357688"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6" descr="http://vanhocnghethuathatinh.org.vn/uploads/news/2016_05/g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286126"/>
            <a:ext cx="4429125"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8" descr="http://drive.sopro.vn/s1/hiec/articles/08-1401246023093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3125" y="-642938"/>
            <a:ext cx="4929188" cy="38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2" descr="Káº¿t quáº£ hÃ¬nh áº£nh cho hÃ¬nh áº£nh bÃ¡c há» vá»i ngÆ°á»i giÃ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3126" y="3214688"/>
            <a:ext cx="4714875"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282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1"/>
            <a:ext cx="9144000" cy="608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DEN"/>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3700" y="5222875"/>
            <a:ext cx="800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descr="sunflowers_wave_hb"/>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1489" y="4979988"/>
            <a:ext cx="103028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WordArt 19"/>
          <p:cNvSpPr>
            <a:spLocks noChangeArrowheads="1" noChangeShapeType="1" noTextEdit="1"/>
          </p:cNvSpPr>
          <p:nvPr/>
        </p:nvSpPr>
        <p:spPr bwMode="auto">
          <a:xfrm>
            <a:off x="3762376" y="1785938"/>
            <a:ext cx="4627563" cy="508000"/>
          </a:xfrm>
          <a:prstGeom prst="rect">
            <a:avLst/>
          </a:prstGeom>
        </p:spPr>
        <p:txBody>
          <a:bodyPr wrap="none" fromWordArt="1">
            <a:prstTxWarp prst="textPlain">
              <a:avLst>
                <a:gd name="adj" fmla="val 50000"/>
              </a:avLst>
            </a:prstTxWarp>
          </a:bodyPr>
          <a:lstStyle/>
          <a:p>
            <a:pPr algn="ctr"/>
            <a:endParaRPr lang="en-US" sz="3000" b="1" kern="10">
              <a:ln w="9525">
                <a:solidFill>
                  <a:schemeClr val="tx1"/>
                </a:solidFill>
                <a:round/>
                <a:headEnd/>
                <a:tailEnd/>
              </a:ln>
              <a:solidFill>
                <a:srgbClr val="FF0000"/>
              </a:solidFill>
              <a:cs typeface="Arial" panose="020B0604020202020204" pitchFamily="34" charset="0"/>
            </a:endParaRPr>
          </a:p>
        </p:txBody>
      </p:sp>
      <p:sp>
        <p:nvSpPr>
          <p:cNvPr id="15366" name="AutoShape 6"/>
          <p:cNvSpPr>
            <a:spLocks noChangeArrowheads="1"/>
          </p:cNvSpPr>
          <p:nvPr/>
        </p:nvSpPr>
        <p:spPr bwMode="auto">
          <a:xfrm>
            <a:off x="3276600" y="2052638"/>
            <a:ext cx="5943600" cy="2743200"/>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zh-CN" sz="4400" b="1" dirty="0">
              <a:solidFill>
                <a:srgbClr val="CC00CC"/>
              </a:solidFill>
              <a:latin typeface="Times New Roman" panose="02020603050405020304" pitchFamily="18" charset="0"/>
              <a:ea typeface="Arial Unicode MS" pitchFamily="34" charset="-128"/>
            </a:endParaRPr>
          </a:p>
          <a:p>
            <a:pPr algn="ctr">
              <a:spcBef>
                <a:spcPct val="0"/>
              </a:spcBef>
              <a:buFontTx/>
              <a:buNone/>
            </a:pPr>
            <a:r>
              <a:rPr lang="en-US" altLang="zh-CN" sz="5400" b="1" i="1" dirty="0" err="1">
                <a:solidFill>
                  <a:srgbClr val="0000FF"/>
                </a:solidFill>
                <a:latin typeface="Times New Roman" panose="02020603050405020304" pitchFamily="18" charset="0"/>
                <a:ea typeface="Arial Unicode MS" pitchFamily="34" charset="-128"/>
              </a:rPr>
              <a:t>Khởi</a:t>
            </a:r>
            <a:r>
              <a:rPr lang="en-US" altLang="zh-CN" sz="5400" b="1" i="1" dirty="0">
                <a:solidFill>
                  <a:srgbClr val="0000FF"/>
                </a:solidFill>
                <a:latin typeface="Times New Roman" panose="02020603050405020304" pitchFamily="18" charset="0"/>
                <a:ea typeface="Arial Unicode MS" pitchFamily="34" charset="-128"/>
              </a:rPr>
              <a:t> </a:t>
            </a:r>
            <a:r>
              <a:rPr lang="en-US" altLang="zh-CN" sz="5400" b="1" i="1" dirty="0" err="1">
                <a:solidFill>
                  <a:srgbClr val="0000FF"/>
                </a:solidFill>
                <a:latin typeface="Times New Roman" panose="02020603050405020304" pitchFamily="18" charset="0"/>
                <a:ea typeface="Arial Unicode MS" pitchFamily="34" charset="-128"/>
              </a:rPr>
              <a:t>động</a:t>
            </a:r>
            <a:endParaRPr lang="en-US" altLang="zh-CN" sz="5400" b="1" i="1" dirty="0">
              <a:latin typeface="Times New Roman" panose="02020603050405020304" pitchFamily="18" charset="0"/>
              <a:ea typeface="Arial Unicode MS" pitchFamily="34" charset="-128"/>
            </a:endParaRPr>
          </a:p>
        </p:txBody>
      </p:sp>
    </p:spTree>
    <p:extLst>
      <p:ext uri="{BB962C8B-B14F-4D97-AF65-F5344CB8AC3E}">
        <p14:creationId xmlns:p14="http://schemas.microsoft.com/office/powerpoint/2010/main" val="3347100631"/>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3638550"/>
            <a:ext cx="4495800" cy="300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Rectangle 36"/>
          <p:cNvSpPr>
            <a:spLocks noChangeArrowheads="1"/>
          </p:cNvSpPr>
          <p:nvPr/>
        </p:nvSpPr>
        <p:spPr bwMode="auto">
          <a:xfrm>
            <a:off x="152400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Times New Roman" panose="02020603050405020304" pitchFamily="18" charset="0"/>
              <a:cs typeface="Arial" panose="020B0604020202020204" pitchFamily="34" charset="0"/>
            </a:endParaRPr>
          </a:p>
        </p:txBody>
      </p:sp>
      <p:pic>
        <p:nvPicPr>
          <p:cNvPr id="3379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0"/>
            <a:ext cx="4495800" cy="373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sy="-100000" kx="3284103" algn="bl" rotWithShape="0">
                    <a:schemeClr val="bg2">
                      <a:alpha val="50000"/>
                    </a:schemeClr>
                  </a:outerShdw>
                </a:effectLst>
              </a14:hiddenEffects>
            </a:ext>
          </a:extLst>
        </p:spPr>
      </p:pic>
      <p:pic>
        <p:nvPicPr>
          <p:cNvPr id="33797" name="Picture 20" descr="C:\Users\PeQuyen\Pictures\Tho(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4445000"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9" descr="gia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6226" y="3617914"/>
            <a:ext cx="4422775"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875901"/>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a:spLocks noChangeArrowheads="1"/>
          </p:cNvSpPr>
          <p:nvPr/>
        </p:nvSpPr>
        <p:spPr bwMode="auto">
          <a:xfrm>
            <a:off x="1806575" y="1143000"/>
            <a:ext cx="8763000" cy="954088"/>
          </a:xfrm>
          <a:prstGeom prst="rect">
            <a:avLst/>
          </a:prstGeom>
          <a:noFill/>
          <a:ln>
            <a:noFill/>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defRPr/>
            </a:pPr>
            <a:r>
              <a:rPr lang="nl-NL" sz="2800" b="1" kern="0" dirty="0">
                <a:solidFill>
                  <a:srgbClr val="FF0000"/>
                </a:solidFill>
                <a:cs typeface="Arial" charset="0"/>
              </a:rPr>
              <a:t>- </a:t>
            </a:r>
            <a:r>
              <a:rPr lang="en-US" altLang="en-US" sz="2800" b="1" dirty="0">
                <a:solidFill>
                  <a:srgbClr val="FF0000"/>
                </a:solidFill>
                <a:cs typeface="Times New Roman" panose="02020603050405020304" pitchFamily="18" charset="0"/>
              </a:rPr>
              <a:t>Em hãy kể những việc em đã làm thể hiện tình cảm kính già, yêu trẻ?</a:t>
            </a:r>
          </a:p>
        </p:txBody>
      </p:sp>
      <p:sp>
        <p:nvSpPr>
          <p:cNvPr id="5" name="Text Box 9"/>
          <p:cNvSpPr txBox="1">
            <a:spLocks noChangeArrowheads="1"/>
          </p:cNvSpPr>
          <p:nvPr/>
        </p:nvSpPr>
        <p:spPr bwMode="auto">
          <a:xfrm>
            <a:off x="1843088" y="2681288"/>
            <a:ext cx="8382000" cy="4278312"/>
          </a:xfrm>
          <a:prstGeom prst="rect">
            <a:avLst/>
          </a:prstGeom>
          <a:noFill/>
          <a:ln w="38100" cmpd="dbl">
            <a:solidFill>
              <a:srgbClr val="FF0000"/>
            </a:solidFill>
            <a:miter lim="800000"/>
            <a:headEnd/>
            <a:tailEnd/>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eaLnBrk="1" hangingPunct="1">
              <a:spcBef>
                <a:spcPct val="50000"/>
              </a:spcBef>
              <a:buFontTx/>
              <a:buChar char="-"/>
              <a:defRPr/>
            </a:pPr>
            <a:r>
              <a:rPr lang="nl-NL" sz="3200" b="1" kern="0" dirty="0">
                <a:solidFill>
                  <a:srgbClr val="0000FF"/>
                </a:solidFill>
                <a:cs typeface="Arial" charset="0"/>
              </a:rPr>
              <a:t> </a:t>
            </a:r>
            <a:r>
              <a:rPr lang="en-US" altLang="en-US" sz="3200" dirty="0">
                <a:solidFill>
                  <a:srgbClr val="0000FF"/>
                </a:solidFill>
              </a:rPr>
              <a:t>Chào hỏi, nhường chỗ ngồi cho người lớn.</a:t>
            </a:r>
          </a:p>
          <a:p>
            <a:pPr algn="just" eaLnBrk="1" hangingPunct="1">
              <a:spcBef>
                <a:spcPct val="50000"/>
              </a:spcBef>
              <a:buFontTx/>
              <a:buChar char="-"/>
              <a:defRPr/>
            </a:pPr>
            <a:r>
              <a:rPr lang="en-US" altLang="en-US" sz="3200" dirty="0">
                <a:solidFill>
                  <a:srgbClr val="0000FF"/>
                </a:solidFill>
              </a:rPr>
              <a:t>  Quan tâm chăm sóc, giúp đỡ, thăm hỏi, tặng quà cho ông bà, cha mẹ.</a:t>
            </a:r>
          </a:p>
          <a:p>
            <a:pPr algn="just" eaLnBrk="1" hangingPunct="1">
              <a:spcBef>
                <a:spcPct val="50000"/>
              </a:spcBef>
              <a:buFontTx/>
              <a:buChar char="-"/>
              <a:defRPr/>
            </a:pPr>
            <a:r>
              <a:rPr lang="en-US" altLang="en-US" sz="3200" dirty="0">
                <a:solidFill>
                  <a:srgbClr val="0000FF"/>
                </a:solidFill>
              </a:rPr>
              <a:t>  Tổ chức lễ mừng thọ cho ông bà, cha mẹ.</a:t>
            </a:r>
          </a:p>
          <a:p>
            <a:pPr algn="just" eaLnBrk="1" hangingPunct="1">
              <a:spcBef>
                <a:spcPct val="50000"/>
              </a:spcBef>
              <a:buFontTx/>
              <a:buChar char="-"/>
              <a:defRPr/>
            </a:pPr>
            <a:r>
              <a:rPr lang="en-US" altLang="en-US" sz="3200" dirty="0">
                <a:solidFill>
                  <a:srgbClr val="0000FF"/>
                </a:solidFill>
              </a:rPr>
              <a:t>  Trẻ em nhận lì xì vào mỗi dịp xuân về, được tặng quà vào ngày sinh nhật, lời chúc mừng khi đạt thành tích cao trong học tập, ….</a:t>
            </a:r>
          </a:p>
        </p:txBody>
      </p:sp>
    </p:spTree>
    <p:extLst>
      <p:ext uri="{BB962C8B-B14F-4D97-AF65-F5344CB8AC3E}">
        <p14:creationId xmlns:p14="http://schemas.microsoft.com/office/powerpoint/2010/main" val="3124886869"/>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5058" name="Picture 2" descr="Káº¿t quáº£ hÃ¬nh áº£nh cho hÃ¬nh áº£nh cá»§a xÃ£ há»i vá»i ngÆ°á»i giÃ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4643438"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á»i viÃªn NCT xÃ£ XuÃ¢n KiÃªn (XuÃ¢n TrÆ°á»ng) trong ngÃ y lá» má»«ng thá» Äáº§u XuÃ¢n BÃ­nh ThÃ¢n 20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714750"/>
            <a:ext cx="4714875"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6167438" y="1"/>
            <a:ext cx="4500562" cy="3571875"/>
          </a:xfrm>
          <a:noFill/>
        </p:spPr>
      </p:pic>
      <p:pic>
        <p:nvPicPr>
          <p:cNvPr id="11272" name="Picture 8" descr="HÃ¬nh áº£nh Giá»i tráº» ngÃ y nay lÆ¡ lÃ  chÄm sÃ³c bá» máº¹ sá»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7438" y="3643313"/>
            <a:ext cx="46672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1109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diamond(in)">
                                      <p:cBhvr>
                                        <p:cTn id="7" dur="2000"/>
                                        <p:tgtEl>
                                          <p:spTgt spid="45058"/>
                                        </p:tgtEl>
                                      </p:cBhvr>
                                    </p:animEffect>
                                  </p:childTnLst>
                                </p:cTn>
                              </p:par>
                              <p:par>
                                <p:cTn id="8" presetID="8"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par>
                                <p:cTn id="11" presetID="8"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par>
                                <p:cTn id="14" presetID="8" presetClass="entr" presetSubtype="16" fill="hold" nodeType="withEffect">
                                  <p:stCondLst>
                                    <p:cond delay="0"/>
                                  </p:stCondLst>
                                  <p:childTnLst>
                                    <p:set>
                                      <p:cBhvr>
                                        <p:cTn id="15" dur="1" fill="hold">
                                          <p:stCondLst>
                                            <p:cond delay="0"/>
                                          </p:stCondLst>
                                        </p:cTn>
                                        <p:tgtEl>
                                          <p:spTgt spid="11272"/>
                                        </p:tgtEl>
                                        <p:attrNameLst>
                                          <p:attrName>style.visibility</p:attrName>
                                        </p:attrNameLst>
                                      </p:cBhvr>
                                      <p:to>
                                        <p:strVal val="visible"/>
                                      </p:to>
                                    </p:set>
                                    <p:animEffect transition="in" filter="diamond(in)">
                                      <p:cBhvr>
                                        <p:cTn id="16" dur="20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endParaRPr lang="en-US" altLang="en-US" smtClean="0"/>
          </a:p>
        </p:txBody>
      </p:sp>
      <p:pic>
        <p:nvPicPr>
          <p:cNvPr id="11269" name="Picture 5" descr="http://tieudungplus.vn/media/uploaded/7/2015/10/08/hien-nay-co-nhung-loai-truong-mam-non-nao-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46482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phunucuocsong.vn/image/catalog/2018-06/01/vedan/2018-06-01-1527846148-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1126" y="3171826"/>
            <a:ext cx="4786313"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7438" y="0"/>
            <a:ext cx="4500562"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23316306_913194545496304_3527808941396630970_n"/>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a:xfrm>
            <a:off x="6238876" y="3214688"/>
            <a:ext cx="4429125" cy="3643312"/>
          </a:xfrm>
          <a:noFill/>
        </p:spPr>
      </p:pic>
    </p:spTree>
    <p:extLst>
      <p:ext uri="{BB962C8B-B14F-4D97-AF65-F5344CB8AC3E}">
        <p14:creationId xmlns:p14="http://schemas.microsoft.com/office/powerpoint/2010/main" val="258933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diamond(in)">
                                      <p:cBhvr>
                                        <p:cTn id="7" dur="2000"/>
                                        <p:tgtEl>
                                          <p:spTgt spid="11269"/>
                                        </p:tgtEl>
                                      </p:cBhvr>
                                    </p:animEffect>
                                  </p:childTnLst>
                                </p:cTn>
                              </p:par>
                              <p:par>
                                <p:cTn id="8" presetID="8"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par>
                                <p:cTn id="11" presetID="8"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par>
                                <p:cTn id="14" presetID="8"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in)">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2990850" y="1098550"/>
            <a:ext cx="6242050" cy="4629150"/>
          </a:xfrm>
          <a:prstGeom prst="rect">
            <a:avLst/>
          </a:prstGeom>
          <a:noFill/>
          <a:ln w="57150" cmpd="thinThick">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38915" name="Rectangle 3"/>
          <p:cNvSpPr>
            <a:spLocks noChangeArrowheads="1"/>
          </p:cNvSpPr>
          <p:nvPr/>
        </p:nvSpPr>
        <p:spPr bwMode="auto">
          <a:xfrm>
            <a:off x="3192464" y="1771650"/>
            <a:ext cx="5902325" cy="3187700"/>
          </a:xfrm>
          <a:prstGeom prst="rect">
            <a:avLst/>
          </a:prstGeom>
          <a:gradFill rotWithShape="1">
            <a:gsLst>
              <a:gs pos="0">
                <a:srgbClr val="FFCC99"/>
              </a:gs>
              <a:gs pos="50000">
                <a:srgbClr val="FFFFFF"/>
              </a:gs>
              <a:gs pos="100000">
                <a:srgbClr val="FFCC99"/>
              </a:gs>
            </a:gsLst>
            <a:lin ang="2700000" scaled="1"/>
          </a:gra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24580" name="Text Box 4"/>
          <p:cNvSpPr txBox="1">
            <a:spLocks noChangeArrowheads="1"/>
          </p:cNvSpPr>
          <p:nvPr/>
        </p:nvSpPr>
        <p:spPr bwMode="auto">
          <a:xfrm>
            <a:off x="3219450" y="1736726"/>
            <a:ext cx="5848350" cy="708025"/>
          </a:xfrm>
          <a:prstGeom prst="rect">
            <a:avLst/>
          </a:prstGeom>
          <a:noFill/>
          <a:ln>
            <a:noFill/>
          </a:ln>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000" b="1">
                <a:solidFill>
                  <a:srgbClr val="0000FF"/>
                </a:solidFill>
                <a:latin typeface="Times New Roman" panose="02020603050405020304" pitchFamily="18" charset="0"/>
                <a:cs typeface="Times New Roman" panose="02020603050405020304" pitchFamily="18" charset="0"/>
              </a:rPr>
              <a:t>Câu 1: Đang ngồi trên xe ô tô buýt, thấy một cụ già mới lên xe không có chỗ ngồi, em sẽ:</a:t>
            </a:r>
            <a:endParaRPr lang="en-US" altLang="en-US" sz="2000" b="1" i="1">
              <a:solidFill>
                <a:srgbClr val="0000FF"/>
              </a:solidFill>
              <a:latin typeface="Times New Roman" panose="02020603050405020304" pitchFamily="18" charset="0"/>
              <a:cs typeface="Times New Roman" panose="02020603050405020304" pitchFamily="18" charset="0"/>
            </a:endParaRPr>
          </a:p>
        </p:txBody>
      </p:sp>
      <p:pic>
        <p:nvPicPr>
          <p:cNvPr id="38917" name="Picture 21" descr="Book-03-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1200150"/>
            <a:ext cx="393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92" name="Oval 28"/>
          <p:cNvSpPr>
            <a:spLocks noChangeArrowheads="1"/>
          </p:cNvSpPr>
          <p:nvPr/>
        </p:nvSpPr>
        <p:spPr bwMode="auto">
          <a:xfrm>
            <a:off x="3854450" y="3792538"/>
            <a:ext cx="457200" cy="40005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solidFill>
                <a:srgbClr val="0000CC"/>
              </a:solidFill>
              <a:cs typeface="Arial" panose="020B0604020202020204" pitchFamily="34" charset="0"/>
            </a:endParaRPr>
          </a:p>
        </p:txBody>
      </p:sp>
      <p:grpSp>
        <p:nvGrpSpPr>
          <p:cNvPr id="3" name="Group 40"/>
          <p:cNvGrpSpPr>
            <a:grpSpLocks/>
          </p:cNvGrpSpPr>
          <p:nvPr/>
        </p:nvGrpSpPr>
        <p:grpSpPr bwMode="auto">
          <a:xfrm>
            <a:off x="3852864" y="2836864"/>
            <a:ext cx="3394075" cy="414337"/>
            <a:chOff x="996" y="1662"/>
            <a:chExt cx="2430" cy="349"/>
          </a:xfrm>
        </p:grpSpPr>
        <p:pic>
          <p:nvPicPr>
            <p:cNvPr id="38927" name="Picture 29" descr="a_md_wht"/>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96" y="1764"/>
              <a:ext cx="24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8" name="Text Box 37"/>
            <p:cNvSpPr txBox="1">
              <a:spLocks noChangeArrowheads="1"/>
            </p:cNvSpPr>
            <p:nvPr/>
          </p:nvSpPr>
          <p:spPr bwMode="auto">
            <a:xfrm>
              <a:off x="1224" y="1662"/>
              <a:ext cx="2202"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100" b="1">
                  <a:solidFill>
                    <a:srgbClr val="0000CC"/>
                  </a:solidFill>
                  <a:latin typeface="Times New Roman" panose="02020603050405020304" pitchFamily="18" charset="0"/>
                  <a:cs typeface="Arial" panose="020B0604020202020204" pitchFamily="34" charset="0"/>
                </a:rPr>
                <a:t>. Không quan tâm</a:t>
              </a:r>
            </a:p>
          </p:txBody>
        </p:sp>
      </p:grpSp>
      <p:grpSp>
        <p:nvGrpSpPr>
          <p:cNvPr id="6" name="Group 5"/>
          <p:cNvGrpSpPr>
            <a:grpSpLocks/>
          </p:cNvGrpSpPr>
          <p:nvPr/>
        </p:nvGrpSpPr>
        <p:grpSpPr bwMode="auto">
          <a:xfrm>
            <a:off x="3910014" y="3827464"/>
            <a:ext cx="4929187" cy="739775"/>
            <a:chOff x="3181723" y="3907398"/>
            <a:chExt cx="6571876" cy="984885"/>
          </a:xfrm>
        </p:grpSpPr>
        <p:sp>
          <p:nvSpPr>
            <p:cNvPr id="38925" name="Text Box 39"/>
            <p:cNvSpPr txBox="1">
              <a:spLocks noChangeArrowheads="1"/>
            </p:cNvSpPr>
            <p:nvPr/>
          </p:nvSpPr>
          <p:spPr bwMode="auto">
            <a:xfrm>
              <a:off x="3567742" y="3907398"/>
              <a:ext cx="6185857"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100" b="1">
                  <a:solidFill>
                    <a:srgbClr val="0000CC"/>
                  </a:solidFill>
                  <a:latin typeface="Times New Roman" panose="02020603050405020304" pitchFamily="18" charset="0"/>
                  <a:cs typeface="Arial" panose="020B0604020202020204" pitchFamily="34" charset="0"/>
                </a:rPr>
                <a:t>. Đứng dậy mời cụ ngồi vào chỗ của mình</a:t>
              </a:r>
            </a:p>
          </p:txBody>
        </p:sp>
        <p:pic>
          <p:nvPicPr>
            <p:cNvPr id="38926" name="Picture 32" descr="c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181723" y="3928036"/>
              <a:ext cx="440906" cy="41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1"/>
          <p:cNvGrpSpPr>
            <a:grpSpLocks/>
          </p:cNvGrpSpPr>
          <p:nvPr/>
        </p:nvGrpSpPr>
        <p:grpSpPr bwMode="auto">
          <a:xfrm>
            <a:off x="3889376" y="3279776"/>
            <a:ext cx="5205413" cy="461963"/>
            <a:chOff x="3153334" y="3230564"/>
            <a:chExt cx="6939992" cy="615553"/>
          </a:xfrm>
        </p:grpSpPr>
        <p:pic>
          <p:nvPicPr>
            <p:cNvPr id="38923" name="Picture 31" descr="b_md_wht"/>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153334" y="3359804"/>
              <a:ext cx="46590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4" name="Text Box 38"/>
            <p:cNvSpPr txBox="1">
              <a:spLocks noChangeArrowheads="1"/>
            </p:cNvSpPr>
            <p:nvPr/>
          </p:nvSpPr>
          <p:spPr bwMode="auto">
            <a:xfrm>
              <a:off x="3429001" y="3230564"/>
              <a:ext cx="666432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400" b="1">
                  <a:solidFill>
                    <a:srgbClr val="0000CC"/>
                  </a:solidFill>
                  <a:latin typeface="Times New Roman" panose="02020603050405020304" pitchFamily="18" charset="0"/>
                  <a:cs typeface="Arial" panose="020B0604020202020204" pitchFamily="34" charset="0"/>
                </a:rPr>
                <a:t>. </a:t>
              </a:r>
              <a:r>
                <a:rPr lang="en-US" altLang="en-US" sz="2100" b="1">
                  <a:solidFill>
                    <a:srgbClr val="0000CC"/>
                  </a:solidFill>
                  <a:latin typeface="Times New Roman" panose="02020603050405020304" pitchFamily="18" charset="0"/>
                  <a:cs typeface="Arial" panose="020B0604020202020204" pitchFamily="34" charset="0"/>
                </a:rPr>
                <a:t>Gọi người khác nhường chổ ngồi cho cụ</a:t>
              </a:r>
            </a:p>
          </p:txBody>
        </p:sp>
      </p:grpSp>
      <p:sp>
        <p:nvSpPr>
          <p:cNvPr id="38922" name="Text Box 46"/>
          <p:cNvSpPr txBox="1">
            <a:spLocks noChangeArrowheads="1"/>
          </p:cNvSpPr>
          <p:nvPr/>
        </p:nvSpPr>
        <p:spPr bwMode="auto">
          <a:xfrm>
            <a:off x="3467100" y="1211263"/>
            <a:ext cx="5086350" cy="461962"/>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100" b="1" i="1">
                <a:solidFill>
                  <a:schemeClr val="bg1"/>
                </a:solidFill>
                <a:latin typeface=".VnTime" panose="020B7200000000000000" pitchFamily="34" charset="0"/>
                <a:cs typeface="Arial" panose="020B0604020202020204" pitchFamily="34" charset="0"/>
              </a:rPr>
              <a:t>   </a:t>
            </a:r>
            <a:r>
              <a:rPr lang="en-US" altLang="en-US" sz="2400" b="1" i="1">
                <a:solidFill>
                  <a:schemeClr val="bg1"/>
                </a:solidFill>
                <a:latin typeface="Times New Roman" panose="02020603050405020304" pitchFamily="18" charset="0"/>
                <a:cs typeface="Arial" panose="020B0604020202020204" pitchFamily="34" charset="0"/>
              </a:rPr>
              <a:t>Hãy chọn câu trả lời đúng nhất</a:t>
            </a:r>
          </a:p>
        </p:txBody>
      </p:sp>
    </p:spTree>
    <p:extLst>
      <p:ext uri="{BB962C8B-B14F-4D97-AF65-F5344CB8AC3E}">
        <p14:creationId xmlns:p14="http://schemas.microsoft.com/office/powerpoint/2010/main" val="2923522722"/>
      </p:ext>
    </p:extLst>
  </p:cSld>
  <p:clrMapOvr>
    <a:masterClrMapping/>
  </p:clrMapOvr>
  <p:transition spd="med">
    <p:wheel spokes="1"/>
    <p:sndAc>
      <p:stSnd>
        <p:snd r:embed="rId3" name="camera.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circle(in)">
                                      <p:cBhvr>
                                        <p:cTn id="7" dur="2000"/>
                                        <p:tgtEl>
                                          <p:spTgt spid="24580"/>
                                        </p:tgtEl>
                                      </p:cBhvr>
                                    </p:animEffect>
                                  </p:childTnLst>
                                </p:cTn>
                              </p:par>
                            </p:childTnLst>
                          </p:cTn>
                        </p:par>
                        <p:par>
                          <p:cTn id="8" fill="hold" nodeType="afterGroup">
                            <p:stCondLst>
                              <p:cond delay="2000"/>
                            </p:stCondLst>
                            <p:childTnLst>
                              <p:par>
                                <p:cTn id="9" presetID="47"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nodeType="afterGroup">
                            <p:stCondLst>
                              <p:cond delay="3000"/>
                            </p:stCondLst>
                            <p:childTnLst>
                              <p:par>
                                <p:cTn id="15" presetID="6" presetClass="entr" presetSubtype="1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par>
                          <p:cTn id="18" fill="hold" nodeType="afterGroup">
                            <p:stCondLst>
                              <p:cond delay="5000"/>
                            </p:stCondLst>
                            <p:childTnLst>
                              <p:par>
                                <p:cTn id="19" presetID="6"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0" presetClass="entr" presetSubtype="0" fill="hold" grpId="0" nodeType="clickEffect">
                                  <p:stCondLst>
                                    <p:cond delay="0"/>
                                  </p:stCondLst>
                                  <p:childTnLst>
                                    <p:set>
                                      <p:cBhvr>
                                        <p:cTn id="25" dur="1" fill="hold">
                                          <p:stCondLst>
                                            <p:cond delay="0"/>
                                          </p:stCondLst>
                                        </p:cTn>
                                        <p:tgtEl>
                                          <p:spTgt spid="139292"/>
                                        </p:tgtEl>
                                        <p:attrNameLst>
                                          <p:attrName>style.visibility</p:attrName>
                                        </p:attrNameLst>
                                      </p:cBhvr>
                                      <p:to>
                                        <p:strVal val="visible"/>
                                      </p:to>
                                    </p:set>
                                    <p:animEffect transition="in" filter="wedge">
                                      <p:cBhvr>
                                        <p:cTn id="26" dur="2000"/>
                                        <p:tgtEl>
                                          <p:spTgt spid="139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13929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2990850" y="1098550"/>
            <a:ext cx="6242050" cy="4629150"/>
          </a:xfrm>
          <a:prstGeom prst="rect">
            <a:avLst/>
          </a:prstGeom>
          <a:noFill/>
          <a:ln w="57150" cmpd="thinThick">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40963" name="Rectangle 3"/>
          <p:cNvSpPr>
            <a:spLocks noChangeArrowheads="1"/>
          </p:cNvSpPr>
          <p:nvPr/>
        </p:nvSpPr>
        <p:spPr bwMode="auto">
          <a:xfrm>
            <a:off x="3232150" y="1927225"/>
            <a:ext cx="5900738" cy="3187700"/>
          </a:xfrm>
          <a:prstGeom prst="rect">
            <a:avLst/>
          </a:prstGeom>
          <a:gradFill rotWithShape="1">
            <a:gsLst>
              <a:gs pos="0">
                <a:srgbClr val="FFCC99"/>
              </a:gs>
              <a:gs pos="50000">
                <a:srgbClr val="FFFFFF"/>
              </a:gs>
              <a:gs pos="100000">
                <a:srgbClr val="FFCC99"/>
              </a:gs>
            </a:gsLst>
            <a:lin ang="2700000" scaled="1"/>
          </a:gra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24580" name="Text Box 4"/>
          <p:cNvSpPr txBox="1">
            <a:spLocks noChangeArrowheads="1"/>
          </p:cNvSpPr>
          <p:nvPr/>
        </p:nvSpPr>
        <p:spPr bwMode="auto">
          <a:xfrm>
            <a:off x="3208338" y="1779588"/>
            <a:ext cx="5848350" cy="842962"/>
          </a:xfrm>
          <a:prstGeom prst="rect">
            <a:avLst/>
          </a:prstGeom>
          <a:noFill/>
          <a:ln>
            <a:noFill/>
          </a:ln>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defRPr/>
            </a:pPr>
            <a:r>
              <a:rPr lang="en-US" altLang="en-US" sz="2475" b="1" i="1" u="sng" dirty="0">
                <a:solidFill>
                  <a:srgbClr val="0000CC"/>
                </a:solidFill>
                <a:latin typeface=".VnTime" panose="020B7200000000000000" pitchFamily="34" charset="0"/>
              </a:rPr>
              <a:t>C©u 2 :</a:t>
            </a:r>
            <a:r>
              <a:rPr lang="en-US" altLang="en-US" sz="2400" dirty="0">
                <a:solidFill>
                  <a:srgbClr val="0000FF"/>
                </a:solidFill>
                <a:latin typeface="Times New Roman" panose="02020603050405020304" pitchFamily="18" charset="0"/>
                <a:cs typeface="Times New Roman" panose="02020603050405020304" pitchFamily="18" charset="0"/>
              </a:rPr>
              <a:t>N</a:t>
            </a:r>
            <a:r>
              <a:rPr lang="vi-VN" sz="2400" dirty="0">
                <a:solidFill>
                  <a:srgbClr val="0000FF"/>
                </a:solidFill>
                <a:latin typeface="Times New Roman" panose="02020603050405020304" pitchFamily="18" charset="0"/>
                <a:cs typeface="Times New Roman" panose="02020603050405020304" pitchFamily="18" charset="0"/>
              </a:rPr>
              <a:t>hững việc làm của địa phương thể hiện</a:t>
            </a:r>
            <a:r>
              <a:rPr lang="en-US" sz="2400" dirty="0">
                <a:solidFill>
                  <a:srgbClr val="0000FF"/>
                </a:solidFill>
                <a:latin typeface="Times New Roman" panose="02020603050405020304" pitchFamily="18" charset="0"/>
                <a:cs typeface="Times New Roman" panose="02020603050405020304" pitchFamily="18" charset="0"/>
              </a:rPr>
              <a:t> Truyền thống kính già, yêu trẻ:</a:t>
            </a:r>
            <a:endParaRPr lang="en-US" altLang="en-US" sz="2400" b="1" i="1" dirty="0">
              <a:solidFill>
                <a:srgbClr val="0000FF"/>
              </a:solidFill>
              <a:latin typeface="Times New Roman" panose="02020603050405020304" pitchFamily="18" charset="0"/>
              <a:cs typeface="Times New Roman" panose="02020603050405020304" pitchFamily="18" charset="0"/>
            </a:endParaRPr>
          </a:p>
        </p:txBody>
      </p:sp>
      <p:pic>
        <p:nvPicPr>
          <p:cNvPr id="40965" name="Picture 21" descr="Book-03-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1200150"/>
            <a:ext cx="393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92" name="Oval 28"/>
          <p:cNvSpPr>
            <a:spLocks noChangeArrowheads="1"/>
          </p:cNvSpPr>
          <p:nvPr/>
        </p:nvSpPr>
        <p:spPr bwMode="auto">
          <a:xfrm>
            <a:off x="3932238" y="4508500"/>
            <a:ext cx="457200" cy="40005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solidFill>
                <a:srgbClr val="0000CC"/>
              </a:solidFill>
              <a:cs typeface="Arial" panose="020B0604020202020204" pitchFamily="34" charset="0"/>
            </a:endParaRPr>
          </a:p>
        </p:txBody>
      </p:sp>
      <p:grpSp>
        <p:nvGrpSpPr>
          <p:cNvPr id="3" name="Group 40"/>
          <p:cNvGrpSpPr>
            <a:grpSpLocks/>
          </p:cNvGrpSpPr>
          <p:nvPr/>
        </p:nvGrpSpPr>
        <p:grpSpPr bwMode="auto">
          <a:xfrm>
            <a:off x="3852864" y="2836863"/>
            <a:ext cx="5062537" cy="830262"/>
            <a:chOff x="996" y="1662"/>
            <a:chExt cx="3625" cy="698"/>
          </a:xfrm>
        </p:grpSpPr>
        <p:pic>
          <p:nvPicPr>
            <p:cNvPr id="40975" name="Picture 29" descr="a_md_wht"/>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96" y="1764"/>
              <a:ext cx="24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6" name="Text Box 37"/>
            <p:cNvSpPr txBox="1">
              <a:spLocks noChangeArrowheads="1"/>
            </p:cNvSpPr>
            <p:nvPr/>
          </p:nvSpPr>
          <p:spPr bwMode="auto">
            <a:xfrm>
              <a:off x="1224" y="1662"/>
              <a:ext cx="3397" cy="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100" b="1">
                  <a:solidFill>
                    <a:srgbClr val="0000CC"/>
                  </a:solidFill>
                  <a:latin typeface="Times New Roman" panose="02020603050405020304" pitchFamily="18" charset="0"/>
                  <a:cs typeface="Arial" panose="020B0604020202020204" pitchFamily="34" charset="0"/>
                </a:rPr>
                <a:t>. </a:t>
              </a:r>
              <a:r>
                <a:rPr lang="en-US" altLang="en-US" sz="2400" b="1">
                  <a:solidFill>
                    <a:srgbClr val="0000CC"/>
                  </a:solidFill>
                  <a:latin typeface="Times New Roman" panose="02020603050405020304" pitchFamily="18" charset="0"/>
                  <a:cs typeface="Arial" panose="020B0604020202020204" pitchFamily="34" charset="0"/>
                </a:rPr>
                <a:t>Tổ chức liên hoan mừng Ngày Quốc tế Thiếu Nhi</a:t>
              </a:r>
            </a:p>
          </p:txBody>
        </p:sp>
      </p:grpSp>
      <p:grpSp>
        <p:nvGrpSpPr>
          <p:cNvPr id="6" name="Group 5"/>
          <p:cNvGrpSpPr>
            <a:grpSpLocks/>
          </p:cNvGrpSpPr>
          <p:nvPr/>
        </p:nvGrpSpPr>
        <p:grpSpPr bwMode="auto">
          <a:xfrm>
            <a:off x="4019550" y="4506913"/>
            <a:ext cx="3335338" cy="461962"/>
            <a:chOff x="3181723" y="3907398"/>
            <a:chExt cx="4447803" cy="615553"/>
          </a:xfrm>
        </p:grpSpPr>
        <p:sp>
          <p:nvSpPr>
            <p:cNvPr id="40973" name="Text Box 39"/>
            <p:cNvSpPr txBox="1">
              <a:spLocks noChangeArrowheads="1"/>
            </p:cNvSpPr>
            <p:nvPr/>
          </p:nvSpPr>
          <p:spPr bwMode="auto">
            <a:xfrm>
              <a:off x="3567742" y="3907398"/>
              <a:ext cx="406178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100" b="1">
                  <a:solidFill>
                    <a:srgbClr val="0000CC"/>
                  </a:solidFill>
                  <a:latin typeface="Times New Roman" panose="02020603050405020304" pitchFamily="18" charset="0"/>
                  <a:cs typeface="Arial" panose="020B0604020202020204" pitchFamily="34" charset="0"/>
                </a:rPr>
                <a:t>. </a:t>
              </a:r>
              <a:r>
                <a:rPr lang="en-US" altLang="en-US" sz="2400" b="1">
                  <a:solidFill>
                    <a:srgbClr val="0000CC"/>
                  </a:solidFill>
                  <a:latin typeface="Times New Roman" panose="02020603050405020304" pitchFamily="18" charset="0"/>
                  <a:cs typeface="Arial" panose="020B0604020202020204" pitchFamily="34" charset="0"/>
                </a:rPr>
                <a:t>Cả 2 ý trên</a:t>
              </a:r>
            </a:p>
          </p:txBody>
        </p:sp>
        <p:pic>
          <p:nvPicPr>
            <p:cNvPr id="40974" name="Picture 32" descr="c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181723" y="3928036"/>
              <a:ext cx="440906" cy="41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1"/>
          <p:cNvGrpSpPr>
            <a:grpSpLocks/>
          </p:cNvGrpSpPr>
          <p:nvPr/>
        </p:nvGrpSpPr>
        <p:grpSpPr bwMode="auto">
          <a:xfrm>
            <a:off x="3852864" y="3646488"/>
            <a:ext cx="5203825" cy="830262"/>
            <a:chOff x="3153334" y="3230564"/>
            <a:chExt cx="5914466" cy="1107995"/>
          </a:xfrm>
        </p:grpSpPr>
        <p:pic>
          <p:nvPicPr>
            <p:cNvPr id="40971" name="Picture 31" descr="b_md_wht"/>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153334" y="3359804"/>
              <a:ext cx="46590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2" name="Text Box 38"/>
            <p:cNvSpPr txBox="1">
              <a:spLocks noChangeArrowheads="1"/>
            </p:cNvSpPr>
            <p:nvPr/>
          </p:nvSpPr>
          <p:spPr bwMode="auto">
            <a:xfrm>
              <a:off x="3429001" y="3230564"/>
              <a:ext cx="5638799" cy="11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400" b="1">
                  <a:solidFill>
                    <a:srgbClr val="0000CC"/>
                  </a:solidFill>
                  <a:latin typeface="Times New Roman" panose="02020603050405020304" pitchFamily="18" charset="0"/>
                  <a:cs typeface="Arial" panose="020B0604020202020204" pitchFamily="34" charset="0"/>
                </a:rPr>
                <a:t>. Gây quỹ từ thiện giúp đỡ người già đơn thân</a:t>
              </a:r>
              <a:endParaRPr lang="en-US" altLang="en-US" sz="2100" b="1">
                <a:solidFill>
                  <a:srgbClr val="0000CC"/>
                </a:solidFill>
                <a:latin typeface="Times New Roman" panose="02020603050405020304" pitchFamily="18" charset="0"/>
                <a:cs typeface="Arial" panose="020B0604020202020204" pitchFamily="34" charset="0"/>
              </a:endParaRPr>
            </a:p>
          </p:txBody>
        </p:sp>
      </p:grpSp>
      <p:sp>
        <p:nvSpPr>
          <p:cNvPr id="40970" name="Text Box 46"/>
          <p:cNvSpPr txBox="1">
            <a:spLocks noChangeArrowheads="1"/>
          </p:cNvSpPr>
          <p:nvPr/>
        </p:nvSpPr>
        <p:spPr bwMode="auto">
          <a:xfrm>
            <a:off x="3467100" y="1211263"/>
            <a:ext cx="5086350" cy="461962"/>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100" b="1" i="1">
                <a:solidFill>
                  <a:schemeClr val="bg1"/>
                </a:solidFill>
                <a:latin typeface=".VnTime" panose="020B7200000000000000" pitchFamily="34" charset="0"/>
                <a:cs typeface="Arial" panose="020B0604020202020204" pitchFamily="34" charset="0"/>
              </a:rPr>
              <a:t>   </a:t>
            </a:r>
            <a:r>
              <a:rPr lang="en-US" altLang="en-US" sz="2400" b="1" i="1">
                <a:solidFill>
                  <a:schemeClr val="bg1"/>
                </a:solidFill>
                <a:latin typeface="Times New Roman" panose="02020603050405020304" pitchFamily="18" charset="0"/>
                <a:cs typeface="Arial" panose="020B0604020202020204" pitchFamily="34" charset="0"/>
              </a:rPr>
              <a:t>Hãy chọn câu trả lời đúng nhất</a:t>
            </a:r>
          </a:p>
        </p:txBody>
      </p:sp>
    </p:spTree>
    <p:extLst>
      <p:ext uri="{BB962C8B-B14F-4D97-AF65-F5344CB8AC3E}">
        <p14:creationId xmlns:p14="http://schemas.microsoft.com/office/powerpoint/2010/main" val="4192975824"/>
      </p:ext>
    </p:extLst>
  </p:cSld>
  <p:clrMapOvr>
    <a:masterClrMapping/>
  </p:clrMapOvr>
  <p:transition spd="med">
    <p:wheel spokes="1"/>
    <p:sndAc>
      <p:stSnd>
        <p:snd r:embed="rId3" name="camera.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circle(in)">
                                      <p:cBhvr>
                                        <p:cTn id="7" dur="2000"/>
                                        <p:tgtEl>
                                          <p:spTgt spid="24580"/>
                                        </p:tgtEl>
                                      </p:cBhvr>
                                    </p:animEffect>
                                  </p:childTnLst>
                                </p:cTn>
                              </p:par>
                            </p:childTnLst>
                          </p:cTn>
                        </p:par>
                        <p:par>
                          <p:cTn id="8" fill="hold" nodeType="afterGroup">
                            <p:stCondLst>
                              <p:cond delay="2000"/>
                            </p:stCondLst>
                            <p:childTnLst>
                              <p:par>
                                <p:cTn id="9" presetID="47"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nodeType="afterGroup">
                            <p:stCondLst>
                              <p:cond delay="3000"/>
                            </p:stCondLst>
                            <p:childTnLst>
                              <p:par>
                                <p:cTn id="15" presetID="6" presetClass="entr" presetSubtype="1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par>
                          <p:cTn id="18" fill="hold" nodeType="afterGroup">
                            <p:stCondLst>
                              <p:cond delay="5000"/>
                            </p:stCondLst>
                            <p:childTnLst>
                              <p:par>
                                <p:cTn id="19" presetID="6"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0" presetClass="entr" presetSubtype="0" fill="hold" grpId="0" nodeType="clickEffect">
                                  <p:stCondLst>
                                    <p:cond delay="0"/>
                                  </p:stCondLst>
                                  <p:childTnLst>
                                    <p:set>
                                      <p:cBhvr>
                                        <p:cTn id="25" dur="1" fill="hold">
                                          <p:stCondLst>
                                            <p:cond delay="0"/>
                                          </p:stCondLst>
                                        </p:cTn>
                                        <p:tgtEl>
                                          <p:spTgt spid="139292"/>
                                        </p:tgtEl>
                                        <p:attrNameLst>
                                          <p:attrName>style.visibility</p:attrName>
                                        </p:attrNameLst>
                                      </p:cBhvr>
                                      <p:to>
                                        <p:strVal val="visible"/>
                                      </p:to>
                                    </p:set>
                                    <p:animEffect transition="in" filter="wedge">
                                      <p:cBhvr>
                                        <p:cTn id="26" dur="2000"/>
                                        <p:tgtEl>
                                          <p:spTgt spid="139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13929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1"/>
            <a:ext cx="9144000" cy="608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DEN"/>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3700" y="5222875"/>
            <a:ext cx="800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descr="sunflowers_wave_hb"/>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1489" y="4979988"/>
            <a:ext cx="103028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WordArt 19"/>
          <p:cNvSpPr>
            <a:spLocks noChangeArrowheads="1" noChangeShapeType="1" noTextEdit="1"/>
          </p:cNvSpPr>
          <p:nvPr/>
        </p:nvSpPr>
        <p:spPr bwMode="auto">
          <a:xfrm>
            <a:off x="3762376" y="1785938"/>
            <a:ext cx="4627563" cy="508000"/>
          </a:xfrm>
          <a:prstGeom prst="rect">
            <a:avLst/>
          </a:prstGeom>
        </p:spPr>
        <p:txBody>
          <a:bodyPr wrap="none" fromWordArt="1">
            <a:prstTxWarp prst="textPlain">
              <a:avLst>
                <a:gd name="adj" fmla="val 50000"/>
              </a:avLst>
            </a:prstTxWarp>
          </a:bodyPr>
          <a:lstStyle/>
          <a:p>
            <a:pPr algn="ctr"/>
            <a:endParaRPr lang="en-US" sz="3000" b="1" kern="10">
              <a:ln w="9525">
                <a:solidFill>
                  <a:schemeClr val="tx1"/>
                </a:solidFill>
                <a:round/>
                <a:headEnd/>
                <a:tailEnd/>
              </a:ln>
              <a:solidFill>
                <a:srgbClr val="FF0000"/>
              </a:solidFill>
              <a:cs typeface="Arial" panose="020B0604020202020204" pitchFamily="34" charset="0"/>
            </a:endParaRPr>
          </a:p>
        </p:txBody>
      </p:sp>
      <p:sp>
        <p:nvSpPr>
          <p:cNvPr id="15366" name="AutoShape 6"/>
          <p:cNvSpPr>
            <a:spLocks noChangeArrowheads="1"/>
          </p:cNvSpPr>
          <p:nvPr/>
        </p:nvSpPr>
        <p:spPr bwMode="auto">
          <a:xfrm>
            <a:off x="758539" y="1570183"/>
            <a:ext cx="10315864" cy="4248727"/>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5400" b="1" i="1" dirty="0" smtClean="0">
                <a:solidFill>
                  <a:srgbClr val="0000FF"/>
                </a:solidFill>
                <a:latin typeface="Times New Roman" panose="02020603050405020304" pitchFamily="18" charset="0"/>
                <a:ea typeface="Arial Unicode MS" pitchFamily="34" charset="-128"/>
              </a:rPr>
              <a:t>HS </a:t>
            </a:r>
            <a:r>
              <a:rPr lang="en-US" altLang="zh-CN" sz="5400" b="1" i="1" dirty="0" err="1" smtClean="0">
                <a:solidFill>
                  <a:srgbClr val="0000FF"/>
                </a:solidFill>
                <a:latin typeface="Times New Roman" panose="02020603050405020304" pitchFamily="18" charset="0"/>
                <a:ea typeface="Arial Unicode MS" pitchFamily="34" charset="-128"/>
              </a:rPr>
              <a:t>trả</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tài</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liệu</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về</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tủ</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sách</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thư</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viện</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theo</a:t>
            </a:r>
            <a:r>
              <a:rPr lang="en-US" altLang="zh-CN" sz="5400" b="1" i="1" dirty="0">
                <a:solidFill>
                  <a:srgbClr val="0000FF"/>
                </a:solidFill>
                <a:latin typeface="Times New Roman" panose="02020603050405020304" pitchFamily="18" charset="0"/>
                <a:ea typeface="Arial Unicode MS" pitchFamily="34" charset="-128"/>
              </a:rPr>
              <a:t> </a:t>
            </a:r>
            <a:r>
              <a:rPr lang="en-US" altLang="zh-CN" sz="5400" b="1" i="1" dirty="0" smtClean="0">
                <a:solidFill>
                  <a:srgbClr val="0000FF"/>
                </a:solidFill>
                <a:latin typeface="Times New Roman" panose="02020603050405020304" pitchFamily="18" charset="0"/>
                <a:ea typeface="Arial Unicode MS" pitchFamily="34" charset="-128"/>
              </a:rPr>
              <a:t>HD </a:t>
            </a:r>
            <a:r>
              <a:rPr lang="en-US" altLang="zh-CN" sz="5400" b="1" i="1" dirty="0" err="1" smtClean="0">
                <a:solidFill>
                  <a:srgbClr val="0000FF"/>
                </a:solidFill>
                <a:latin typeface="Times New Roman" panose="02020603050405020304" pitchFamily="18" charset="0"/>
                <a:ea typeface="Arial Unicode MS" pitchFamily="34" charset="-128"/>
              </a:rPr>
              <a:t>của</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cô</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phụ</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trách</a:t>
            </a:r>
            <a:r>
              <a:rPr lang="en-US" altLang="zh-CN" sz="5400" b="1" i="1" dirty="0" smtClean="0">
                <a:solidFill>
                  <a:srgbClr val="0000FF"/>
                </a:solidFill>
                <a:latin typeface="Times New Roman" panose="02020603050405020304" pitchFamily="18" charset="0"/>
                <a:ea typeface="Arial Unicode MS" pitchFamily="34" charset="-128"/>
              </a:rPr>
              <a:t>. </a:t>
            </a:r>
            <a:endParaRPr lang="en-US" altLang="zh-CN" sz="5400" b="1" i="1" dirty="0">
              <a:latin typeface="Times New Roman" panose="02020603050405020304" pitchFamily="18" charset="0"/>
              <a:ea typeface="Arial Unicode MS" pitchFamily="34" charset="-128"/>
            </a:endParaRPr>
          </a:p>
        </p:txBody>
      </p:sp>
    </p:spTree>
    <p:extLst>
      <p:ext uri="{BB962C8B-B14F-4D97-AF65-F5344CB8AC3E}">
        <p14:creationId xmlns:p14="http://schemas.microsoft.com/office/powerpoint/2010/main" val="2325810755"/>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7650 Animation0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57251"/>
            <a:ext cx="9144000"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Picture 4" descr="Awreath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1350" y="2743200"/>
            <a:ext cx="60007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WordArt 6" descr="Narrow vertical"/>
          <p:cNvSpPr>
            <a:spLocks noChangeArrowheads="1" noChangeShapeType="1" noTextEdit="1"/>
          </p:cNvSpPr>
          <p:nvPr/>
        </p:nvSpPr>
        <p:spPr bwMode="auto">
          <a:xfrm>
            <a:off x="1714500" y="1028700"/>
            <a:ext cx="8477250" cy="1646238"/>
          </a:xfrm>
          <a:prstGeom prst="rect">
            <a:avLst/>
          </a:prstGeom>
        </p:spPr>
        <p:txBody>
          <a:bodyPr wrap="none" fromWordArt="1">
            <a:prstTxWarp prst="textCurveUp">
              <a:avLst>
                <a:gd name="adj" fmla="val 40356"/>
              </a:avLst>
            </a:prstTxWarp>
          </a:bodyPr>
          <a:lstStyle/>
          <a:p>
            <a:pPr algn="ctr"/>
            <a:r>
              <a:rPr lang="en-US" sz="2700" b="1" i="1" kern="10">
                <a:ln w="12700">
                  <a:solidFill>
                    <a:srgbClr val="000000"/>
                  </a:solidFill>
                  <a:round/>
                  <a:headEnd/>
                  <a:tailEnd/>
                </a:ln>
                <a:blipFill dpi="0" rotWithShape="0">
                  <a:blip r:embed="rId5"/>
                  <a:srcRect/>
                  <a:tile tx="0" ty="0" sx="100000" sy="100000" flip="none" algn="tl"/>
                </a:blipFill>
                <a:effectLst>
                  <a:outerShdw dist="45791" dir="2021404" algn="ctr" rotWithShape="0">
                    <a:srgbClr val="808080">
                      <a:alpha val="79999"/>
                    </a:srgbClr>
                  </a:outerShdw>
                </a:effectLst>
                <a:cs typeface="Arial" panose="020B0604020202020204" pitchFamily="34" charset="0"/>
              </a:rPr>
              <a:t>Tạm biệt quý thầy cô và các em!</a:t>
            </a:r>
          </a:p>
        </p:txBody>
      </p:sp>
    </p:spTree>
    <p:extLst>
      <p:ext uri="{BB962C8B-B14F-4D97-AF65-F5344CB8AC3E}">
        <p14:creationId xmlns:p14="http://schemas.microsoft.com/office/powerpoint/2010/main" val="27371271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afterEffect">
                                  <p:stCondLst>
                                    <p:cond delay="0"/>
                                  </p:stCondLst>
                                  <p:childTnLst>
                                    <p:animScale>
                                      <p:cBhvr>
                                        <p:cTn id="6" dur="2000" fill="hold"/>
                                        <p:tgtEl>
                                          <p:spTgt spid="79874"/>
                                        </p:tgtEl>
                                      </p:cBhvr>
                                      <p:by x="150000" y="150000"/>
                                    </p:animScale>
                                  </p:childTnLst>
                                </p:cTn>
                              </p:par>
                              <p:par>
                                <p:cTn id="7" presetID="5" presetClass="entr" presetSubtype="10" fill="hold" nodeType="withEffect">
                                  <p:stCondLst>
                                    <p:cond delay="0"/>
                                  </p:stCondLst>
                                  <p:childTnLst>
                                    <p:set>
                                      <p:cBhvr>
                                        <p:cTn id="8" dur="1" fill="hold">
                                          <p:stCondLst>
                                            <p:cond delay="0"/>
                                          </p:stCondLst>
                                        </p:cTn>
                                        <p:tgtEl>
                                          <p:spTgt spid="79876"/>
                                        </p:tgtEl>
                                        <p:attrNameLst>
                                          <p:attrName>style.visibility</p:attrName>
                                        </p:attrNameLst>
                                      </p:cBhvr>
                                      <p:to>
                                        <p:strVal val="visible"/>
                                      </p:to>
                                    </p:set>
                                    <p:animEffect transition="in" filter="checkerboard(across)">
                                      <p:cBhvr>
                                        <p:cTn id="9" dur="500"/>
                                        <p:tgtEl>
                                          <p:spTgt spid="79876"/>
                                        </p:tgtEl>
                                      </p:cBhvr>
                                    </p:animEffect>
                                  </p:childTnLst>
                                  <p:subTnLst>
                                    <p:audio>
                                      <p:cMediaNode>
                                        <p:cTn display="0" masterRel="sameClick">
                                          <p:stCondLst>
                                            <p:cond evt="begin" delay="0">
                                              <p:tn val="7"/>
                                            </p:cond>
                                          </p:stCondLst>
                                          <p:endCondLst>
                                            <p:cond evt="onStopAudio" delay="0">
                                              <p:tgtEl>
                                                <p:sldTgt/>
                                              </p:tgtEl>
                                            </p:cond>
                                          </p:endCondLst>
                                        </p:cTn>
                                        <p:tgtEl>
                                          <p:sndTgt r:embed="rId2" name="VIET NAM MEN YEU.WAV"/>
                                        </p:tgtEl>
                                      </p:cMediaNode>
                                    </p:audio>
                                  </p:sub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mph" presetSubtype="0" repeatCount="indefinite" fill="hold" nodeType="clickEffect">
                                  <p:stCondLst>
                                    <p:cond delay="0"/>
                                  </p:stCondLst>
                                  <p:childTnLst>
                                    <p:animScale>
                                      <p:cBhvr>
                                        <p:cTn id="13" dur="2000" fill="hold"/>
                                        <p:tgtEl>
                                          <p:spTgt spid="2765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955801" y="322263"/>
            <a:ext cx="8321675" cy="6172200"/>
          </a:xfrm>
          <a:prstGeom prst="rect">
            <a:avLst/>
          </a:prstGeom>
          <a:noFill/>
          <a:ln w="57150" cmpd="thinThick">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16387" name="Rectangle 3"/>
          <p:cNvSpPr>
            <a:spLocks noChangeArrowheads="1"/>
          </p:cNvSpPr>
          <p:nvPr/>
        </p:nvSpPr>
        <p:spPr bwMode="auto">
          <a:xfrm>
            <a:off x="1971675" y="2243139"/>
            <a:ext cx="7867650" cy="4251325"/>
          </a:xfrm>
          <a:prstGeom prst="rect">
            <a:avLst/>
          </a:prstGeom>
          <a:gradFill rotWithShape="1">
            <a:gsLst>
              <a:gs pos="0">
                <a:srgbClr val="FFCC99"/>
              </a:gs>
              <a:gs pos="50000">
                <a:srgbClr val="FFFFFF"/>
              </a:gs>
              <a:gs pos="100000">
                <a:srgbClr val="FFCC99"/>
              </a:gs>
            </a:gsLst>
            <a:lin ang="2700000" scaled="1"/>
          </a:gra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16388" name="Text Box 4"/>
          <p:cNvSpPr txBox="1">
            <a:spLocks noChangeArrowheads="1"/>
          </p:cNvSpPr>
          <p:nvPr/>
        </p:nvSpPr>
        <p:spPr bwMode="auto">
          <a:xfrm>
            <a:off x="2533650" y="1230314"/>
            <a:ext cx="7797800" cy="954087"/>
          </a:xfrm>
          <a:prstGeom prst="rect">
            <a:avLst/>
          </a:prstGeom>
          <a:noFill/>
          <a:ln>
            <a:noFill/>
          </a:ln>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pPr>
            <a:r>
              <a:rPr lang="en-US" altLang="en-US" sz="2800" b="1">
                <a:latin typeface="Times New Roman" panose="02020603050405020304" pitchFamily="18" charset="0"/>
                <a:cs typeface="Times New Roman" panose="02020603050405020304" pitchFamily="18" charset="0"/>
              </a:rPr>
              <a:t>Trong tình bạn, bạn bè cần phải đối xử với nhau như thế nào?</a:t>
            </a:r>
          </a:p>
        </p:txBody>
      </p:sp>
      <p:pic>
        <p:nvPicPr>
          <p:cNvPr id="16389" name="Picture 21" descr="Book-03-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45720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40"/>
          <p:cNvGrpSpPr>
            <a:grpSpLocks/>
          </p:cNvGrpSpPr>
          <p:nvPr/>
        </p:nvGrpSpPr>
        <p:grpSpPr bwMode="auto">
          <a:xfrm>
            <a:off x="3148014" y="2479676"/>
            <a:ext cx="4524375" cy="523875"/>
            <a:chOff x="996" y="1662"/>
            <a:chExt cx="2430" cy="330"/>
          </a:xfrm>
        </p:grpSpPr>
        <p:pic>
          <p:nvPicPr>
            <p:cNvPr id="16404" name="Picture 29" descr="a_md_wht"/>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96" y="1764"/>
              <a:ext cx="24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5" name="Text Box 37"/>
            <p:cNvSpPr txBox="1">
              <a:spLocks noChangeArrowheads="1"/>
            </p:cNvSpPr>
            <p:nvPr/>
          </p:nvSpPr>
          <p:spPr bwMode="auto">
            <a:xfrm>
              <a:off x="1224" y="1662"/>
              <a:ext cx="220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800" b="1">
                  <a:solidFill>
                    <a:srgbClr val="0000CC"/>
                  </a:solidFill>
                  <a:latin typeface="Times New Roman" panose="02020603050405020304" pitchFamily="18" charset="0"/>
                  <a:cs typeface="Arial" panose="020B0604020202020204" pitchFamily="34" charset="0"/>
                </a:rPr>
                <a:t>. </a:t>
              </a:r>
            </a:p>
          </p:txBody>
        </p:sp>
      </p:grpSp>
      <p:grpSp>
        <p:nvGrpSpPr>
          <p:cNvPr id="4" name="Group 42"/>
          <p:cNvGrpSpPr>
            <a:grpSpLocks/>
          </p:cNvGrpSpPr>
          <p:nvPr/>
        </p:nvGrpSpPr>
        <p:grpSpPr bwMode="auto">
          <a:xfrm>
            <a:off x="3122613" y="3990975"/>
            <a:ext cx="3505200" cy="577850"/>
            <a:chOff x="1008" y="2419"/>
            <a:chExt cx="1908" cy="364"/>
          </a:xfrm>
        </p:grpSpPr>
        <p:sp>
          <p:nvSpPr>
            <p:cNvPr id="16402" name="Text Box 39"/>
            <p:cNvSpPr txBox="1">
              <a:spLocks noChangeArrowheads="1"/>
            </p:cNvSpPr>
            <p:nvPr/>
          </p:nvSpPr>
          <p:spPr bwMode="auto">
            <a:xfrm>
              <a:off x="1284" y="2419"/>
              <a:ext cx="163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800" b="1">
                  <a:solidFill>
                    <a:srgbClr val="0000CC"/>
                  </a:solidFill>
                  <a:latin typeface="Times New Roman" panose="02020603050405020304" pitchFamily="18" charset="0"/>
                  <a:cs typeface="Arial" panose="020B0604020202020204" pitchFamily="34" charset="0"/>
                </a:rPr>
                <a:t>. </a:t>
              </a:r>
            </a:p>
          </p:txBody>
        </p:sp>
        <p:pic>
          <p:nvPicPr>
            <p:cNvPr id="16403" name="Picture 32" descr="c_md_wht"/>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08" y="2533"/>
              <a:ext cx="2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41"/>
          <p:cNvGrpSpPr>
            <a:grpSpLocks/>
          </p:cNvGrpSpPr>
          <p:nvPr/>
        </p:nvGrpSpPr>
        <p:grpSpPr bwMode="auto">
          <a:xfrm>
            <a:off x="3148013" y="3047999"/>
            <a:ext cx="6007100" cy="681842"/>
            <a:chOff x="984" y="2035"/>
            <a:chExt cx="3768" cy="305"/>
          </a:xfrm>
        </p:grpSpPr>
        <p:pic>
          <p:nvPicPr>
            <p:cNvPr id="16400" name="Picture 31" descr="b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84" y="2148"/>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1" name="Text Box 38"/>
            <p:cNvSpPr txBox="1">
              <a:spLocks noChangeArrowheads="1"/>
            </p:cNvSpPr>
            <p:nvPr/>
          </p:nvSpPr>
          <p:spPr bwMode="auto">
            <a:xfrm>
              <a:off x="1200" y="2035"/>
              <a:ext cx="3552"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b="1">
                  <a:solidFill>
                    <a:srgbClr val="0000CC"/>
                  </a:solidFill>
                  <a:latin typeface="Times New Roman" panose="02020603050405020304" pitchFamily="18" charset="0"/>
                  <a:cs typeface="Arial" panose="020B0604020202020204" pitchFamily="34" charset="0"/>
                </a:rPr>
                <a:t>. </a:t>
              </a:r>
              <a:endParaRPr lang="en-US" altLang="en-US" sz="2800" b="1">
                <a:solidFill>
                  <a:srgbClr val="0000CC"/>
                </a:solidFill>
                <a:latin typeface="Times New Roman" panose="02020603050405020304" pitchFamily="18" charset="0"/>
                <a:cs typeface="Arial" panose="020B0604020202020204" pitchFamily="34" charset="0"/>
              </a:endParaRPr>
            </a:p>
          </p:txBody>
        </p:sp>
      </p:grpSp>
      <p:sp>
        <p:nvSpPr>
          <p:cNvPr id="16393" name="Text Box 46"/>
          <p:cNvSpPr txBox="1">
            <a:spLocks noChangeArrowheads="1"/>
          </p:cNvSpPr>
          <p:nvPr/>
        </p:nvSpPr>
        <p:spPr bwMode="auto">
          <a:xfrm>
            <a:off x="2590800" y="471489"/>
            <a:ext cx="6781800" cy="579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i="1">
                <a:solidFill>
                  <a:schemeClr val="bg1"/>
                </a:solidFill>
                <a:latin typeface=".VnTime" panose="020B7200000000000000" pitchFamily="34" charset="0"/>
                <a:cs typeface="Arial" panose="020B0604020202020204" pitchFamily="34" charset="0"/>
              </a:rPr>
              <a:t>   </a:t>
            </a:r>
            <a:r>
              <a:rPr lang="en-US" altLang="en-US" b="1" i="1">
                <a:solidFill>
                  <a:schemeClr val="bg1"/>
                </a:solidFill>
                <a:latin typeface="Times New Roman" panose="02020603050405020304" pitchFamily="18" charset="0"/>
                <a:cs typeface="Arial" panose="020B0604020202020204" pitchFamily="34" charset="0"/>
              </a:rPr>
              <a:t>Em chọn cách ứng xử nào sau đây:</a:t>
            </a:r>
          </a:p>
        </p:txBody>
      </p:sp>
      <p:sp>
        <p:nvSpPr>
          <p:cNvPr id="16394" name="WordArt 20"/>
          <p:cNvSpPr>
            <a:spLocks noChangeArrowheads="1" noChangeShapeType="1" noTextEdit="1"/>
          </p:cNvSpPr>
          <p:nvPr/>
        </p:nvSpPr>
        <p:spPr bwMode="auto">
          <a:xfrm>
            <a:off x="2713038" y="5761038"/>
            <a:ext cx="1935162" cy="368300"/>
          </a:xfrm>
          <a:prstGeom prst="rect">
            <a:avLst/>
          </a:prstGeom>
        </p:spPr>
        <p:txBody>
          <a:bodyPr wrap="none" fromWordArt="1">
            <a:prstTxWarp prst="textPlain">
              <a:avLst>
                <a:gd name="adj" fmla="val 51917"/>
              </a:avLst>
            </a:prstTxWarp>
          </a:bodyPr>
          <a:lstStyle/>
          <a:p>
            <a:pPr algn="ctr"/>
            <a:endParaRPr lang="en-US" sz="3600" b="1" i="1" kern="10">
              <a:ln w="9525">
                <a:solidFill>
                  <a:srgbClr val="FF0000"/>
                </a:solidFill>
                <a:round/>
                <a:headEnd/>
                <a:tailEnd/>
              </a:ln>
              <a:solidFill>
                <a:srgbClr val="FF6600"/>
              </a:solidFill>
              <a:latin typeface="Times New Roman" panose="02020603050405020304" pitchFamily="18" charset="0"/>
              <a:cs typeface="Times New Roman" panose="02020603050405020304" pitchFamily="18" charset="0"/>
            </a:endParaRPr>
          </a:p>
        </p:txBody>
      </p:sp>
      <p:sp>
        <p:nvSpPr>
          <p:cNvPr id="16395" name="Rectangle 1"/>
          <p:cNvSpPr>
            <a:spLocks noChangeArrowheads="1"/>
          </p:cNvSpPr>
          <p:nvPr/>
        </p:nvSpPr>
        <p:spPr bwMode="auto">
          <a:xfrm>
            <a:off x="3776664" y="2563813"/>
            <a:ext cx="6048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00FF"/>
                </a:solidFill>
                <a:latin typeface="Times New Roman" panose="02020603050405020304" pitchFamily="18" charset="0"/>
                <a:cs typeface="Times New Roman" panose="02020603050405020304" pitchFamily="18" charset="0"/>
              </a:rPr>
              <a:t>Khi bạn gặp chuyện vui, em chúc mừng bạn</a:t>
            </a:r>
            <a:r>
              <a:rPr lang="en-US" altLang="en-US" sz="2400" b="1">
                <a:latin typeface="Times New Roman" panose="02020603050405020304" pitchFamily="18" charset="0"/>
                <a:cs typeface="Times New Roman" panose="02020603050405020304" pitchFamily="18" charset="0"/>
              </a:rPr>
              <a:t>.</a:t>
            </a:r>
            <a:endParaRPr lang="en-US" altLang="en-US" sz="2400" b="1"/>
          </a:p>
        </p:txBody>
      </p:sp>
      <p:sp>
        <p:nvSpPr>
          <p:cNvPr id="16396" name="Rectangle 5"/>
          <p:cNvSpPr>
            <a:spLocks noChangeArrowheads="1"/>
          </p:cNvSpPr>
          <p:nvPr/>
        </p:nvSpPr>
        <p:spPr bwMode="auto">
          <a:xfrm>
            <a:off x="3744914" y="3333751"/>
            <a:ext cx="5780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0000FF"/>
                </a:solidFill>
                <a:latin typeface="Times New Roman" panose="02020603050405020304" pitchFamily="18" charset="0"/>
                <a:cs typeface="Times New Roman" panose="02020603050405020304" pitchFamily="18" charset="0"/>
              </a:rPr>
              <a:t>Khi bạn làm việc sai, khuyên ngăn bạn.</a:t>
            </a:r>
          </a:p>
        </p:txBody>
      </p:sp>
      <p:sp>
        <p:nvSpPr>
          <p:cNvPr id="16397" name="Rectangle 6"/>
          <p:cNvSpPr>
            <a:spLocks noChangeArrowheads="1"/>
          </p:cNvSpPr>
          <p:nvPr/>
        </p:nvSpPr>
        <p:spPr bwMode="auto">
          <a:xfrm>
            <a:off x="3744914" y="3975100"/>
            <a:ext cx="6080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n-US" altLang="en-US" sz="2400" b="1">
                <a:solidFill>
                  <a:srgbClr val="0000FF"/>
                </a:solidFill>
                <a:latin typeface="Times New Roman" panose="02020603050405020304" pitchFamily="18" charset="0"/>
                <a:cs typeface="Times New Roman" panose="02020603050405020304" pitchFamily="18" charset="0"/>
              </a:rPr>
              <a:t>Khi bạn gặp chuyện buồn, mặc bạn không quan tâm.</a:t>
            </a:r>
          </a:p>
        </p:txBody>
      </p:sp>
      <p:sp>
        <p:nvSpPr>
          <p:cNvPr id="31" name="Oval 6"/>
          <p:cNvSpPr>
            <a:spLocks noChangeArrowheads="1"/>
          </p:cNvSpPr>
          <p:nvPr/>
        </p:nvSpPr>
        <p:spPr bwMode="auto">
          <a:xfrm>
            <a:off x="3127376" y="2611438"/>
            <a:ext cx="481013" cy="457200"/>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sp>
        <p:nvSpPr>
          <p:cNvPr id="32" name="Oval 6"/>
          <p:cNvSpPr>
            <a:spLocks noChangeArrowheads="1"/>
          </p:cNvSpPr>
          <p:nvPr/>
        </p:nvSpPr>
        <p:spPr bwMode="auto">
          <a:xfrm>
            <a:off x="3113088" y="3275013"/>
            <a:ext cx="481012" cy="457200"/>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spTree>
    <p:extLst>
      <p:ext uri="{BB962C8B-B14F-4D97-AF65-F5344CB8AC3E}">
        <p14:creationId xmlns:p14="http://schemas.microsoft.com/office/powerpoint/2010/main" val="4050972806"/>
      </p:ext>
    </p:extLst>
  </p:cSld>
  <p:clrMapOvr>
    <a:masterClrMapping/>
  </p:clrMapOvr>
  <p:transition spd="med">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5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amond(in)">
                                      <p:cBhvr>
                                        <p:cTn id="19" dur="20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diamond(in)">
                                      <p:cBhvr>
                                        <p:cTn id="24" dur="2000"/>
                                        <p:tgtEl>
                                          <p:spTgt spid="31"/>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diamond(in)">
                                      <p:cBhvr>
                                        <p:cTn id="27"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955801" y="322263"/>
            <a:ext cx="8321675" cy="6172200"/>
          </a:xfrm>
          <a:prstGeom prst="rect">
            <a:avLst/>
          </a:prstGeom>
          <a:noFill/>
          <a:ln w="57150" cmpd="thinThick">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18435" name="Rectangle 3"/>
          <p:cNvSpPr>
            <a:spLocks noChangeArrowheads="1"/>
          </p:cNvSpPr>
          <p:nvPr/>
        </p:nvSpPr>
        <p:spPr bwMode="auto">
          <a:xfrm>
            <a:off x="1955800" y="2184401"/>
            <a:ext cx="7867650" cy="4251325"/>
          </a:xfrm>
          <a:prstGeom prst="rect">
            <a:avLst/>
          </a:prstGeom>
          <a:gradFill rotWithShape="1">
            <a:gsLst>
              <a:gs pos="0">
                <a:srgbClr val="FFCC99"/>
              </a:gs>
              <a:gs pos="50000">
                <a:srgbClr val="FFFFFF"/>
              </a:gs>
              <a:gs pos="100000">
                <a:srgbClr val="FFCC99"/>
              </a:gs>
            </a:gsLst>
            <a:lin ang="2700000" scaled="1"/>
          </a:gra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18436" name="Text Box 4"/>
          <p:cNvSpPr txBox="1">
            <a:spLocks noChangeArrowheads="1"/>
          </p:cNvSpPr>
          <p:nvPr/>
        </p:nvSpPr>
        <p:spPr bwMode="auto">
          <a:xfrm>
            <a:off x="2533650" y="1230314"/>
            <a:ext cx="7797800" cy="523875"/>
          </a:xfrm>
          <a:prstGeom prst="rect">
            <a:avLst/>
          </a:prstGeom>
          <a:noFill/>
          <a:ln>
            <a:noFill/>
          </a:ln>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2.Theo em thế nào là tình bạn đẹp?</a:t>
            </a:r>
          </a:p>
        </p:txBody>
      </p:sp>
      <p:pic>
        <p:nvPicPr>
          <p:cNvPr id="18437" name="Picture 21" descr="Book-03-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45720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40"/>
          <p:cNvGrpSpPr>
            <a:grpSpLocks/>
          </p:cNvGrpSpPr>
          <p:nvPr/>
        </p:nvGrpSpPr>
        <p:grpSpPr bwMode="auto">
          <a:xfrm>
            <a:off x="3122613" y="2525714"/>
            <a:ext cx="4546600" cy="528637"/>
            <a:chOff x="984" y="1662"/>
            <a:chExt cx="2442" cy="333"/>
          </a:xfrm>
        </p:grpSpPr>
        <p:pic>
          <p:nvPicPr>
            <p:cNvPr id="18452" name="Picture 29" descr="a_md_wht"/>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84" y="1770"/>
              <a:ext cx="24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53" name="Text Box 37"/>
            <p:cNvSpPr txBox="1">
              <a:spLocks noChangeArrowheads="1"/>
            </p:cNvSpPr>
            <p:nvPr/>
          </p:nvSpPr>
          <p:spPr bwMode="auto">
            <a:xfrm>
              <a:off x="1224" y="1662"/>
              <a:ext cx="220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800" b="1">
                  <a:solidFill>
                    <a:srgbClr val="0000CC"/>
                  </a:solidFill>
                  <a:latin typeface="Times New Roman" panose="02020603050405020304" pitchFamily="18" charset="0"/>
                  <a:cs typeface="Arial" panose="020B0604020202020204" pitchFamily="34" charset="0"/>
                </a:rPr>
                <a:t>. </a:t>
              </a:r>
            </a:p>
          </p:txBody>
        </p:sp>
      </p:grpSp>
      <p:grpSp>
        <p:nvGrpSpPr>
          <p:cNvPr id="4" name="Group 42"/>
          <p:cNvGrpSpPr>
            <a:grpSpLocks/>
          </p:cNvGrpSpPr>
          <p:nvPr/>
        </p:nvGrpSpPr>
        <p:grpSpPr bwMode="auto">
          <a:xfrm>
            <a:off x="3122613" y="4049714"/>
            <a:ext cx="3505200" cy="644525"/>
            <a:chOff x="1008" y="2419"/>
            <a:chExt cx="1908" cy="406"/>
          </a:xfrm>
        </p:grpSpPr>
        <p:sp>
          <p:nvSpPr>
            <p:cNvPr id="18450" name="Text Box 39"/>
            <p:cNvSpPr txBox="1">
              <a:spLocks noChangeArrowheads="1"/>
            </p:cNvSpPr>
            <p:nvPr/>
          </p:nvSpPr>
          <p:spPr bwMode="auto">
            <a:xfrm>
              <a:off x="1284" y="2419"/>
              <a:ext cx="163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800" b="1">
                  <a:solidFill>
                    <a:srgbClr val="0000CC"/>
                  </a:solidFill>
                  <a:latin typeface="Times New Roman" panose="02020603050405020304" pitchFamily="18" charset="0"/>
                  <a:cs typeface="Arial" panose="020B0604020202020204" pitchFamily="34" charset="0"/>
                </a:rPr>
                <a:t>. </a:t>
              </a:r>
            </a:p>
          </p:txBody>
        </p:sp>
        <p:pic>
          <p:nvPicPr>
            <p:cNvPr id="18451" name="Picture 32" descr="c_md_wht"/>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08" y="2533"/>
              <a:ext cx="240"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41"/>
          <p:cNvGrpSpPr>
            <a:grpSpLocks/>
          </p:cNvGrpSpPr>
          <p:nvPr/>
        </p:nvGrpSpPr>
        <p:grpSpPr bwMode="auto">
          <a:xfrm>
            <a:off x="3122613" y="3221037"/>
            <a:ext cx="6007100" cy="681842"/>
            <a:chOff x="984" y="2035"/>
            <a:chExt cx="3768" cy="305"/>
          </a:xfrm>
        </p:grpSpPr>
        <p:pic>
          <p:nvPicPr>
            <p:cNvPr id="18448" name="Picture 31" descr="b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84" y="2148"/>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Text Box 38"/>
            <p:cNvSpPr txBox="1">
              <a:spLocks noChangeArrowheads="1"/>
            </p:cNvSpPr>
            <p:nvPr/>
          </p:nvSpPr>
          <p:spPr bwMode="auto">
            <a:xfrm>
              <a:off x="1200" y="2035"/>
              <a:ext cx="3552"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b="1">
                  <a:solidFill>
                    <a:srgbClr val="0000CC"/>
                  </a:solidFill>
                  <a:latin typeface="Times New Roman" panose="02020603050405020304" pitchFamily="18" charset="0"/>
                  <a:cs typeface="Arial" panose="020B0604020202020204" pitchFamily="34" charset="0"/>
                </a:rPr>
                <a:t>. </a:t>
              </a:r>
              <a:endParaRPr lang="en-US" altLang="en-US" sz="2800" b="1">
                <a:solidFill>
                  <a:srgbClr val="0000CC"/>
                </a:solidFill>
                <a:latin typeface="Times New Roman" panose="02020603050405020304" pitchFamily="18" charset="0"/>
                <a:cs typeface="Arial" panose="020B0604020202020204" pitchFamily="34" charset="0"/>
              </a:endParaRPr>
            </a:p>
          </p:txBody>
        </p:sp>
      </p:grpSp>
      <p:sp>
        <p:nvSpPr>
          <p:cNvPr id="18441" name="Text Box 46"/>
          <p:cNvSpPr txBox="1">
            <a:spLocks noChangeArrowheads="1"/>
          </p:cNvSpPr>
          <p:nvPr/>
        </p:nvSpPr>
        <p:spPr bwMode="auto">
          <a:xfrm>
            <a:off x="2590800" y="471489"/>
            <a:ext cx="6781800" cy="579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i="1">
                <a:solidFill>
                  <a:schemeClr val="bg1"/>
                </a:solidFill>
                <a:latin typeface=".VnTime" panose="020B7200000000000000" pitchFamily="34" charset="0"/>
                <a:cs typeface="Arial" panose="020B0604020202020204" pitchFamily="34" charset="0"/>
              </a:rPr>
              <a:t>   </a:t>
            </a:r>
            <a:r>
              <a:rPr lang="en-US" altLang="en-US" b="1" i="1">
                <a:solidFill>
                  <a:schemeClr val="bg1"/>
                </a:solidFill>
                <a:latin typeface="Times New Roman" panose="02020603050405020304" pitchFamily="18" charset="0"/>
                <a:cs typeface="Arial" panose="020B0604020202020204" pitchFamily="34" charset="0"/>
              </a:rPr>
              <a:t>Em chọn cách ứng xử nào sau đây:</a:t>
            </a:r>
          </a:p>
        </p:txBody>
      </p:sp>
      <p:sp>
        <p:nvSpPr>
          <p:cNvPr id="18442" name="WordArt 20"/>
          <p:cNvSpPr>
            <a:spLocks noChangeArrowheads="1" noChangeShapeType="1" noTextEdit="1"/>
          </p:cNvSpPr>
          <p:nvPr/>
        </p:nvSpPr>
        <p:spPr bwMode="auto">
          <a:xfrm>
            <a:off x="2713038" y="5761038"/>
            <a:ext cx="1935162" cy="368300"/>
          </a:xfrm>
          <a:prstGeom prst="rect">
            <a:avLst/>
          </a:prstGeom>
        </p:spPr>
        <p:txBody>
          <a:bodyPr wrap="none" fromWordArt="1">
            <a:prstTxWarp prst="textPlain">
              <a:avLst>
                <a:gd name="adj" fmla="val 51917"/>
              </a:avLst>
            </a:prstTxWarp>
          </a:bodyPr>
          <a:lstStyle/>
          <a:p>
            <a:pPr algn="ctr"/>
            <a:endParaRPr lang="en-US" sz="3600" b="1" i="1" kern="10">
              <a:ln w="9525">
                <a:solidFill>
                  <a:srgbClr val="FF0000"/>
                </a:solidFill>
                <a:round/>
                <a:headEnd/>
                <a:tailEnd/>
              </a:ln>
              <a:solidFill>
                <a:srgbClr val="FF6600"/>
              </a:solidFill>
              <a:latin typeface="Times New Roman" panose="02020603050405020304" pitchFamily="18" charset="0"/>
              <a:cs typeface="Times New Roman" panose="02020603050405020304" pitchFamily="18" charset="0"/>
            </a:endParaRPr>
          </a:p>
        </p:txBody>
      </p:sp>
      <p:sp>
        <p:nvSpPr>
          <p:cNvPr id="18443" name="Rectangle 1"/>
          <p:cNvSpPr>
            <a:spLocks noChangeArrowheads="1"/>
          </p:cNvSpPr>
          <p:nvPr/>
        </p:nvSpPr>
        <p:spPr bwMode="auto">
          <a:xfrm>
            <a:off x="3776664" y="2563813"/>
            <a:ext cx="4359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00FF"/>
                </a:solidFill>
                <a:latin typeface="Times New Roman" panose="02020603050405020304" pitchFamily="18" charset="0"/>
                <a:cs typeface="Times New Roman" panose="02020603050405020304" pitchFamily="18" charset="0"/>
              </a:rPr>
              <a:t>Che dấu khuyết điểm cho nhau</a:t>
            </a:r>
            <a:r>
              <a:rPr lang="en-US" altLang="en-US" sz="2400">
                <a:latin typeface="Times New Roman" panose="02020603050405020304" pitchFamily="18" charset="0"/>
                <a:cs typeface="Times New Roman" panose="02020603050405020304" pitchFamily="18" charset="0"/>
              </a:rPr>
              <a:t>.</a:t>
            </a:r>
          </a:p>
          <a:p>
            <a:pPr>
              <a:spcBef>
                <a:spcPct val="0"/>
              </a:spcBef>
              <a:buFontTx/>
              <a:buNone/>
            </a:pPr>
            <a:endParaRPr lang="en-US" altLang="en-US" sz="2400" b="1">
              <a:solidFill>
                <a:srgbClr val="0000FF"/>
              </a:solidFill>
            </a:endParaRPr>
          </a:p>
        </p:txBody>
      </p:sp>
      <p:sp>
        <p:nvSpPr>
          <p:cNvPr id="18444" name="Rectangle 5"/>
          <p:cNvSpPr>
            <a:spLocks noChangeArrowheads="1"/>
          </p:cNvSpPr>
          <p:nvPr/>
        </p:nvSpPr>
        <p:spPr bwMode="auto">
          <a:xfrm>
            <a:off x="3744914" y="3333751"/>
            <a:ext cx="5780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0000FF"/>
                </a:solidFill>
                <a:latin typeface="Times New Roman" panose="02020603050405020304" pitchFamily="18" charset="0"/>
                <a:cs typeface="Times New Roman" panose="02020603050405020304" pitchFamily="18" charset="0"/>
              </a:rPr>
              <a:t>Góp ý, giúp đỡ nhau cùng tiến bộ.</a:t>
            </a:r>
          </a:p>
        </p:txBody>
      </p:sp>
      <p:sp>
        <p:nvSpPr>
          <p:cNvPr id="18445" name="Rectangle 6"/>
          <p:cNvSpPr>
            <a:spLocks noChangeArrowheads="1"/>
          </p:cNvSpPr>
          <p:nvPr/>
        </p:nvSpPr>
        <p:spPr bwMode="auto">
          <a:xfrm>
            <a:off x="3744914" y="3975100"/>
            <a:ext cx="57292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n-US" altLang="en-US" sz="2400" b="1">
                <a:solidFill>
                  <a:srgbClr val="0000FF"/>
                </a:solidFill>
                <a:latin typeface="Times New Roman" panose="02020603050405020304" pitchFamily="18" charset="0"/>
                <a:cs typeface="Times New Roman" panose="02020603050405020304" pitchFamily="18" charset="0"/>
              </a:rPr>
              <a:t>Tôn trọng nhau, quan tâm, chia sẻ chuyện vui, chuyện buồn cùng nhau.</a:t>
            </a:r>
          </a:p>
        </p:txBody>
      </p:sp>
      <p:sp>
        <p:nvSpPr>
          <p:cNvPr id="22" name="Oval 6"/>
          <p:cNvSpPr>
            <a:spLocks noChangeArrowheads="1"/>
          </p:cNvSpPr>
          <p:nvPr/>
        </p:nvSpPr>
        <p:spPr bwMode="auto">
          <a:xfrm>
            <a:off x="3062288" y="3438525"/>
            <a:ext cx="481012" cy="457200"/>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sp>
        <p:nvSpPr>
          <p:cNvPr id="24" name="Oval 6"/>
          <p:cNvSpPr>
            <a:spLocks noChangeArrowheads="1"/>
          </p:cNvSpPr>
          <p:nvPr/>
        </p:nvSpPr>
        <p:spPr bwMode="auto">
          <a:xfrm>
            <a:off x="3116263" y="4249738"/>
            <a:ext cx="481012" cy="457200"/>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spTree>
    <p:extLst>
      <p:ext uri="{BB962C8B-B14F-4D97-AF65-F5344CB8AC3E}">
        <p14:creationId xmlns:p14="http://schemas.microsoft.com/office/powerpoint/2010/main" val="314059222"/>
      </p:ext>
    </p:extLst>
  </p:cSld>
  <p:clrMapOvr>
    <a:masterClrMapping/>
  </p:clrMapOvr>
  <p:transition spd="med">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5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amond(in)">
                                      <p:cBhvr>
                                        <p:cTn id="19" dur="20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diamond(in)">
                                      <p:cBhvr>
                                        <p:cTn id="24" dur="2000"/>
                                        <p:tgtEl>
                                          <p:spTgt spid="2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diamond(in)">
                                      <p:cBhvr>
                                        <p:cTn id="2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1"/>
            <a:ext cx="9144000" cy="608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DEN"/>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3700" y="5222875"/>
            <a:ext cx="800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descr="sunflowers_wave_hb"/>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1489" y="4979988"/>
            <a:ext cx="103028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WordArt 19"/>
          <p:cNvSpPr>
            <a:spLocks noChangeArrowheads="1" noChangeShapeType="1" noTextEdit="1"/>
          </p:cNvSpPr>
          <p:nvPr/>
        </p:nvSpPr>
        <p:spPr bwMode="auto">
          <a:xfrm>
            <a:off x="3762376" y="1785938"/>
            <a:ext cx="4627563" cy="508000"/>
          </a:xfrm>
          <a:prstGeom prst="rect">
            <a:avLst/>
          </a:prstGeom>
        </p:spPr>
        <p:txBody>
          <a:bodyPr wrap="none" fromWordArt="1">
            <a:prstTxWarp prst="textPlain">
              <a:avLst>
                <a:gd name="adj" fmla="val 50000"/>
              </a:avLst>
            </a:prstTxWarp>
          </a:bodyPr>
          <a:lstStyle/>
          <a:p>
            <a:pPr algn="ctr"/>
            <a:endParaRPr lang="en-US" sz="3000" b="1" kern="10">
              <a:ln w="9525">
                <a:solidFill>
                  <a:schemeClr val="tx1"/>
                </a:solidFill>
                <a:round/>
                <a:headEnd/>
                <a:tailEnd/>
              </a:ln>
              <a:solidFill>
                <a:srgbClr val="FF0000"/>
              </a:solidFill>
              <a:cs typeface="Arial" panose="020B0604020202020204" pitchFamily="34" charset="0"/>
            </a:endParaRPr>
          </a:p>
        </p:txBody>
      </p:sp>
      <p:sp>
        <p:nvSpPr>
          <p:cNvPr id="15366" name="AutoShape 6"/>
          <p:cNvSpPr>
            <a:spLocks noChangeArrowheads="1"/>
          </p:cNvSpPr>
          <p:nvPr/>
        </p:nvSpPr>
        <p:spPr bwMode="auto">
          <a:xfrm>
            <a:off x="3276600" y="2052638"/>
            <a:ext cx="5943600" cy="2743200"/>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zh-CN" sz="4400" b="1" dirty="0">
              <a:solidFill>
                <a:srgbClr val="CC00CC"/>
              </a:solidFill>
              <a:latin typeface="Times New Roman" panose="02020603050405020304" pitchFamily="18" charset="0"/>
              <a:ea typeface="Arial Unicode MS" pitchFamily="34" charset="-128"/>
            </a:endParaRPr>
          </a:p>
          <a:p>
            <a:pPr algn="ctr">
              <a:spcBef>
                <a:spcPct val="0"/>
              </a:spcBef>
              <a:buFontTx/>
              <a:buNone/>
            </a:pPr>
            <a:r>
              <a:rPr lang="en-US" altLang="zh-CN" sz="5400" b="1" i="1" dirty="0" err="1" smtClean="0">
                <a:solidFill>
                  <a:srgbClr val="0000FF"/>
                </a:solidFill>
                <a:latin typeface="Times New Roman" panose="02020603050405020304" pitchFamily="18" charset="0"/>
                <a:ea typeface="Arial Unicode MS" pitchFamily="34" charset="-128"/>
              </a:rPr>
              <a:t>Khám</a:t>
            </a:r>
            <a:r>
              <a:rPr lang="en-US" altLang="zh-CN" sz="5400" b="1" i="1" dirty="0" smtClean="0">
                <a:solidFill>
                  <a:srgbClr val="0000FF"/>
                </a:solidFill>
                <a:latin typeface="Times New Roman" panose="02020603050405020304" pitchFamily="18" charset="0"/>
                <a:ea typeface="Arial Unicode MS" pitchFamily="34" charset="-128"/>
              </a:rPr>
              <a:t> </a:t>
            </a:r>
            <a:r>
              <a:rPr lang="en-US" altLang="zh-CN" sz="5400" b="1" i="1" dirty="0" err="1" smtClean="0">
                <a:solidFill>
                  <a:srgbClr val="0000FF"/>
                </a:solidFill>
                <a:latin typeface="Times New Roman" panose="02020603050405020304" pitchFamily="18" charset="0"/>
                <a:ea typeface="Arial Unicode MS" pitchFamily="34" charset="-128"/>
              </a:rPr>
              <a:t>phá</a:t>
            </a:r>
            <a:endParaRPr lang="en-US" altLang="zh-CN" sz="5400" b="1" i="1" dirty="0">
              <a:latin typeface="Times New Roman" panose="02020603050405020304" pitchFamily="18" charset="0"/>
              <a:ea typeface="Arial Unicode MS" pitchFamily="34" charset="-128"/>
            </a:endParaRPr>
          </a:p>
        </p:txBody>
      </p:sp>
    </p:spTree>
    <p:extLst>
      <p:ext uri="{BB962C8B-B14F-4D97-AF65-F5344CB8AC3E}">
        <p14:creationId xmlns:p14="http://schemas.microsoft.com/office/powerpoint/2010/main" val="743080970"/>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3238" y="408708"/>
            <a:ext cx="9144000" cy="608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DEN"/>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3700" y="5222875"/>
            <a:ext cx="8001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descr="sunflowers_wave_hb"/>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1489" y="4979988"/>
            <a:ext cx="103028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WordArt 19"/>
          <p:cNvSpPr>
            <a:spLocks noChangeArrowheads="1" noChangeShapeType="1" noTextEdit="1"/>
          </p:cNvSpPr>
          <p:nvPr/>
        </p:nvSpPr>
        <p:spPr bwMode="auto">
          <a:xfrm>
            <a:off x="3762376" y="1785938"/>
            <a:ext cx="4627563" cy="508000"/>
          </a:xfrm>
          <a:prstGeom prst="rect">
            <a:avLst/>
          </a:prstGeom>
        </p:spPr>
        <p:txBody>
          <a:bodyPr wrap="none" fromWordArt="1">
            <a:prstTxWarp prst="textPlain">
              <a:avLst>
                <a:gd name="adj" fmla="val 50000"/>
              </a:avLst>
            </a:prstTxWarp>
          </a:bodyPr>
          <a:lstStyle/>
          <a:p>
            <a:pPr algn="ctr"/>
            <a:endParaRPr lang="en-US" sz="3000" b="1" kern="10">
              <a:ln w="9525">
                <a:solidFill>
                  <a:schemeClr val="tx1"/>
                </a:solidFill>
                <a:round/>
                <a:headEnd/>
                <a:tailEnd/>
              </a:ln>
              <a:solidFill>
                <a:srgbClr val="FF0000"/>
              </a:solidFill>
              <a:cs typeface="Arial" panose="020B0604020202020204" pitchFamily="34" charset="0"/>
            </a:endParaRPr>
          </a:p>
        </p:txBody>
      </p:sp>
      <p:sp>
        <p:nvSpPr>
          <p:cNvPr id="15366" name="AutoShape 6"/>
          <p:cNvSpPr>
            <a:spLocks noChangeArrowheads="1"/>
          </p:cNvSpPr>
          <p:nvPr/>
        </p:nvSpPr>
        <p:spPr bwMode="auto">
          <a:xfrm>
            <a:off x="1533238" y="1664713"/>
            <a:ext cx="9171708" cy="2743200"/>
          </a:xfrm>
          <a:prstGeom prst="cloudCallout">
            <a:avLst>
              <a:gd name="adj1" fmla="val -18366"/>
              <a:gd name="adj2" fmla="val 127995"/>
            </a:avLst>
          </a:prstGeom>
          <a:solidFill>
            <a:srgbClr val="FFCCCC"/>
          </a:solidFill>
          <a:ln w="9525">
            <a:solidFill>
              <a:schemeClr val="bg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5400" b="1" i="1" dirty="0" smtClean="0">
                <a:latin typeface="Times New Roman" panose="02020603050405020304" pitchFamily="18" charset="0"/>
                <a:ea typeface="Arial Unicode MS" pitchFamily="34" charset="-128"/>
              </a:rPr>
              <a:t>HS </a:t>
            </a:r>
            <a:r>
              <a:rPr lang="en-US" altLang="zh-CN" sz="5400" b="1" i="1" dirty="0" err="1" smtClean="0">
                <a:latin typeface="Times New Roman" panose="02020603050405020304" pitchFamily="18" charset="0"/>
                <a:ea typeface="Arial Unicode MS" pitchFamily="34" charset="-128"/>
              </a:rPr>
              <a:t>tìm</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tài</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liệu</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liên</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quan</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đến</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bài</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dạy</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trong</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thư</a:t>
            </a:r>
            <a:r>
              <a:rPr lang="en-US" altLang="zh-CN" sz="5400" b="1" i="1" dirty="0" smtClean="0">
                <a:latin typeface="Times New Roman" panose="02020603050405020304" pitchFamily="18" charset="0"/>
                <a:ea typeface="Arial Unicode MS" pitchFamily="34" charset="-128"/>
              </a:rPr>
              <a:t> </a:t>
            </a:r>
            <a:r>
              <a:rPr lang="en-US" altLang="zh-CN" sz="5400" b="1" i="1" dirty="0" err="1" smtClean="0">
                <a:latin typeface="Times New Roman" panose="02020603050405020304" pitchFamily="18" charset="0"/>
                <a:ea typeface="Arial Unicode MS" pitchFamily="34" charset="-128"/>
              </a:rPr>
              <a:t>viện</a:t>
            </a:r>
            <a:r>
              <a:rPr lang="en-US" altLang="zh-CN" sz="5400" b="1" i="1" dirty="0" smtClean="0">
                <a:latin typeface="Times New Roman" panose="02020603050405020304" pitchFamily="18" charset="0"/>
                <a:ea typeface="Arial Unicode MS" pitchFamily="34" charset="-128"/>
              </a:rPr>
              <a:t>.</a:t>
            </a:r>
            <a:endParaRPr lang="en-US" altLang="zh-CN" sz="4400" b="1" dirty="0">
              <a:solidFill>
                <a:srgbClr val="CC00CC"/>
              </a:solidFill>
              <a:latin typeface="Times New Roman" panose="02020603050405020304" pitchFamily="18" charset="0"/>
              <a:ea typeface="Arial Unicode MS" pitchFamily="34" charset="-128"/>
            </a:endParaRPr>
          </a:p>
        </p:txBody>
      </p:sp>
    </p:spTree>
    <p:extLst>
      <p:ext uri="{BB962C8B-B14F-4D97-AF65-F5344CB8AC3E}">
        <p14:creationId xmlns:p14="http://schemas.microsoft.com/office/powerpoint/2010/main" val="2616777755"/>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4"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828800"/>
            <a:ext cx="90106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5"/>
          <p:cNvSpPr>
            <a:spLocks noChangeArrowheads="1"/>
          </p:cNvSpPr>
          <p:nvPr/>
        </p:nvSpPr>
        <p:spPr bwMode="auto">
          <a:xfrm>
            <a:off x="2286000" y="228601"/>
            <a:ext cx="73152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2400" b="1" dirty="0">
                <a:solidFill>
                  <a:srgbClr val="0000FF"/>
                </a:solidFill>
                <a:latin typeface="Times New Roman" panose="02020603050405020304" pitchFamily="18" charset="0"/>
              </a:rPr>
              <a:t>Thứ </a:t>
            </a:r>
            <a:r>
              <a:rPr lang="en-US" altLang="en-US" sz="2400" b="1" dirty="0" err="1" smtClean="0">
                <a:solidFill>
                  <a:srgbClr val="0000FF"/>
                </a:solidFill>
                <a:latin typeface="Times New Roman" panose="02020603050405020304" pitchFamily="18" charset="0"/>
              </a:rPr>
              <a:t>tư</a:t>
            </a:r>
            <a:r>
              <a:rPr lang="en-US" altLang="en-US" sz="2400" b="1" dirty="0" smtClean="0">
                <a:solidFill>
                  <a:srgbClr val="0000FF"/>
                </a:solidFill>
                <a:latin typeface="Times New Roman" panose="02020603050405020304" pitchFamily="18" charset="0"/>
              </a:rPr>
              <a:t> </a:t>
            </a:r>
            <a:r>
              <a:rPr lang="en-US" altLang="en-US" sz="2400" b="1" dirty="0" smtClean="0">
                <a:solidFill>
                  <a:srgbClr val="0000FF"/>
                </a:solidFill>
                <a:latin typeface="Times New Roman" panose="02020603050405020304" pitchFamily="18" charset="0"/>
              </a:rPr>
              <a:t> </a:t>
            </a:r>
            <a:r>
              <a:rPr lang="vi-VN" altLang="en-US" sz="2400" b="1" dirty="0">
                <a:solidFill>
                  <a:srgbClr val="0000FF"/>
                </a:solidFill>
                <a:latin typeface="Times New Roman" panose="02020603050405020304" pitchFamily="18" charset="0"/>
              </a:rPr>
              <a:t>ng</a:t>
            </a:r>
            <a:r>
              <a:rPr lang="vi-VN" altLang="en-US" sz="2400" b="1" dirty="0">
                <a:solidFill>
                  <a:srgbClr val="0000FF"/>
                </a:solidFill>
                <a:latin typeface="Times New Roman" panose="02020603050405020304" pitchFamily="18" charset="0"/>
                <a:cs typeface="Times New Roman" panose="02020603050405020304" pitchFamily="18" charset="0"/>
              </a:rPr>
              <a:t>à</a:t>
            </a:r>
            <a:r>
              <a:rPr lang="vi-VN" altLang="en-US" sz="2400" b="1" dirty="0">
                <a:solidFill>
                  <a:srgbClr val="0000FF"/>
                </a:solidFill>
                <a:latin typeface="Times New Roman" panose="02020603050405020304" pitchFamily="18" charset="0"/>
              </a:rPr>
              <a:t>y </a:t>
            </a:r>
            <a:r>
              <a:rPr lang="en-US" altLang="en-US" sz="2400" b="1" dirty="0" smtClean="0">
                <a:solidFill>
                  <a:srgbClr val="0000FF"/>
                </a:solidFill>
                <a:latin typeface="Times New Roman" panose="02020603050405020304" pitchFamily="18" charset="0"/>
              </a:rPr>
              <a:t>15</a:t>
            </a:r>
            <a:r>
              <a:rPr lang="en-US" altLang="en-US" sz="2400" b="1" dirty="0" smtClean="0">
                <a:solidFill>
                  <a:srgbClr val="0000FF"/>
                </a:solidFill>
                <a:latin typeface="Times New Roman" panose="02020603050405020304" pitchFamily="18" charset="0"/>
              </a:rPr>
              <a:t>  </a:t>
            </a:r>
            <a:r>
              <a:rPr lang="vi-VN" altLang="en-US" sz="2400" b="1" dirty="0">
                <a:solidFill>
                  <a:srgbClr val="0000FF"/>
                </a:solidFill>
                <a:latin typeface="Times New Roman" panose="02020603050405020304" pitchFamily="18" charset="0"/>
              </a:rPr>
              <a:t>tháng 1</a:t>
            </a:r>
            <a:r>
              <a:rPr lang="en-US" altLang="en-US" sz="2400" b="1" dirty="0">
                <a:solidFill>
                  <a:srgbClr val="0000FF"/>
                </a:solidFill>
                <a:latin typeface="Times New Roman" panose="02020603050405020304" pitchFamily="18" charset="0"/>
              </a:rPr>
              <a:t>1</a:t>
            </a:r>
            <a:r>
              <a:rPr lang="vi-VN" altLang="en-US" sz="2400" b="1" dirty="0">
                <a:solidFill>
                  <a:srgbClr val="0000FF"/>
                </a:solidFill>
                <a:latin typeface="Times New Roman" panose="02020603050405020304" pitchFamily="18" charset="0"/>
              </a:rPr>
              <a:t> năm 20</a:t>
            </a:r>
            <a:r>
              <a:rPr lang="en-US" altLang="en-US" sz="2400" b="1" dirty="0">
                <a:solidFill>
                  <a:srgbClr val="0000FF"/>
                </a:solidFill>
                <a:latin typeface="Times New Roman" panose="02020603050405020304" pitchFamily="18" charset="0"/>
              </a:rPr>
              <a:t>23</a:t>
            </a:r>
            <a:endParaRPr lang="en-US" altLang="zh-CN" sz="2400" b="1" dirty="0">
              <a:solidFill>
                <a:srgbClr val="0000FF"/>
              </a:solidFill>
              <a:latin typeface="Times New Roman" panose="02020603050405020304" pitchFamily="18" charset="0"/>
              <a:ea typeface="SimSun" panose="02010600030101010101" pitchFamily="2" charset="-122"/>
            </a:endParaRPr>
          </a:p>
          <a:p>
            <a:pPr algn="ctr" eaLnBrk="1" hangingPunct="1">
              <a:spcBef>
                <a:spcPct val="0"/>
              </a:spcBef>
              <a:buFontTx/>
              <a:buNone/>
            </a:pPr>
            <a:r>
              <a:rPr lang="en-US" altLang="zh-CN" sz="2800" b="1" u="sng" dirty="0" err="1">
                <a:solidFill>
                  <a:srgbClr val="0000FF"/>
                </a:solidFill>
                <a:latin typeface="Times New Roman" panose="02020603050405020304" pitchFamily="18" charset="0"/>
                <a:ea typeface="SimSun" panose="02010600030101010101" pitchFamily="2" charset="-122"/>
              </a:rPr>
              <a:t>Đạo</a:t>
            </a:r>
            <a:r>
              <a:rPr lang="en-US" altLang="zh-CN" sz="2800" b="1" u="sng" dirty="0">
                <a:solidFill>
                  <a:srgbClr val="0000FF"/>
                </a:solidFill>
                <a:latin typeface="Times New Roman" panose="02020603050405020304" pitchFamily="18" charset="0"/>
                <a:ea typeface="SimSun" panose="02010600030101010101" pitchFamily="2" charset="-122"/>
              </a:rPr>
              <a:t> </a:t>
            </a:r>
            <a:r>
              <a:rPr lang="en-US" altLang="zh-CN" sz="2800" b="1" u="sng" dirty="0" err="1">
                <a:solidFill>
                  <a:srgbClr val="0000FF"/>
                </a:solidFill>
                <a:latin typeface="Times New Roman" panose="02020603050405020304" pitchFamily="18" charset="0"/>
                <a:ea typeface="SimSun" panose="02010600030101010101" pitchFamily="2" charset="-122"/>
              </a:rPr>
              <a:t>đức</a:t>
            </a:r>
            <a:r>
              <a:rPr lang="en-US" altLang="zh-CN" sz="2800" b="1" dirty="0">
                <a:solidFill>
                  <a:srgbClr val="0000FF"/>
                </a:solidFill>
                <a:latin typeface="Times New Roman" panose="02020603050405020304" pitchFamily="18" charset="0"/>
                <a:ea typeface="SimSun" panose="02010600030101010101" pitchFamily="2" charset="-122"/>
              </a:rPr>
              <a:t>:   </a:t>
            </a:r>
          </a:p>
          <a:p>
            <a:pPr algn="ctr" eaLnBrk="1" hangingPunct="1">
              <a:spcBef>
                <a:spcPct val="0"/>
              </a:spcBef>
              <a:buFontTx/>
              <a:buNone/>
            </a:pPr>
            <a:r>
              <a:rPr lang="en-US" altLang="zh-CN" sz="2800" b="1" dirty="0">
                <a:solidFill>
                  <a:srgbClr val="0000FF"/>
                </a:solidFill>
                <a:latin typeface="Times New Roman" panose="02020603050405020304" pitchFamily="18" charset="0"/>
                <a:ea typeface="SimSun" panose="02010600030101010101" pitchFamily="2" charset="-122"/>
              </a:rPr>
              <a:t> </a:t>
            </a:r>
            <a:r>
              <a:rPr lang="en-US" altLang="zh-CN" sz="2800" b="1" dirty="0" err="1">
                <a:solidFill>
                  <a:srgbClr val="FF0000"/>
                </a:solidFill>
                <a:latin typeface="Times New Roman" panose="02020603050405020304" pitchFamily="18" charset="0"/>
                <a:ea typeface="Arial Unicode MS" pitchFamily="34" charset="-128"/>
              </a:rPr>
              <a:t>Kính</a:t>
            </a:r>
            <a:r>
              <a:rPr lang="en-US" altLang="zh-CN" sz="2800" b="1" dirty="0">
                <a:solidFill>
                  <a:srgbClr val="FF0000"/>
                </a:solidFill>
                <a:latin typeface="Times New Roman" panose="02020603050405020304" pitchFamily="18" charset="0"/>
                <a:ea typeface="Arial Unicode MS" pitchFamily="34" charset="-128"/>
              </a:rPr>
              <a:t> </a:t>
            </a:r>
            <a:r>
              <a:rPr lang="en-US" altLang="zh-CN" sz="2800" b="1" dirty="0" err="1">
                <a:solidFill>
                  <a:srgbClr val="FF0000"/>
                </a:solidFill>
                <a:latin typeface="Times New Roman" panose="02020603050405020304" pitchFamily="18" charset="0"/>
                <a:ea typeface="Arial Unicode MS" pitchFamily="34" charset="-128"/>
              </a:rPr>
              <a:t>già</a:t>
            </a:r>
            <a:r>
              <a:rPr lang="en-US" altLang="zh-CN" sz="2800" b="1" dirty="0">
                <a:solidFill>
                  <a:srgbClr val="FF0000"/>
                </a:solidFill>
                <a:latin typeface="Times New Roman" panose="02020603050405020304" pitchFamily="18" charset="0"/>
                <a:ea typeface="Arial Unicode MS" pitchFamily="34" charset="-128"/>
              </a:rPr>
              <a:t>, </a:t>
            </a:r>
            <a:r>
              <a:rPr lang="en-US" altLang="zh-CN" sz="2800" b="1" dirty="0" err="1">
                <a:solidFill>
                  <a:srgbClr val="FF0000"/>
                </a:solidFill>
                <a:latin typeface="Times New Roman" panose="02020603050405020304" pitchFamily="18" charset="0"/>
                <a:ea typeface="Arial Unicode MS" pitchFamily="34" charset="-128"/>
              </a:rPr>
              <a:t>yêu</a:t>
            </a:r>
            <a:r>
              <a:rPr lang="en-US" altLang="zh-CN" sz="2800" b="1" dirty="0">
                <a:solidFill>
                  <a:srgbClr val="FF0000"/>
                </a:solidFill>
                <a:latin typeface="Times New Roman" panose="02020603050405020304" pitchFamily="18" charset="0"/>
                <a:ea typeface="Arial Unicode MS" pitchFamily="34" charset="-128"/>
              </a:rPr>
              <a:t> </a:t>
            </a:r>
            <a:r>
              <a:rPr lang="en-US" altLang="zh-CN" sz="2800" b="1" dirty="0" err="1">
                <a:solidFill>
                  <a:srgbClr val="FF0000"/>
                </a:solidFill>
                <a:latin typeface="Times New Roman" panose="02020603050405020304" pitchFamily="18" charset="0"/>
                <a:ea typeface="Arial Unicode MS" pitchFamily="34" charset="-128"/>
              </a:rPr>
              <a:t>trẻ</a:t>
            </a:r>
            <a:r>
              <a:rPr lang="en-US" altLang="zh-CN" sz="2800" b="1" dirty="0">
                <a:solidFill>
                  <a:srgbClr val="FF0000"/>
                </a:solidFill>
                <a:latin typeface="Times New Roman" panose="02020603050405020304" pitchFamily="18" charset="0"/>
                <a:ea typeface="Arial Unicode MS" pitchFamily="34" charset="-128"/>
              </a:rPr>
              <a:t> ( </a:t>
            </a:r>
            <a:r>
              <a:rPr lang="en-US" altLang="zh-CN" sz="2800" b="1" dirty="0" err="1">
                <a:solidFill>
                  <a:srgbClr val="FF0000"/>
                </a:solidFill>
                <a:latin typeface="Times New Roman" panose="02020603050405020304" pitchFamily="18" charset="0"/>
                <a:ea typeface="Arial Unicode MS" pitchFamily="34" charset="-128"/>
              </a:rPr>
              <a:t>tiết</a:t>
            </a:r>
            <a:r>
              <a:rPr lang="en-US" altLang="zh-CN" sz="2800" b="1" dirty="0">
                <a:solidFill>
                  <a:srgbClr val="FF0000"/>
                </a:solidFill>
                <a:latin typeface="Times New Roman" panose="02020603050405020304" pitchFamily="18" charset="0"/>
                <a:ea typeface="Arial Unicode MS" pitchFamily="34" charset="-128"/>
              </a:rPr>
              <a:t> 1)</a:t>
            </a:r>
          </a:p>
        </p:txBody>
      </p:sp>
    </p:spTree>
    <p:extLst>
      <p:ext uri="{BB962C8B-B14F-4D97-AF65-F5344CB8AC3E}">
        <p14:creationId xmlns:p14="http://schemas.microsoft.com/office/powerpoint/2010/main" val="200242067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ox(in)">
                                      <p:cBhvr>
                                        <p:cTn id="7"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1"/>
          <p:cNvSpPr txBox="1">
            <a:spLocks noChangeArrowheads="1"/>
          </p:cNvSpPr>
          <p:nvPr/>
        </p:nvSpPr>
        <p:spPr bwMode="auto">
          <a:xfrm>
            <a:off x="1524000" y="796926"/>
            <a:ext cx="9144000" cy="612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400">
                <a:solidFill>
                  <a:srgbClr val="0B19C8"/>
                </a:solidFill>
                <a:latin typeface="Times New Roman" panose="02020603050405020304" pitchFamily="18" charset="0"/>
                <a:ea typeface="Arial Unicode MS" pitchFamily="34" charset="-128"/>
                <a:cs typeface="Arial" panose="020B0604020202020204" pitchFamily="34" charset="0"/>
              </a:rPr>
              <a:t>    </a:t>
            </a: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Sau trận mưa đêm qua, con đường ven làng trơn như đổ mỡ. Tan học về, các bạn học sinh phải men theo bờ cỏ, lần từng bước một để khỏi trượt chân ngã. </a:t>
            </a:r>
          </a:p>
          <a:p>
            <a:pPr algn="just"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Chợt một cụ già từ phía trước đi lại, tay dắt một em nhỏ. Vất vả lắm hai bà cháu họ mới đi được một quãng ngắn. Chẳng ai bảo ai, mọi người đều đứng tránh sang một bên để nhường bước cho cụ già và em nhỏ.</a:t>
            </a:r>
          </a:p>
          <a:p>
            <a:pPr algn="just"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Bạn Hương cầm tay cụ:</a:t>
            </a:r>
          </a:p>
          <a:p>
            <a:pPr algn="just"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 Bà đi lên vệ cỏ kẻo ngã ạ!</a:t>
            </a:r>
          </a:p>
          <a:p>
            <a:pPr algn="just"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Bạn Sâm đỡ tay em nhỏ:</a:t>
            </a:r>
          </a:p>
          <a:p>
            <a:pPr algn="just"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 Bà ơi, để cháu dắt em bé cho!</a:t>
            </a:r>
          </a:p>
          <a:p>
            <a:pPr algn="just"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Đi khỏi quãng đường trơn, bà cụ cảm động nói:</a:t>
            </a:r>
          </a:p>
          <a:p>
            <a:pPr algn="just" eaLnBrk="1" hangingPunct="1">
              <a:spcBef>
                <a:spcPct val="0"/>
              </a:spcBef>
              <a:buFontTx/>
              <a:buNone/>
            </a:pPr>
            <a:r>
              <a:rPr lang="en-US" altLang="en-US" sz="2800" b="1">
                <a:solidFill>
                  <a:srgbClr val="0B19C8"/>
                </a:solidFill>
                <a:latin typeface="Times New Roman" panose="02020603050405020304" pitchFamily="18" charset="0"/>
                <a:ea typeface="Arial Unicode MS" pitchFamily="34" charset="-128"/>
                <a:cs typeface="Arial" panose="020B0604020202020204" pitchFamily="34" charset="0"/>
              </a:rPr>
              <a:t>   - Các cháu biết giúp đỡ người già và em nhỏ thế này là tốt lắm. Bà cảm ơn các cháu. </a:t>
            </a:r>
          </a:p>
        </p:txBody>
      </p:sp>
      <p:pic>
        <p:nvPicPr>
          <p:cNvPr id="18435" name="Picture 13" desc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5914" y="3860800"/>
            <a:ext cx="3914775"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Text Box 17"/>
          <p:cNvSpPr txBox="1">
            <a:spLocks noChangeArrowheads="1"/>
          </p:cNvSpPr>
          <p:nvPr/>
        </p:nvSpPr>
        <p:spPr bwMode="auto">
          <a:xfrm>
            <a:off x="3490914" y="147638"/>
            <a:ext cx="495458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i="1">
                <a:solidFill>
                  <a:srgbClr val="0000FF"/>
                </a:solidFill>
                <a:latin typeface="Times New Roman" panose="02020603050405020304" pitchFamily="18" charset="0"/>
                <a:ea typeface="Arial Unicode MS" pitchFamily="34" charset="-128"/>
                <a:cs typeface="Arial" panose="020B0604020202020204" pitchFamily="34" charset="0"/>
              </a:rPr>
              <a:t> </a:t>
            </a:r>
            <a:r>
              <a:rPr lang="en-US" altLang="en-US" b="1">
                <a:solidFill>
                  <a:srgbClr val="FF0000"/>
                </a:solidFill>
                <a:latin typeface="Times New Roman" panose="02020603050405020304" pitchFamily="18" charset="0"/>
                <a:ea typeface="Arial Unicode MS" pitchFamily="34" charset="-128"/>
                <a:cs typeface="Arial" panose="020B0604020202020204" pitchFamily="34" charset="0"/>
              </a:rPr>
              <a:t>Sau đêm mưa</a:t>
            </a:r>
          </a:p>
        </p:txBody>
      </p:sp>
      <p:sp>
        <p:nvSpPr>
          <p:cNvPr id="22533" name="Rectangle 36"/>
          <p:cNvSpPr>
            <a:spLocks noChangeArrowheads="1"/>
          </p:cNvSpPr>
          <p:nvPr/>
        </p:nvSpPr>
        <p:spPr bwMode="auto">
          <a:xfrm>
            <a:off x="152400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Times New Roman" panose="02020603050405020304" pitchFamily="18" charset="0"/>
              <a:cs typeface="Arial" panose="020B0604020202020204" pitchFamily="34" charset="0"/>
            </a:endParaRPr>
          </a:p>
        </p:txBody>
      </p:sp>
      <p:sp>
        <p:nvSpPr>
          <p:cNvPr id="22534" name="TextBox 1"/>
          <p:cNvSpPr txBox="1">
            <a:spLocks noChangeArrowheads="1"/>
          </p:cNvSpPr>
          <p:nvPr/>
        </p:nvSpPr>
        <p:spPr bwMode="auto">
          <a:xfrm>
            <a:off x="1524001" y="69850"/>
            <a:ext cx="29432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a:latin typeface="Times New Roman" panose="02020603050405020304" pitchFamily="18" charset="0"/>
                <a:cs typeface="Times New Roman" panose="02020603050405020304" pitchFamily="18" charset="0"/>
              </a:rPr>
              <a:t>I. Truyện</a:t>
            </a:r>
            <a:r>
              <a:rPr lang="en-US" altLang="en-US">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689110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8449">
                                            <p:txEl>
                                              <p:pRg st="0" end="0"/>
                                            </p:txEl>
                                          </p:spTgt>
                                        </p:tgtEl>
                                        <p:attrNameLst>
                                          <p:attrName>style.visibility</p:attrName>
                                        </p:attrNameLst>
                                      </p:cBhvr>
                                      <p:to>
                                        <p:strVal val="visible"/>
                                      </p:to>
                                    </p:set>
                                    <p:anim calcmode="discrete" valueType="clr">
                                      <p:cBhvr override="childStyle">
                                        <p:cTn id="7" dur="80"/>
                                        <p:tgtEl>
                                          <p:spTgt spid="1844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844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8449">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8434"/>
                                        </p:tgtEl>
                                        <p:attrNameLst>
                                          <p:attrName>style.visibility</p:attrName>
                                        </p:attrNameLst>
                                      </p:cBhvr>
                                      <p:to>
                                        <p:strVal val="visible"/>
                                      </p:to>
                                    </p:set>
                                    <p:animEffect transition="in" filter="box(in)">
                                      <p:cBhvr>
                                        <p:cTn id="14" dur="500"/>
                                        <p:tgtEl>
                                          <p:spTgt spid="1843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nodeType="clickEffect">
                                  <p:stCondLst>
                                    <p:cond delay="0"/>
                                  </p:stCondLst>
                                  <p:childTnLst>
                                    <p:set>
                                      <p:cBhvr>
                                        <p:cTn id="18" dur="1" fill="hold">
                                          <p:stCondLst>
                                            <p:cond delay="0"/>
                                          </p:stCondLst>
                                        </p:cTn>
                                        <p:tgtEl>
                                          <p:spTgt spid="18435"/>
                                        </p:tgtEl>
                                        <p:attrNameLst>
                                          <p:attrName>style.visibility</p:attrName>
                                        </p:attrNameLst>
                                      </p:cBhvr>
                                      <p:to>
                                        <p:strVal val="visible"/>
                                      </p:to>
                                    </p:set>
                                    <p:animEffect transition="in" filter="box(in)">
                                      <p:cBhvr>
                                        <p:cTn id="19" dur="5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descr="IMG_9715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1488" y="174626"/>
            <a:ext cx="8737600" cy="668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14"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1488" y="104776"/>
            <a:ext cx="8788400" cy="668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36"/>
          <p:cNvSpPr>
            <a:spLocks noChangeArrowheads="1"/>
          </p:cNvSpPr>
          <p:nvPr/>
        </p:nvSpPr>
        <p:spPr bwMode="auto">
          <a:xfrm>
            <a:off x="1541463" y="6985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4283569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blinds(horizontal)">
                                      <p:cBhvr>
                                        <p:cTn id="7" dur="5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9461"/>
                                        </p:tgtEl>
                                        <p:attrNameLst>
                                          <p:attrName>style.visibility</p:attrName>
                                        </p:attrNameLst>
                                      </p:cBhvr>
                                      <p:to>
                                        <p:strVal val="visible"/>
                                      </p:to>
                                    </p:set>
                                    <p:animEffect transition="in" filter="box(in)">
                                      <p:cBhvr>
                                        <p:cTn id="12" dur="5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1123</Words>
  <Application>Microsoft Office PowerPoint</Application>
  <PresentationFormat>Widescreen</PresentationFormat>
  <Paragraphs>92</Paragraphs>
  <Slides>27</Slides>
  <Notes>6</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8" baseType="lpstr">
      <vt:lpstr>SimSun</vt:lpstr>
      <vt:lpstr>.VnExoticH</vt:lpstr>
      <vt:lpstr>.VnTime</vt:lpstr>
      <vt:lpstr>Arial</vt:lpstr>
      <vt:lpstr>Arial Unicode MS</vt:lpstr>
      <vt:lpstr>Calibri</vt:lpstr>
      <vt:lpstr>Calibri Light</vt:lpstr>
      <vt:lpstr>等线</vt:lpstr>
      <vt:lpstr>Times New Roman</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6</cp:revision>
  <dcterms:created xsi:type="dcterms:W3CDTF">2023-11-27T08:04:34Z</dcterms:created>
  <dcterms:modified xsi:type="dcterms:W3CDTF">2024-04-04T02:39:24Z</dcterms:modified>
</cp:coreProperties>
</file>