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331" r:id="rId2"/>
    <p:sldId id="332" r:id="rId3"/>
    <p:sldId id="260" r:id="rId4"/>
    <p:sldId id="262" r:id="rId5"/>
    <p:sldId id="261" r:id="rId6"/>
    <p:sldId id="263" r:id="rId7"/>
    <p:sldId id="267" r:id="rId8"/>
    <p:sldId id="268" r:id="rId9"/>
    <p:sldId id="269" r:id="rId10"/>
    <p:sldId id="264" r:id="rId11"/>
    <p:sldId id="270" r:id="rId12"/>
    <p:sldId id="367" r:id="rId13"/>
    <p:sldId id="276" r:id="rId14"/>
    <p:sldId id="335" r:id="rId15"/>
    <p:sldId id="336" r:id="rId16"/>
    <p:sldId id="338" r:id="rId17"/>
    <p:sldId id="340" r:id="rId18"/>
    <p:sldId id="341" r:id="rId19"/>
    <p:sldId id="342" r:id="rId20"/>
    <p:sldId id="343" r:id="rId21"/>
    <p:sldId id="339" r:id="rId22"/>
    <p:sldId id="348" r:id="rId23"/>
    <p:sldId id="345" r:id="rId24"/>
    <p:sldId id="344" r:id="rId25"/>
    <p:sldId id="337" r:id="rId26"/>
    <p:sldId id="330" r:id="rId27"/>
    <p:sldId id="277" r:id="rId28"/>
    <p:sldId id="368" r:id="rId29"/>
    <p:sldId id="349" r:id="rId30"/>
    <p:sldId id="281" r:id="rId31"/>
    <p:sldId id="282" r:id="rId32"/>
    <p:sldId id="283" r:id="rId33"/>
    <p:sldId id="285" r:id="rId34"/>
    <p:sldId id="350" r:id="rId35"/>
    <p:sldId id="352" r:id="rId36"/>
    <p:sldId id="360" r:id="rId37"/>
    <p:sldId id="351" r:id="rId38"/>
    <p:sldId id="362" r:id="rId39"/>
    <p:sldId id="361" r:id="rId40"/>
    <p:sldId id="364" r:id="rId41"/>
    <p:sldId id="363" r:id="rId42"/>
    <p:sldId id="365" r:id="rId43"/>
    <p:sldId id="359" r:id="rId44"/>
    <p:sldId id="369" r:id="rId45"/>
  </p:sldIdLst>
  <p:sldSz cx="12192000" cy="6858000"/>
  <p:notesSz cx="6858000" cy="9144000"/>
  <p:embeddedFontLst>
    <p:embeddedFont>
      <p:font typeface="Calibri Light" panose="020F0302020204030204" pitchFamily="34" charset="0"/>
      <p:regular r:id="rId46"/>
      <p:italic r:id="rId47"/>
    </p:embeddedFont>
    <p:embeddedFont>
      <p:font typeface="ARCO" panose="02000800000000000000" pitchFamily="2" charset="0"/>
      <p:bold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.VnVogue" panose="020B7200000000000000" pitchFamily="34" charset="0"/>
      <p:regular r:id="rId53"/>
    </p:embeddedFont>
    <p:embeddedFont>
      <p:font typeface="Microsoft YaHei" panose="020B0503020204020204" pitchFamily="34" charset="-122"/>
      <p:regular r:id="rId54"/>
      <p:bold r:id="rId55"/>
    </p:embeddedFont>
    <p:embeddedFont>
      <p:font typeface=".VnBodoni" panose="020B7200000000000000"/>
      <p:regular r:id="rId56"/>
    </p:embeddedFont>
    <p:embeddedFont>
      <p:font typeface="Berlin Sans FB Demi" panose="020E0802020502020306" pitchFamily="34" charset="0"/>
      <p:bold r:id="rId57"/>
    </p:embeddedFont>
    <p:embeddedFont>
      <p:font typeface="Algerian" panose="04020705040A02060702" pitchFamily="82" charset="0"/>
      <p:regular r:id="rId5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18DB"/>
    <a:srgbClr val="EE4C6F"/>
    <a:srgbClr val="FF1919"/>
    <a:srgbClr val="EB2046"/>
    <a:srgbClr val="F7D336"/>
    <a:srgbClr val="FFF9E7"/>
    <a:srgbClr val="C2E4D3"/>
    <a:srgbClr val="FCFCB3"/>
    <a:srgbClr val="97E4FF"/>
    <a:srgbClr val="3B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81" autoAdjust="0"/>
    <p:restoredTop sz="94660"/>
  </p:normalViewPr>
  <p:slideViewPr>
    <p:cSldViewPr snapToGrid="0">
      <p:cViewPr varScale="1">
        <p:scale>
          <a:sx n="68" d="100"/>
          <a:sy n="68" d="100"/>
        </p:scale>
        <p:origin x="62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9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7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4536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5C3DFAF-A2B8-E643-B436-C3914E7CB731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34DB8C93-A78B-C74D-BB40-FFB938FB7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887442"/>
      </p:ext>
    </p:extLst>
  </p:cSld>
  <p:clrMapOvr>
    <a:masterClrMapping/>
  </p:clrMapOvr>
  <p:transition spd="slow" advClick="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5C3DFAF-A2B8-E643-B436-C3914E7CB731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34DB8C93-A78B-C74D-BB40-FFB938FB7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531322"/>
      </p:ext>
    </p:extLst>
  </p:cSld>
  <p:clrMapOvr>
    <a:masterClrMapping/>
  </p:clrMapOvr>
  <p:transition spd="slow" advClick="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0530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18818" y="-297"/>
            <a:ext cx="12229636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08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7" Type="http://schemas.openxmlformats.org/officeDocument/2006/relationships/image" Target="../media/image14.jp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audio" Target="../media/audio8.wav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3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7" Type="http://schemas.openxmlformats.org/officeDocument/2006/relationships/image" Target="../media/image15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audio" Target="../media/audio9.wav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3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6.png"/><Relationship Id="rId5" Type="http://schemas.openxmlformats.org/officeDocument/2006/relationships/audio" Target="../media/audio10.wav"/><Relationship Id="rId4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audio" Target="../media/audio6.wav"/><Relationship Id="rId39" Type="http://schemas.openxmlformats.org/officeDocument/2006/relationships/image" Target="../media/image7.pn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34" Type="http://schemas.openxmlformats.org/officeDocument/2006/relationships/image" Target="../media/image15.png"/><Relationship Id="rId42" Type="http://schemas.openxmlformats.org/officeDocument/2006/relationships/image" Target="../media/image22.jpg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audio" Target="../media/audio5.wav"/><Relationship Id="rId33" Type="http://schemas.openxmlformats.org/officeDocument/2006/relationships/audio" Target="../media/audio10.wav"/><Relationship Id="rId38" Type="http://schemas.openxmlformats.org/officeDocument/2006/relationships/image" Target="../media/image8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audio" Target="../media/audio1.wav"/><Relationship Id="rId41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audio" Target="../media/audio8.wav"/><Relationship Id="rId32" Type="http://schemas.openxmlformats.org/officeDocument/2006/relationships/audio" Target="../media/audio11.wav"/><Relationship Id="rId37" Type="http://schemas.openxmlformats.org/officeDocument/2006/relationships/image" Target="../media/image19.jpeg"/><Relationship Id="rId40" Type="http://schemas.openxmlformats.org/officeDocument/2006/relationships/image" Target="../media/image20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audio" Target="../media/audio9.wav"/><Relationship Id="rId28" Type="http://schemas.openxmlformats.org/officeDocument/2006/relationships/audio" Target="../media/audio2.wav"/><Relationship Id="rId36" Type="http://schemas.openxmlformats.org/officeDocument/2006/relationships/image" Target="../media/image18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audio" Target="../media/audio3.wav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1.xml"/><Relationship Id="rId27" Type="http://schemas.openxmlformats.org/officeDocument/2006/relationships/audio" Target="../media/audio7.wav"/><Relationship Id="rId30" Type="http://schemas.openxmlformats.org/officeDocument/2006/relationships/audio" Target="../media/audio4.wav"/><Relationship Id="rId35" Type="http://schemas.openxmlformats.org/officeDocument/2006/relationships/image" Target="../media/image17.jpeg"/><Relationship Id="rId43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3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3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3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3.png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3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3.png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3.pn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3.png"/><Relationship Id="rId4" Type="http://schemas.openxmlformats.org/officeDocument/2006/relationships/image" Target="../media/image1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9.wav"/><Relationship Id="rId13" Type="http://schemas.openxmlformats.org/officeDocument/2006/relationships/audio" Target="../media/audio24.wav"/><Relationship Id="rId18" Type="http://schemas.openxmlformats.org/officeDocument/2006/relationships/audio" Target="../media/audio29.wav"/><Relationship Id="rId3" Type="http://schemas.openxmlformats.org/officeDocument/2006/relationships/audio" Target="../media/audio14.wav"/><Relationship Id="rId21" Type="http://schemas.openxmlformats.org/officeDocument/2006/relationships/image" Target="../media/image33.png"/><Relationship Id="rId7" Type="http://schemas.openxmlformats.org/officeDocument/2006/relationships/audio" Target="../media/audio18.wav"/><Relationship Id="rId12" Type="http://schemas.openxmlformats.org/officeDocument/2006/relationships/audio" Target="../media/audio23.wav"/><Relationship Id="rId17" Type="http://schemas.openxmlformats.org/officeDocument/2006/relationships/audio" Target="../media/audio28.wav"/><Relationship Id="rId2" Type="http://schemas.openxmlformats.org/officeDocument/2006/relationships/audio" Target="../media/audio13.wav"/><Relationship Id="rId16" Type="http://schemas.openxmlformats.org/officeDocument/2006/relationships/audio" Target="../media/audio27.wav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7.wav"/><Relationship Id="rId11" Type="http://schemas.openxmlformats.org/officeDocument/2006/relationships/audio" Target="../media/audio22.wav"/><Relationship Id="rId5" Type="http://schemas.openxmlformats.org/officeDocument/2006/relationships/audio" Target="../media/audio16.wav"/><Relationship Id="rId15" Type="http://schemas.openxmlformats.org/officeDocument/2006/relationships/audio" Target="../media/audio26.wav"/><Relationship Id="rId10" Type="http://schemas.openxmlformats.org/officeDocument/2006/relationships/audio" Target="../media/audio21.wav"/><Relationship Id="rId19" Type="http://schemas.openxmlformats.org/officeDocument/2006/relationships/audio" Target="../media/audio30.wav"/><Relationship Id="rId4" Type="http://schemas.openxmlformats.org/officeDocument/2006/relationships/audio" Target="../media/audio15.wav"/><Relationship Id="rId9" Type="http://schemas.openxmlformats.org/officeDocument/2006/relationships/audio" Target="../media/audio20.wav"/><Relationship Id="rId14" Type="http://schemas.openxmlformats.org/officeDocument/2006/relationships/audio" Target="../media/audio25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7" Type="http://schemas.openxmlformats.org/officeDocument/2006/relationships/image" Target="../media/image34.png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openxmlformats.org/officeDocument/2006/relationships/image" Target="../media/image34.png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5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audio" Target="../media/audio32.wav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jp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audio" Target="../media/audio32.wav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jp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audio" Target="../media/audio32.wav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jp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audio" Target="../media/audio32.wav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jp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audio" Target="../media/audio32.wav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jp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7.xml"/><Relationship Id="rId7" Type="http://schemas.openxmlformats.org/officeDocument/2006/relationships/image" Target="../media/image6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audio" Target="../media/audio2.wav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8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audio" Target="../media/audio32.wav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jp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audio" Target="../media/audio32.wav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jp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audio" Target="../media/audio32.wav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jp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1.png"/><Relationship Id="rId5" Type="http://schemas.openxmlformats.org/officeDocument/2006/relationships/image" Target="../media/image53.png"/><Relationship Id="rId4" Type="http://schemas.openxmlformats.org/officeDocument/2006/relationships/image" Target="../media/image42.jp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8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audio" Target="../media/audio3.wav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7" Type="http://schemas.openxmlformats.org/officeDocument/2006/relationships/image" Target="../media/image9.jp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audio" Target="../media/audio4.wav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19.xml"/><Relationship Id="rId7" Type="http://schemas.openxmlformats.org/officeDocument/2006/relationships/image" Target="../media/image10.jpe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audio" Target="../media/audio5.wav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0.xml"/><Relationship Id="rId9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7" Type="http://schemas.openxmlformats.org/officeDocument/2006/relationships/image" Target="../media/image13.jp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audio" Target="../media/audio6.wav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7" Type="http://schemas.openxmlformats.org/officeDocument/2006/relationships/image" Target="../media/image13.jp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audio" Target="../media/audio7.wav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575006" y="-146971"/>
            <a:ext cx="13318119" cy="8020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-389279" y="-8192"/>
            <a:ext cx="12991702" cy="77424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9279" y="-1681689"/>
            <a:ext cx="12991702" cy="334699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23901" y="-33477"/>
            <a:ext cx="13615908" cy="624894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30769" y="4516682"/>
            <a:ext cx="12674683" cy="418221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 rot="21357555">
            <a:off x="609600" y="553465"/>
            <a:ext cx="10972800" cy="57510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60000">
            <a:off x="754437" y="502920"/>
            <a:ext cx="10683128" cy="58521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127000">
                  <a:srgbClr val="FFFF66"/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87125" y="1537730"/>
            <a:ext cx="17508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ln>
                  <a:solidFill>
                    <a:schemeClr val="bg1">
                      <a:lumMod val="65000"/>
                    </a:schemeClr>
                  </a:solidFill>
                </a:ln>
                <a:solidFill>
                  <a:srgbClr val="00B050"/>
                </a:solidFill>
                <a:latin typeface=".VnVogue" panose="020B7200000000000000" pitchFamily="34" charset="0"/>
              </a:rPr>
              <a:t>Unit 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03725" y="4346408"/>
            <a:ext cx="2056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n>
                  <a:solidFill>
                    <a:schemeClr val="bg1">
                      <a:lumMod val="65000"/>
                    </a:schemeClr>
                  </a:solidFill>
                </a:ln>
                <a:solidFill>
                  <a:srgbClr val="00B050"/>
                </a:solidFill>
                <a:latin typeface=".VnVogue" panose="020B7200000000000000" pitchFamily="34" charset="0"/>
              </a:rPr>
              <a:t>Lesson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445DCA-E172-4184-9319-240CEA8A11AF}"/>
              </a:ext>
            </a:extLst>
          </p:cNvPr>
          <p:cNvSpPr txBox="1"/>
          <p:nvPr/>
        </p:nvSpPr>
        <p:spPr>
          <a:xfrm>
            <a:off x="1647824" y="2677553"/>
            <a:ext cx="96269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FF1919"/>
                </a:solidFill>
                <a:latin typeface=".VnVogue" panose="020B7200000000000000" pitchFamily="34" charset="0"/>
              </a:rPr>
              <a:t>What’s your address?</a:t>
            </a:r>
          </a:p>
        </p:txBody>
      </p:sp>
    </p:spTree>
    <p:extLst>
      <p:ext uri="{BB962C8B-B14F-4D97-AF65-F5344CB8AC3E}">
        <p14:creationId xmlns:p14="http://schemas.microsoft.com/office/powerpoint/2010/main" val="3972541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3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3" grpId="0"/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30" b="7513"/>
          <a:stretch/>
        </p:blipFill>
        <p:spPr>
          <a:xfrm>
            <a:off x="1385720" y="1435530"/>
            <a:ext cx="5897336" cy="3686629"/>
          </a:xfrm>
          <a:prstGeom prst="rect">
            <a:avLst/>
          </a:prstGeom>
        </p:spPr>
      </p:pic>
      <p:sp>
        <p:nvSpPr>
          <p:cNvPr id="4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3056" y="311132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/taʊn/</a:t>
            </a:r>
            <a:endParaRPr lang="zh-CN" altLang="en-US" sz="2800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3056" y="363454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(n) thị trấn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60253" y="485879"/>
            <a:ext cx="6325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Vocabulary</a:t>
            </a:r>
            <a:endParaRPr lang="zh-CN" altLang="en-US" sz="20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address">
            <a:extLst>
              <a:ext uri="{FF2B5EF4-FFF2-40B4-BE49-F238E27FC236}">
                <a16:creationId xmlns:a16="http://schemas.microsoft.com/office/drawing/2014/main" id="{375A1AE5-702D-40E3-9F92-05BAAC1B8C7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283056" y="2357944"/>
            <a:ext cx="33098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town</a:t>
            </a:r>
            <a:endParaRPr lang="zh-CN" altLang="en-US" sz="48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215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4925" y="1400038"/>
            <a:ext cx="6307441" cy="4086361"/>
          </a:xfrm>
          <a:prstGeom prst="rect">
            <a:avLst/>
          </a:prstGeom>
        </p:spPr>
      </p:pic>
      <p:sp>
        <p:nvSpPr>
          <p:cNvPr id="4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612366" y="3174725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/ˈvɪlɪdʒ/</a:t>
            </a:r>
            <a:endParaRPr lang="zh-CN" altLang="en-US" sz="2800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612366" y="3697945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(n) làng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60253" y="485879"/>
            <a:ext cx="6325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Vocabulary</a:t>
            </a:r>
            <a:endParaRPr lang="zh-CN" altLang="en-US" sz="20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address">
            <a:extLst>
              <a:ext uri="{FF2B5EF4-FFF2-40B4-BE49-F238E27FC236}">
                <a16:creationId xmlns:a16="http://schemas.microsoft.com/office/drawing/2014/main" id="{89A3C929-2B35-4EC7-9329-56EB405B41B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692631" y="2351008"/>
            <a:ext cx="33098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village</a:t>
            </a:r>
            <a:endParaRPr lang="zh-CN" altLang="en-US" sz="48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22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ill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612366" y="3697945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 smtClean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(v</a:t>
            </a:r>
            <a:r>
              <a:rPr lang="en-US" altLang="zh-CN" sz="2800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) </a:t>
            </a:r>
            <a:r>
              <a:rPr lang="en-US" altLang="zh-CN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sống</a:t>
            </a:r>
            <a:r>
              <a:rPr lang="en-US" altLang="zh-CN" sz="2800" dirty="0" smtClean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/</a:t>
            </a:r>
            <a:r>
              <a:rPr lang="en-US" altLang="zh-CN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sinh</a:t>
            </a:r>
            <a:r>
              <a:rPr lang="en-US" altLang="zh-CN" sz="2800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sống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160253" y="485879"/>
            <a:ext cx="6325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Vocabulary</a:t>
            </a:r>
            <a:endParaRPr lang="zh-CN" altLang="en-US" sz="20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address">
            <a:extLst>
              <a:ext uri="{FF2B5EF4-FFF2-40B4-BE49-F238E27FC236}">
                <a16:creationId xmlns:a16="http://schemas.microsoft.com/office/drawing/2014/main" id="{89A3C929-2B35-4EC7-9329-56EB405B41B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692631" y="2351008"/>
            <a:ext cx="33098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 smtClean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live</a:t>
            </a:r>
            <a:endParaRPr lang="zh-CN" altLang="en-US" sz="48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2207" y="1454300"/>
            <a:ext cx="3964069" cy="396406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961883" y="3106591"/>
            <a:ext cx="7713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lɪv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962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iv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/>
          <p:cNvSpPr/>
          <p:nvPr/>
        </p:nvSpPr>
        <p:spPr>
          <a:xfrm>
            <a:off x="984758" y="955293"/>
            <a:ext cx="1975974" cy="2354671"/>
          </a:xfrm>
          <a:prstGeom prst="roundRect">
            <a:avLst>
              <a:gd name="adj" fmla="val 7026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3094039" y="955293"/>
            <a:ext cx="1975974" cy="2354671"/>
          </a:xfrm>
          <a:prstGeom prst="roundRect">
            <a:avLst>
              <a:gd name="adj" fmla="val 7026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36"/>
          <p:cNvSpPr/>
          <p:nvPr/>
        </p:nvSpPr>
        <p:spPr>
          <a:xfrm>
            <a:off x="5131432" y="955293"/>
            <a:ext cx="1975974" cy="2354671"/>
          </a:xfrm>
          <a:prstGeom prst="roundRect">
            <a:avLst>
              <a:gd name="adj" fmla="val 7026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>
            <a:off x="7219054" y="955293"/>
            <a:ext cx="1975974" cy="2354671"/>
          </a:xfrm>
          <a:prstGeom prst="roundRect">
            <a:avLst>
              <a:gd name="adj" fmla="val 7026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ounded Rectangle 38"/>
          <p:cNvSpPr/>
          <p:nvPr/>
        </p:nvSpPr>
        <p:spPr>
          <a:xfrm>
            <a:off x="9308268" y="955293"/>
            <a:ext cx="1975974" cy="2354671"/>
          </a:xfrm>
          <a:prstGeom prst="roundRect">
            <a:avLst>
              <a:gd name="adj" fmla="val 7026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984758" y="3641863"/>
            <a:ext cx="1975974" cy="2354671"/>
          </a:xfrm>
          <a:prstGeom prst="roundRect">
            <a:avLst>
              <a:gd name="adj" fmla="val 7026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3079105" y="3641863"/>
            <a:ext cx="1975974" cy="2354671"/>
          </a:xfrm>
          <a:prstGeom prst="roundRect">
            <a:avLst>
              <a:gd name="adj" fmla="val 7026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5131432" y="3641863"/>
            <a:ext cx="1975974" cy="2354671"/>
          </a:xfrm>
          <a:prstGeom prst="roundRect">
            <a:avLst>
              <a:gd name="adj" fmla="val 7026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7200377" y="3641863"/>
            <a:ext cx="1975974" cy="2354671"/>
          </a:xfrm>
          <a:prstGeom prst="roundRect">
            <a:avLst>
              <a:gd name="adj" fmla="val 7026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9296106" y="3641863"/>
            <a:ext cx="1975974" cy="2354671"/>
          </a:xfrm>
          <a:prstGeom prst="roundRect">
            <a:avLst>
              <a:gd name="adj" fmla="val 7026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4"/>
          <a:srcRect l="4795" r="3939"/>
          <a:stretch/>
        </p:blipFill>
        <p:spPr>
          <a:xfrm>
            <a:off x="1071045" y="1168988"/>
            <a:ext cx="1803400" cy="14833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6" t="38730" r="5878" b="7513"/>
          <a:stretch/>
        </p:blipFill>
        <p:spPr>
          <a:xfrm>
            <a:off x="3205726" y="1090990"/>
            <a:ext cx="1752601" cy="15865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6"/>
          <a:srcRect l="51502" t="22523" r="5612" b="28370"/>
          <a:stretch/>
        </p:blipFill>
        <p:spPr>
          <a:xfrm>
            <a:off x="9569412" y="1039618"/>
            <a:ext cx="1453685" cy="15473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25" b="7879"/>
          <a:stretch/>
        </p:blipFill>
        <p:spPr>
          <a:xfrm>
            <a:off x="5248614" y="3776274"/>
            <a:ext cx="1689173" cy="14678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7410483" y="3717326"/>
            <a:ext cx="1531998" cy="153168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9"/>
          <a:srcRect l="7511" r="10507"/>
          <a:stretch/>
        </p:blipFill>
        <p:spPr>
          <a:xfrm>
            <a:off x="1071046" y="3855438"/>
            <a:ext cx="1801788" cy="1461784"/>
          </a:xfrm>
          <a:prstGeom prst="rect">
            <a:avLst/>
          </a:prstGeom>
        </p:spPr>
      </p:pic>
      <p:sp>
        <p:nvSpPr>
          <p:cNvPr id="17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003306" y="2592229"/>
            <a:ext cx="1975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village</a:t>
            </a:r>
            <a:endParaRPr lang="zh-CN" altLang="en-US" sz="2400" b="1" i="0" dirty="0">
              <a:solidFill>
                <a:srgbClr val="FF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8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124749" y="2592230"/>
            <a:ext cx="1975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town</a:t>
            </a:r>
            <a:endParaRPr lang="zh-CN" altLang="en-US" sz="2400" b="1" i="0" dirty="0">
              <a:solidFill>
                <a:srgbClr val="FF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9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31432" y="2622161"/>
            <a:ext cx="1975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tower</a:t>
            </a:r>
            <a:endParaRPr lang="zh-CN" altLang="en-US" sz="2400" b="1" i="0" dirty="0">
              <a:solidFill>
                <a:srgbClr val="FF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0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240675" y="2622161"/>
            <a:ext cx="1975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floor</a:t>
            </a:r>
            <a:endParaRPr lang="zh-CN" altLang="en-US" sz="2400" b="1" i="0" dirty="0">
              <a:solidFill>
                <a:srgbClr val="FF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1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9308268" y="2624293"/>
            <a:ext cx="1975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flat</a:t>
            </a:r>
            <a:endParaRPr lang="zh-CN" altLang="en-US" sz="2400" b="1" i="0" dirty="0">
              <a:solidFill>
                <a:srgbClr val="FF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3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992656" y="5250136"/>
            <a:ext cx="1975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lane</a:t>
            </a:r>
            <a:endParaRPr lang="zh-CN" altLang="en-US" sz="2400" b="1" i="0" dirty="0">
              <a:solidFill>
                <a:srgbClr val="FF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4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102123" y="5214597"/>
            <a:ext cx="1975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address</a:t>
            </a:r>
            <a:endParaRPr lang="zh-CN" altLang="en-US" sz="2400" b="1" i="0" dirty="0">
              <a:solidFill>
                <a:srgbClr val="FF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5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5152364" y="5212333"/>
            <a:ext cx="1975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street</a:t>
            </a:r>
            <a:endParaRPr lang="zh-CN" altLang="en-US" sz="2400" b="1" i="0" dirty="0">
              <a:solidFill>
                <a:srgbClr val="FF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7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7183555" y="5244154"/>
            <a:ext cx="1975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road</a:t>
            </a:r>
            <a:endParaRPr lang="zh-CN" altLang="en-US" sz="2400" b="1" i="0" dirty="0">
              <a:solidFill>
                <a:srgbClr val="FF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0" name="8-Point Star 39"/>
          <p:cNvSpPr/>
          <p:nvPr/>
        </p:nvSpPr>
        <p:spPr>
          <a:xfrm>
            <a:off x="923339" y="877374"/>
            <a:ext cx="443346" cy="443346"/>
          </a:xfrm>
          <a:prstGeom prst="star8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1" name="8-Point Star 40"/>
          <p:cNvSpPr/>
          <p:nvPr/>
        </p:nvSpPr>
        <p:spPr>
          <a:xfrm>
            <a:off x="3007752" y="877374"/>
            <a:ext cx="443346" cy="443346"/>
          </a:xfrm>
          <a:prstGeom prst="star8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4" name="8-Point Star 43"/>
          <p:cNvSpPr/>
          <p:nvPr/>
        </p:nvSpPr>
        <p:spPr>
          <a:xfrm>
            <a:off x="9210191" y="877374"/>
            <a:ext cx="443346" cy="443346"/>
          </a:xfrm>
          <a:prstGeom prst="star8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5" name="8-Point Star 44"/>
          <p:cNvSpPr/>
          <p:nvPr/>
        </p:nvSpPr>
        <p:spPr>
          <a:xfrm>
            <a:off x="908176" y="3563865"/>
            <a:ext cx="443346" cy="443346"/>
          </a:xfrm>
          <a:prstGeom prst="star8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6" name="8-Point Star 45"/>
          <p:cNvSpPr/>
          <p:nvPr/>
        </p:nvSpPr>
        <p:spPr>
          <a:xfrm>
            <a:off x="2992589" y="3563865"/>
            <a:ext cx="443346" cy="443346"/>
          </a:xfrm>
          <a:prstGeom prst="star8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47" name="8-Point Star 46"/>
          <p:cNvSpPr/>
          <p:nvPr/>
        </p:nvSpPr>
        <p:spPr>
          <a:xfrm>
            <a:off x="5026202" y="3563865"/>
            <a:ext cx="443346" cy="443346"/>
          </a:xfrm>
          <a:prstGeom prst="star8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48" name="8-Point Star 47"/>
          <p:cNvSpPr/>
          <p:nvPr/>
        </p:nvSpPr>
        <p:spPr>
          <a:xfrm>
            <a:off x="7110615" y="3563865"/>
            <a:ext cx="443346" cy="443346"/>
          </a:xfrm>
          <a:prstGeom prst="star8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50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1129849" y="436979"/>
            <a:ext cx="6325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Vocabulary</a:t>
            </a:r>
            <a:endParaRPr lang="zh-CN" altLang="en-US" sz="20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41252C-F223-4167-A556-DA313F03AC4E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7332891" y="1104900"/>
            <a:ext cx="1649185" cy="14941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A3BDC6-FDEF-45E1-9D1B-603F4CFC2802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5331573" y="1029778"/>
            <a:ext cx="1578749" cy="1647322"/>
          </a:xfrm>
          <a:prstGeom prst="rect">
            <a:avLst/>
          </a:prstGeom>
        </p:spPr>
      </p:pic>
      <p:sp>
        <p:nvSpPr>
          <p:cNvPr id="51" name="8-Point Star 41">
            <a:extLst>
              <a:ext uri="{FF2B5EF4-FFF2-40B4-BE49-F238E27FC236}">
                <a16:creationId xmlns:a16="http://schemas.microsoft.com/office/drawing/2014/main" id="{50B4DFF3-3216-44B2-B5A1-F34363362EBA}"/>
              </a:ext>
            </a:extLst>
          </p:cNvPr>
          <p:cNvSpPr/>
          <p:nvPr/>
        </p:nvSpPr>
        <p:spPr>
          <a:xfrm>
            <a:off x="5041365" y="877374"/>
            <a:ext cx="443346" cy="443346"/>
          </a:xfrm>
          <a:prstGeom prst="star8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3751969C-EF86-411D-81D9-2E387FF092D8}"/>
              </a:ext>
            </a:extLst>
          </p:cNvPr>
          <p:cNvPicPr>
            <a:picLocks noChangeAspect="1"/>
          </p:cNvPicPr>
          <p:nvPr/>
        </p:nvPicPr>
        <p:blipFill>
          <a:blip r:embed="rId4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409" y="3689808"/>
            <a:ext cx="1793264" cy="1626318"/>
          </a:xfrm>
          <a:prstGeom prst="rect">
            <a:avLst/>
          </a:prstGeom>
        </p:spPr>
      </p:pic>
      <p:sp>
        <p:nvSpPr>
          <p:cNvPr id="53" name="8-Point Star 42">
            <a:extLst>
              <a:ext uri="{FF2B5EF4-FFF2-40B4-BE49-F238E27FC236}">
                <a16:creationId xmlns:a16="http://schemas.microsoft.com/office/drawing/2014/main" id="{B90FE858-759B-47F4-B289-AFA53BE7627D}"/>
              </a:ext>
            </a:extLst>
          </p:cNvPr>
          <p:cNvSpPr/>
          <p:nvPr/>
        </p:nvSpPr>
        <p:spPr>
          <a:xfrm>
            <a:off x="7125778" y="877374"/>
            <a:ext cx="443346" cy="443346"/>
          </a:xfrm>
          <a:prstGeom prst="star8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63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972596" y="2944770"/>
            <a:ext cx="19759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 err="1">
                <a:solidFill>
                  <a:srgbClr val="0070C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làng</a:t>
            </a:r>
            <a:endParaRPr lang="zh-CN" altLang="en-US" sz="2000" i="0" dirty="0">
              <a:solidFill>
                <a:srgbClr val="0070C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4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3081877" y="2924023"/>
            <a:ext cx="19759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 err="1" smtClean="0">
                <a:solidFill>
                  <a:srgbClr val="0070C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thị</a:t>
            </a:r>
            <a:r>
              <a:rPr lang="en-US" altLang="zh-CN" sz="2000" dirty="0">
                <a:solidFill>
                  <a:srgbClr val="0070C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000" dirty="0" err="1" smtClean="0">
                <a:solidFill>
                  <a:srgbClr val="0070C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trấn</a:t>
            </a:r>
            <a:endParaRPr lang="zh-CN" altLang="en-US" sz="2000" i="0" dirty="0">
              <a:solidFill>
                <a:srgbClr val="0070C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5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119270" y="2939152"/>
            <a:ext cx="19759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 err="1">
                <a:solidFill>
                  <a:srgbClr val="0070C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tháp</a:t>
            </a:r>
            <a:endParaRPr lang="zh-CN" altLang="en-US" sz="2000" i="0" dirty="0">
              <a:solidFill>
                <a:srgbClr val="0070C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6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7206892" y="2965545"/>
            <a:ext cx="19759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 err="1">
                <a:solidFill>
                  <a:srgbClr val="0070C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tầng</a:t>
            </a:r>
            <a:endParaRPr lang="zh-CN" altLang="en-US" sz="2000" i="0" dirty="0">
              <a:solidFill>
                <a:srgbClr val="0070C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7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9296106" y="2951122"/>
            <a:ext cx="19759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 err="1" smtClean="0">
                <a:solidFill>
                  <a:srgbClr val="0070C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Căn</a:t>
            </a:r>
            <a:r>
              <a:rPr lang="en-US" altLang="zh-CN" sz="2000" dirty="0">
                <a:solidFill>
                  <a:srgbClr val="0070C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solidFill>
                  <a:srgbClr val="0070C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hộ</a:t>
            </a:r>
            <a:endParaRPr lang="zh-CN" altLang="en-US" sz="2000" i="0" dirty="0">
              <a:solidFill>
                <a:srgbClr val="0070C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8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983376" y="5604591"/>
            <a:ext cx="19759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 err="1">
                <a:solidFill>
                  <a:srgbClr val="0070C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ngõ</a:t>
            </a:r>
            <a:endParaRPr lang="zh-CN" altLang="en-US" sz="2000" i="0" dirty="0">
              <a:solidFill>
                <a:srgbClr val="0070C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9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3066943" y="5622518"/>
            <a:ext cx="19759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 err="1">
                <a:solidFill>
                  <a:srgbClr val="0070C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địa</a:t>
            </a:r>
            <a:r>
              <a:rPr lang="en-US" altLang="zh-CN" sz="2000" dirty="0">
                <a:solidFill>
                  <a:srgbClr val="0070C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solidFill>
                  <a:srgbClr val="0070C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chỉ</a:t>
            </a:r>
            <a:endParaRPr lang="zh-CN" altLang="en-US" sz="2000" i="0" dirty="0">
              <a:solidFill>
                <a:srgbClr val="0070C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0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5119270" y="5610984"/>
            <a:ext cx="19759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 smtClean="0">
                <a:solidFill>
                  <a:srgbClr val="0070C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Đ</a:t>
            </a:r>
            <a:r>
              <a:rPr lang="vi-VN" altLang="zh-CN" sz="2000" dirty="0" smtClean="0">
                <a:solidFill>
                  <a:srgbClr val="0070C0"/>
                </a:solidFill>
                <a:ea typeface="Microsoft YaHei" panose="020B0503020204020204" pitchFamily="34" charset="-122"/>
                <a:cs typeface="Arial" panose="020B0604020202020204" pitchFamily="34" charset="0"/>
              </a:rPr>
              <a:t>ường</a:t>
            </a:r>
            <a:r>
              <a:rPr lang="en-US" altLang="zh-CN" sz="2000" dirty="0" smtClean="0">
                <a:solidFill>
                  <a:srgbClr val="0070C0"/>
                </a:solidFill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solidFill>
                  <a:srgbClr val="0070C0"/>
                </a:solidFill>
                <a:ea typeface="Microsoft YaHei" panose="020B0503020204020204" pitchFamily="34" charset="-122"/>
                <a:cs typeface="Arial" panose="020B0604020202020204" pitchFamily="34" charset="0"/>
              </a:rPr>
              <a:t>(</a:t>
            </a:r>
            <a:r>
              <a:rPr lang="en-US" altLang="zh-CN" sz="2000" dirty="0" err="1" smtClean="0">
                <a:solidFill>
                  <a:srgbClr val="0070C0"/>
                </a:solidFill>
                <a:ea typeface="Microsoft YaHei" panose="020B0503020204020204" pitchFamily="34" charset="-122"/>
                <a:cs typeface="Arial" panose="020B0604020202020204" pitchFamily="34" charset="0"/>
              </a:rPr>
              <a:t>phố</a:t>
            </a:r>
            <a:r>
              <a:rPr lang="en-US" altLang="zh-CN" sz="2000" dirty="0" smtClean="0">
                <a:solidFill>
                  <a:srgbClr val="0070C0"/>
                </a:solidFill>
                <a:ea typeface="Microsoft YaHei" panose="020B0503020204020204" pitchFamily="34" charset="-122"/>
                <a:cs typeface="Arial" panose="020B0604020202020204" pitchFamily="34" charset="0"/>
              </a:rPr>
              <a:t>)</a:t>
            </a:r>
            <a:endParaRPr lang="zh-CN" altLang="en-US" sz="2000" i="0" dirty="0">
              <a:solidFill>
                <a:srgbClr val="0070C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1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7243779" y="5615462"/>
            <a:ext cx="19759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 smtClean="0">
                <a:solidFill>
                  <a:srgbClr val="0070C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Con </a:t>
            </a:r>
            <a:r>
              <a:rPr lang="vi-VN" altLang="zh-CN" sz="2000" dirty="0">
                <a:solidFill>
                  <a:srgbClr val="0070C0"/>
                </a:solidFill>
                <a:ea typeface="Microsoft YaHei" panose="020B0503020204020204" pitchFamily="34" charset="-122"/>
                <a:cs typeface="Arial" panose="020B0604020202020204" pitchFamily="34" charset="0"/>
              </a:rPr>
              <a:t>đường</a:t>
            </a:r>
            <a:endParaRPr lang="zh-CN" altLang="en-US" sz="2000" i="0" dirty="0">
              <a:solidFill>
                <a:srgbClr val="0070C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2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9308268" y="5641849"/>
            <a:ext cx="19759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 err="1" smtClean="0">
                <a:solidFill>
                  <a:srgbClr val="0070C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Sống</a:t>
            </a:r>
            <a:r>
              <a:rPr lang="en-US" altLang="zh-CN" sz="2000" dirty="0" smtClean="0">
                <a:solidFill>
                  <a:srgbClr val="0070C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/</a:t>
            </a:r>
            <a:r>
              <a:rPr lang="en-US" altLang="zh-CN" sz="2000" dirty="0" err="1" smtClean="0">
                <a:solidFill>
                  <a:srgbClr val="0070C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sinh</a:t>
            </a:r>
            <a:r>
              <a:rPr lang="en-US" altLang="zh-CN" sz="2000" dirty="0">
                <a:solidFill>
                  <a:srgbClr val="0070C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solidFill>
                  <a:srgbClr val="0070C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sống</a:t>
            </a:r>
            <a:endParaRPr lang="zh-CN" altLang="en-US" sz="2000" i="0" dirty="0">
              <a:solidFill>
                <a:srgbClr val="0070C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9386457" y="3760521"/>
            <a:ext cx="1624441" cy="1488489"/>
          </a:xfrm>
          <a:prstGeom prst="rect">
            <a:avLst/>
          </a:prstGeom>
        </p:spPr>
      </p:pic>
      <p:sp>
        <p:nvSpPr>
          <p:cNvPr id="55" name="address">
            <a:extLst>
              <a:ext uri="{FF2B5EF4-FFF2-40B4-BE49-F238E27FC236}">
                <a16:creationId xmlns:a16="http://schemas.microsoft.com/office/drawing/2014/main" id="{89A3C929-2B35-4EC7-9329-56EB405B41B9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9703987" y="5214597"/>
            <a:ext cx="11014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live</a:t>
            </a:r>
            <a:endParaRPr lang="zh-CN" altLang="en-US" sz="2400" b="1" i="0" dirty="0">
              <a:solidFill>
                <a:srgbClr val="FF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7" name="8-Point Star 56"/>
          <p:cNvSpPr/>
          <p:nvPr/>
        </p:nvSpPr>
        <p:spPr>
          <a:xfrm>
            <a:off x="9195027" y="3563865"/>
            <a:ext cx="616317" cy="443346"/>
          </a:xfrm>
          <a:prstGeom prst="star8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27151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3" name="vill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4" name="t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5" name="tow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6" name="flo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7" name="fl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8" name="lan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9" name="addre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0" name="stre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1" name="ro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3" name="vill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4" name="t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5" name="tow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6" name="flo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7" name="fl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8" name="lan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9" name="addre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0" name="stre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2" name="provi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1" name="ro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3" name="liv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3" grpId="0"/>
      <p:bldP spid="24" grpId="0"/>
      <p:bldP spid="25" grpId="0"/>
      <p:bldP spid="27" grpId="0"/>
      <p:bldP spid="50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5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Mspham" descr="Smiling Alligator on Safari clipart">
            <a:extLst>
              <a:ext uri="{FF2B5EF4-FFF2-40B4-BE49-F238E27FC236}">
                <a16:creationId xmlns:a16="http://schemas.microsoft.com/office/drawing/2014/main" id="{A002739A-642A-1B4B-ADCD-A5E2CFC24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55" y="1354903"/>
            <a:ext cx="3294148" cy="437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Weekend Wrap-Up | Elevation eKidz Parent Blog">
            <a:extLst>
              <a:ext uri="{FF2B5EF4-FFF2-40B4-BE49-F238E27FC236}">
                <a16:creationId xmlns:a16="http://schemas.microsoft.com/office/drawing/2014/main" id="{7A887431-C66E-B84B-9190-BB60CCA83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523" y="1757306"/>
            <a:ext cx="4028461" cy="178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sphamnext">
            <a:hlinkClick r:id="" action="ppaction://hlinkshowjump?jump=nextslide"/>
          </p:cNvPr>
          <p:cNvSpPr/>
          <p:nvPr/>
        </p:nvSpPr>
        <p:spPr>
          <a:xfrm>
            <a:off x="2760516" y="3788190"/>
            <a:ext cx="3205386" cy="569126"/>
          </a:xfrm>
          <a:prstGeom prst="roundRect">
            <a:avLst/>
          </a:prstGeom>
          <a:solidFill>
            <a:srgbClr val="F7D3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.VnBodoni" panose="020B7200000000000000" pitchFamily="34" charset="0"/>
              </a:rPr>
              <a:t>START</a:t>
            </a:r>
          </a:p>
        </p:txBody>
      </p:sp>
    </p:spTree>
    <p:extLst>
      <p:ext uri="{BB962C8B-B14F-4D97-AF65-F5344CB8AC3E}">
        <p14:creationId xmlns:p14="http://schemas.microsoft.com/office/powerpoint/2010/main" val="323665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7663105" y="2688870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Tower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7CDE5D-C061-EC4B-A4FA-3B7B942564F9}"/>
              </a:ext>
            </a:extLst>
          </p:cNvPr>
          <p:cNvSpPr txBox="1"/>
          <p:nvPr/>
        </p:nvSpPr>
        <p:spPr>
          <a:xfrm>
            <a:off x="8144535" y="1095753"/>
            <a:ext cx="1441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/>
              <a:t>Look!</a:t>
            </a:r>
            <a:endParaRPr lang="ru-RU" sz="3600" b="1" i="1" dirty="0"/>
          </a:p>
        </p:txBody>
      </p:sp>
      <p:pic>
        <p:nvPicPr>
          <p:cNvPr id="12" name="Picture 2" descr="Smiling Alligator on Safari clipart">
            <a:extLst>
              <a:ext uri="{FF2B5EF4-FFF2-40B4-BE49-F238E27FC236}">
                <a16:creationId xmlns:a16="http://schemas.microsoft.com/office/drawing/2014/main" id="{A002739A-642A-1B4B-ADCD-A5E2CFC24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069" y="655963"/>
            <a:ext cx="885535" cy="117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Msphamcheck"/>
          <p:cNvSpPr/>
          <p:nvPr/>
        </p:nvSpPr>
        <p:spPr>
          <a:xfrm>
            <a:off x="8144535" y="5516629"/>
            <a:ext cx="1222489" cy="569126"/>
          </a:xfrm>
          <a:prstGeom prst="roundRect">
            <a:avLst/>
          </a:prstGeom>
          <a:solidFill>
            <a:srgbClr val="EB204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FFFF00"/>
                </a:solidFill>
                <a:latin typeface=".VnBodoni" panose="020B7200000000000000" pitchFamily="34" charset="0"/>
              </a:rPr>
              <a:t>Check </a:t>
            </a:r>
          </a:p>
        </p:txBody>
      </p:sp>
      <p:sp>
        <p:nvSpPr>
          <p:cNvPr id="22" name="Msphamnext">
            <a:hlinkClick r:id="" action="ppaction://hlinkshowjump?jump=nextslide"/>
          </p:cNvPr>
          <p:cNvSpPr/>
          <p:nvPr/>
        </p:nvSpPr>
        <p:spPr>
          <a:xfrm>
            <a:off x="9540458" y="5516629"/>
            <a:ext cx="1222489" cy="569126"/>
          </a:xfrm>
          <a:prstGeom prst="roundRect">
            <a:avLst/>
          </a:prstGeom>
          <a:solidFill>
            <a:srgbClr val="F7D3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.VnBodoni" panose="020B7200000000000000" pitchFamily="34" charset="0"/>
              </a:rPr>
              <a:t>Next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1284178" y="371876"/>
            <a:ext cx="5395428" cy="6123055"/>
            <a:chOff x="1774371" y="447290"/>
            <a:chExt cx="5395428" cy="6123055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74371" y="4269813"/>
              <a:ext cx="5395428" cy="695004"/>
            </a:xfrm>
            <a:prstGeom prst="rect">
              <a:avLst/>
            </a:prstGeom>
          </p:spPr>
        </p:pic>
        <p:sp>
          <p:nvSpPr>
            <p:cNvPr id="27" name="Msphamcheck"/>
            <p:cNvSpPr/>
            <p:nvPr/>
          </p:nvSpPr>
          <p:spPr>
            <a:xfrm>
              <a:off x="2759772" y="4251792"/>
              <a:ext cx="3424626" cy="231855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b="1">
                <a:solidFill>
                  <a:schemeClr val="tx1"/>
                </a:solidFill>
              </a:endParaRP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74371" y="447290"/>
              <a:ext cx="5395428" cy="3822523"/>
            </a:xfrm>
            <a:prstGeom prst="rect">
              <a:avLst/>
            </a:prstGeom>
          </p:spPr>
        </p:pic>
        <p:pic>
          <p:nvPicPr>
            <p:cNvPr id="30" name="Msphamstart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10639" y="2615290"/>
              <a:ext cx="707197" cy="707197"/>
            </a:xfrm>
            <a:prstGeom prst="rect">
              <a:avLst/>
            </a:prstGeom>
          </p:spPr>
        </p:pic>
      </p:grp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01"/>
          <a:stretch/>
        </p:blipFill>
        <p:spPr>
          <a:xfrm>
            <a:off x="2695581" y="4185388"/>
            <a:ext cx="2326916" cy="2300532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9171497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7663105" y="2688870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Address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7CDE5D-C061-EC4B-A4FA-3B7B942564F9}"/>
              </a:ext>
            </a:extLst>
          </p:cNvPr>
          <p:cNvSpPr txBox="1"/>
          <p:nvPr/>
        </p:nvSpPr>
        <p:spPr>
          <a:xfrm>
            <a:off x="8144535" y="1095753"/>
            <a:ext cx="1441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/>
              <a:t>Look!</a:t>
            </a:r>
            <a:endParaRPr lang="ru-RU" sz="3600" b="1" i="1" dirty="0"/>
          </a:p>
        </p:txBody>
      </p:sp>
      <p:pic>
        <p:nvPicPr>
          <p:cNvPr id="12" name="Picture 2" descr="Smiling Alligator on Safari clipart">
            <a:extLst>
              <a:ext uri="{FF2B5EF4-FFF2-40B4-BE49-F238E27FC236}">
                <a16:creationId xmlns:a16="http://schemas.microsoft.com/office/drawing/2014/main" id="{A002739A-642A-1B4B-ADCD-A5E2CFC24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069" y="655963"/>
            <a:ext cx="885535" cy="117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1774371" y="447290"/>
            <a:ext cx="5395428" cy="6123055"/>
            <a:chOff x="1774371" y="447290"/>
            <a:chExt cx="5395428" cy="6123055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74371" y="4269813"/>
              <a:ext cx="5395428" cy="695004"/>
            </a:xfrm>
            <a:prstGeom prst="rect">
              <a:avLst/>
            </a:prstGeom>
          </p:spPr>
        </p:pic>
        <p:sp>
          <p:nvSpPr>
            <p:cNvPr id="18" name="Msphamcheck"/>
            <p:cNvSpPr/>
            <p:nvPr/>
          </p:nvSpPr>
          <p:spPr>
            <a:xfrm>
              <a:off x="2759772" y="4251792"/>
              <a:ext cx="3424626" cy="231855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b="1">
                <a:solidFill>
                  <a:schemeClr val="tx1"/>
                </a:solidFill>
              </a:endParaRPr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4"/>
            <a:srcRect l="4133" r="4769" b="-591"/>
            <a:stretch/>
          </p:blipFill>
          <p:spPr>
            <a:xfrm>
              <a:off x="3053657" y="4405228"/>
              <a:ext cx="2836856" cy="2011680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74371" y="447290"/>
              <a:ext cx="5395428" cy="3822523"/>
            </a:xfrm>
            <a:prstGeom prst="rect">
              <a:avLst/>
            </a:prstGeom>
          </p:spPr>
        </p:pic>
        <p:pic>
          <p:nvPicPr>
            <p:cNvPr id="15" name="Msphamstart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10639" y="2615290"/>
              <a:ext cx="707197" cy="707197"/>
            </a:xfrm>
            <a:prstGeom prst="rect">
              <a:avLst/>
            </a:prstGeom>
          </p:spPr>
        </p:pic>
      </p:grpSp>
      <p:sp>
        <p:nvSpPr>
          <p:cNvPr id="20" name="Msphamcheck"/>
          <p:cNvSpPr/>
          <p:nvPr/>
        </p:nvSpPr>
        <p:spPr>
          <a:xfrm>
            <a:off x="8144535" y="5516629"/>
            <a:ext cx="1222489" cy="569126"/>
          </a:xfrm>
          <a:prstGeom prst="roundRect">
            <a:avLst/>
          </a:prstGeom>
          <a:solidFill>
            <a:srgbClr val="EB204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FFFF00"/>
                </a:solidFill>
                <a:latin typeface=".VnBodoni" panose="020B7200000000000000" pitchFamily="34" charset="0"/>
              </a:rPr>
              <a:t>Check </a:t>
            </a:r>
          </a:p>
        </p:txBody>
      </p:sp>
      <p:sp>
        <p:nvSpPr>
          <p:cNvPr id="22" name="Msphamnext">
            <a:hlinkClick r:id="" action="ppaction://hlinkshowjump?jump=nextslide"/>
          </p:cNvPr>
          <p:cNvSpPr/>
          <p:nvPr/>
        </p:nvSpPr>
        <p:spPr>
          <a:xfrm>
            <a:off x="9540458" y="5516629"/>
            <a:ext cx="1222489" cy="569126"/>
          </a:xfrm>
          <a:prstGeom prst="roundRect">
            <a:avLst/>
          </a:prstGeom>
          <a:solidFill>
            <a:srgbClr val="F7D3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.VnBodoni" panose="020B7200000000000000" pitchFamily="34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72933949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371" y="4269813"/>
            <a:ext cx="5395428" cy="695004"/>
          </a:xfrm>
          <a:prstGeom prst="rect">
            <a:avLst/>
          </a:prstGeom>
        </p:spPr>
      </p:pic>
      <p:sp>
        <p:nvSpPr>
          <p:cNvPr id="18" name="Msphamcheck"/>
          <p:cNvSpPr/>
          <p:nvPr/>
        </p:nvSpPr>
        <p:spPr>
          <a:xfrm>
            <a:off x="2759772" y="4251792"/>
            <a:ext cx="3424626" cy="231855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9543" y="4405228"/>
            <a:ext cx="1745084" cy="201168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7663105" y="2688870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Floor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7CDE5D-C061-EC4B-A4FA-3B7B942564F9}"/>
              </a:ext>
            </a:extLst>
          </p:cNvPr>
          <p:cNvSpPr txBox="1"/>
          <p:nvPr/>
        </p:nvSpPr>
        <p:spPr>
          <a:xfrm>
            <a:off x="8144535" y="1095753"/>
            <a:ext cx="1441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/>
              <a:t>Look!</a:t>
            </a:r>
            <a:endParaRPr lang="ru-RU" sz="3600" b="1" i="1" dirty="0"/>
          </a:p>
        </p:txBody>
      </p:sp>
      <p:pic>
        <p:nvPicPr>
          <p:cNvPr id="12" name="Picture 2" descr="Smiling Alligator on Safari clipart">
            <a:extLst>
              <a:ext uri="{FF2B5EF4-FFF2-40B4-BE49-F238E27FC236}">
                <a16:creationId xmlns:a16="http://schemas.microsoft.com/office/drawing/2014/main" id="{A002739A-642A-1B4B-ADCD-A5E2CFC24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069" y="655963"/>
            <a:ext cx="885535" cy="117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4371" y="447290"/>
            <a:ext cx="5395428" cy="3822523"/>
          </a:xfrm>
          <a:prstGeom prst="rect">
            <a:avLst/>
          </a:prstGeom>
        </p:spPr>
      </p:pic>
      <p:pic>
        <p:nvPicPr>
          <p:cNvPr id="15" name="Msphamstar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0639" y="2615290"/>
            <a:ext cx="707197" cy="707197"/>
          </a:xfrm>
          <a:prstGeom prst="rect">
            <a:avLst/>
          </a:prstGeom>
        </p:spPr>
      </p:pic>
      <p:sp>
        <p:nvSpPr>
          <p:cNvPr id="20" name="Msphamcheck"/>
          <p:cNvSpPr/>
          <p:nvPr/>
        </p:nvSpPr>
        <p:spPr>
          <a:xfrm>
            <a:off x="8144535" y="5516629"/>
            <a:ext cx="1222489" cy="569126"/>
          </a:xfrm>
          <a:prstGeom prst="roundRect">
            <a:avLst/>
          </a:prstGeom>
          <a:solidFill>
            <a:srgbClr val="EB204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FFFF00"/>
                </a:solidFill>
                <a:latin typeface=".VnBodoni" panose="020B7200000000000000" pitchFamily="34" charset="0"/>
              </a:rPr>
              <a:t>Check </a:t>
            </a:r>
          </a:p>
        </p:txBody>
      </p:sp>
      <p:sp>
        <p:nvSpPr>
          <p:cNvPr id="22" name="Msphamnext">
            <a:hlinkClick r:id="" action="ppaction://hlinkshowjump?jump=nextslide"/>
          </p:cNvPr>
          <p:cNvSpPr/>
          <p:nvPr/>
        </p:nvSpPr>
        <p:spPr>
          <a:xfrm>
            <a:off x="9540458" y="5516629"/>
            <a:ext cx="1222489" cy="569126"/>
          </a:xfrm>
          <a:prstGeom prst="roundRect">
            <a:avLst/>
          </a:prstGeom>
          <a:solidFill>
            <a:srgbClr val="F7D3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.VnBodoni" panose="020B7200000000000000" pitchFamily="34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401185949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371" y="4269813"/>
            <a:ext cx="5395428" cy="695004"/>
          </a:xfrm>
          <a:prstGeom prst="rect">
            <a:avLst/>
          </a:prstGeom>
        </p:spPr>
      </p:pic>
      <p:sp>
        <p:nvSpPr>
          <p:cNvPr id="18" name="Msphamcheck"/>
          <p:cNvSpPr/>
          <p:nvPr/>
        </p:nvSpPr>
        <p:spPr>
          <a:xfrm>
            <a:off x="2759772" y="4251792"/>
            <a:ext cx="3424626" cy="231855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>
              <a:solidFill>
                <a:schemeClr val="tx1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4"/>
          <a:srcRect l="7511" r="10507"/>
          <a:stretch/>
        </p:blipFill>
        <p:spPr>
          <a:xfrm>
            <a:off x="3056396" y="4405228"/>
            <a:ext cx="2831378" cy="201168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7663105" y="2688870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Lane 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7CDE5D-C061-EC4B-A4FA-3B7B942564F9}"/>
              </a:ext>
            </a:extLst>
          </p:cNvPr>
          <p:cNvSpPr txBox="1"/>
          <p:nvPr/>
        </p:nvSpPr>
        <p:spPr>
          <a:xfrm>
            <a:off x="8144535" y="1095753"/>
            <a:ext cx="1441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/>
              <a:t>Look!</a:t>
            </a:r>
            <a:endParaRPr lang="ru-RU" sz="3600" b="1" i="1" dirty="0"/>
          </a:p>
        </p:txBody>
      </p:sp>
      <p:pic>
        <p:nvPicPr>
          <p:cNvPr id="12" name="Picture 2" descr="Smiling Alligator on Safari clipart">
            <a:extLst>
              <a:ext uri="{FF2B5EF4-FFF2-40B4-BE49-F238E27FC236}">
                <a16:creationId xmlns:a16="http://schemas.microsoft.com/office/drawing/2014/main" id="{A002739A-642A-1B4B-ADCD-A5E2CFC24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069" y="655963"/>
            <a:ext cx="885535" cy="117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4371" y="447290"/>
            <a:ext cx="5395428" cy="3822523"/>
          </a:xfrm>
          <a:prstGeom prst="rect">
            <a:avLst/>
          </a:prstGeom>
        </p:spPr>
      </p:pic>
      <p:pic>
        <p:nvPicPr>
          <p:cNvPr id="15" name="Msphamstar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0639" y="2615290"/>
            <a:ext cx="707197" cy="707197"/>
          </a:xfrm>
          <a:prstGeom prst="rect">
            <a:avLst/>
          </a:prstGeom>
        </p:spPr>
      </p:pic>
      <p:sp>
        <p:nvSpPr>
          <p:cNvPr id="20" name="Msphamcheck"/>
          <p:cNvSpPr/>
          <p:nvPr/>
        </p:nvSpPr>
        <p:spPr>
          <a:xfrm>
            <a:off x="8144535" y="5516629"/>
            <a:ext cx="1222489" cy="569126"/>
          </a:xfrm>
          <a:prstGeom prst="roundRect">
            <a:avLst/>
          </a:prstGeom>
          <a:solidFill>
            <a:srgbClr val="EB204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FFFF00"/>
                </a:solidFill>
                <a:latin typeface=".VnBodoni" panose="020B7200000000000000" pitchFamily="34" charset="0"/>
              </a:rPr>
              <a:t>Check </a:t>
            </a:r>
          </a:p>
        </p:txBody>
      </p:sp>
      <p:sp>
        <p:nvSpPr>
          <p:cNvPr id="22" name="Msphamnext">
            <a:hlinkClick r:id="" action="ppaction://hlinkshowjump?jump=nextslide"/>
          </p:cNvPr>
          <p:cNvSpPr/>
          <p:nvPr/>
        </p:nvSpPr>
        <p:spPr>
          <a:xfrm>
            <a:off x="9540458" y="5516629"/>
            <a:ext cx="1222489" cy="569126"/>
          </a:xfrm>
          <a:prstGeom prst="roundRect">
            <a:avLst/>
          </a:prstGeom>
          <a:solidFill>
            <a:srgbClr val="F7D3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.VnBodoni" panose="020B7200000000000000" pitchFamily="34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186130975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371" y="4269813"/>
            <a:ext cx="5395428" cy="695004"/>
          </a:xfrm>
          <a:prstGeom prst="rect">
            <a:avLst/>
          </a:prstGeom>
        </p:spPr>
      </p:pic>
      <p:sp>
        <p:nvSpPr>
          <p:cNvPr id="18" name="Msphamcheck"/>
          <p:cNvSpPr/>
          <p:nvPr/>
        </p:nvSpPr>
        <p:spPr>
          <a:xfrm>
            <a:off x="2759772" y="4251792"/>
            <a:ext cx="3424626" cy="231855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>
              <a:solidFill>
                <a:schemeClr val="tx1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9452" y="4405228"/>
            <a:ext cx="1905266" cy="201168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7663105" y="2688870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Road 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7CDE5D-C061-EC4B-A4FA-3B7B942564F9}"/>
              </a:ext>
            </a:extLst>
          </p:cNvPr>
          <p:cNvSpPr txBox="1"/>
          <p:nvPr/>
        </p:nvSpPr>
        <p:spPr>
          <a:xfrm>
            <a:off x="8144535" y="1095753"/>
            <a:ext cx="1441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/>
              <a:t>Look!</a:t>
            </a:r>
            <a:endParaRPr lang="ru-RU" sz="3600" b="1" i="1" dirty="0"/>
          </a:p>
        </p:txBody>
      </p:sp>
      <p:pic>
        <p:nvPicPr>
          <p:cNvPr id="12" name="Picture 2" descr="Smiling Alligator on Safari clipart">
            <a:extLst>
              <a:ext uri="{FF2B5EF4-FFF2-40B4-BE49-F238E27FC236}">
                <a16:creationId xmlns:a16="http://schemas.microsoft.com/office/drawing/2014/main" id="{A002739A-642A-1B4B-ADCD-A5E2CFC24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069" y="655963"/>
            <a:ext cx="885535" cy="117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4371" y="447290"/>
            <a:ext cx="5395428" cy="3822523"/>
          </a:xfrm>
          <a:prstGeom prst="rect">
            <a:avLst/>
          </a:prstGeom>
        </p:spPr>
      </p:pic>
      <p:pic>
        <p:nvPicPr>
          <p:cNvPr id="15" name="Msphamstar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0639" y="2615290"/>
            <a:ext cx="707197" cy="707197"/>
          </a:xfrm>
          <a:prstGeom prst="rect">
            <a:avLst/>
          </a:prstGeom>
        </p:spPr>
      </p:pic>
      <p:sp>
        <p:nvSpPr>
          <p:cNvPr id="20" name="Msphamcheck"/>
          <p:cNvSpPr/>
          <p:nvPr/>
        </p:nvSpPr>
        <p:spPr>
          <a:xfrm>
            <a:off x="8144535" y="5516629"/>
            <a:ext cx="1222489" cy="569126"/>
          </a:xfrm>
          <a:prstGeom prst="roundRect">
            <a:avLst/>
          </a:prstGeom>
          <a:solidFill>
            <a:srgbClr val="EB204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FFFF00"/>
                </a:solidFill>
                <a:latin typeface=".VnBodoni" panose="020B7200000000000000" pitchFamily="34" charset="0"/>
              </a:rPr>
              <a:t>Check </a:t>
            </a:r>
          </a:p>
        </p:txBody>
      </p:sp>
      <p:sp>
        <p:nvSpPr>
          <p:cNvPr id="22" name="Msphamnext">
            <a:hlinkClick r:id="" action="ppaction://hlinkshowjump?jump=nextslide"/>
          </p:cNvPr>
          <p:cNvSpPr/>
          <p:nvPr/>
        </p:nvSpPr>
        <p:spPr>
          <a:xfrm>
            <a:off x="9540458" y="5516629"/>
            <a:ext cx="1222489" cy="569126"/>
          </a:xfrm>
          <a:prstGeom prst="roundRect">
            <a:avLst/>
          </a:prstGeom>
          <a:solidFill>
            <a:srgbClr val="F7D3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.VnBodoni" panose="020B7200000000000000" pitchFamily="34" charset="0"/>
              </a:rPr>
              <a:t>Next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9330915" y="-1135584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MsPham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7130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F22DC49-1B21-4283-B992-89BED44D9F2D}"/>
              </a:ext>
            </a:extLst>
          </p:cNvPr>
          <p:cNvSpPr txBox="1"/>
          <p:nvPr/>
        </p:nvSpPr>
        <p:spPr>
          <a:xfrm>
            <a:off x="1962151" y="2496578"/>
            <a:ext cx="87439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>
                <a:solidFill>
                  <a:srgbClr val="EE4C6F"/>
                </a:solidFill>
                <a:latin typeface="ARCO" panose="02000800000000000000" pitchFamily="2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396297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371" y="4269813"/>
            <a:ext cx="5395428" cy="695004"/>
          </a:xfrm>
          <a:prstGeom prst="rect">
            <a:avLst/>
          </a:prstGeom>
        </p:spPr>
      </p:pic>
      <p:sp>
        <p:nvSpPr>
          <p:cNvPr id="18" name="Msphamcheck"/>
          <p:cNvSpPr/>
          <p:nvPr/>
        </p:nvSpPr>
        <p:spPr>
          <a:xfrm>
            <a:off x="2759772" y="4251792"/>
            <a:ext cx="3424626" cy="231855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>
              <a:solidFill>
                <a:schemeClr val="tx1"/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25" b="7879"/>
          <a:stretch/>
        </p:blipFill>
        <p:spPr>
          <a:xfrm>
            <a:off x="3365661" y="4405228"/>
            <a:ext cx="2212848" cy="201168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7663105" y="2688870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Street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7CDE5D-C061-EC4B-A4FA-3B7B942564F9}"/>
              </a:ext>
            </a:extLst>
          </p:cNvPr>
          <p:cNvSpPr txBox="1"/>
          <p:nvPr/>
        </p:nvSpPr>
        <p:spPr>
          <a:xfrm>
            <a:off x="8144535" y="1095753"/>
            <a:ext cx="1441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/>
              <a:t>Look!</a:t>
            </a:r>
            <a:endParaRPr lang="ru-RU" sz="3600" b="1" i="1" dirty="0"/>
          </a:p>
        </p:txBody>
      </p:sp>
      <p:pic>
        <p:nvPicPr>
          <p:cNvPr id="12" name="Picture 2" descr="Smiling Alligator on Safari clipart">
            <a:extLst>
              <a:ext uri="{FF2B5EF4-FFF2-40B4-BE49-F238E27FC236}">
                <a16:creationId xmlns:a16="http://schemas.microsoft.com/office/drawing/2014/main" id="{A002739A-642A-1B4B-ADCD-A5E2CFC24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069" y="655963"/>
            <a:ext cx="885535" cy="117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4371" y="447290"/>
            <a:ext cx="5395428" cy="3822523"/>
          </a:xfrm>
          <a:prstGeom prst="rect">
            <a:avLst/>
          </a:prstGeom>
        </p:spPr>
      </p:pic>
      <p:pic>
        <p:nvPicPr>
          <p:cNvPr id="15" name="Msphamstar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0639" y="2615290"/>
            <a:ext cx="707197" cy="707197"/>
          </a:xfrm>
          <a:prstGeom prst="rect">
            <a:avLst/>
          </a:prstGeom>
        </p:spPr>
      </p:pic>
      <p:sp>
        <p:nvSpPr>
          <p:cNvPr id="20" name="Msphamcheck"/>
          <p:cNvSpPr/>
          <p:nvPr/>
        </p:nvSpPr>
        <p:spPr>
          <a:xfrm>
            <a:off x="8144535" y="5516629"/>
            <a:ext cx="1222489" cy="569126"/>
          </a:xfrm>
          <a:prstGeom prst="roundRect">
            <a:avLst/>
          </a:prstGeom>
          <a:solidFill>
            <a:srgbClr val="EB204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FFFF00"/>
                </a:solidFill>
                <a:latin typeface=".VnBodoni" panose="020B7200000000000000" pitchFamily="34" charset="0"/>
              </a:rPr>
              <a:t>Check </a:t>
            </a:r>
          </a:p>
        </p:txBody>
      </p:sp>
      <p:sp>
        <p:nvSpPr>
          <p:cNvPr id="22" name="Msphamnext">
            <a:hlinkClick r:id="" action="ppaction://hlinkshowjump?jump=nextslide"/>
          </p:cNvPr>
          <p:cNvSpPr/>
          <p:nvPr/>
        </p:nvSpPr>
        <p:spPr>
          <a:xfrm>
            <a:off x="9540458" y="5516629"/>
            <a:ext cx="1222489" cy="569126"/>
          </a:xfrm>
          <a:prstGeom prst="roundRect">
            <a:avLst/>
          </a:prstGeom>
          <a:solidFill>
            <a:srgbClr val="F7D3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.VnBodoni" panose="020B7200000000000000" pitchFamily="34" charset="0"/>
              </a:rPr>
              <a:t>Next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9330915" y="-1135584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MsPham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98271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371" y="4269813"/>
            <a:ext cx="5395428" cy="695004"/>
          </a:xfrm>
          <a:prstGeom prst="rect">
            <a:avLst/>
          </a:prstGeom>
        </p:spPr>
      </p:pic>
      <p:sp>
        <p:nvSpPr>
          <p:cNvPr id="18" name="Msphamcheck"/>
          <p:cNvSpPr/>
          <p:nvPr/>
        </p:nvSpPr>
        <p:spPr>
          <a:xfrm>
            <a:off x="2759772" y="4251792"/>
            <a:ext cx="3424626" cy="231855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>
              <a:solidFill>
                <a:schemeClr val="tx1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6919" y="4405228"/>
            <a:ext cx="2730332" cy="201168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7663105" y="2688870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Province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7CDE5D-C061-EC4B-A4FA-3B7B942564F9}"/>
              </a:ext>
            </a:extLst>
          </p:cNvPr>
          <p:cNvSpPr txBox="1"/>
          <p:nvPr/>
        </p:nvSpPr>
        <p:spPr>
          <a:xfrm>
            <a:off x="8144535" y="1095753"/>
            <a:ext cx="1441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/>
              <a:t>Look!</a:t>
            </a:r>
            <a:endParaRPr lang="ru-RU" sz="3600" b="1" i="1" dirty="0"/>
          </a:p>
        </p:txBody>
      </p:sp>
      <p:pic>
        <p:nvPicPr>
          <p:cNvPr id="12" name="Picture 2" descr="Smiling Alligator on Safari clipart">
            <a:extLst>
              <a:ext uri="{FF2B5EF4-FFF2-40B4-BE49-F238E27FC236}">
                <a16:creationId xmlns:a16="http://schemas.microsoft.com/office/drawing/2014/main" id="{A002739A-642A-1B4B-ADCD-A5E2CFC24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069" y="655963"/>
            <a:ext cx="885535" cy="117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4371" y="447290"/>
            <a:ext cx="5395428" cy="3822523"/>
          </a:xfrm>
          <a:prstGeom prst="rect">
            <a:avLst/>
          </a:prstGeom>
        </p:spPr>
      </p:pic>
      <p:pic>
        <p:nvPicPr>
          <p:cNvPr id="15" name="Msphamstar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0639" y="2615290"/>
            <a:ext cx="707197" cy="707197"/>
          </a:xfrm>
          <a:prstGeom prst="rect">
            <a:avLst/>
          </a:prstGeom>
        </p:spPr>
      </p:pic>
      <p:sp>
        <p:nvSpPr>
          <p:cNvPr id="20" name="Msphamcheck"/>
          <p:cNvSpPr/>
          <p:nvPr/>
        </p:nvSpPr>
        <p:spPr>
          <a:xfrm>
            <a:off x="8144535" y="5516629"/>
            <a:ext cx="1222489" cy="569126"/>
          </a:xfrm>
          <a:prstGeom prst="roundRect">
            <a:avLst/>
          </a:prstGeom>
          <a:solidFill>
            <a:srgbClr val="EB204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FFFF00"/>
                </a:solidFill>
                <a:latin typeface=".VnBodoni" panose="020B7200000000000000" pitchFamily="34" charset="0"/>
              </a:rPr>
              <a:t>Check </a:t>
            </a:r>
          </a:p>
        </p:txBody>
      </p:sp>
      <p:sp>
        <p:nvSpPr>
          <p:cNvPr id="22" name="Msphamnext">
            <a:hlinkClick r:id="" action="ppaction://hlinkshowjump?jump=nextslide"/>
          </p:cNvPr>
          <p:cNvSpPr/>
          <p:nvPr/>
        </p:nvSpPr>
        <p:spPr>
          <a:xfrm>
            <a:off x="9540458" y="5516629"/>
            <a:ext cx="1222489" cy="569126"/>
          </a:xfrm>
          <a:prstGeom prst="roundRect">
            <a:avLst/>
          </a:prstGeom>
          <a:solidFill>
            <a:srgbClr val="F7D3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.VnBodoni" panose="020B7200000000000000" pitchFamily="34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424707928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371" y="4269813"/>
            <a:ext cx="5395428" cy="695004"/>
          </a:xfrm>
          <a:prstGeom prst="rect">
            <a:avLst/>
          </a:prstGeom>
        </p:spPr>
      </p:pic>
      <p:sp>
        <p:nvSpPr>
          <p:cNvPr id="18" name="Msphamcheck"/>
          <p:cNvSpPr/>
          <p:nvPr/>
        </p:nvSpPr>
        <p:spPr>
          <a:xfrm>
            <a:off x="2759772" y="4251792"/>
            <a:ext cx="3424626" cy="231855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>
              <a:solidFill>
                <a:schemeClr val="tx1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4"/>
          <a:srcRect l="4795" r="3939"/>
          <a:stretch/>
        </p:blipFill>
        <p:spPr>
          <a:xfrm>
            <a:off x="3055131" y="4405228"/>
            <a:ext cx="2833908" cy="201168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7663105" y="2688870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Village 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7CDE5D-C061-EC4B-A4FA-3B7B942564F9}"/>
              </a:ext>
            </a:extLst>
          </p:cNvPr>
          <p:cNvSpPr txBox="1"/>
          <p:nvPr/>
        </p:nvSpPr>
        <p:spPr>
          <a:xfrm>
            <a:off x="8144535" y="1095753"/>
            <a:ext cx="1441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/>
              <a:t>Look!</a:t>
            </a:r>
            <a:endParaRPr lang="ru-RU" sz="3600" b="1" i="1" dirty="0"/>
          </a:p>
        </p:txBody>
      </p:sp>
      <p:pic>
        <p:nvPicPr>
          <p:cNvPr id="12" name="Picture 2" descr="Smiling Alligator on Safari clipart">
            <a:extLst>
              <a:ext uri="{FF2B5EF4-FFF2-40B4-BE49-F238E27FC236}">
                <a16:creationId xmlns:a16="http://schemas.microsoft.com/office/drawing/2014/main" id="{A002739A-642A-1B4B-ADCD-A5E2CFC24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069" y="655963"/>
            <a:ext cx="885535" cy="117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4371" y="447290"/>
            <a:ext cx="5395428" cy="3822523"/>
          </a:xfrm>
          <a:prstGeom prst="rect">
            <a:avLst/>
          </a:prstGeom>
        </p:spPr>
      </p:pic>
      <p:pic>
        <p:nvPicPr>
          <p:cNvPr id="15" name="Msphamstar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0639" y="2615290"/>
            <a:ext cx="707197" cy="707197"/>
          </a:xfrm>
          <a:prstGeom prst="rect">
            <a:avLst/>
          </a:prstGeom>
        </p:spPr>
      </p:pic>
      <p:sp>
        <p:nvSpPr>
          <p:cNvPr id="20" name="Msphamcheck"/>
          <p:cNvSpPr/>
          <p:nvPr/>
        </p:nvSpPr>
        <p:spPr>
          <a:xfrm>
            <a:off x="8144535" y="5516629"/>
            <a:ext cx="1222489" cy="569126"/>
          </a:xfrm>
          <a:prstGeom prst="roundRect">
            <a:avLst/>
          </a:prstGeom>
          <a:solidFill>
            <a:srgbClr val="EB204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FFFF00"/>
                </a:solidFill>
                <a:latin typeface=".VnBodoni" panose="020B7200000000000000" pitchFamily="34" charset="0"/>
              </a:rPr>
              <a:t>Check </a:t>
            </a:r>
          </a:p>
        </p:txBody>
      </p:sp>
      <p:sp>
        <p:nvSpPr>
          <p:cNvPr id="22" name="Msphamnext">
            <a:hlinkClick r:id="" action="ppaction://hlinkshowjump?jump=nextslide"/>
          </p:cNvPr>
          <p:cNvSpPr/>
          <p:nvPr/>
        </p:nvSpPr>
        <p:spPr>
          <a:xfrm>
            <a:off x="9540458" y="5516629"/>
            <a:ext cx="1222489" cy="569126"/>
          </a:xfrm>
          <a:prstGeom prst="roundRect">
            <a:avLst/>
          </a:prstGeom>
          <a:solidFill>
            <a:srgbClr val="F7D3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.VnBodoni" panose="020B7200000000000000" pitchFamily="34" charset="0"/>
              </a:rPr>
              <a:t>Next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9330915" y="-1135584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MsPham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40497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371" y="4269813"/>
            <a:ext cx="5395428" cy="695004"/>
          </a:xfrm>
          <a:prstGeom prst="rect">
            <a:avLst/>
          </a:prstGeom>
        </p:spPr>
      </p:pic>
      <p:sp>
        <p:nvSpPr>
          <p:cNvPr id="18" name="Msphamcheck"/>
          <p:cNvSpPr/>
          <p:nvPr/>
        </p:nvSpPr>
        <p:spPr>
          <a:xfrm>
            <a:off x="2759772" y="4251792"/>
            <a:ext cx="3424626" cy="231855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>
              <a:solidFill>
                <a:schemeClr val="tx1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4"/>
          <a:srcRect l="51502" t="22523" r="5612" b="28370"/>
          <a:stretch/>
        </p:blipFill>
        <p:spPr>
          <a:xfrm>
            <a:off x="3710082" y="4405228"/>
            <a:ext cx="1524006" cy="201168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7663105" y="2688870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Flat 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7CDE5D-C061-EC4B-A4FA-3B7B942564F9}"/>
              </a:ext>
            </a:extLst>
          </p:cNvPr>
          <p:cNvSpPr txBox="1"/>
          <p:nvPr/>
        </p:nvSpPr>
        <p:spPr>
          <a:xfrm>
            <a:off x="8144535" y="1095753"/>
            <a:ext cx="1441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/>
              <a:t>Look!</a:t>
            </a:r>
            <a:endParaRPr lang="ru-RU" sz="3600" b="1" i="1" dirty="0"/>
          </a:p>
        </p:txBody>
      </p:sp>
      <p:pic>
        <p:nvPicPr>
          <p:cNvPr id="12" name="Picture 2" descr="Smiling Alligator on Safari clipart">
            <a:extLst>
              <a:ext uri="{FF2B5EF4-FFF2-40B4-BE49-F238E27FC236}">
                <a16:creationId xmlns:a16="http://schemas.microsoft.com/office/drawing/2014/main" id="{A002739A-642A-1B4B-ADCD-A5E2CFC24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069" y="655963"/>
            <a:ext cx="885535" cy="117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4371" y="447290"/>
            <a:ext cx="5395428" cy="3822523"/>
          </a:xfrm>
          <a:prstGeom prst="rect">
            <a:avLst/>
          </a:prstGeom>
        </p:spPr>
      </p:pic>
      <p:pic>
        <p:nvPicPr>
          <p:cNvPr id="15" name="Msphamstar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0639" y="2615290"/>
            <a:ext cx="707197" cy="707197"/>
          </a:xfrm>
          <a:prstGeom prst="rect">
            <a:avLst/>
          </a:prstGeom>
        </p:spPr>
      </p:pic>
      <p:sp>
        <p:nvSpPr>
          <p:cNvPr id="20" name="Msphamcheck"/>
          <p:cNvSpPr/>
          <p:nvPr/>
        </p:nvSpPr>
        <p:spPr>
          <a:xfrm>
            <a:off x="8144535" y="5516629"/>
            <a:ext cx="1222489" cy="569126"/>
          </a:xfrm>
          <a:prstGeom prst="roundRect">
            <a:avLst/>
          </a:prstGeom>
          <a:solidFill>
            <a:srgbClr val="EB204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FFFF00"/>
                </a:solidFill>
                <a:latin typeface=".VnBodoni" panose="020B7200000000000000" pitchFamily="34" charset="0"/>
              </a:rPr>
              <a:t>Check </a:t>
            </a:r>
          </a:p>
        </p:txBody>
      </p:sp>
      <p:sp>
        <p:nvSpPr>
          <p:cNvPr id="22" name="Msphamnext">
            <a:hlinkClick r:id="" action="ppaction://hlinkshowjump?jump=nextslide"/>
          </p:cNvPr>
          <p:cNvSpPr/>
          <p:nvPr/>
        </p:nvSpPr>
        <p:spPr>
          <a:xfrm>
            <a:off x="9540458" y="5516629"/>
            <a:ext cx="1222489" cy="569126"/>
          </a:xfrm>
          <a:prstGeom prst="roundRect">
            <a:avLst/>
          </a:prstGeom>
          <a:solidFill>
            <a:srgbClr val="F7D3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.VnBodoni" panose="020B7200000000000000" pitchFamily="34" charset="0"/>
              </a:rPr>
              <a:t>Next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9330915" y="-1135584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MsPham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19525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371" y="4269813"/>
            <a:ext cx="5395428" cy="695004"/>
          </a:xfrm>
          <a:prstGeom prst="rect">
            <a:avLst/>
          </a:prstGeom>
        </p:spPr>
      </p:pic>
      <p:sp>
        <p:nvSpPr>
          <p:cNvPr id="18" name="Msphamcheck"/>
          <p:cNvSpPr/>
          <p:nvPr/>
        </p:nvSpPr>
        <p:spPr>
          <a:xfrm>
            <a:off x="2759772" y="4251792"/>
            <a:ext cx="3424626" cy="231855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>
              <a:solidFill>
                <a:schemeClr val="tx1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6" t="38730" r="5878" b="7513"/>
          <a:stretch/>
        </p:blipFill>
        <p:spPr>
          <a:xfrm>
            <a:off x="3095039" y="4405228"/>
            <a:ext cx="2754092" cy="201168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7663105" y="2688870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Town 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7CDE5D-C061-EC4B-A4FA-3B7B942564F9}"/>
              </a:ext>
            </a:extLst>
          </p:cNvPr>
          <p:cNvSpPr txBox="1"/>
          <p:nvPr/>
        </p:nvSpPr>
        <p:spPr>
          <a:xfrm>
            <a:off x="8144535" y="1095753"/>
            <a:ext cx="1441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/>
              <a:t>Look!</a:t>
            </a:r>
            <a:endParaRPr lang="ru-RU" sz="3600" b="1" i="1" dirty="0"/>
          </a:p>
        </p:txBody>
      </p:sp>
      <p:pic>
        <p:nvPicPr>
          <p:cNvPr id="12" name="Picture 2" descr="Smiling Alligator on Safari clipart">
            <a:extLst>
              <a:ext uri="{FF2B5EF4-FFF2-40B4-BE49-F238E27FC236}">
                <a16:creationId xmlns:a16="http://schemas.microsoft.com/office/drawing/2014/main" id="{A002739A-642A-1B4B-ADCD-A5E2CFC24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069" y="655963"/>
            <a:ext cx="885535" cy="117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4371" y="447290"/>
            <a:ext cx="5395428" cy="3822523"/>
          </a:xfrm>
          <a:prstGeom prst="rect">
            <a:avLst/>
          </a:prstGeom>
        </p:spPr>
      </p:pic>
      <p:pic>
        <p:nvPicPr>
          <p:cNvPr id="15" name="Msphamstar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0639" y="2615290"/>
            <a:ext cx="707197" cy="707197"/>
          </a:xfrm>
          <a:prstGeom prst="rect">
            <a:avLst/>
          </a:prstGeom>
        </p:spPr>
      </p:pic>
      <p:sp>
        <p:nvSpPr>
          <p:cNvPr id="20" name="Msphamcheck"/>
          <p:cNvSpPr/>
          <p:nvPr/>
        </p:nvSpPr>
        <p:spPr>
          <a:xfrm>
            <a:off x="8144535" y="5516629"/>
            <a:ext cx="1222489" cy="569126"/>
          </a:xfrm>
          <a:prstGeom prst="roundRect">
            <a:avLst/>
          </a:prstGeom>
          <a:solidFill>
            <a:srgbClr val="EB204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FFFF00"/>
                </a:solidFill>
                <a:latin typeface=".VnBodoni" panose="020B7200000000000000" pitchFamily="34" charset="0"/>
              </a:rPr>
              <a:t>Check </a:t>
            </a:r>
          </a:p>
        </p:txBody>
      </p:sp>
      <p:sp>
        <p:nvSpPr>
          <p:cNvPr id="22" name="Msphamnext">
            <a:hlinkClick r:id="" action="ppaction://hlinkshowjump?jump=nextslide"/>
          </p:cNvPr>
          <p:cNvSpPr/>
          <p:nvPr/>
        </p:nvSpPr>
        <p:spPr>
          <a:xfrm>
            <a:off x="9540458" y="5516629"/>
            <a:ext cx="1222489" cy="569126"/>
          </a:xfrm>
          <a:prstGeom prst="roundRect">
            <a:avLst/>
          </a:prstGeom>
          <a:solidFill>
            <a:srgbClr val="F7D3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.VnBodoni" panose="020B7200000000000000" pitchFamily="34" charset="0"/>
              </a:rPr>
              <a:t>Next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9330915" y="-1135584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MsPham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74221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spham" descr="Smiling Alligator on Safari clipart">
            <a:extLst>
              <a:ext uri="{FF2B5EF4-FFF2-40B4-BE49-F238E27FC236}">
                <a16:creationId xmlns:a16="http://schemas.microsoft.com/office/drawing/2014/main" id="{607CD612-6E2B-784E-99DA-7EF868683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37787" y="1594387"/>
            <a:ext cx="3090797" cy="4100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0F2F86-EB6C-CD41-A79E-E81336C33FF0}"/>
              </a:ext>
            </a:extLst>
          </p:cNvPr>
          <p:cNvSpPr txBox="1"/>
          <p:nvPr/>
        </p:nvSpPr>
        <p:spPr>
          <a:xfrm>
            <a:off x="6471180" y="2967335"/>
            <a:ext cx="31694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i="1" dirty="0"/>
              <a:t>Good job! </a:t>
            </a:r>
            <a:endParaRPr lang="ru-RU" sz="5400" b="1" i="1" dirty="0"/>
          </a:p>
        </p:txBody>
      </p:sp>
      <p:sp>
        <p:nvSpPr>
          <p:cNvPr id="6" name="Msphamnext">
            <a:hlinkClick r:id="" action="ppaction://hlinkshowjump?jump=nextslide"/>
          </p:cNvPr>
          <p:cNvSpPr/>
          <p:nvPr/>
        </p:nvSpPr>
        <p:spPr>
          <a:xfrm>
            <a:off x="9540458" y="5516629"/>
            <a:ext cx="1222489" cy="569126"/>
          </a:xfrm>
          <a:prstGeom prst="roundRect">
            <a:avLst/>
          </a:prstGeom>
          <a:solidFill>
            <a:srgbClr val="F7D3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.VnBodoni" panose="020B7200000000000000" pitchFamily="34" charset="0"/>
              </a:rPr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3101736425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BED4FBC-8FCB-4878-BF16-ACFFC1341C2E}"/>
              </a:ext>
            </a:extLst>
          </p:cNvPr>
          <p:cNvSpPr txBox="1"/>
          <p:nvPr/>
        </p:nvSpPr>
        <p:spPr>
          <a:xfrm>
            <a:off x="2886076" y="2477528"/>
            <a:ext cx="70484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>
                <a:solidFill>
                  <a:srgbClr val="EE4C6F"/>
                </a:solidFill>
                <a:latin typeface="ARCO" panose="02000800000000000000" pitchFamily="2" charset="0"/>
              </a:rPr>
              <a:t>grammar</a:t>
            </a:r>
          </a:p>
        </p:txBody>
      </p:sp>
    </p:spTree>
    <p:extLst>
      <p:ext uri="{BB962C8B-B14F-4D97-AF65-F5344CB8AC3E}">
        <p14:creationId xmlns:p14="http://schemas.microsoft.com/office/powerpoint/2010/main" val="400728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74078" y="780244"/>
            <a:ext cx="8178326" cy="5369815"/>
          </a:xfrm>
          <a:prstGeom prst="roundRect">
            <a:avLst>
              <a:gd name="adj" fmla="val 7489"/>
            </a:avLst>
          </a:prstGeom>
        </p:spPr>
      </p:pic>
      <p:sp>
        <p:nvSpPr>
          <p:cNvPr id="4" name="Rectangle 3"/>
          <p:cNvSpPr/>
          <p:nvPr/>
        </p:nvSpPr>
        <p:spPr>
          <a:xfrm>
            <a:off x="1208900" y="482681"/>
            <a:ext cx="3329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1. Look, listen and repeat.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Mspham0936082789">
            <a:extLst>
              <a:ext uri="{FF2B5EF4-FFF2-40B4-BE49-F238E27FC236}">
                <a16:creationId xmlns:a16="http://schemas.microsoft.com/office/drawing/2014/main" id="{AB1F192D-6B50-4C49-BE02-33AC743EE62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12140" y="2141503"/>
            <a:ext cx="361938" cy="365760"/>
          </a:xfrm>
          <a:prstGeom prst="rect">
            <a:avLst/>
          </a:prstGeom>
        </p:spPr>
      </p:pic>
      <p:pic>
        <p:nvPicPr>
          <p:cNvPr id="7" name="Mspham0936082789">
            <a:extLst>
              <a:ext uri="{FF2B5EF4-FFF2-40B4-BE49-F238E27FC236}">
                <a16:creationId xmlns:a16="http://schemas.microsoft.com/office/drawing/2014/main" id="{F2B271CC-3FF2-41AD-A1B6-4D79A770428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12140" y="4716027"/>
            <a:ext cx="361938" cy="365760"/>
          </a:xfrm>
          <a:prstGeom prst="rect">
            <a:avLst/>
          </a:prstGeom>
        </p:spPr>
      </p:pic>
      <p:pic>
        <p:nvPicPr>
          <p:cNvPr id="8" name="Mspham0936082789">
            <a:extLst>
              <a:ext uri="{FF2B5EF4-FFF2-40B4-BE49-F238E27FC236}">
                <a16:creationId xmlns:a16="http://schemas.microsoft.com/office/drawing/2014/main" id="{D9E678AC-7CEB-4E94-B32A-64C24CC459F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152404" y="2141503"/>
            <a:ext cx="361938" cy="365760"/>
          </a:xfrm>
          <a:prstGeom prst="rect">
            <a:avLst/>
          </a:prstGeom>
        </p:spPr>
      </p:pic>
      <p:pic>
        <p:nvPicPr>
          <p:cNvPr id="9" name="Mspham0936082789">
            <a:extLst>
              <a:ext uri="{FF2B5EF4-FFF2-40B4-BE49-F238E27FC236}">
                <a16:creationId xmlns:a16="http://schemas.microsoft.com/office/drawing/2014/main" id="{A1E58337-6958-43B8-A5BE-3E791C32057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152404" y="4716027"/>
            <a:ext cx="361938" cy="36576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F1827B8-50DB-4B84-AEA3-ABCFFACC614A}"/>
              </a:ext>
            </a:extLst>
          </p:cNvPr>
          <p:cNvSpPr/>
          <p:nvPr/>
        </p:nvSpPr>
        <p:spPr>
          <a:xfrm>
            <a:off x="8379472" y="3465151"/>
            <a:ext cx="1524000" cy="51689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Mspham0936082789">
            <a:extLst>
              <a:ext uri="{FF2B5EF4-FFF2-40B4-BE49-F238E27FC236}">
                <a16:creationId xmlns:a16="http://schemas.microsoft.com/office/drawing/2014/main" id="{20224F4D-E97C-485C-B8BD-653F81AA950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077695" y="1293919"/>
            <a:ext cx="180969" cy="182880"/>
          </a:xfrm>
          <a:prstGeom prst="rect">
            <a:avLst/>
          </a:prstGeom>
        </p:spPr>
      </p:pic>
      <p:pic>
        <p:nvPicPr>
          <p:cNvPr id="25" name="Mspham0936082789">
            <a:extLst>
              <a:ext uri="{FF2B5EF4-FFF2-40B4-BE49-F238E27FC236}">
                <a16:creationId xmlns:a16="http://schemas.microsoft.com/office/drawing/2014/main" id="{BC484FFA-5B7B-443A-8FB1-F640DD8BF99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650591" y="1168218"/>
            <a:ext cx="180969" cy="182880"/>
          </a:xfrm>
          <a:prstGeom prst="rect">
            <a:avLst/>
          </a:prstGeom>
        </p:spPr>
      </p:pic>
      <p:pic>
        <p:nvPicPr>
          <p:cNvPr id="26" name="Mspham0936082789">
            <a:extLst>
              <a:ext uri="{FF2B5EF4-FFF2-40B4-BE49-F238E27FC236}">
                <a16:creationId xmlns:a16="http://schemas.microsoft.com/office/drawing/2014/main" id="{CE245200-9C67-44DE-8209-74A5839FA22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741075" y="836557"/>
            <a:ext cx="180969" cy="182880"/>
          </a:xfrm>
          <a:prstGeom prst="rect">
            <a:avLst/>
          </a:prstGeom>
        </p:spPr>
      </p:pic>
      <p:pic>
        <p:nvPicPr>
          <p:cNvPr id="27" name="Mspham0936082789">
            <a:extLst>
              <a:ext uri="{FF2B5EF4-FFF2-40B4-BE49-F238E27FC236}">
                <a16:creationId xmlns:a16="http://schemas.microsoft.com/office/drawing/2014/main" id="{1FA9BA61-7E5D-4672-9E5E-B6616E7359D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612741" y="1373082"/>
            <a:ext cx="180969" cy="182880"/>
          </a:xfrm>
          <a:prstGeom prst="rect">
            <a:avLst/>
          </a:prstGeom>
        </p:spPr>
      </p:pic>
      <p:pic>
        <p:nvPicPr>
          <p:cNvPr id="28" name="Mspham0936082789">
            <a:extLst>
              <a:ext uri="{FF2B5EF4-FFF2-40B4-BE49-F238E27FC236}">
                <a16:creationId xmlns:a16="http://schemas.microsoft.com/office/drawing/2014/main" id="{01E19CE4-9C59-45D7-A41F-8292954D467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822666" y="971903"/>
            <a:ext cx="180969" cy="182880"/>
          </a:xfrm>
          <a:prstGeom prst="rect">
            <a:avLst/>
          </a:prstGeom>
        </p:spPr>
      </p:pic>
      <p:pic>
        <p:nvPicPr>
          <p:cNvPr id="29" name="Mspham0936082789">
            <a:extLst>
              <a:ext uri="{FF2B5EF4-FFF2-40B4-BE49-F238E27FC236}">
                <a16:creationId xmlns:a16="http://schemas.microsoft.com/office/drawing/2014/main" id="{45A6C05F-3EC6-437F-91A5-0131CC9B471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679955" y="2894921"/>
            <a:ext cx="180969" cy="182880"/>
          </a:xfrm>
          <a:prstGeom prst="rect">
            <a:avLst/>
          </a:prstGeom>
        </p:spPr>
      </p:pic>
      <p:pic>
        <p:nvPicPr>
          <p:cNvPr id="30" name="Mspham0936082789">
            <a:extLst>
              <a:ext uri="{FF2B5EF4-FFF2-40B4-BE49-F238E27FC236}">
                <a16:creationId xmlns:a16="http://schemas.microsoft.com/office/drawing/2014/main" id="{137881FE-A723-4372-827D-F82E64E253C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269496" y="3906476"/>
            <a:ext cx="180969" cy="182880"/>
          </a:xfrm>
          <a:prstGeom prst="rect">
            <a:avLst/>
          </a:prstGeom>
        </p:spPr>
      </p:pic>
      <p:pic>
        <p:nvPicPr>
          <p:cNvPr id="31" name="Mspham0936082789">
            <a:extLst>
              <a:ext uri="{FF2B5EF4-FFF2-40B4-BE49-F238E27FC236}">
                <a16:creationId xmlns:a16="http://schemas.microsoft.com/office/drawing/2014/main" id="{B8872991-5AC2-4144-BC8D-8B0F7D40168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168180" y="5403003"/>
            <a:ext cx="180969" cy="182880"/>
          </a:xfrm>
          <a:prstGeom prst="rect">
            <a:avLst/>
          </a:prstGeom>
        </p:spPr>
      </p:pic>
      <p:pic>
        <p:nvPicPr>
          <p:cNvPr id="32" name="Mspham0936082789">
            <a:extLst>
              <a:ext uri="{FF2B5EF4-FFF2-40B4-BE49-F238E27FC236}">
                <a16:creationId xmlns:a16="http://schemas.microsoft.com/office/drawing/2014/main" id="{BDF9C973-E83A-4A42-9CB2-2FFBAB5CA35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930430" y="5726853"/>
            <a:ext cx="180969" cy="182880"/>
          </a:xfrm>
          <a:prstGeom prst="rect">
            <a:avLst/>
          </a:prstGeom>
        </p:spPr>
      </p:pic>
      <p:pic>
        <p:nvPicPr>
          <p:cNvPr id="33" name="Mspham0936082789">
            <a:extLst>
              <a:ext uri="{FF2B5EF4-FFF2-40B4-BE49-F238E27FC236}">
                <a16:creationId xmlns:a16="http://schemas.microsoft.com/office/drawing/2014/main" id="{F45F2090-B430-4BBA-90E2-9587F982BEE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660616" y="3723596"/>
            <a:ext cx="180969" cy="182880"/>
          </a:xfrm>
          <a:prstGeom prst="rect">
            <a:avLst/>
          </a:prstGeom>
        </p:spPr>
      </p:pic>
      <p:pic>
        <p:nvPicPr>
          <p:cNvPr id="34" name="Mspham0936082789">
            <a:extLst>
              <a:ext uri="{FF2B5EF4-FFF2-40B4-BE49-F238E27FC236}">
                <a16:creationId xmlns:a16="http://schemas.microsoft.com/office/drawing/2014/main" id="{BE27CA9E-DF1A-4B18-A018-D06CCD9D60D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812987" y="3616326"/>
            <a:ext cx="180969" cy="182880"/>
          </a:xfrm>
          <a:prstGeom prst="rect">
            <a:avLst/>
          </a:prstGeom>
        </p:spPr>
      </p:pic>
      <p:pic>
        <p:nvPicPr>
          <p:cNvPr id="35" name="Mspham0936082789">
            <a:extLst>
              <a:ext uri="{FF2B5EF4-FFF2-40B4-BE49-F238E27FC236}">
                <a16:creationId xmlns:a16="http://schemas.microsoft.com/office/drawing/2014/main" id="{6AAD7D67-78B5-4516-A36D-5BE38FA8077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93887" y="4096724"/>
            <a:ext cx="180969" cy="182880"/>
          </a:xfrm>
          <a:prstGeom prst="rect">
            <a:avLst/>
          </a:prstGeom>
        </p:spPr>
      </p:pic>
      <p:pic>
        <p:nvPicPr>
          <p:cNvPr id="36" name="Mspham0936082789">
            <a:extLst>
              <a:ext uri="{FF2B5EF4-FFF2-40B4-BE49-F238E27FC236}">
                <a16:creationId xmlns:a16="http://schemas.microsoft.com/office/drawing/2014/main" id="{8E14653D-DAF5-4D2C-80E5-6145D0C21A6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946087" y="5270627"/>
            <a:ext cx="180969" cy="182880"/>
          </a:xfrm>
          <a:prstGeom prst="rect">
            <a:avLst/>
          </a:prstGeom>
        </p:spPr>
      </p:pic>
      <p:pic>
        <p:nvPicPr>
          <p:cNvPr id="37" name="Mspham0936082789">
            <a:extLst>
              <a:ext uri="{FF2B5EF4-FFF2-40B4-BE49-F238E27FC236}">
                <a16:creationId xmlns:a16="http://schemas.microsoft.com/office/drawing/2014/main" id="{960A7DB1-6FAF-4A3E-B34D-BCECD202DA1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629643" y="5738706"/>
            <a:ext cx="180969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9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1 What’s your address- - Lesson 1 - 1 Look, listen and repea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1 What’s your address- - Lesson 1 - 1 Look, listen and repeat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1 What’s your address- - Lesson 1 - 1 Look, listen and repeat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1 - Unit 1 What’s your address- - Lesson 1 - 1 Look, listen and repeat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4 Tập 1 - Unit 1 Nice to see you again - Lesson 1 - 1 Look, listen and repea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ếng Anh 5 Tập 1 - Unit 1 What’s your address- - Lesson 1 - 1 Look, listen and repeat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ếng Anh 5 Tập 1 - Unit 1 What’s your address- - Lesson 1 - 1 Look, listen and repeat (mp3cut.net) (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iếng Anh 5 Tập 1 - Unit 1 What’s your address- - Lesson 1 - 1 Look, listen and repeat (mp3cut.net)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iếng Anh 5 Tập 1 - Unit 1 What’s your address- - Lesson 1 - 1 Look, listen and repeat (mp3cut.net) 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iếng Anh 5 Tập 1 - Unit 1 What’s your address- - Lesson 1 - 1 Look, listen and repeat (mp3cut.net) (9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iếng Anh 5 Tập 1 - Unit 1 What’s your address- - Lesson 1 - 1 Look, listen and repeat (mp3cut.net) (9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Tiếng Anh 5 Tập 1 - Unit 1 What’s your address- - Lesson 1 - 1 Look, listen and repeat (mp3cut.net) (10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Tiếng Anh 5 Tập 1 - Unit 1 What’s your address- - Lesson 1 - 1 Look, listen and repeat (mp3cut.net) (1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Tiếng Anh 5 Tập 1 - Unit 1 What’s your address- - Lesson 1 - 1 Look, listen and repeat (mp3cut.net) (1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Tiếng Anh 5 Tập 1 - Unit 1 What’s your address- - Lesson 1 - 1 Look, listen and repeat (mp3cut.net) (1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Tiếng Anh 5 Tập 1 - Unit 1 What’s your address- - Lesson 1 - 1 Look, listen and repeat (mp3cut.net) (1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Tiếng Anh 5 Tập 1 - Unit 1 What’s your address- - Lesson 1 - 1 Look, listen and repeat (mp3cut.net) (1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Tiếng Anh 5 Tập 1 - Unit 1 What’s your address- - Lesson 1 - 1 Look, listen and repeat (mp3cut.net) (1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Tiếng Anh 5 Tập 1 - Unit 1 What’s your address- - Lesson 1 - 1 Look, listen and repeat (mp3cut.net) (1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907492" y="365196"/>
            <a:ext cx="20102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GRAMMAR</a:t>
            </a:r>
            <a:endParaRPr lang="zh-CN" altLang="en-US" sz="24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236739" y="381352"/>
            <a:ext cx="50269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altLang="zh-CN" sz="2400" b="1" dirty="0" err="1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Hỏi</a:t>
            </a:r>
            <a:r>
              <a:rPr lang="en-US" altLang="zh-CN" sz="24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 - </a:t>
            </a:r>
            <a:r>
              <a:rPr lang="en-US" altLang="zh-CN" sz="2400" b="1" dirty="0" err="1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đáp</a:t>
            </a:r>
            <a:r>
              <a:rPr lang="en-US" altLang="zh-CN" sz="24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ai</a:t>
            </a:r>
            <a:r>
              <a:rPr lang="en-US" altLang="zh-CN" sz="24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đó</a:t>
            </a:r>
            <a:r>
              <a:rPr lang="en-US" altLang="zh-CN" sz="24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sống</a:t>
            </a:r>
            <a:r>
              <a:rPr lang="en-US" altLang="zh-CN" sz="24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 ở </a:t>
            </a:r>
            <a:r>
              <a:rPr lang="en-US" altLang="zh-CN" sz="2400" b="1" dirty="0" err="1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đâu</a:t>
            </a:r>
            <a:r>
              <a:rPr lang="en-US" altLang="zh-CN" sz="24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:</a:t>
            </a:r>
            <a:endParaRPr lang="zh-CN" altLang="en-US" sz="24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5" name="Picture 6" descr="https://s.sachmem.vn/public/images/TA5T1SHSDEMO/U1-L1-3-bg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7" t="28865" r="31785"/>
          <a:stretch/>
        </p:blipFill>
        <p:spPr bwMode="auto">
          <a:xfrm>
            <a:off x="2133324" y="1782533"/>
            <a:ext cx="2399301" cy="119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3332974" y="921287"/>
            <a:ext cx="3295602" cy="578882"/>
          </a:xfrm>
          <a:prstGeom prst="wedgeRoundRectCallout">
            <a:avLst>
              <a:gd name="adj1" fmla="val -52044"/>
              <a:gd name="adj2" fmla="val 90239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do you live?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4903956" y="1926799"/>
            <a:ext cx="5741425" cy="578882"/>
          </a:xfrm>
          <a:prstGeom prst="wedgeRoundRectCallout">
            <a:avLst>
              <a:gd name="adj1" fmla="val -59807"/>
              <a:gd name="adj2" fmla="val 48298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 live in/on/at _____________.</a:t>
            </a:r>
          </a:p>
        </p:txBody>
      </p:sp>
      <p:sp>
        <p:nvSpPr>
          <p:cNvPr id="8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421217" y="1954630"/>
            <a:ext cx="1960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FC18DB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+ address</a:t>
            </a:r>
            <a:endParaRPr lang="zh-CN" altLang="en-US" sz="2800" b="1" i="0" dirty="0">
              <a:solidFill>
                <a:srgbClr val="FC18DB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6879897" y="976949"/>
            <a:ext cx="32765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</a:t>
            </a:r>
            <a:r>
              <a:rPr lang="en-US" altLang="zh-CN" sz="2000" dirty="0" err="1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Bạn</a:t>
            </a:r>
            <a:r>
              <a:rPr lang="en-US" altLang="zh-CN" sz="2000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sống</a:t>
            </a:r>
            <a:r>
              <a:rPr lang="en-US" altLang="zh-CN" sz="2000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 ở </a:t>
            </a:r>
            <a:r>
              <a:rPr lang="en-US" altLang="zh-CN" sz="2000" dirty="0" err="1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đâu</a:t>
            </a:r>
            <a:r>
              <a:rPr lang="en-US" altLang="zh-CN" sz="2000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?)</a:t>
            </a:r>
            <a:endParaRPr lang="zh-CN" altLang="en-US" sz="20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637206" y="2576331"/>
            <a:ext cx="40582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(Tớ sống ở_________)</a:t>
            </a:r>
            <a:endParaRPr lang="zh-CN" altLang="en-US" sz="20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49887" y="3258805"/>
            <a:ext cx="6096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ctr"/>
            <a:r>
              <a:rPr lang="vi-VN" sz="2000" b="1" dirty="0">
                <a:solidFill>
                  <a:srgbClr val="C00000"/>
                </a:solidFill>
                <a:latin typeface="arial" panose="020B0604020202020204" pitchFamily="34" charset="0"/>
              </a:rPr>
              <a:t>I live in </a:t>
            </a:r>
            <a:r>
              <a:rPr lang="vi-VN" sz="2000" b="1" dirty="0">
                <a:solidFill>
                  <a:srgbClr val="333333"/>
                </a:solidFill>
                <a:latin typeface="arial" panose="020B0604020202020204" pitchFamily="34" charset="0"/>
              </a:rPr>
              <a:t>+ </a:t>
            </a:r>
            <a:r>
              <a:rPr lang="vi-VN" sz="2000" i="1" dirty="0">
                <a:solidFill>
                  <a:srgbClr val="0070C0"/>
                </a:solidFill>
                <a:latin typeface="arial" panose="020B0604020202020204" pitchFamily="34" charset="0"/>
              </a:rPr>
              <a:t>(flat/ village/ town / city).</a:t>
            </a:r>
            <a:r>
              <a:rPr lang="vi-VN" sz="2000" i="1" dirty="0">
                <a:solidFill>
                  <a:srgbClr val="333333"/>
                </a:solidFill>
                <a:latin typeface="arial" panose="020B0604020202020204" pitchFamily="34" charset="0"/>
              </a:rPr>
              <a:t> </a:t>
            </a:r>
            <a:r>
              <a:rPr lang="en-US" sz="2000" i="1" dirty="0" smtClean="0">
                <a:solidFill>
                  <a:srgbClr val="333333"/>
                </a:solidFill>
                <a:latin typeface="arial" panose="020B0604020202020204" pitchFamily="34" charset="0"/>
              </a:rPr>
              <a:t/>
            </a:r>
            <a:br>
              <a:rPr lang="en-US" sz="2000" i="1" dirty="0" smtClean="0">
                <a:solidFill>
                  <a:srgbClr val="333333"/>
                </a:solidFill>
                <a:latin typeface="arial" panose="020B0604020202020204" pitchFamily="34" charset="0"/>
              </a:rPr>
            </a:br>
            <a:r>
              <a:rPr lang="vi-VN" dirty="0" smtClean="0">
                <a:latin typeface="arial" panose="020B0604020202020204" pitchFamily="34" charset="0"/>
              </a:rPr>
              <a:t>(</a:t>
            </a:r>
            <a:r>
              <a:rPr lang="vi-VN" dirty="0">
                <a:latin typeface="arial" panose="020B0604020202020204" pitchFamily="34" charset="0"/>
              </a:rPr>
              <a:t>Mình sống ở + </a:t>
            </a:r>
            <a:r>
              <a:rPr lang="vi-VN" i="1" dirty="0">
                <a:latin typeface="arial" panose="020B0604020202020204" pitchFamily="34" charset="0"/>
              </a:rPr>
              <a:t>(căn hộ/ làng/ thị xã/ thành phố</a:t>
            </a:r>
            <a:r>
              <a:rPr lang="vi-VN" i="1" dirty="0" smtClean="0">
                <a:latin typeface="arial" panose="020B0604020202020204" pitchFamily="34" charset="0"/>
              </a:rPr>
              <a:t>)</a:t>
            </a:r>
            <a:r>
              <a:rPr lang="vi-VN" dirty="0" smtClean="0">
                <a:latin typeface="arial" panose="020B0604020202020204" pitchFamily="34" charset="0"/>
              </a:rPr>
              <a:t>.</a:t>
            </a:r>
            <a:endParaRPr lang="vi-VN" dirty="0"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49887" y="4090907"/>
            <a:ext cx="6096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ctr"/>
            <a:r>
              <a:rPr lang="vi-VN" sz="2000" b="1" dirty="0">
                <a:solidFill>
                  <a:srgbClr val="C00000"/>
                </a:solidFill>
                <a:latin typeface="arial" panose="020B0604020202020204" pitchFamily="34" charset="0"/>
              </a:rPr>
              <a:t>I live on </a:t>
            </a:r>
            <a:r>
              <a:rPr lang="vi-VN" sz="2000" b="1" dirty="0">
                <a:solidFill>
                  <a:srgbClr val="333333"/>
                </a:solidFill>
                <a:latin typeface="arial" panose="020B0604020202020204" pitchFamily="34" charset="0"/>
              </a:rPr>
              <a:t>+ </a:t>
            </a:r>
            <a:r>
              <a:rPr lang="vi-VN" sz="2000" i="1" dirty="0">
                <a:solidFill>
                  <a:srgbClr val="0070C0"/>
                </a:solidFill>
                <a:latin typeface="arial" panose="020B0604020202020204" pitchFamily="34" charset="0"/>
              </a:rPr>
              <a:t>(road/ street/ the 1st/ 2nd floor).</a:t>
            </a:r>
            <a:r>
              <a:rPr lang="vi-VN" sz="2000" i="1" dirty="0">
                <a:solidFill>
                  <a:srgbClr val="333333"/>
                </a:solidFill>
                <a:latin typeface="arial" panose="020B0604020202020204" pitchFamily="34" charset="0"/>
              </a:rPr>
              <a:t> </a:t>
            </a:r>
            <a:r>
              <a:rPr lang="en-US" sz="2000" i="1" dirty="0" smtClean="0">
                <a:solidFill>
                  <a:srgbClr val="333333"/>
                </a:solidFill>
                <a:latin typeface="arial" panose="020B0604020202020204" pitchFamily="34" charset="0"/>
              </a:rPr>
              <a:t/>
            </a:r>
            <a:br>
              <a:rPr lang="en-US" sz="2000" i="1" dirty="0" smtClean="0">
                <a:solidFill>
                  <a:srgbClr val="333333"/>
                </a:solidFill>
                <a:latin typeface="arial" panose="020B0604020202020204" pitchFamily="34" charset="0"/>
              </a:rPr>
            </a:br>
            <a:r>
              <a:rPr lang="vi-VN" dirty="0" smtClean="0">
                <a:latin typeface="arial" panose="020B0604020202020204" pitchFamily="34" charset="0"/>
              </a:rPr>
              <a:t>(</a:t>
            </a:r>
            <a:r>
              <a:rPr lang="vi-VN" dirty="0">
                <a:latin typeface="arial" panose="020B0604020202020204" pitchFamily="34" charset="0"/>
              </a:rPr>
              <a:t>Mình sống ở + </a:t>
            </a:r>
            <a:r>
              <a:rPr lang="vi-VN" i="1" dirty="0">
                <a:latin typeface="arial" panose="020B0604020202020204" pitchFamily="34" charset="0"/>
              </a:rPr>
              <a:t>(tên đường/ phố/ số tầng của chung cư)</a:t>
            </a:r>
            <a:r>
              <a:rPr lang="vi-VN" dirty="0">
                <a:latin typeface="arial" panose="020B0604020202020204" pitchFamily="34" charset="0"/>
              </a:rPr>
              <a:t>).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949887" y="4937625"/>
            <a:ext cx="6096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vi-VN" b="1" dirty="0">
                <a:solidFill>
                  <a:srgbClr val="C00000"/>
                </a:solidFill>
                <a:latin typeface="arial" panose="020B0604020202020204" pitchFamily="34" charset="0"/>
              </a:rPr>
              <a:t> </a:t>
            </a:r>
            <a:r>
              <a:rPr lang="vi-VN" sz="2000" b="1" dirty="0">
                <a:solidFill>
                  <a:srgbClr val="C00000"/>
                </a:solidFill>
                <a:latin typeface="arial" panose="020B0604020202020204" pitchFamily="34" charset="0"/>
              </a:rPr>
              <a:t>I live at </a:t>
            </a:r>
            <a:r>
              <a:rPr lang="vi-VN" sz="2000" b="1" dirty="0">
                <a:solidFill>
                  <a:srgbClr val="333333"/>
                </a:solidFill>
                <a:latin typeface="arial" panose="020B0604020202020204" pitchFamily="34" charset="0"/>
              </a:rPr>
              <a:t>+ </a:t>
            </a:r>
            <a:r>
              <a:rPr lang="vi-VN" sz="2000" i="1" dirty="0">
                <a:solidFill>
                  <a:srgbClr val="0070C0"/>
                </a:solidFill>
                <a:latin typeface="arial" panose="020B0604020202020204" pitchFamily="34" charset="0"/>
              </a:rPr>
              <a:t>(number) </a:t>
            </a:r>
            <a:r>
              <a:rPr lang="vi-VN" sz="2000" b="1" dirty="0">
                <a:solidFill>
                  <a:srgbClr val="0070C0"/>
                </a:solidFill>
                <a:latin typeface="arial" panose="020B0604020202020204" pitchFamily="34" charset="0"/>
              </a:rPr>
              <a:t>+ </a:t>
            </a:r>
            <a:r>
              <a:rPr lang="vi-VN" sz="2000" i="1" dirty="0">
                <a:solidFill>
                  <a:srgbClr val="0070C0"/>
                </a:solidFill>
                <a:latin typeface="arial" panose="020B0604020202020204" pitchFamily="34" charset="0"/>
              </a:rPr>
              <a:t>(street/ road/ lane</a:t>
            </a:r>
            <a:r>
              <a:rPr lang="vi-VN" sz="2000" i="1" dirty="0" smtClean="0">
                <a:solidFill>
                  <a:srgbClr val="0070C0"/>
                </a:solidFill>
                <a:latin typeface="arial" panose="020B0604020202020204" pitchFamily="34" charset="0"/>
              </a:rPr>
              <a:t>)</a:t>
            </a:r>
            <a:r>
              <a:rPr lang="vi-VN" sz="2000" b="1" dirty="0" smtClean="0">
                <a:latin typeface="arial" panose="020B0604020202020204" pitchFamily="34" charset="0"/>
              </a:rPr>
              <a:t>.</a:t>
            </a:r>
            <a:r>
              <a:rPr lang="en-US" sz="2000" b="1" dirty="0" smtClean="0">
                <a:latin typeface="arial" panose="020B0604020202020204" pitchFamily="34" charset="0"/>
              </a:rPr>
              <a:t> </a:t>
            </a:r>
            <a:br>
              <a:rPr lang="en-US" sz="2000" b="1" dirty="0" smtClean="0">
                <a:latin typeface="arial" panose="020B0604020202020204" pitchFamily="34" charset="0"/>
              </a:rPr>
            </a:br>
            <a:r>
              <a:rPr lang="vi-VN" dirty="0" smtClean="0">
                <a:latin typeface="arial" panose="020B0604020202020204" pitchFamily="34" charset="0"/>
              </a:rPr>
              <a:t>(</a:t>
            </a:r>
            <a:r>
              <a:rPr lang="vi-VN" dirty="0">
                <a:latin typeface="arial" panose="020B0604020202020204" pitchFamily="34" charset="0"/>
              </a:rPr>
              <a:t>Mình sống ở + </a:t>
            </a:r>
            <a:r>
              <a:rPr lang="vi-VN" i="1" dirty="0">
                <a:latin typeface="arial" panose="020B0604020202020204" pitchFamily="34" charset="0"/>
              </a:rPr>
              <a:t>(số nhà)</a:t>
            </a:r>
            <a:r>
              <a:rPr lang="vi-VN" dirty="0">
                <a:latin typeface="arial" panose="020B0604020202020204" pitchFamily="34" charset="0"/>
              </a:rPr>
              <a:t> + </a:t>
            </a:r>
            <a:r>
              <a:rPr lang="vi-VN" i="1" dirty="0">
                <a:latin typeface="arial" panose="020B0604020202020204" pitchFamily="34" charset="0"/>
              </a:rPr>
              <a:t>(tên phố/ tên đường/ tên ngõ</a:t>
            </a:r>
            <a:r>
              <a:rPr lang="vi-VN" i="1" dirty="0" smtClean="0">
                <a:latin typeface="arial" panose="020B0604020202020204" pitchFamily="34" charset="0"/>
              </a:rPr>
              <a:t>)</a:t>
            </a:r>
            <a:r>
              <a:rPr lang="vi-VN" dirty="0" smtClean="0">
                <a:latin typeface="arial" panose="020B0604020202020204" pitchFamily="34" charset="0"/>
              </a:rPr>
              <a:t>)</a:t>
            </a:r>
            <a:endParaRPr lang="vi-VN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21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907492" y="365196"/>
            <a:ext cx="20102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GRAMMAR</a:t>
            </a:r>
            <a:endParaRPr lang="zh-CN" altLang="en-US" sz="24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236739" y="381352"/>
            <a:ext cx="50269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altLang="zh-CN" sz="2400" b="1" dirty="0" err="1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Hỏi</a:t>
            </a:r>
            <a:r>
              <a:rPr lang="en-US" altLang="zh-CN" sz="24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 - </a:t>
            </a:r>
            <a:r>
              <a:rPr lang="en-US" altLang="zh-CN" sz="2400" b="1" dirty="0" err="1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đáp</a:t>
            </a:r>
            <a:r>
              <a:rPr lang="en-US" altLang="zh-CN" sz="24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ai</a:t>
            </a:r>
            <a:r>
              <a:rPr lang="en-US" altLang="zh-CN" sz="24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đó</a:t>
            </a:r>
            <a:r>
              <a:rPr lang="en-US" altLang="zh-CN" sz="24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sống</a:t>
            </a:r>
            <a:r>
              <a:rPr lang="en-US" altLang="zh-CN" sz="24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 ở </a:t>
            </a:r>
            <a:r>
              <a:rPr lang="en-US" altLang="zh-CN" sz="2400" b="1" dirty="0" err="1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đâu</a:t>
            </a:r>
            <a:r>
              <a:rPr lang="en-US" altLang="zh-CN" sz="24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:</a:t>
            </a:r>
            <a:endParaRPr lang="zh-CN" altLang="en-US" sz="24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5" name="Picture 6" descr="https://s.sachmem.vn/public/images/TA5T1SHSDEMO/U1-L1-3-bg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7" t="28865" r="31785"/>
          <a:stretch/>
        </p:blipFill>
        <p:spPr bwMode="auto">
          <a:xfrm>
            <a:off x="2133324" y="1782533"/>
            <a:ext cx="2399301" cy="119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3332974" y="921287"/>
            <a:ext cx="3295602" cy="578882"/>
          </a:xfrm>
          <a:prstGeom prst="wedgeRoundRectCallout">
            <a:avLst>
              <a:gd name="adj1" fmla="val -52044"/>
              <a:gd name="adj2" fmla="val 90239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do you live?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4903956" y="1926799"/>
            <a:ext cx="5741425" cy="578882"/>
          </a:xfrm>
          <a:prstGeom prst="wedgeRoundRectCallout">
            <a:avLst>
              <a:gd name="adj1" fmla="val -59807"/>
              <a:gd name="adj2" fmla="val 48298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 live in/on/at _____________.</a:t>
            </a:r>
          </a:p>
        </p:txBody>
      </p:sp>
      <p:sp>
        <p:nvSpPr>
          <p:cNvPr id="8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421217" y="1954630"/>
            <a:ext cx="1960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FC18DB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+ address</a:t>
            </a:r>
            <a:endParaRPr lang="zh-CN" altLang="en-US" sz="2800" b="1" i="0" dirty="0">
              <a:solidFill>
                <a:srgbClr val="FC18DB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6879897" y="976949"/>
            <a:ext cx="32765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</a:t>
            </a:r>
            <a:r>
              <a:rPr lang="en-US" altLang="zh-CN" sz="2000" dirty="0" err="1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Bạn</a:t>
            </a:r>
            <a:r>
              <a:rPr lang="en-US" altLang="zh-CN" sz="2000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sống</a:t>
            </a:r>
            <a:r>
              <a:rPr lang="en-US" altLang="zh-CN" sz="2000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 ở </a:t>
            </a:r>
            <a:r>
              <a:rPr lang="en-US" altLang="zh-CN" sz="2000" dirty="0" err="1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đâu</a:t>
            </a:r>
            <a:r>
              <a:rPr lang="en-US" altLang="zh-CN" sz="2000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?)</a:t>
            </a:r>
            <a:endParaRPr lang="zh-CN" altLang="en-US" sz="20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637206" y="2576331"/>
            <a:ext cx="40582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(Tớ sống ở_________)</a:t>
            </a:r>
            <a:endParaRPr lang="zh-CN" altLang="en-US" sz="20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958892" y="3183253"/>
            <a:ext cx="2996312" cy="442674"/>
          </a:xfrm>
          <a:prstGeom prst="wedgeRoundRectCallout">
            <a:avLst>
              <a:gd name="adj1" fmla="val 52719"/>
              <a:gd name="adj2" fmla="val 40240"/>
              <a:gd name="adj3" fmla="val 16667"/>
            </a:avLst>
          </a:prstGeom>
          <a:ln w="28575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Where do you live?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907492" y="3736632"/>
            <a:ext cx="3142591" cy="442674"/>
          </a:xfrm>
          <a:prstGeom prst="wedgeRoundRectCallout">
            <a:avLst>
              <a:gd name="adj1" fmla="val -59807"/>
              <a:gd name="adj2" fmla="val 48298"/>
              <a:gd name="adj3" fmla="val 16667"/>
            </a:avLst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 live in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Quoc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Oai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Town.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4254535" y="4323265"/>
            <a:ext cx="2885839" cy="442674"/>
          </a:xfrm>
          <a:prstGeom prst="wedgeRoundRectCallout">
            <a:avLst>
              <a:gd name="adj1" fmla="val 52719"/>
              <a:gd name="adj2" fmla="val 40240"/>
              <a:gd name="adj3" fmla="val 16667"/>
            </a:avLst>
          </a:prstGeom>
          <a:ln w="28575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Where do you live?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3890579" y="4889049"/>
            <a:ext cx="3493254" cy="442674"/>
          </a:xfrm>
          <a:prstGeom prst="wedgeRoundRectCallout">
            <a:avLst>
              <a:gd name="adj1" fmla="val -59807"/>
              <a:gd name="adj2" fmla="val 48298"/>
              <a:gd name="adj3" fmla="val 16667"/>
            </a:avLst>
          </a:prstGeom>
          <a:ln w="1905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 live on Hai Ba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Street.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8099762" y="3180195"/>
            <a:ext cx="3031784" cy="442674"/>
          </a:xfrm>
          <a:prstGeom prst="wedgeRoundRectCallout">
            <a:avLst>
              <a:gd name="adj1" fmla="val 52719"/>
              <a:gd name="adj2" fmla="val 40240"/>
              <a:gd name="adj3" fmla="val 16667"/>
            </a:avLst>
          </a:prstGeom>
          <a:ln w="28575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Where do you live?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ular Callout 15"/>
          <p:cNvSpPr/>
          <p:nvPr/>
        </p:nvSpPr>
        <p:spPr>
          <a:xfrm>
            <a:off x="7774668" y="3711408"/>
            <a:ext cx="3557508" cy="442674"/>
          </a:xfrm>
          <a:prstGeom prst="wedgeRoundRectCallout">
            <a:avLst>
              <a:gd name="adj1" fmla="val 46981"/>
              <a:gd name="adj2" fmla="val 73852"/>
              <a:gd name="adj3" fmla="val 16667"/>
            </a:avLst>
          </a:prstGeom>
          <a:ln w="19050">
            <a:solidFill>
              <a:srgbClr val="FC18DB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 live at 25 Green Lane.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1129535" y="4296289"/>
            <a:ext cx="2282305" cy="442674"/>
          </a:xfrm>
          <a:prstGeom prst="wedgeRoundRectCallout">
            <a:avLst>
              <a:gd name="adj1" fmla="val -59807"/>
              <a:gd name="adj2" fmla="val 48298"/>
              <a:gd name="adj3" fmla="val 16667"/>
            </a:avLst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 live in flat 10.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ular Callout 17"/>
          <p:cNvSpPr/>
          <p:nvPr/>
        </p:nvSpPr>
        <p:spPr>
          <a:xfrm>
            <a:off x="3890579" y="5534071"/>
            <a:ext cx="3493254" cy="442674"/>
          </a:xfrm>
          <a:prstGeom prst="wedgeRoundRectCallout">
            <a:avLst>
              <a:gd name="adj1" fmla="val -59807"/>
              <a:gd name="adj2" fmla="val 48298"/>
              <a:gd name="adj3" fmla="val 16667"/>
            </a:avLst>
          </a:prstGeom>
          <a:ln w="1905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 live on the first floor.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ounded Rectangular Callout 18"/>
          <p:cNvSpPr/>
          <p:nvPr/>
        </p:nvSpPr>
        <p:spPr>
          <a:xfrm>
            <a:off x="7774667" y="4323265"/>
            <a:ext cx="3848581" cy="442674"/>
          </a:xfrm>
          <a:prstGeom prst="wedgeRoundRectCallout">
            <a:avLst>
              <a:gd name="adj1" fmla="val 46981"/>
              <a:gd name="adj2" fmla="val 73852"/>
              <a:gd name="adj3" fmla="val 16667"/>
            </a:avLst>
          </a:prstGeom>
          <a:ln w="19050">
            <a:solidFill>
              <a:srgbClr val="FC18DB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 live at 45 Nguyen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Road.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34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8" grpId="0"/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ddress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3056" y="2447848"/>
            <a:ext cx="33098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address </a:t>
            </a:r>
            <a:endParaRPr lang="zh-CN" altLang="en-US" sz="48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3056" y="311132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/əˈdres/</a:t>
            </a:r>
            <a:endParaRPr lang="zh-CN" altLang="en-US" sz="2800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283056" y="363454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(n) địa chỉ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4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60253" y="485879"/>
            <a:ext cx="6325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Vocabulary</a:t>
            </a:r>
            <a:endParaRPr lang="zh-CN" altLang="en-US" sz="20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3B4CE4-8B0B-457F-8196-76BD4EE2D3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49" y="1728887"/>
            <a:ext cx="4276726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110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ddre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10" grpId="0"/>
      <p:bldP spid="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s.sachmem.vn/public/images/TA5T1SHSDEMO/U1-L1-3-bg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7" t="28865" r="31785"/>
          <a:stretch/>
        </p:blipFill>
        <p:spPr bwMode="auto">
          <a:xfrm>
            <a:off x="4333257" y="4853770"/>
            <a:ext cx="2811780" cy="139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08900" y="482681"/>
            <a:ext cx="21355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2. Point and say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424846" y="882791"/>
            <a:ext cx="2970007" cy="120884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050">
                <a:solidFill>
                  <a:srgbClr val="008000"/>
                </a:solidFill>
                <a:latin typeface="Helvetica Neue"/>
              </a:rPr>
              <a:t>  </a:t>
            </a:r>
          </a:p>
          <a:p>
            <a:pPr algn="ctr">
              <a:spcAft>
                <a:spcPts val="1200"/>
              </a:spcAft>
            </a:pPr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97, Village Road</a:t>
            </a:r>
          </a:p>
          <a:p>
            <a:pPr algn="ctr">
              <a:spcAft>
                <a:spcPts val="1200"/>
              </a:spcAft>
            </a:pPr>
            <a:r>
              <a:rPr lang="en-US" sz="1050">
                <a:solidFill>
                  <a:srgbClr val="008000"/>
                </a:solidFill>
                <a:latin typeface="Helvetica Neue"/>
              </a:rPr>
              <a:t>  </a:t>
            </a:r>
            <a:endParaRPr lang="en-US" sz="1050"/>
          </a:p>
        </p:txBody>
      </p:sp>
      <p:sp>
        <p:nvSpPr>
          <p:cNvPr id="4" name="Rounded Rectangular Callout 3"/>
          <p:cNvSpPr/>
          <p:nvPr/>
        </p:nvSpPr>
        <p:spPr>
          <a:xfrm>
            <a:off x="1132001" y="4194997"/>
            <a:ext cx="3687281" cy="578882"/>
          </a:xfrm>
          <a:prstGeom prst="wedgeRoundRectCallout">
            <a:avLst>
              <a:gd name="adj1" fmla="val 42439"/>
              <a:gd name="adj2" fmla="val 94978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your address?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6669676" y="4057060"/>
            <a:ext cx="4480348" cy="578882"/>
          </a:xfrm>
          <a:prstGeom prst="wedgeRoundRectCallout">
            <a:avLst>
              <a:gd name="adj1" fmla="val -45929"/>
              <a:gd name="adj2" fmla="val 134055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It's __________________.</a:t>
            </a:r>
          </a:p>
        </p:txBody>
      </p:sp>
      <p:sp>
        <p:nvSpPr>
          <p:cNvPr id="5" name="Rectangle 4"/>
          <p:cNvSpPr/>
          <p:nvPr/>
        </p:nvSpPr>
        <p:spPr>
          <a:xfrm>
            <a:off x="7809930" y="4115668"/>
            <a:ext cx="25371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97, Village Road</a:t>
            </a:r>
          </a:p>
        </p:txBody>
      </p:sp>
      <p:pic>
        <p:nvPicPr>
          <p:cNvPr id="9" name="Picture 2" descr="https://s.sachmem.vn/public/images/TA5T1SHS/U1-L1-2-2-b679f372f31207a3d8a13e162a91777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443" y="966821"/>
            <a:ext cx="4238625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13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s.sachmem.vn/public/images/TA5T1SHSDEMO/U1-L1-3-bg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7" t="28865" r="31785"/>
          <a:stretch/>
        </p:blipFill>
        <p:spPr bwMode="auto">
          <a:xfrm>
            <a:off x="4333257" y="4853770"/>
            <a:ext cx="2811780" cy="139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08900" y="482681"/>
            <a:ext cx="21355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2. Point and say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145037" y="1043048"/>
            <a:ext cx="3456259" cy="164300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050">
                <a:solidFill>
                  <a:srgbClr val="008000"/>
                </a:solidFill>
                <a:latin typeface="Helvetica Neue"/>
              </a:rPr>
              <a:t>  </a:t>
            </a:r>
          </a:p>
          <a:p>
            <a:pPr algn="ctr">
              <a:spcAft>
                <a:spcPts val="1200"/>
              </a:spcAft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75, Hai Ba Trung Street</a:t>
            </a:r>
          </a:p>
          <a:p>
            <a:pPr algn="ctr">
              <a:spcAft>
                <a:spcPts val="1200"/>
              </a:spcAft>
            </a:pPr>
            <a:r>
              <a:rPr lang="en-US" sz="1050">
                <a:solidFill>
                  <a:srgbClr val="008000"/>
                </a:solidFill>
                <a:latin typeface="Helvetica Neue"/>
              </a:rPr>
              <a:t> </a:t>
            </a:r>
            <a:r>
              <a:rPr lang="en-US" sz="105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1132001" y="4194997"/>
            <a:ext cx="3687281" cy="578882"/>
          </a:xfrm>
          <a:prstGeom prst="wedgeRoundRectCallout">
            <a:avLst>
              <a:gd name="adj1" fmla="val 42439"/>
              <a:gd name="adj2" fmla="val 94978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your address?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6669676" y="4057060"/>
            <a:ext cx="4480348" cy="578882"/>
          </a:xfrm>
          <a:prstGeom prst="wedgeRoundRectCallout">
            <a:avLst>
              <a:gd name="adj1" fmla="val -45929"/>
              <a:gd name="adj2" fmla="val 134055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It's __________________.</a:t>
            </a:r>
          </a:p>
        </p:txBody>
      </p:sp>
      <p:sp>
        <p:nvSpPr>
          <p:cNvPr id="5" name="Rectangle 4"/>
          <p:cNvSpPr/>
          <p:nvPr/>
        </p:nvSpPr>
        <p:spPr>
          <a:xfrm>
            <a:off x="7301874" y="4115668"/>
            <a:ext cx="35532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75, Hai Ba Trung Street</a:t>
            </a:r>
          </a:p>
        </p:txBody>
      </p:sp>
      <p:pic>
        <p:nvPicPr>
          <p:cNvPr id="10" name="Picture 1" descr="https://s.sachmem.vn/public/images/TA5T1SHS/U1-L1-2-1-21f1cbd483fb9fee233b641d166f3e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969" y="962682"/>
            <a:ext cx="4238625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799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s.sachmem.vn/public/images/TA5T1SHSDEMO/U1-L1-3-bg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7" t="28865" r="31785"/>
          <a:stretch/>
        </p:blipFill>
        <p:spPr bwMode="auto">
          <a:xfrm>
            <a:off x="4561857" y="4844626"/>
            <a:ext cx="2811780" cy="139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08900" y="482681"/>
            <a:ext cx="21355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2. Point and say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145037" y="1043048"/>
            <a:ext cx="3456259" cy="16174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050">
                <a:solidFill>
                  <a:srgbClr val="008000"/>
                </a:solidFill>
                <a:latin typeface="Helvetica Neue"/>
              </a:rPr>
              <a:t>  </a:t>
            </a:r>
          </a:p>
          <a:p>
            <a:pPr algn="ctr">
              <a:spcAft>
                <a:spcPts val="1200"/>
              </a:spcAft>
            </a:pPr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flat 8, second floor, City Tower  </a:t>
            </a:r>
          </a:p>
          <a:p>
            <a:pPr algn="ctr">
              <a:spcAft>
                <a:spcPts val="1200"/>
              </a:spcAft>
            </a:pPr>
            <a:r>
              <a:rPr lang="en-US" sz="1050">
                <a:solidFill>
                  <a:srgbClr val="008000"/>
                </a:solidFill>
                <a:latin typeface="Helvetica Neue"/>
              </a:rPr>
              <a:t> </a:t>
            </a:r>
            <a:r>
              <a:rPr lang="en-US" sz="105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1132001" y="4194997"/>
            <a:ext cx="3687281" cy="578882"/>
          </a:xfrm>
          <a:prstGeom prst="wedgeRoundRectCallout">
            <a:avLst>
              <a:gd name="adj1" fmla="val 42439"/>
              <a:gd name="adj2" fmla="val 94978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your address?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7469692" y="4057059"/>
            <a:ext cx="3740852" cy="1055608"/>
          </a:xfrm>
          <a:prstGeom prst="wedgeRoundRectCallout">
            <a:avLst>
              <a:gd name="adj1" fmla="val -59807"/>
              <a:gd name="adj2" fmla="val 48298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It's ______________</a:t>
            </a:r>
          </a:p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     _____________.</a:t>
            </a:r>
          </a:p>
        </p:txBody>
      </p:sp>
      <p:sp>
        <p:nvSpPr>
          <p:cNvPr id="5" name="Rectangle 4"/>
          <p:cNvSpPr/>
          <p:nvPr/>
        </p:nvSpPr>
        <p:spPr>
          <a:xfrm>
            <a:off x="7823488" y="4167565"/>
            <a:ext cx="3505927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flat 8, second floor,</a:t>
            </a:r>
          </a:p>
          <a:p>
            <a:pPr>
              <a:spcAft>
                <a:spcPts val="600"/>
              </a:spcAft>
            </a:pPr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City Tower  </a:t>
            </a:r>
          </a:p>
        </p:txBody>
      </p:sp>
      <p:pic>
        <p:nvPicPr>
          <p:cNvPr id="9" name="Picture 4" descr="https://s.sachmem.vn/public/images/TA5T1SHS/U1-L1-2-4-5d4632cd367eb15708a247ee53e23a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944" y="818783"/>
            <a:ext cx="4238625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913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s://s.sachmem.vn/public/images/TA5T1SHSDEMO/U1-L1-3-bg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7" t="28865" r="31785"/>
          <a:stretch/>
        </p:blipFill>
        <p:spPr bwMode="auto">
          <a:xfrm>
            <a:off x="4965831" y="2608433"/>
            <a:ext cx="2399301" cy="119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1620120" y="1566299"/>
            <a:ext cx="3598262" cy="578882"/>
          </a:xfrm>
          <a:prstGeom prst="wedgeRoundRectCallout">
            <a:avLst>
              <a:gd name="adj1" fmla="val 52118"/>
              <a:gd name="adj2" fmla="val 134117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are you from?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987788" y="1797925"/>
            <a:ext cx="3817112" cy="578882"/>
          </a:xfrm>
          <a:prstGeom prst="wedgeRoundRectCallout">
            <a:avLst>
              <a:gd name="adj1" fmla="val -53713"/>
              <a:gd name="adj2" fmla="val 106216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I’m from _______.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208900" y="482681"/>
            <a:ext cx="1568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3. Let’s talk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1208900" y="2915946"/>
            <a:ext cx="3692071" cy="578882"/>
          </a:xfrm>
          <a:prstGeom prst="wedgeRoundRectCallout">
            <a:avLst>
              <a:gd name="adj1" fmla="val 56032"/>
              <a:gd name="adj2" fmla="val 774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your address?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ular Callout 15"/>
          <p:cNvSpPr/>
          <p:nvPr/>
        </p:nvSpPr>
        <p:spPr>
          <a:xfrm>
            <a:off x="7717243" y="2915946"/>
            <a:ext cx="2358201" cy="578882"/>
          </a:xfrm>
          <a:prstGeom prst="wedgeRoundRectCallout">
            <a:avLst>
              <a:gd name="adj1" fmla="val -71809"/>
              <a:gd name="adj2" fmla="val 72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It’s _______.</a:t>
            </a:r>
          </a:p>
        </p:txBody>
      </p:sp>
      <p:sp>
        <p:nvSpPr>
          <p:cNvPr id="17" name="Rounded Rectangular Callout 16"/>
          <p:cNvSpPr/>
          <p:nvPr/>
        </p:nvSpPr>
        <p:spPr>
          <a:xfrm>
            <a:off x="1771450" y="4212520"/>
            <a:ext cx="3295602" cy="578882"/>
          </a:xfrm>
          <a:prstGeom prst="wedgeRoundRectCallout">
            <a:avLst>
              <a:gd name="adj1" fmla="val 53431"/>
              <a:gd name="adj2" fmla="val -106333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do you live?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ular Callout 17"/>
          <p:cNvSpPr/>
          <p:nvPr/>
        </p:nvSpPr>
        <p:spPr>
          <a:xfrm>
            <a:off x="6813267" y="4456929"/>
            <a:ext cx="3841038" cy="578882"/>
          </a:xfrm>
          <a:prstGeom prst="wedgeRoundRectCallout">
            <a:avLst>
              <a:gd name="adj1" fmla="val -48003"/>
              <a:gd name="adj2" fmla="val -141436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 live in/at/on _______.</a:t>
            </a:r>
          </a:p>
        </p:txBody>
      </p:sp>
    </p:spTree>
    <p:extLst>
      <p:ext uri="{BB962C8B-B14F-4D97-AF65-F5344CB8AC3E}">
        <p14:creationId xmlns:p14="http://schemas.microsoft.com/office/powerpoint/2010/main" val="3552733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11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339" y="2675533"/>
            <a:ext cx="1873261" cy="102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0983686" y="-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21384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936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3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647695" y="488383"/>
            <a:ext cx="6632551" cy="3410884"/>
            <a:chOff x="2931508" y="552894"/>
            <a:chExt cx="5437944" cy="358091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552894"/>
              <a:ext cx="5437944" cy="1219734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1721826"/>
              <a:ext cx="5437944" cy="1219734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2914078"/>
              <a:ext cx="5437944" cy="1219734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8309273" y="2284430"/>
            <a:ext cx="3704494" cy="2920409"/>
            <a:chOff x="8196778" y="3750206"/>
            <a:chExt cx="3942189" cy="31077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686" y="3750206"/>
              <a:ext cx="2185281" cy="20045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6778" y="4167945"/>
              <a:ext cx="2096830" cy="22371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08" y="3814591"/>
              <a:ext cx="1220211" cy="19449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323" y="3951486"/>
              <a:ext cx="2585943" cy="29065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3478" y="4911527"/>
              <a:ext cx="1288076" cy="171868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64" y="4688118"/>
              <a:ext cx="1447706" cy="19886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065" y="4771834"/>
              <a:ext cx="1466754" cy="1965832"/>
            </a:xfrm>
            <a:prstGeom prst="rect">
              <a:avLst/>
            </a:prstGeom>
          </p:spPr>
        </p:pic>
      </p:grpSp>
      <p:grpSp>
        <p:nvGrpSpPr>
          <p:cNvPr id="40" name="bMsPham"/>
          <p:cNvGrpSpPr/>
          <p:nvPr/>
        </p:nvGrpSpPr>
        <p:grpSpPr>
          <a:xfrm>
            <a:off x="2977987" y="4450386"/>
            <a:ext cx="6101990" cy="914400"/>
            <a:chOff x="8227457" y="2007900"/>
            <a:chExt cx="3257170" cy="76880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8783908" y="2152279"/>
              <a:ext cx="2271890" cy="543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Where are you from?</a:t>
              </a:r>
            </a:p>
          </p:txBody>
        </p:sp>
      </p:grpSp>
      <p:grpSp>
        <p:nvGrpSpPr>
          <p:cNvPr id="43" name="aMsPham"/>
          <p:cNvGrpSpPr/>
          <p:nvPr/>
        </p:nvGrpSpPr>
        <p:grpSpPr>
          <a:xfrm>
            <a:off x="2977987" y="5555189"/>
            <a:ext cx="6101990" cy="914400"/>
            <a:chOff x="8227457" y="2007900"/>
            <a:chExt cx="3257170" cy="76880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8700482" y="2069134"/>
              <a:ext cx="2297253" cy="543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What’s your address?</a:t>
              </a:r>
            </a:p>
          </p:txBody>
        </p:sp>
      </p:grpSp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357" y="1670837"/>
            <a:ext cx="2465031" cy="5207071"/>
          </a:xfrm>
          <a:prstGeom prst="rect">
            <a:avLst/>
          </a:prstGeom>
        </p:spPr>
      </p:pic>
      <p:sp>
        <p:nvSpPr>
          <p:cNvPr id="58" name="Rectangle 57"/>
          <p:cNvSpPr/>
          <p:nvPr/>
        </p:nvSpPr>
        <p:spPr>
          <a:xfrm>
            <a:off x="3260758" y="1335387"/>
            <a:ext cx="6274322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 It’s flat 8, second floor,</a:t>
            </a:r>
          </a:p>
          <a:p>
            <a:pPr>
              <a:spcAft>
                <a:spcPts val="600"/>
              </a:spcAft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    City Tower  </a:t>
            </a:r>
            <a:endParaRPr lang="en-US" sz="3600" b="1" dirty="0"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53863725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3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647695" y="488383"/>
            <a:ext cx="6632551" cy="3410884"/>
            <a:chOff x="2931508" y="552894"/>
            <a:chExt cx="5437944" cy="358091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552894"/>
              <a:ext cx="5437944" cy="1219734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1721826"/>
              <a:ext cx="5437944" cy="1219734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2914078"/>
              <a:ext cx="5437944" cy="1219734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8309273" y="2284430"/>
            <a:ext cx="3704494" cy="2920409"/>
            <a:chOff x="8196778" y="3750206"/>
            <a:chExt cx="3942189" cy="31077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686" y="3750206"/>
              <a:ext cx="2185281" cy="20045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6778" y="4167945"/>
              <a:ext cx="2096830" cy="22371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08" y="3814591"/>
              <a:ext cx="1220211" cy="19449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323" y="3951486"/>
              <a:ext cx="2585943" cy="29065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3478" y="4911527"/>
              <a:ext cx="1288076" cy="171868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64" y="4688118"/>
              <a:ext cx="1447706" cy="19886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065" y="4771834"/>
              <a:ext cx="1466754" cy="1965832"/>
            </a:xfrm>
            <a:prstGeom prst="rect">
              <a:avLst/>
            </a:prstGeom>
          </p:spPr>
        </p:pic>
      </p:grpSp>
      <p:grpSp>
        <p:nvGrpSpPr>
          <p:cNvPr id="40" name="bMsPham"/>
          <p:cNvGrpSpPr/>
          <p:nvPr/>
        </p:nvGrpSpPr>
        <p:grpSpPr>
          <a:xfrm>
            <a:off x="2974735" y="5530167"/>
            <a:ext cx="5873919" cy="768801"/>
            <a:chOff x="8227457" y="2007900"/>
            <a:chExt cx="3257170" cy="76880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8651173" y="2069134"/>
              <a:ext cx="238645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What’s your address?</a:t>
              </a:r>
            </a:p>
          </p:txBody>
        </p:sp>
      </p:grpSp>
      <p:grpSp>
        <p:nvGrpSpPr>
          <p:cNvPr id="43" name="aMsPham"/>
          <p:cNvGrpSpPr/>
          <p:nvPr/>
        </p:nvGrpSpPr>
        <p:grpSpPr>
          <a:xfrm>
            <a:off x="2974735" y="4457726"/>
            <a:ext cx="5873919" cy="768801"/>
            <a:chOff x="8227457" y="2007900"/>
            <a:chExt cx="3257170" cy="76880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8669051" y="2069134"/>
              <a:ext cx="236010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Where are you from?</a:t>
              </a:r>
            </a:p>
          </p:txBody>
        </p:sp>
      </p:grpSp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357" y="1670837"/>
            <a:ext cx="2465031" cy="5207071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3537537" y="1811889"/>
            <a:ext cx="5550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>
                <a:latin typeface="Helvetica Neue"/>
              </a:rPr>
              <a:t>I’m from Hai Phong.</a:t>
            </a:r>
            <a:endParaRPr lang="en-US" sz="3600" b="1" dirty="0"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25384197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3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647695" y="488383"/>
            <a:ext cx="6632551" cy="3410884"/>
            <a:chOff x="2931508" y="552894"/>
            <a:chExt cx="5437944" cy="358091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552894"/>
              <a:ext cx="5437944" cy="1219734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1721826"/>
              <a:ext cx="5437944" cy="1219734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2914078"/>
              <a:ext cx="5437944" cy="1219734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8309273" y="2284430"/>
            <a:ext cx="3704494" cy="2920409"/>
            <a:chOff x="8196778" y="3750206"/>
            <a:chExt cx="3942189" cy="31077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686" y="3750206"/>
              <a:ext cx="2185281" cy="20045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6778" y="4167945"/>
              <a:ext cx="2096830" cy="22371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08" y="3814591"/>
              <a:ext cx="1220211" cy="19449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323" y="3951486"/>
              <a:ext cx="2585943" cy="29065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3478" y="4911527"/>
              <a:ext cx="1288076" cy="171868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64" y="4688118"/>
              <a:ext cx="1447706" cy="19886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065" y="4771834"/>
              <a:ext cx="1466754" cy="1965832"/>
            </a:xfrm>
            <a:prstGeom prst="rect">
              <a:avLst/>
            </a:prstGeom>
          </p:spPr>
        </p:pic>
      </p:grpSp>
      <p:grpSp>
        <p:nvGrpSpPr>
          <p:cNvPr id="40" name="bMsPham"/>
          <p:cNvGrpSpPr/>
          <p:nvPr/>
        </p:nvGrpSpPr>
        <p:grpSpPr>
          <a:xfrm>
            <a:off x="2974735" y="5530167"/>
            <a:ext cx="5873919" cy="768801"/>
            <a:chOff x="8227457" y="2007900"/>
            <a:chExt cx="3257170" cy="76880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8768315" y="2069134"/>
              <a:ext cx="215217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Where do you live?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3" name="aMsPham"/>
          <p:cNvGrpSpPr/>
          <p:nvPr/>
        </p:nvGrpSpPr>
        <p:grpSpPr>
          <a:xfrm>
            <a:off x="2974735" y="4457726"/>
            <a:ext cx="5873919" cy="768801"/>
            <a:chOff x="8227457" y="2007900"/>
            <a:chExt cx="3257170" cy="76880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8655882" y="2069134"/>
              <a:ext cx="238645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What’s your address?</a:t>
              </a:r>
            </a:p>
          </p:txBody>
        </p:sp>
      </p:grpSp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357" y="1670837"/>
            <a:ext cx="2465031" cy="5207071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3298461" y="1804371"/>
            <a:ext cx="5550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It’s 97, Village Road</a:t>
            </a:r>
          </a:p>
        </p:txBody>
      </p:sp>
    </p:spTree>
    <p:extLst>
      <p:ext uri="{BB962C8B-B14F-4D97-AF65-F5344CB8AC3E}">
        <p14:creationId xmlns:p14="http://schemas.microsoft.com/office/powerpoint/2010/main" val="238543110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3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647695" y="488383"/>
            <a:ext cx="6632551" cy="3410884"/>
            <a:chOff x="2931508" y="552894"/>
            <a:chExt cx="5437944" cy="358091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552894"/>
              <a:ext cx="5437944" cy="1219734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1721826"/>
              <a:ext cx="5437944" cy="1219734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2914078"/>
              <a:ext cx="5437944" cy="1219734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8309273" y="2284430"/>
            <a:ext cx="3704494" cy="2920409"/>
            <a:chOff x="8196778" y="3750206"/>
            <a:chExt cx="3942189" cy="31077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686" y="3750206"/>
              <a:ext cx="2185281" cy="20045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6778" y="4167945"/>
              <a:ext cx="2096830" cy="22371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08" y="3814591"/>
              <a:ext cx="1220211" cy="19449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323" y="3951486"/>
              <a:ext cx="2585943" cy="29065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3478" y="4911527"/>
              <a:ext cx="1288076" cy="171868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64" y="4688118"/>
              <a:ext cx="1447706" cy="19886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065" y="4771834"/>
              <a:ext cx="1466754" cy="1965832"/>
            </a:xfrm>
            <a:prstGeom prst="rect">
              <a:avLst/>
            </a:prstGeom>
          </p:spPr>
        </p:pic>
      </p:grpSp>
      <p:grpSp>
        <p:nvGrpSpPr>
          <p:cNvPr id="40" name="bMsPham"/>
          <p:cNvGrpSpPr/>
          <p:nvPr/>
        </p:nvGrpSpPr>
        <p:grpSpPr>
          <a:xfrm>
            <a:off x="2974735" y="5530167"/>
            <a:ext cx="5873919" cy="768801"/>
            <a:chOff x="8227457" y="2007900"/>
            <a:chExt cx="3257170" cy="76880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8735176" y="2069134"/>
              <a:ext cx="221845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I’m from Hai Phong.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3" name="aMsPham"/>
          <p:cNvGrpSpPr/>
          <p:nvPr/>
        </p:nvGrpSpPr>
        <p:grpSpPr>
          <a:xfrm>
            <a:off x="2974735" y="4457726"/>
            <a:ext cx="5873919" cy="768801"/>
            <a:chOff x="8227457" y="2007900"/>
            <a:chExt cx="3257170" cy="76880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8815545" y="2069134"/>
              <a:ext cx="206712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I live in Hai Phong.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357" y="1670837"/>
            <a:ext cx="2465031" cy="5207071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3320903" y="1555665"/>
            <a:ext cx="5550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</a:rPr>
              <a:t>Where do you live?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96159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3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647695" y="488383"/>
            <a:ext cx="6632551" cy="3410884"/>
            <a:chOff x="2931508" y="552894"/>
            <a:chExt cx="5437944" cy="358091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552894"/>
              <a:ext cx="5437944" cy="1219734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1721826"/>
              <a:ext cx="5437944" cy="1219734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2914078"/>
              <a:ext cx="5437944" cy="1219734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8309273" y="2284430"/>
            <a:ext cx="3704494" cy="2920409"/>
            <a:chOff x="8196778" y="3750206"/>
            <a:chExt cx="3942189" cy="31077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686" y="3750206"/>
              <a:ext cx="2185281" cy="20045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6778" y="4167945"/>
              <a:ext cx="2096830" cy="22371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08" y="3814591"/>
              <a:ext cx="1220211" cy="19449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323" y="3951486"/>
              <a:ext cx="2585943" cy="29065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3478" y="4911527"/>
              <a:ext cx="1288076" cy="171868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64" y="4688118"/>
              <a:ext cx="1447706" cy="19886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065" y="4771834"/>
              <a:ext cx="1466754" cy="1965832"/>
            </a:xfrm>
            <a:prstGeom prst="rect">
              <a:avLst/>
            </a:prstGeom>
          </p:spPr>
        </p:pic>
      </p:grpSp>
      <p:grpSp>
        <p:nvGrpSpPr>
          <p:cNvPr id="40" name="bMsPham"/>
          <p:cNvGrpSpPr/>
          <p:nvPr/>
        </p:nvGrpSpPr>
        <p:grpSpPr>
          <a:xfrm>
            <a:off x="2977987" y="4450386"/>
            <a:ext cx="6101990" cy="914400"/>
            <a:chOff x="8227457" y="2007900"/>
            <a:chExt cx="3257170" cy="76880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8708448" y="2069134"/>
              <a:ext cx="2271890" cy="543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Where are you from?</a:t>
              </a:r>
            </a:p>
          </p:txBody>
        </p:sp>
      </p:grpSp>
      <p:grpSp>
        <p:nvGrpSpPr>
          <p:cNvPr id="43" name="aMsPham"/>
          <p:cNvGrpSpPr/>
          <p:nvPr/>
        </p:nvGrpSpPr>
        <p:grpSpPr>
          <a:xfrm>
            <a:off x="2977987" y="5555189"/>
            <a:ext cx="6101990" cy="914400"/>
            <a:chOff x="8227457" y="2007900"/>
            <a:chExt cx="3257170" cy="76880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8813241" y="2069134"/>
              <a:ext cx="2071734" cy="543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Where do you live?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357" y="1670837"/>
            <a:ext cx="2465031" cy="5207071"/>
          </a:xfrm>
          <a:prstGeom prst="rect">
            <a:avLst/>
          </a:prstGeom>
        </p:spPr>
      </p:pic>
      <p:sp>
        <p:nvSpPr>
          <p:cNvPr id="58" name="Rectangle 57"/>
          <p:cNvSpPr/>
          <p:nvPr/>
        </p:nvSpPr>
        <p:spPr>
          <a:xfrm>
            <a:off x="3160456" y="1102650"/>
            <a:ext cx="59683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/>
              <a:t>I live in Flat 18 on the second floor of HaNoi Tower.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233046535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/>
          <a:srcRect t="42279" r="28788"/>
          <a:stretch/>
        </p:blipFill>
        <p:spPr>
          <a:xfrm>
            <a:off x="6044045" y="7367500"/>
            <a:ext cx="4876800" cy="49830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/>
          <a:srcRect l="7511" r="10507"/>
          <a:stretch/>
        </p:blipFill>
        <p:spPr>
          <a:xfrm>
            <a:off x="1579417" y="912389"/>
            <a:ext cx="4804757" cy="4732912"/>
          </a:xfrm>
          <a:prstGeom prst="rect">
            <a:avLst/>
          </a:prstGeom>
        </p:spPr>
      </p:pic>
      <p:sp>
        <p:nvSpPr>
          <p:cNvPr id="5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3056" y="311132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/leɪn/</a:t>
            </a:r>
            <a:endParaRPr lang="zh-CN" altLang="en-US" sz="2800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3056" y="363454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(n) ngõ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60253" y="485879"/>
            <a:ext cx="6325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Vocabulary</a:t>
            </a:r>
            <a:endParaRPr lang="zh-CN" altLang="en-US" sz="20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8" name="address">
            <a:extLst>
              <a:ext uri="{FF2B5EF4-FFF2-40B4-BE49-F238E27FC236}">
                <a16:creationId xmlns:a16="http://schemas.microsoft.com/office/drawing/2014/main" id="{EBCBE040-FC5A-44B8-B78B-91BF5F628B2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283056" y="2357944"/>
            <a:ext cx="33098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lane</a:t>
            </a:r>
            <a:endParaRPr lang="zh-CN" altLang="en-US" sz="48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929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n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3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647695" y="488383"/>
            <a:ext cx="6632551" cy="3410884"/>
            <a:chOff x="2931508" y="552894"/>
            <a:chExt cx="5437944" cy="358091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552894"/>
              <a:ext cx="5437944" cy="1219734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1721826"/>
              <a:ext cx="5437944" cy="1219734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2914078"/>
              <a:ext cx="5437944" cy="1219734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8309273" y="2284430"/>
            <a:ext cx="3704494" cy="2920409"/>
            <a:chOff x="8196778" y="3750206"/>
            <a:chExt cx="3942189" cy="31077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686" y="3750206"/>
              <a:ext cx="2185281" cy="20045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6778" y="4167945"/>
              <a:ext cx="2096830" cy="22371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08" y="3814591"/>
              <a:ext cx="1220211" cy="19449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323" y="3951486"/>
              <a:ext cx="2585943" cy="29065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3478" y="4911527"/>
              <a:ext cx="1288076" cy="171868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64" y="4688118"/>
              <a:ext cx="1447706" cy="19886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065" y="4771834"/>
              <a:ext cx="1466754" cy="1965832"/>
            </a:xfrm>
            <a:prstGeom prst="rect">
              <a:avLst/>
            </a:prstGeom>
          </p:spPr>
        </p:pic>
      </p:grpSp>
      <p:grpSp>
        <p:nvGrpSpPr>
          <p:cNvPr id="40" name="bMsPham"/>
          <p:cNvGrpSpPr/>
          <p:nvPr/>
        </p:nvGrpSpPr>
        <p:grpSpPr>
          <a:xfrm>
            <a:off x="2974737" y="5530167"/>
            <a:ext cx="5873920" cy="768801"/>
            <a:chOff x="8227457" y="2007900"/>
            <a:chExt cx="3257170" cy="76880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8499727" y="2069134"/>
              <a:ext cx="268934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 b="1">
                  <a:solidFill>
                    <a:srgbClr val="002060"/>
                  </a:solidFill>
                </a:rPr>
                <a:t>I live at 75, Hai Ba Trung Street.</a:t>
              </a:r>
              <a:endParaRPr lang="en-US" sz="28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3" name="aMsPham"/>
          <p:cNvGrpSpPr/>
          <p:nvPr/>
        </p:nvGrpSpPr>
        <p:grpSpPr>
          <a:xfrm>
            <a:off x="2974735" y="4457726"/>
            <a:ext cx="5873919" cy="768801"/>
            <a:chOff x="8227457" y="2007900"/>
            <a:chExt cx="3257170" cy="76880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8524237" y="2069134"/>
              <a:ext cx="264973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200" b="1">
                  <a:solidFill>
                    <a:srgbClr val="002060"/>
                  </a:solidFill>
                </a:rPr>
                <a:t>It’s 75, Hai Ba Trung Street.</a:t>
              </a:r>
            </a:p>
          </p:txBody>
        </p:sp>
      </p:grpSp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357" y="1670837"/>
            <a:ext cx="2465031" cy="5207071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3306390" y="1751420"/>
            <a:ext cx="5550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</a:rPr>
              <a:t>What’s your address?</a:t>
            </a:r>
          </a:p>
        </p:txBody>
      </p:sp>
    </p:spTree>
    <p:extLst>
      <p:ext uri="{BB962C8B-B14F-4D97-AF65-F5344CB8AC3E}">
        <p14:creationId xmlns:p14="http://schemas.microsoft.com/office/powerpoint/2010/main" val="1328985825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3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647695" y="488383"/>
            <a:ext cx="6632551" cy="3410884"/>
            <a:chOff x="2931508" y="552894"/>
            <a:chExt cx="5437944" cy="358091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552894"/>
              <a:ext cx="5437944" cy="1219734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1721826"/>
              <a:ext cx="5437944" cy="1219734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2914078"/>
              <a:ext cx="5437944" cy="1219734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8309273" y="2284430"/>
            <a:ext cx="3704494" cy="2920409"/>
            <a:chOff x="8196778" y="3750206"/>
            <a:chExt cx="3942189" cy="31077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686" y="3750206"/>
              <a:ext cx="2185281" cy="20045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6778" y="4167945"/>
              <a:ext cx="2096830" cy="22371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08" y="3814591"/>
              <a:ext cx="1220211" cy="19449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323" y="3951486"/>
              <a:ext cx="2585943" cy="29065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3478" y="4911527"/>
              <a:ext cx="1288076" cy="171868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64" y="4688118"/>
              <a:ext cx="1447706" cy="19886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065" y="4771834"/>
              <a:ext cx="1466754" cy="1965832"/>
            </a:xfrm>
            <a:prstGeom prst="rect">
              <a:avLst/>
            </a:prstGeom>
          </p:spPr>
        </p:pic>
      </p:grpSp>
      <p:grpSp>
        <p:nvGrpSpPr>
          <p:cNvPr id="40" name="bMsPham"/>
          <p:cNvGrpSpPr/>
          <p:nvPr/>
        </p:nvGrpSpPr>
        <p:grpSpPr>
          <a:xfrm>
            <a:off x="2977987" y="4450386"/>
            <a:ext cx="6101990" cy="914400"/>
            <a:chOff x="8227457" y="2007900"/>
            <a:chExt cx="3257170" cy="76880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9051298" y="2069134"/>
              <a:ext cx="1586196" cy="543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It’s in DaNang.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3" name="aMsPham"/>
          <p:cNvGrpSpPr/>
          <p:nvPr/>
        </p:nvGrpSpPr>
        <p:grpSpPr>
          <a:xfrm>
            <a:off x="2977987" y="5555189"/>
            <a:ext cx="6101990" cy="914400"/>
            <a:chOff x="8227457" y="2007900"/>
            <a:chExt cx="3257170" cy="76880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8895576" y="2069134"/>
              <a:ext cx="1907070" cy="543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I’m from DaNang.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357" y="1670837"/>
            <a:ext cx="2465031" cy="5207071"/>
          </a:xfrm>
          <a:prstGeom prst="rect">
            <a:avLst/>
          </a:prstGeom>
        </p:spPr>
      </p:pic>
      <p:sp>
        <p:nvSpPr>
          <p:cNvPr id="58" name="Rectangle 57"/>
          <p:cNvSpPr/>
          <p:nvPr/>
        </p:nvSpPr>
        <p:spPr>
          <a:xfrm>
            <a:off x="2869634" y="1681276"/>
            <a:ext cx="62743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</a:rPr>
              <a:t>Where are you from?</a:t>
            </a:r>
          </a:p>
        </p:txBody>
      </p:sp>
    </p:spTree>
    <p:extLst>
      <p:ext uri="{BB962C8B-B14F-4D97-AF65-F5344CB8AC3E}">
        <p14:creationId xmlns:p14="http://schemas.microsoft.com/office/powerpoint/2010/main" val="301566349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3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647695" y="488383"/>
            <a:ext cx="6632551" cy="3410884"/>
            <a:chOff x="2931508" y="552894"/>
            <a:chExt cx="5437944" cy="358091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552894"/>
              <a:ext cx="5437944" cy="1219734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1721826"/>
              <a:ext cx="5437944" cy="1219734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2914078"/>
              <a:ext cx="5437944" cy="1219734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8309273" y="2284430"/>
            <a:ext cx="3704494" cy="2920409"/>
            <a:chOff x="8196778" y="3750206"/>
            <a:chExt cx="3942189" cy="31077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686" y="3750206"/>
              <a:ext cx="2185281" cy="20045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6778" y="4167945"/>
              <a:ext cx="2096830" cy="22371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08" y="3814591"/>
              <a:ext cx="1220211" cy="19449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323" y="3951486"/>
              <a:ext cx="2585943" cy="29065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3478" y="4911527"/>
              <a:ext cx="1288076" cy="171868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64" y="4688118"/>
              <a:ext cx="1447706" cy="19886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065" y="4771834"/>
              <a:ext cx="1466754" cy="1965832"/>
            </a:xfrm>
            <a:prstGeom prst="rect">
              <a:avLst/>
            </a:prstGeom>
          </p:spPr>
        </p:pic>
      </p:grpSp>
      <p:grpSp>
        <p:nvGrpSpPr>
          <p:cNvPr id="40" name="bMsPham"/>
          <p:cNvGrpSpPr/>
          <p:nvPr/>
        </p:nvGrpSpPr>
        <p:grpSpPr>
          <a:xfrm>
            <a:off x="2977987" y="4450386"/>
            <a:ext cx="6101990" cy="914400"/>
            <a:chOff x="8227457" y="2007900"/>
            <a:chExt cx="3257170" cy="76880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9396522" y="2069134"/>
              <a:ext cx="895744" cy="543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I live at 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3" name="aMsPham"/>
          <p:cNvGrpSpPr/>
          <p:nvPr/>
        </p:nvGrpSpPr>
        <p:grpSpPr>
          <a:xfrm>
            <a:off x="2977987" y="5555189"/>
            <a:ext cx="6101990" cy="914400"/>
            <a:chOff x="8227457" y="2007900"/>
            <a:chExt cx="3257170" cy="76880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9646846" y="2069134"/>
              <a:ext cx="404524" cy="543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It’s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357" y="1670837"/>
            <a:ext cx="2465031" cy="5207071"/>
          </a:xfrm>
          <a:prstGeom prst="rect">
            <a:avLst/>
          </a:prstGeom>
        </p:spPr>
      </p:pic>
      <p:sp>
        <p:nvSpPr>
          <p:cNvPr id="58" name="Rectangle 57"/>
          <p:cNvSpPr/>
          <p:nvPr/>
        </p:nvSpPr>
        <p:spPr>
          <a:xfrm>
            <a:off x="3005924" y="1681276"/>
            <a:ext cx="62743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/>
              <a:t>What’s your address?</a:t>
            </a:r>
          </a:p>
          <a:p>
            <a:pPr algn="ctr"/>
            <a:r>
              <a:rPr lang="en-US" sz="3600" b="1"/>
              <a:t>____ 105, Hoa Binh Lane.</a:t>
            </a:r>
          </a:p>
          <a:p>
            <a:pPr algn="ctr"/>
            <a:endParaRPr lang="en-US" sz="3600" b="1"/>
          </a:p>
        </p:txBody>
      </p:sp>
    </p:spTree>
    <p:extLst>
      <p:ext uri="{BB962C8B-B14F-4D97-AF65-F5344CB8AC3E}">
        <p14:creationId xmlns:p14="http://schemas.microsoft.com/office/powerpoint/2010/main" val="130422190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89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isney Snow White and The Seven Dwarfs | ティンカーベル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75" y="891687"/>
            <a:ext cx="6000750" cy="505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0983686" y="-609600"/>
            <a:ext cx="609600" cy="609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73980" y="1830324"/>
            <a:ext cx="432842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Algerian" panose="04020705040A02060702" pitchFamily="82" charset="0"/>
              </a:rPr>
              <a:t>Good job!</a:t>
            </a:r>
          </a:p>
        </p:txBody>
      </p:sp>
      <p:pic>
        <p:nvPicPr>
          <p:cNvPr id="8" name="Picture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199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36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0008" y="14076962"/>
            <a:ext cx="9775596" cy="366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>
                <a:solidFill>
                  <a:schemeClr val="accent2"/>
                </a:solidFill>
                <a:latin typeface="Berlin Sans FB Demi" panose="020E0802020502020306" pitchFamily="34" charset="0"/>
              </a:rPr>
              <a:t>https://media3.giphy.com/media/osjgQPWRx3cac/giphy.gif?cid=6c09b9527y6is5tllihm1nhi45jkf8jesdys9p5v2u0745ik&amp;ep=v1_gifs_search&amp;rid=giphy.gif&amp;ct=g</a:t>
            </a:r>
            <a:endParaRPr lang="en-US" sz="13800" b="1" dirty="0">
              <a:solidFill>
                <a:srgbClr val="1966FF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482" y="518475"/>
            <a:ext cx="8078772" cy="559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49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4218" y="1025262"/>
            <a:ext cx="4268731" cy="4507165"/>
          </a:xfrm>
          <a:prstGeom prst="rect">
            <a:avLst/>
          </a:prstGeom>
        </p:spPr>
      </p:pic>
      <p:sp>
        <p:nvSpPr>
          <p:cNvPr id="4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3056" y="311132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/rəʊd/</a:t>
            </a:r>
            <a:endParaRPr lang="zh-CN" altLang="en-US" sz="2800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3056" y="363454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(n) đường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60253" y="485879"/>
            <a:ext cx="6325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Vocabulary</a:t>
            </a:r>
            <a:endParaRPr lang="zh-CN" altLang="en-US" sz="20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address">
            <a:extLst>
              <a:ext uri="{FF2B5EF4-FFF2-40B4-BE49-F238E27FC236}">
                <a16:creationId xmlns:a16="http://schemas.microsoft.com/office/drawing/2014/main" id="{A91D61CD-11DF-4B84-9B5C-17C9CAEC3EE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283056" y="2357944"/>
            <a:ext cx="33098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road</a:t>
            </a:r>
            <a:endParaRPr lang="zh-CN" altLang="en-US" sz="48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022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ro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25" b="7879"/>
          <a:stretch/>
        </p:blipFill>
        <p:spPr>
          <a:xfrm>
            <a:off x="1575954" y="1218572"/>
            <a:ext cx="4755573" cy="4323248"/>
          </a:xfrm>
          <a:prstGeom prst="rect">
            <a:avLst/>
          </a:prstGeom>
        </p:spPr>
      </p:pic>
      <p:sp>
        <p:nvSpPr>
          <p:cNvPr id="4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3056" y="311132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/striːt/</a:t>
            </a:r>
            <a:endParaRPr lang="zh-CN" altLang="en-US" sz="2800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3056" y="363454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(n) đường (phố)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60253" y="485879"/>
            <a:ext cx="6325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Vocabulary</a:t>
            </a:r>
            <a:endParaRPr lang="zh-CN" altLang="en-US" sz="20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address">
            <a:extLst>
              <a:ext uri="{FF2B5EF4-FFF2-40B4-BE49-F238E27FC236}">
                <a16:creationId xmlns:a16="http://schemas.microsoft.com/office/drawing/2014/main" id="{25CF2E66-D06F-4A40-9115-5F9FC129AEA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283056" y="2357944"/>
            <a:ext cx="33098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street</a:t>
            </a:r>
            <a:endParaRPr lang="zh-CN" altLang="en-US" sz="48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55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tre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01"/>
          <a:stretch/>
        </p:blipFill>
        <p:spPr>
          <a:xfrm>
            <a:off x="2311841" y="3387517"/>
            <a:ext cx="2215579" cy="25547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410563">
            <a:off x="1675824" y="1074139"/>
            <a:ext cx="1202268" cy="262414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" t="1010" r="5117" b="9696"/>
          <a:stretch/>
        </p:blipFill>
        <p:spPr>
          <a:xfrm>
            <a:off x="4527420" y="930895"/>
            <a:ext cx="1405412" cy="2142042"/>
          </a:xfrm>
          <a:prstGeom prst="rect">
            <a:avLst/>
          </a:prstGeom>
        </p:spPr>
      </p:pic>
      <p:sp>
        <p:nvSpPr>
          <p:cNvPr id="5" name="8-Point Star 4"/>
          <p:cNvSpPr/>
          <p:nvPr/>
        </p:nvSpPr>
        <p:spPr>
          <a:xfrm>
            <a:off x="1741850" y="1184821"/>
            <a:ext cx="443346" cy="443346"/>
          </a:xfrm>
          <a:prstGeom prst="star8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7" name="8-Point Star 6"/>
          <p:cNvSpPr/>
          <p:nvPr/>
        </p:nvSpPr>
        <p:spPr>
          <a:xfrm>
            <a:off x="5634052" y="2664651"/>
            <a:ext cx="443346" cy="443346"/>
          </a:xfrm>
          <a:prstGeom prst="star8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" name="8-Point Star 8"/>
          <p:cNvSpPr/>
          <p:nvPr/>
        </p:nvSpPr>
        <p:spPr>
          <a:xfrm>
            <a:off x="4189976" y="4715335"/>
            <a:ext cx="443346" cy="443346"/>
          </a:xfrm>
          <a:prstGeom prst="star8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3056" y="311132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/ˈtaʊər/</a:t>
            </a:r>
            <a:endParaRPr lang="zh-CN" altLang="en-US" sz="2800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067372" y="3634542"/>
            <a:ext cx="37857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(n) Tòa nhà, tòa tháp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2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60253" y="485879"/>
            <a:ext cx="6325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Vocabulary</a:t>
            </a:r>
            <a:endParaRPr lang="zh-CN" altLang="en-US" sz="20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4" name="address">
            <a:extLst>
              <a:ext uri="{FF2B5EF4-FFF2-40B4-BE49-F238E27FC236}">
                <a16:creationId xmlns:a16="http://schemas.microsoft.com/office/drawing/2014/main" id="{69EE2577-7E54-498B-9D01-8A4DE9A67E3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283056" y="2357944"/>
            <a:ext cx="33098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tower</a:t>
            </a:r>
            <a:endParaRPr lang="zh-CN" altLang="en-US" sz="48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274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ow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01"/>
          <a:stretch/>
        </p:blipFill>
        <p:spPr>
          <a:xfrm>
            <a:off x="1160500" y="1125585"/>
            <a:ext cx="3950033" cy="45547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00349" y="484909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00349" y="456288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00349" y="425371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52680" y="36583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52680" y="331909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52680" y="302927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52680" y="26786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52680" y="241455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52680" y="21247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52680" y="181918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52680" y="151182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17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3056" y="311132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/flɔːr/</a:t>
            </a:r>
            <a:endParaRPr lang="zh-CN" altLang="en-US" sz="2800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8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3056" y="363454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(n) </a:t>
            </a:r>
            <a:r>
              <a:rPr lang="en-US" altLang="zh-CN" sz="2800" dirty="0" err="1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tầng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9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60253" y="485879"/>
            <a:ext cx="6325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Vocabulary</a:t>
            </a:r>
            <a:endParaRPr lang="zh-CN" altLang="en-US" sz="20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0" name="address">
            <a:extLst>
              <a:ext uri="{FF2B5EF4-FFF2-40B4-BE49-F238E27FC236}">
                <a16:creationId xmlns:a16="http://schemas.microsoft.com/office/drawing/2014/main" id="{8A98D8A1-5B2B-499E-A016-F2F2487644C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283056" y="2357944"/>
            <a:ext cx="33098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floor</a:t>
            </a:r>
            <a:endParaRPr lang="zh-CN" altLang="en-US" sz="48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94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lo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01"/>
          <a:stretch/>
        </p:blipFill>
        <p:spPr>
          <a:xfrm>
            <a:off x="1302167" y="1125585"/>
            <a:ext cx="3950033" cy="455477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434840" y="3049119"/>
            <a:ext cx="274103" cy="306998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own Arrow 3"/>
          <p:cNvSpPr/>
          <p:nvPr/>
        </p:nvSpPr>
        <p:spPr>
          <a:xfrm rot="3159385">
            <a:off x="4778737" y="2875381"/>
            <a:ext cx="234200" cy="291474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3056" y="311132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/flæt/</a:t>
            </a:r>
            <a:endParaRPr lang="zh-CN" altLang="en-US" sz="2800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3056" y="363454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(n) Căn hộ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8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60253" y="485879"/>
            <a:ext cx="6325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Vocabulary</a:t>
            </a:r>
            <a:endParaRPr lang="zh-CN" altLang="en-US" sz="20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address">
            <a:extLst>
              <a:ext uri="{FF2B5EF4-FFF2-40B4-BE49-F238E27FC236}">
                <a16:creationId xmlns:a16="http://schemas.microsoft.com/office/drawing/2014/main" id="{D58D1B03-7B94-47E6-9A71-087B0B3B78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283056" y="2357944"/>
            <a:ext cx="33098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flat</a:t>
            </a:r>
            <a:endParaRPr lang="zh-CN" altLang="en-US" sz="48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934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l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/>
      <p:bldP spid="7" grpId="0"/>
      <p:bldP spid="8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939</TotalTime>
  <Words>582</Words>
  <Application>Microsoft Office PowerPoint</Application>
  <PresentationFormat>Widescreen</PresentationFormat>
  <Paragraphs>223</Paragraphs>
  <Slides>44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8" baseType="lpstr">
      <vt:lpstr>Helvetica Neue</vt:lpstr>
      <vt:lpstr>Calibri Light</vt:lpstr>
      <vt:lpstr>ARCO</vt:lpstr>
      <vt:lpstr>Calibri</vt:lpstr>
      <vt:lpstr>Wingdings</vt:lpstr>
      <vt:lpstr>Arial</vt:lpstr>
      <vt:lpstr>.VnVogue</vt:lpstr>
      <vt:lpstr>Arial</vt:lpstr>
      <vt:lpstr>Microsoft YaHei</vt:lpstr>
      <vt:lpstr>迷你简少儿</vt:lpstr>
      <vt:lpstr>.VnBodoni</vt:lpstr>
      <vt:lpstr>Berlin Sans FB Demi</vt:lpstr>
      <vt:lpstr>Algerian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minhtuan6990@gmail.com / 01686898975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dell</cp:lastModifiedBy>
  <cp:revision>148</cp:revision>
  <dcterms:created xsi:type="dcterms:W3CDTF">2020-11-24T07:21:13Z</dcterms:created>
  <dcterms:modified xsi:type="dcterms:W3CDTF">2024-04-01T06:41:43Z</dcterms:modified>
</cp:coreProperties>
</file>