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311" r:id="rId4"/>
    <p:sldId id="312" r:id="rId5"/>
    <p:sldId id="313" r:id="rId6"/>
    <p:sldId id="314" r:id="rId7"/>
    <p:sldId id="31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07524-80C2-2F2E-FC83-22C040A20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9394C-AA6F-366A-DDF9-7C04C7759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D7570-3124-74FD-AA69-A247FC777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45DEF-DD51-3716-E6B1-D5E05421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102F8-BB96-2508-0D2F-9837DD4BE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3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71E5C-E446-881F-A3B0-CA40AB7DF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2437D3-6816-B904-D0BB-CE76314118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C877F-272A-41C7-31C5-26C4089DF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FCDA9-2935-9427-815D-67C939CA7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C72C3-56BD-AF91-9ACC-6DB9AAC4C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0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15EAB8-47DD-9972-948D-B7264D1D40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D083F3-330A-0453-CBA2-7127A2A74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FD91B-98E3-C52B-7814-CDC94DCDA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45954-792C-6D91-230A-A1054C3B3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33C03-A826-8167-93AD-14B70841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94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422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B8B00-A6AC-616E-3972-BFFF192DA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52127-FFAB-1E14-DDB2-2E3DCFAEA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D6559-D223-97FB-7C7D-68578717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9F34F-FF61-66C4-C316-BE29F27FC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A5891-7EF0-EC42-B64F-4F248F9F3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3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B73B2-B49E-BB0E-A238-8106AE90A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CF5DD-B864-1735-50CE-EF5FA4B0E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5F32E-8173-72EE-D491-5921A433C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776FE-D597-D6DF-1D18-1C421FB03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D1A5D-7F15-F935-FAF1-406D53A25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4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8CBD4-1591-4D53-1524-C67F1116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CC285-7A68-AB36-C36A-C2193DE06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BC06D1-FCEA-18F8-9DE6-AD5494363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A9F2F4-BFD0-70D7-CA68-1E0A4FAB8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79364-04D5-6B32-1576-219AA43CA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A6C21-DDF3-78AC-BFEB-0A8839463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1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000B3-02A5-88B6-DB6B-07490424F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30A1A-E2C0-A2A9-1E97-CD9D63537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923FA0-7E0B-29C3-46F0-4E2794474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348D98-944C-3BAB-32CF-A08D762AD7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EFFA0F-448A-1D35-A475-FCF56E1A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3E98DB-C3EE-8BEE-6EED-4615334A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FE5869-5FC8-9C69-C0F0-93F3CB4A5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494E5-4438-6338-62CD-347D5F4D0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95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819FB-424A-0712-E830-68B7BDE74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7C53C-ADE4-D0F6-BD91-5B4098146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AA2C94-6D16-FB40-DC40-96A5DEE8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A485B-923E-5979-8E71-E7D2466D1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08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8BEC5F-8F36-4ED7-1E05-62F732003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DCEE42-AFFD-A318-FA3C-67CEAF7D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FFFBC-BC1B-16CB-3374-9426281DD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0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B2549-D11B-AF2B-8DB5-D22B6B891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D48C-6AA5-9FD1-25E9-9D870028C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227327-792F-DAFC-5ED8-F38FEB39A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530E06-443A-9DB4-E2B4-A984C1F4F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AB2F75-CA1C-865B-96D3-41B8AD256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7EF9DB-D586-6789-3B6D-E0774FC46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12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F595B-EE2E-9875-487B-2630BE464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F536E-9637-DBDE-3D0B-F01841399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92ADCC-4356-C81C-43CE-EF530FE8F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EF9791-40ED-EDA5-7DE9-0FB04AC99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1BD38-6099-1298-6AD9-37921216F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6E3A3-B0B5-C2D6-D991-1930142C0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5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12CA76-1D1E-B679-1D75-37FF6FF81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A329F-9405-E1AA-16B1-78AB3F936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5CA58-B075-0763-5B4B-B4651A4FA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3C621-DCCE-4B80-92ED-7031AD45155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C2E2C-6CA5-1946-09EE-829AF0F9D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B95B2-3567-DA76-9655-BFEFAAFF5B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29B5A-50E9-4789-A71D-AC14C7D4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27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60A0-F70C-7484-9284-8580388DAE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52E380-8849-9A6B-5570-7E974D8C4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2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815330" y="948192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29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3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2024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023117" y="1637707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Toán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665371" y="2313367"/>
            <a:ext cx="103465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59: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tập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260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0429" y="1859202"/>
            <a:ext cx="9964218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995882" y="1477770"/>
            <a:ext cx="3614218" cy="570588"/>
            <a:chOff x="1296327" y="1647588"/>
            <a:chExt cx="3614218" cy="570588"/>
          </a:xfrm>
        </p:grpSpPr>
        <p:sp>
          <p:nvSpPr>
            <p:cNvPr id="4" name="TextBox 3"/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Đặt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?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566470" y="3103664"/>
            <a:ext cx="1147790" cy="1384995"/>
            <a:chOff x="1566470" y="2095726"/>
            <a:chExt cx="1147790" cy="1384995"/>
          </a:xfrm>
        </p:grpSpPr>
        <p:grpSp>
          <p:nvGrpSpPr>
            <p:cNvPr id="7" name="Group 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326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253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8" name="Straight Connector 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4077687" y="3103664"/>
            <a:ext cx="1147790" cy="1384995"/>
            <a:chOff x="1566470" y="2095726"/>
            <a:chExt cx="1147790" cy="1384995"/>
          </a:xfrm>
        </p:grpSpPr>
        <p:grpSp>
          <p:nvGrpSpPr>
            <p:cNvPr id="12" name="Group 1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432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261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804805" y="3103664"/>
            <a:ext cx="1147790" cy="1384995"/>
            <a:chOff x="1566470" y="2095726"/>
            <a:chExt cx="1147790" cy="1384995"/>
          </a:xfrm>
        </p:grpSpPr>
        <p:grpSp>
          <p:nvGrpSpPr>
            <p:cNvPr id="17" name="Group 1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732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55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249970" y="3103664"/>
            <a:ext cx="1147790" cy="1384995"/>
            <a:chOff x="1566470" y="2095726"/>
            <a:chExt cx="1147790" cy="1384995"/>
          </a:xfrm>
        </p:grpSpPr>
        <p:grpSp>
          <p:nvGrpSpPr>
            <p:cNvPr id="22" name="Group 2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643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 50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1786950" y="4259348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579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05459" y="4259348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693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35799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787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97086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693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81176" y="2396369"/>
            <a:ext cx="960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326 + 253           432 + 261           732 + 55          643 + 50</a:t>
            </a:r>
          </a:p>
        </p:txBody>
      </p:sp>
    </p:spTree>
    <p:extLst>
      <p:ext uri="{BB962C8B-B14F-4D97-AF65-F5344CB8AC3E}">
        <p14:creationId xmlns:p14="http://schemas.microsoft.com/office/powerpoint/2010/main" val="365720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83182" y="614170"/>
            <a:ext cx="6039918" cy="570588"/>
            <a:chOff x="1296327" y="1647588"/>
            <a:chExt cx="6039918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94956"/>
              <a:ext cx="54693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Tìm</a:t>
              </a:r>
              <a:r>
                <a:rPr lang="en-US" sz="2800" dirty="0"/>
                <a:t> </a:t>
              </a:r>
              <a:r>
                <a:rPr lang="en-US" sz="2800" dirty="0" err="1"/>
                <a:t>kết</a:t>
              </a:r>
              <a:r>
                <a:rPr lang="en-US" sz="2800" dirty="0"/>
                <a:t> </a:t>
              </a:r>
              <a:r>
                <a:rPr lang="en-US" sz="2800" dirty="0" err="1"/>
                <a:t>quả</a:t>
              </a:r>
              <a:r>
                <a:rPr lang="en-US" sz="2800" dirty="0"/>
                <a:t> </a:t>
              </a:r>
              <a:r>
                <a:rPr lang="en-US" sz="2800" dirty="0" err="1"/>
                <a:t>của</a:t>
              </a:r>
              <a:r>
                <a:rPr lang="en-US" sz="2800" dirty="0"/>
                <a:t> </a:t>
              </a:r>
              <a:r>
                <a:rPr lang="en-US" sz="2800" dirty="0" err="1"/>
                <a:t>mỗi</a:t>
              </a:r>
              <a:r>
                <a:rPr lang="en-US" sz="2800" dirty="0"/>
                <a:t> </a:t>
              </a:r>
              <a:r>
                <a:rPr lang="en-US" sz="2800" dirty="0" err="1"/>
                <a:t>phép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endParaRPr lang="en-US" sz="28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16884" y="1201780"/>
            <a:ext cx="2322008" cy="2645217"/>
            <a:chOff x="1745116" y="1502228"/>
            <a:chExt cx="2322008" cy="2645217"/>
          </a:xfrm>
        </p:grpSpPr>
        <p:grpSp>
          <p:nvGrpSpPr>
            <p:cNvPr id="9" name="Group 8"/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7" name="Picture 6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8" name="Rounded Rectangle 7"/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>
                <a:solidFill>
                  <a:srgbClr val="82D2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099858" y="3510843"/>
              <a:ext cx="9775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879 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491596" y="1188718"/>
            <a:ext cx="2322008" cy="2645217"/>
            <a:chOff x="1745116" y="1502228"/>
            <a:chExt cx="2322008" cy="2645217"/>
          </a:xfrm>
        </p:grpSpPr>
        <p:grpSp>
          <p:nvGrpSpPr>
            <p:cNvPr id="13" name="Group 12"/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15" name="Picture 14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16" name="Rounded Rectangle 15"/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>
                <a:solidFill>
                  <a:srgbClr val="82D2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996825" y="3510843"/>
              <a:ext cx="13322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879 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kg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417678" y="1188718"/>
            <a:ext cx="2322008" cy="2645217"/>
            <a:chOff x="1745116" y="1502228"/>
            <a:chExt cx="2322008" cy="2645217"/>
          </a:xfrm>
        </p:grpSpPr>
        <p:grpSp>
          <p:nvGrpSpPr>
            <p:cNvPr id="18" name="Group 17"/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20" name="Picture 19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21" name="Rounded Rectangle 20"/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>
                <a:solidFill>
                  <a:srgbClr val="82D2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099858" y="3510843"/>
              <a:ext cx="9775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980 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069442" y="1188718"/>
            <a:ext cx="2322008" cy="2645217"/>
            <a:chOff x="1745116" y="1502228"/>
            <a:chExt cx="2322008" cy="2645217"/>
          </a:xfrm>
        </p:grpSpPr>
        <p:grpSp>
          <p:nvGrpSpPr>
            <p:cNvPr id="23" name="Group 22"/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25" name="Picture 24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26" name="Rounded Rectangle 25"/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>
                <a:solidFill>
                  <a:srgbClr val="82D2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2099857" y="3510843"/>
              <a:ext cx="13322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980 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kg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171609" y="5363282"/>
            <a:ext cx="2608558" cy="1104466"/>
            <a:chOff x="1158546" y="4141360"/>
            <a:chExt cx="2837380" cy="1201349"/>
          </a:xfrm>
        </p:grpSpPr>
        <p:pic>
          <p:nvPicPr>
            <p:cNvPr id="5" name="Picture 4" descr="Screen Clippi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658kg + 221kg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65057" y="4401719"/>
            <a:ext cx="2608558" cy="1104466"/>
            <a:chOff x="1158546" y="4141360"/>
            <a:chExt cx="2837380" cy="1201349"/>
          </a:xfrm>
        </p:grpSpPr>
        <p:pic>
          <p:nvPicPr>
            <p:cNvPr id="30" name="Picture 29" descr="Screen Clippi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850kg + 130kg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685742" y="5363282"/>
            <a:ext cx="2608558" cy="1104466"/>
            <a:chOff x="1158546" y="4141360"/>
            <a:chExt cx="2837380" cy="1201349"/>
          </a:xfrm>
        </p:grpSpPr>
        <p:pic>
          <p:nvPicPr>
            <p:cNvPr id="33" name="Picture 32" descr="Screen Clippi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1580443" y="4589880"/>
              <a:ext cx="2114550" cy="54768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234</a:t>
              </a:r>
              <a:r>
                <a:rPr lang="en-US" sz="20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2000" dirty="0">
                  <a:solidFill>
                    <a:schemeClr val="tx1"/>
                  </a:solidFill>
                </a:rPr>
                <a:t> + 645</a:t>
              </a:r>
              <a:r>
                <a:rPr lang="en-US" sz="20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848670" y="4387988"/>
            <a:ext cx="2608558" cy="1104466"/>
            <a:chOff x="1158546" y="4141360"/>
            <a:chExt cx="2837380" cy="1201349"/>
          </a:xfrm>
        </p:grpSpPr>
        <p:pic>
          <p:nvPicPr>
            <p:cNvPr id="36" name="Picture 35" descr="Screen Clippi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130</a:t>
              </a:r>
              <a:r>
                <a:rPr lang="en-US" sz="20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 +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2000" dirty="0">
                  <a:solidFill>
                    <a:schemeClr val="tx1"/>
                  </a:solidFill>
                </a:rPr>
                <a:t>850</a:t>
              </a:r>
              <a:r>
                <a:rPr lang="en-US" sz="20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39" name="Straight Connector 38"/>
          <p:cNvCxnSpPr/>
          <p:nvPr/>
        </p:nvCxnSpPr>
        <p:spPr>
          <a:xfrm flipV="1">
            <a:off x="4823870" y="3674386"/>
            <a:ext cx="4600313" cy="858425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1502229" y="3735977"/>
            <a:ext cx="5333686" cy="1737360"/>
          </a:xfrm>
          <a:custGeom>
            <a:avLst/>
            <a:gdLst>
              <a:gd name="connsiteX0" fmla="*/ 5303520 w 5333686"/>
              <a:gd name="connsiteY0" fmla="*/ 1737360 h 1737360"/>
              <a:gd name="connsiteX1" fmla="*/ 5303520 w 5333686"/>
              <a:gd name="connsiteY1" fmla="*/ 1188720 h 1737360"/>
              <a:gd name="connsiteX2" fmla="*/ 4990011 w 5333686"/>
              <a:gd name="connsiteY2" fmla="*/ 522514 h 1737360"/>
              <a:gd name="connsiteX3" fmla="*/ 3540034 w 5333686"/>
              <a:gd name="connsiteY3" fmla="*/ 274320 h 1737360"/>
              <a:gd name="connsiteX4" fmla="*/ 1698171 w 5333686"/>
              <a:gd name="connsiteY4" fmla="*/ 248194 h 1737360"/>
              <a:gd name="connsiteX5" fmla="*/ 666205 w 5333686"/>
              <a:gd name="connsiteY5" fmla="*/ 274320 h 1737360"/>
              <a:gd name="connsiteX6" fmla="*/ 117565 w 5333686"/>
              <a:gd name="connsiteY6" fmla="*/ 104503 h 1737360"/>
              <a:gd name="connsiteX7" fmla="*/ 0 w 5333686"/>
              <a:gd name="connsiteY7" fmla="*/ 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3686" h="1737360">
                <a:moveTo>
                  <a:pt x="5303520" y="1737360"/>
                </a:moveTo>
                <a:cubicBezTo>
                  <a:pt x="5329645" y="1564277"/>
                  <a:pt x="5355771" y="1391194"/>
                  <a:pt x="5303520" y="1188720"/>
                </a:cubicBezTo>
                <a:cubicBezTo>
                  <a:pt x="5251269" y="986246"/>
                  <a:pt x="5283925" y="674914"/>
                  <a:pt x="4990011" y="522514"/>
                </a:cubicBezTo>
                <a:cubicBezTo>
                  <a:pt x="4696097" y="370114"/>
                  <a:pt x="4088674" y="320040"/>
                  <a:pt x="3540034" y="274320"/>
                </a:cubicBezTo>
                <a:cubicBezTo>
                  <a:pt x="2991394" y="228600"/>
                  <a:pt x="2177142" y="248194"/>
                  <a:pt x="1698171" y="248194"/>
                </a:cubicBezTo>
                <a:cubicBezTo>
                  <a:pt x="1219200" y="248194"/>
                  <a:pt x="929639" y="298268"/>
                  <a:pt x="666205" y="274320"/>
                </a:cubicBezTo>
                <a:cubicBezTo>
                  <a:pt x="402771" y="250372"/>
                  <a:pt x="228599" y="150223"/>
                  <a:pt x="117565" y="104503"/>
                </a:cubicBezTo>
                <a:cubicBezTo>
                  <a:pt x="6531" y="58783"/>
                  <a:pt x="3265" y="29391"/>
                  <a:pt x="0" y="0"/>
                </a:cubicBez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/>
        </p:nvCxnSpPr>
        <p:spPr>
          <a:xfrm flipH="1" flipV="1">
            <a:off x="7642284" y="3687448"/>
            <a:ext cx="1279517" cy="827655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2308598" y="3718955"/>
            <a:ext cx="1979837" cy="1814842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803588" y="3953372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345400" y="3953372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65393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16967 -0.220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7" y="-11042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-0.4319 -0.2226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02" y="-1113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0.43385 -0.09352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93" y="-467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0185 L -0.15599 -0.0916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08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1742" y="588044"/>
            <a:ext cx="10172498" cy="1432363"/>
            <a:chOff x="1296327" y="1647588"/>
            <a:chExt cx="10172498" cy="1432363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94956"/>
              <a:ext cx="960191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Tại</a:t>
              </a:r>
              <a:r>
                <a:rPr lang="en-US" sz="2800" dirty="0"/>
                <a:t> </a:t>
              </a:r>
              <a:r>
                <a:rPr lang="en-US" sz="2800" dirty="0" err="1"/>
                <a:t>khu</a:t>
              </a:r>
              <a:r>
                <a:rPr lang="en-US" sz="2800" dirty="0"/>
                <a:t> </a:t>
              </a:r>
              <a:r>
                <a:rPr lang="en-US" sz="2800" dirty="0" err="1"/>
                <a:t>bảo</a:t>
              </a:r>
              <a:r>
                <a:rPr lang="en-US" sz="2800" dirty="0"/>
                <a:t> </a:t>
              </a:r>
              <a:r>
                <a:rPr lang="en-US" sz="2800" dirty="0" err="1"/>
                <a:t>tồn</a:t>
              </a:r>
              <a:r>
                <a:rPr lang="en-US" sz="2800" dirty="0"/>
                <a:t> </a:t>
              </a:r>
              <a:r>
                <a:rPr lang="en-US" sz="2800" dirty="0" err="1"/>
                <a:t>động</a:t>
              </a:r>
              <a:r>
                <a:rPr lang="en-US" sz="2800" dirty="0"/>
                <a:t> </a:t>
              </a:r>
              <a:r>
                <a:rPr lang="en-US" sz="2800" dirty="0" err="1"/>
                <a:t>vật</a:t>
              </a:r>
              <a:r>
                <a:rPr lang="en-US" sz="2800" dirty="0"/>
                <a:t>, </a:t>
              </a:r>
              <a:r>
                <a:rPr lang="en-US" sz="2800" dirty="0" err="1"/>
                <a:t>sư</a:t>
              </a:r>
              <a:r>
                <a:rPr lang="en-US" sz="2800" dirty="0"/>
                <a:t> </a:t>
              </a:r>
              <a:r>
                <a:rPr lang="en-US" sz="2800" dirty="0" err="1"/>
                <a:t>tử</a:t>
              </a:r>
              <a:r>
                <a:rPr lang="en-US" sz="2800" dirty="0"/>
                <a:t> con </a:t>
              </a:r>
              <a:r>
                <a:rPr lang="en-US" sz="2800" dirty="0" err="1"/>
                <a:t>cân</a:t>
              </a:r>
              <a:r>
                <a:rPr lang="en-US" sz="2800" dirty="0"/>
                <a:t> </a:t>
              </a:r>
              <a:r>
                <a:rPr lang="en-US" sz="2800" dirty="0" err="1"/>
                <a:t>nặng</a:t>
              </a:r>
              <a:r>
                <a:rPr lang="en-US" sz="2800" dirty="0"/>
                <a:t> 107kg, </a:t>
              </a:r>
              <a:r>
                <a:rPr lang="en-US" sz="2800" dirty="0" err="1"/>
                <a:t>hổ</a:t>
              </a:r>
              <a:r>
                <a:rPr lang="en-US" sz="2800" dirty="0"/>
                <a:t> con </a:t>
              </a:r>
              <a:r>
                <a:rPr lang="en-US" sz="2800" dirty="0" err="1"/>
                <a:t>nặng</a:t>
              </a:r>
              <a:r>
                <a:rPr lang="en-US" sz="2800" dirty="0"/>
                <a:t> </a:t>
              </a:r>
              <a:r>
                <a:rPr lang="en-US" sz="2800" dirty="0" err="1"/>
                <a:t>hơn</a:t>
              </a:r>
              <a:r>
                <a:rPr lang="en-US" sz="2800" dirty="0"/>
                <a:t> </a:t>
              </a:r>
              <a:r>
                <a:rPr lang="en-US" sz="2800" dirty="0" err="1"/>
                <a:t>sư</a:t>
              </a:r>
              <a:r>
                <a:rPr lang="en-US" sz="2800" dirty="0"/>
                <a:t> </a:t>
              </a:r>
              <a:r>
                <a:rPr lang="en-US" sz="2800" dirty="0" err="1"/>
                <a:t>tử</a:t>
              </a:r>
              <a:r>
                <a:rPr lang="en-US" sz="2800" dirty="0"/>
                <a:t> con 32kg. </a:t>
              </a:r>
              <a:r>
                <a:rPr lang="en-US" sz="2800" dirty="0" err="1"/>
                <a:t>Hỏi</a:t>
              </a:r>
              <a:r>
                <a:rPr lang="en-US" sz="2800" dirty="0"/>
                <a:t> </a:t>
              </a:r>
              <a:r>
                <a:rPr lang="en-US" sz="2800" dirty="0" err="1"/>
                <a:t>hổ</a:t>
              </a:r>
              <a:r>
                <a:rPr lang="en-US" sz="2800" dirty="0"/>
                <a:t> con </a:t>
              </a:r>
              <a:r>
                <a:rPr lang="en-US" sz="2800" dirty="0" err="1"/>
                <a:t>cân</a:t>
              </a:r>
              <a:r>
                <a:rPr lang="en-US" sz="2800" dirty="0"/>
                <a:t> </a:t>
              </a:r>
              <a:r>
                <a:rPr lang="en-US" sz="2800" dirty="0" err="1"/>
                <a:t>nặng</a:t>
              </a:r>
              <a:r>
                <a:rPr lang="en-US" sz="2800" dirty="0"/>
                <a:t> </a:t>
              </a:r>
              <a:r>
                <a:rPr lang="en-US" sz="2800" dirty="0" err="1"/>
                <a:t>bao</a:t>
              </a:r>
              <a:r>
                <a:rPr lang="en-US" sz="2800" dirty="0"/>
                <a:t> </a:t>
              </a:r>
              <a:r>
                <a:rPr lang="en-US" sz="2800" dirty="0" err="1"/>
                <a:t>nhiêu</a:t>
              </a:r>
              <a:r>
                <a:rPr lang="en-US" sz="2800" dirty="0"/>
                <a:t> </a:t>
              </a:r>
              <a:r>
                <a:rPr lang="en-US" sz="2800" dirty="0" err="1"/>
                <a:t>ki</a:t>
              </a:r>
              <a:r>
                <a:rPr lang="en-US" sz="2800" dirty="0"/>
                <a:t>-</a:t>
              </a:r>
              <a:r>
                <a:rPr lang="en-US" sz="2800" dirty="0" err="1"/>
                <a:t>lô</a:t>
              </a:r>
              <a:r>
                <a:rPr lang="en-US" sz="2800" dirty="0"/>
                <a:t>-gam?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6"/>
          <a:stretch/>
        </p:blipFill>
        <p:spPr>
          <a:xfrm>
            <a:off x="4663440" y="1573890"/>
            <a:ext cx="5969726" cy="29333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48303" y="3135084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107kg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16338" y="3231881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?kg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9155" y="2247661"/>
            <a:ext cx="4050195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b="1" dirty="0" err="1">
                <a:latin typeface="HP001 4 hàng" panose="020B0603050302020204" pitchFamily="34" charset="0"/>
              </a:rPr>
              <a:t>Tóm</a:t>
            </a:r>
            <a:r>
              <a:rPr lang="en-US" sz="2800" b="1" dirty="0"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latin typeface="HP001 4 hàng" panose="020B0603050302020204" pitchFamily="34" charset="0"/>
              </a:rPr>
              <a:t>tắt</a:t>
            </a:r>
            <a:r>
              <a:rPr lang="en-US" sz="2800" b="1" dirty="0">
                <a:latin typeface="HP001 4 hàng" panose="020B0603050302020204" pitchFamily="34" charset="0"/>
              </a:rPr>
              <a:t>:</a:t>
            </a:r>
          </a:p>
          <a:p>
            <a:pPr>
              <a:lnSpc>
                <a:spcPts val="4000"/>
              </a:lnSpc>
            </a:pPr>
            <a:r>
              <a:rPr lang="en-US" sz="2800" b="1" dirty="0" err="1">
                <a:latin typeface="HP001 4 hàng" panose="020B0603050302020204" pitchFamily="34" charset="0"/>
              </a:rPr>
              <a:t>Sử</a:t>
            </a:r>
            <a:r>
              <a:rPr lang="en-US" sz="2800" b="1" dirty="0"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latin typeface="HP001 4 hàng" panose="020B0603050302020204" pitchFamily="34" charset="0"/>
              </a:rPr>
              <a:t>tử</a:t>
            </a:r>
            <a:r>
              <a:rPr lang="en-US" sz="2800" b="1" dirty="0">
                <a:latin typeface="HP001 4 hàng" panose="020B0603050302020204" pitchFamily="34" charset="0"/>
              </a:rPr>
              <a:t> con: 107kg</a:t>
            </a:r>
          </a:p>
          <a:p>
            <a:pPr>
              <a:lnSpc>
                <a:spcPts val="4000"/>
              </a:lnSpc>
            </a:pPr>
            <a:r>
              <a:rPr lang="en-US" sz="2800" b="1" dirty="0" err="1">
                <a:latin typeface="HP001 4 hàng" panose="020B0603050302020204" pitchFamily="34" charset="0"/>
              </a:rPr>
              <a:t>Hổ</a:t>
            </a:r>
            <a:r>
              <a:rPr lang="en-US" sz="2800" b="1" dirty="0">
                <a:latin typeface="HP001 4 hàng" panose="020B0603050302020204" pitchFamily="34" charset="0"/>
              </a:rPr>
              <a:t> con </a:t>
            </a:r>
            <a:r>
              <a:rPr lang="en-US" sz="2800" b="1" dirty="0" err="1">
                <a:latin typeface="HP001 4 hàng" panose="020B0603050302020204" pitchFamily="34" charset="0"/>
              </a:rPr>
              <a:t>nặng</a:t>
            </a:r>
            <a:r>
              <a:rPr lang="en-US" sz="2800" b="1" dirty="0"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latin typeface="HP001 4 hàng" panose="020B0603050302020204" pitchFamily="34" charset="0"/>
              </a:rPr>
              <a:t>hơn</a:t>
            </a:r>
            <a:r>
              <a:rPr lang="en-US" sz="2800" b="1" dirty="0">
                <a:latin typeface="HP001 4 hàng" panose="020B0603050302020204" pitchFamily="34" charset="0"/>
              </a:rPr>
              <a:t>: 32kg</a:t>
            </a:r>
          </a:p>
          <a:p>
            <a:pPr>
              <a:lnSpc>
                <a:spcPts val="4000"/>
              </a:lnSpc>
            </a:pPr>
            <a:r>
              <a:rPr lang="en-US" sz="2800" b="1" dirty="0" err="1">
                <a:latin typeface="HP001 4 hàng" panose="020B0603050302020204" pitchFamily="34" charset="0"/>
              </a:rPr>
              <a:t>Hổ</a:t>
            </a:r>
            <a:r>
              <a:rPr lang="en-US" sz="2800" b="1" dirty="0">
                <a:latin typeface="HP001 4 hàng" panose="020B0603050302020204" pitchFamily="34" charset="0"/>
              </a:rPr>
              <a:t> con: … kg?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9624" y="4475305"/>
            <a:ext cx="8916108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giải</a:t>
            </a:r>
            <a:endParaRPr lang="en-US" sz="2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ctr">
              <a:lnSpc>
                <a:spcPts val="4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Hổ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con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nặng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số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ki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-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lô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-gam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:</a:t>
            </a:r>
          </a:p>
          <a:p>
            <a:pPr algn="ctr">
              <a:lnSpc>
                <a:spcPts val="4000"/>
              </a:lnSpc>
            </a:pP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107 + 32 = 139 (kg)</a:t>
            </a:r>
          </a:p>
          <a:p>
            <a:pPr algn="ctr">
              <a:lnSpc>
                <a:spcPts val="4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Đáp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số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: 139kg</a:t>
            </a:r>
          </a:p>
        </p:txBody>
      </p:sp>
    </p:spTree>
    <p:extLst>
      <p:ext uri="{BB962C8B-B14F-4D97-AF65-F5344CB8AC3E}">
        <p14:creationId xmlns:p14="http://schemas.microsoft.com/office/powerpoint/2010/main" val="132055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1742" y="387215"/>
            <a:ext cx="10172498" cy="1815882"/>
            <a:chOff x="1296327" y="1446759"/>
            <a:chExt cx="10172498" cy="1815882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446759"/>
              <a:ext cx="960191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Đức</a:t>
              </a:r>
              <a:r>
                <a:rPr lang="en-US" sz="2800" dirty="0"/>
                <a:t> </a:t>
              </a:r>
              <a:r>
                <a:rPr lang="en-US" sz="2800" dirty="0" err="1"/>
                <a:t>vua</a:t>
              </a:r>
              <a:r>
                <a:rPr lang="en-US" sz="2800" dirty="0"/>
                <a:t> </a:t>
              </a:r>
              <a:r>
                <a:rPr lang="en-US" sz="2800" dirty="0" err="1"/>
                <a:t>trồng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vườn</a:t>
              </a:r>
              <a:r>
                <a:rPr lang="en-US" sz="2800" dirty="0"/>
                <a:t> </a:t>
              </a:r>
              <a:r>
                <a:rPr lang="en-US" sz="2800" dirty="0" err="1"/>
                <a:t>hoa</a:t>
              </a:r>
              <a:r>
                <a:rPr lang="en-US" sz="2800" dirty="0"/>
                <a:t> </a:t>
              </a:r>
              <a:r>
                <a:rPr lang="en-US" sz="2800" dirty="0" err="1"/>
                <a:t>hồng</a:t>
              </a:r>
              <a:r>
                <a:rPr lang="en-US" sz="2800" dirty="0"/>
                <a:t> </a:t>
              </a:r>
              <a:r>
                <a:rPr lang="en-US" sz="2800" dirty="0" err="1"/>
                <a:t>tặng</a:t>
              </a:r>
              <a:r>
                <a:rPr lang="en-US" sz="2800" dirty="0"/>
                <a:t> </a:t>
              </a:r>
              <a:r>
                <a:rPr lang="en-US" sz="2800" dirty="0" err="1"/>
                <a:t>hoàng</a:t>
              </a:r>
              <a:r>
                <a:rPr lang="en-US" sz="2800" dirty="0"/>
                <a:t> </a:t>
              </a:r>
              <a:r>
                <a:rPr lang="en-US" sz="2800" dirty="0" err="1"/>
                <a:t>hậu</a:t>
              </a:r>
              <a:r>
                <a:rPr lang="en-US" sz="2800" dirty="0"/>
                <a:t>, </a:t>
              </a:r>
              <a:r>
                <a:rPr lang="en-US" sz="2800" dirty="0" err="1"/>
                <a:t>trong</a:t>
              </a:r>
              <a:r>
                <a:rPr lang="en-US" sz="2800" dirty="0"/>
                <a:t> </a:t>
              </a:r>
              <a:r>
                <a:rPr lang="en-US" sz="2800" dirty="0" err="1"/>
                <a:t>đó</a:t>
              </a:r>
              <a:r>
                <a:rPr lang="en-US" sz="2800" dirty="0"/>
                <a:t> </a:t>
              </a:r>
              <a:r>
                <a:rPr lang="en-US" sz="2800" dirty="0" err="1"/>
                <a:t>có</a:t>
              </a:r>
              <a:r>
                <a:rPr lang="en-US" sz="2800" dirty="0"/>
                <a:t> 424 </a:t>
              </a:r>
              <a:r>
                <a:rPr lang="en-US" sz="2800" dirty="0" err="1"/>
                <a:t>cây</a:t>
              </a:r>
              <a:r>
                <a:rPr lang="en-US" sz="2800" dirty="0"/>
                <a:t> </a:t>
              </a:r>
              <a:r>
                <a:rPr lang="en-US" sz="2800" dirty="0" err="1"/>
                <a:t>hoa</a:t>
              </a:r>
              <a:r>
                <a:rPr lang="en-US" sz="2800" dirty="0"/>
                <a:t> </a:t>
              </a:r>
              <a:r>
                <a:rPr lang="en-US" sz="2800" dirty="0" err="1"/>
                <a:t>hồng</a:t>
              </a:r>
              <a:r>
                <a:rPr lang="en-US" sz="2800" dirty="0"/>
                <a:t> </a:t>
              </a:r>
              <a:r>
                <a:rPr lang="en-US" sz="2800" dirty="0" err="1"/>
                <a:t>đỏ</a:t>
              </a:r>
              <a:r>
                <a:rPr lang="en-US" sz="2800" dirty="0"/>
                <a:t>.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cây</a:t>
              </a:r>
              <a:r>
                <a:rPr lang="en-US" sz="2800" dirty="0"/>
                <a:t> </a:t>
              </a:r>
              <a:r>
                <a:rPr lang="en-US" sz="2800" dirty="0" err="1"/>
                <a:t>hoa</a:t>
              </a:r>
              <a:r>
                <a:rPr lang="en-US" sz="2800" dirty="0"/>
                <a:t> </a:t>
              </a:r>
              <a:r>
                <a:rPr lang="en-US" sz="2800" dirty="0" err="1"/>
                <a:t>hồng</a:t>
              </a:r>
              <a:r>
                <a:rPr lang="en-US" sz="2800" dirty="0"/>
                <a:t> </a:t>
              </a:r>
              <a:r>
                <a:rPr lang="en-US" sz="2800" dirty="0" err="1"/>
                <a:t>trắng</a:t>
              </a:r>
              <a:r>
                <a:rPr lang="en-US" sz="2800" dirty="0"/>
                <a:t> </a:t>
              </a:r>
              <a:r>
                <a:rPr lang="en-US" sz="2800" dirty="0" err="1"/>
                <a:t>nhiều</a:t>
              </a:r>
              <a:r>
                <a:rPr lang="en-US" sz="2800" dirty="0"/>
                <a:t> </a:t>
              </a:r>
              <a:r>
                <a:rPr lang="en-US" sz="2800" dirty="0" err="1"/>
                <a:t>hơn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cây</a:t>
              </a:r>
              <a:r>
                <a:rPr lang="en-US" sz="2800" dirty="0"/>
                <a:t> </a:t>
              </a:r>
              <a:r>
                <a:rPr lang="en-US" sz="2800" dirty="0" err="1"/>
                <a:t>hoa</a:t>
              </a:r>
              <a:r>
                <a:rPr lang="en-US" sz="2800" dirty="0"/>
                <a:t> </a:t>
              </a:r>
              <a:r>
                <a:rPr lang="en-US" sz="2800" dirty="0" err="1"/>
                <a:t>hồng</a:t>
              </a:r>
              <a:r>
                <a:rPr lang="en-US" sz="2800" dirty="0"/>
                <a:t> </a:t>
              </a:r>
              <a:r>
                <a:rPr lang="en-US" sz="2800" dirty="0" err="1"/>
                <a:t>đỏ</a:t>
              </a:r>
              <a:r>
                <a:rPr lang="en-US" sz="2800" dirty="0"/>
                <a:t> </a:t>
              </a:r>
              <a:r>
                <a:rPr lang="en-US" sz="2800" dirty="0" err="1"/>
                <a:t>là</a:t>
              </a:r>
              <a:r>
                <a:rPr lang="en-US" sz="2800" dirty="0"/>
                <a:t> 120 </a:t>
              </a:r>
              <a:r>
                <a:rPr lang="en-US" sz="2800" dirty="0" err="1"/>
                <a:t>cây</a:t>
              </a:r>
              <a:r>
                <a:rPr lang="en-US" sz="2800" dirty="0"/>
                <a:t>. </a:t>
              </a:r>
              <a:r>
                <a:rPr lang="en-US" sz="2800" dirty="0" err="1"/>
                <a:t>Hỏi</a:t>
              </a:r>
              <a:r>
                <a:rPr lang="en-US" sz="2800" dirty="0"/>
                <a:t> </a:t>
              </a:r>
              <a:r>
                <a:rPr lang="en-US" sz="2800" dirty="0" err="1"/>
                <a:t>có</a:t>
              </a:r>
              <a:r>
                <a:rPr lang="en-US" sz="2800" dirty="0"/>
                <a:t> </a:t>
              </a:r>
              <a:r>
                <a:rPr lang="en-US" sz="2800" dirty="0" err="1"/>
                <a:t>bao</a:t>
              </a:r>
              <a:r>
                <a:rPr lang="en-US" sz="2800" dirty="0"/>
                <a:t> </a:t>
              </a:r>
              <a:r>
                <a:rPr lang="en-US" sz="2800" dirty="0" err="1"/>
                <a:t>nhiêu</a:t>
              </a:r>
              <a:r>
                <a:rPr lang="en-US" sz="2800" dirty="0"/>
                <a:t> </a:t>
              </a:r>
              <a:r>
                <a:rPr lang="en-US" sz="2800" dirty="0" err="1"/>
                <a:t>cây</a:t>
              </a:r>
              <a:r>
                <a:rPr lang="en-US" sz="2800" dirty="0"/>
                <a:t> </a:t>
              </a:r>
              <a:r>
                <a:rPr lang="en-US" sz="2800" dirty="0" err="1"/>
                <a:t>hoa</a:t>
              </a:r>
              <a:r>
                <a:rPr lang="en-US" sz="2800" dirty="0"/>
                <a:t> </a:t>
              </a:r>
              <a:r>
                <a:rPr lang="en-US" sz="2800" dirty="0" err="1"/>
                <a:t>hồng</a:t>
              </a:r>
              <a:r>
                <a:rPr lang="en-US" sz="2800" dirty="0"/>
                <a:t> </a:t>
              </a:r>
              <a:r>
                <a:rPr lang="en-US" sz="2800" dirty="0" err="1"/>
                <a:t>trắng</a:t>
              </a:r>
              <a:r>
                <a:rPr lang="en-US" sz="2800" dirty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91084" y="2264130"/>
            <a:ext cx="4869633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Tóm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tắt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:</a:t>
            </a:r>
          </a:p>
          <a:p>
            <a:pPr>
              <a:lnSpc>
                <a:spcPts val="4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Hoa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hồng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đỏ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: 424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cây</a:t>
            </a:r>
            <a:endParaRPr lang="en-US" sz="2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>
              <a:lnSpc>
                <a:spcPts val="4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Hoa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hồng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trắng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hơn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: 120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cây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</a:p>
          <a:p>
            <a:pPr>
              <a:lnSpc>
                <a:spcPts val="4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Hoa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hồng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trắng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: ….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cây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732" y="2130565"/>
            <a:ext cx="5334744" cy="225774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2560320" y="1263504"/>
            <a:ext cx="32526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289074" y="1263504"/>
            <a:ext cx="32526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944703" y="1681699"/>
            <a:ext cx="108421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580606" y="2134189"/>
            <a:ext cx="23121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135085" y="4388305"/>
            <a:ext cx="5773784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Bài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giải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HP001 4 hàng" panose="020B0603050302020204" pitchFamily="34" charset="0"/>
            </a:endParaRPr>
          </a:p>
          <a:p>
            <a:pPr>
              <a:lnSpc>
                <a:spcPts val="4000"/>
              </a:lnSpc>
            </a:pP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Có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số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hoa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hồng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trắng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là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: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   424 + 120 = 544 (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cây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)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        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Đáp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số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: 544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cây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0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559666" y="1407119"/>
            <a:ext cx="8272811" cy="3140843"/>
            <a:chOff x="1553769" y="1329327"/>
            <a:chExt cx="8503682" cy="356245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3769" y="1329327"/>
              <a:ext cx="8424066" cy="3562457"/>
            </a:xfrm>
            <a:prstGeom prst="roundRect">
              <a:avLst>
                <a:gd name="adj" fmla="val 45601"/>
              </a:avLst>
            </a:prstGeom>
          </p:spPr>
        </p:pic>
        <p:pic>
          <p:nvPicPr>
            <p:cNvPr id="5" name="Picture 4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2417" b="87140" l="2326" r="98547">
                          <a14:backgroundMark x1="28101" y1="43681" x2="58043" y2="35033"/>
                          <a14:backgroundMark x1="31202" y1="69623" x2="64922" y2="616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449" b="12146"/>
            <a:stretch/>
          </p:blipFill>
          <p:spPr>
            <a:xfrm>
              <a:off x="1625215" y="1721251"/>
              <a:ext cx="8432236" cy="277861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 rot="20412034">
              <a:off x="3853542" y="1783952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481m</a:t>
              </a:r>
              <a:endParaRPr lang="en-US" sz="2000" dirty="0"/>
            </a:p>
          </p:txBody>
        </p:sp>
        <p:sp>
          <p:nvSpPr>
            <p:cNvPr id="18" name="TextBox 17"/>
            <p:cNvSpPr txBox="1"/>
            <p:nvPr/>
          </p:nvSpPr>
          <p:spPr>
            <a:xfrm rot="1301693">
              <a:off x="7524207" y="1692539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513m</a:t>
              </a:r>
              <a:endParaRPr lang="en-US" sz="2000" dirty="0"/>
            </a:p>
          </p:txBody>
        </p:sp>
        <p:sp>
          <p:nvSpPr>
            <p:cNvPr id="19" name="TextBox 18"/>
            <p:cNvSpPr txBox="1"/>
            <p:nvPr/>
          </p:nvSpPr>
          <p:spPr>
            <a:xfrm rot="20676810">
              <a:off x="5237328" y="2711416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900m</a:t>
              </a:r>
              <a:endParaRPr lang="en-US" sz="2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03483" y="3705460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778m</a:t>
              </a:r>
              <a:endParaRPr lang="en-US" sz="2000" dirty="0"/>
            </a:p>
          </p:txBody>
        </p:sp>
        <p:sp>
          <p:nvSpPr>
            <p:cNvPr id="21" name="TextBox 20"/>
            <p:cNvSpPr txBox="1"/>
            <p:nvPr/>
          </p:nvSpPr>
          <p:spPr>
            <a:xfrm rot="21188550">
              <a:off x="7326673" y="3420472"/>
              <a:ext cx="932884" cy="493219"/>
            </a:xfrm>
            <a:custGeom>
              <a:avLst/>
              <a:gdLst>
                <a:gd name="connsiteX0" fmla="*/ 0 w 932884"/>
                <a:gd name="connsiteY0" fmla="*/ 0 h 461665"/>
                <a:gd name="connsiteX1" fmla="*/ 932884 w 932884"/>
                <a:gd name="connsiteY1" fmla="*/ 0 h 461665"/>
                <a:gd name="connsiteX2" fmla="*/ 932884 w 932884"/>
                <a:gd name="connsiteY2" fmla="*/ 461665 h 461665"/>
                <a:gd name="connsiteX3" fmla="*/ 0 w 932884"/>
                <a:gd name="connsiteY3" fmla="*/ 461665 h 461665"/>
                <a:gd name="connsiteX4" fmla="*/ 0 w 932884"/>
                <a:gd name="connsiteY4" fmla="*/ 0 h 461665"/>
                <a:gd name="connsiteX0" fmla="*/ 0 w 932884"/>
                <a:gd name="connsiteY0" fmla="*/ 0 h 461665"/>
                <a:gd name="connsiteX1" fmla="*/ 932884 w 932884"/>
                <a:gd name="connsiteY1" fmla="*/ 0 h 461665"/>
                <a:gd name="connsiteX2" fmla="*/ 902628 w 932884"/>
                <a:gd name="connsiteY2" fmla="*/ 434043 h 461665"/>
                <a:gd name="connsiteX3" fmla="*/ 0 w 932884"/>
                <a:gd name="connsiteY3" fmla="*/ 461665 h 461665"/>
                <a:gd name="connsiteX4" fmla="*/ 0 w 932884"/>
                <a:gd name="connsiteY4" fmla="*/ 0 h 461665"/>
                <a:gd name="connsiteX0" fmla="*/ 0 w 932884"/>
                <a:gd name="connsiteY0" fmla="*/ 0 h 476420"/>
                <a:gd name="connsiteX1" fmla="*/ 932884 w 932884"/>
                <a:gd name="connsiteY1" fmla="*/ 0 h 476420"/>
                <a:gd name="connsiteX2" fmla="*/ 902628 w 932884"/>
                <a:gd name="connsiteY2" fmla="*/ 434043 h 476420"/>
                <a:gd name="connsiteX3" fmla="*/ 0 w 932884"/>
                <a:gd name="connsiteY3" fmla="*/ 461665 h 476420"/>
                <a:gd name="connsiteX4" fmla="*/ 0 w 932884"/>
                <a:gd name="connsiteY4" fmla="*/ 0 h 476420"/>
                <a:gd name="connsiteX0" fmla="*/ 0 w 932884"/>
                <a:gd name="connsiteY0" fmla="*/ 0 h 493219"/>
                <a:gd name="connsiteX1" fmla="*/ 932884 w 932884"/>
                <a:gd name="connsiteY1" fmla="*/ 0 h 493219"/>
                <a:gd name="connsiteX2" fmla="*/ 902628 w 932884"/>
                <a:gd name="connsiteY2" fmla="*/ 434043 h 493219"/>
                <a:gd name="connsiteX3" fmla="*/ 0 w 932884"/>
                <a:gd name="connsiteY3" fmla="*/ 461665 h 493219"/>
                <a:gd name="connsiteX4" fmla="*/ 0 w 932884"/>
                <a:gd name="connsiteY4" fmla="*/ 0 h 49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884" h="493219">
                  <a:moveTo>
                    <a:pt x="0" y="0"/>
                  </a:moveTo>
                  <a:lnTo>
                    <a:pt x="932884" y="0"/>
                  </a:lnTo>
                  <a:lnTo>
                    <a:pt x="902628" y="434043"/>
                  </a:lnTo>
                  <a:cubicBezTo>
                    <a:pt x="506689" y="515763"/>
                    <a:pt x="302283" y="500595"/>
                    <a:pt x="0" y="4616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ECFB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211m</a:t>
              </a:r>
              <a:endParaRPr lang="en-US" sz="2000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21600" y="407192"/>
            <a:ext cx="9937367" cy="570588"/>
            <a:chOff x="1296327" y="1647588"/>
            <a:chExt cx="9937367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66914" y="1694956"/>
              <a:ext cx="9366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Từ</a:t>
              </a:r>
              <a:r>
                <a:rPr lang="en-US" sz="2800" dirty="0"/>
                <a:t> </a:t>
              </a:r>
              <a:r>
                <a:rPr lang="en-US" sz="2800" dirty="0" err="1"/>
                <a:t>vị</a:t>
              </a:r>
              <a:r>
                <a:rPr lang="en-US" sz="2800" dirty="0"/>
                <a:t> </a:t>
              </a:r>
              <a:r>
                <a:rPr lang="en-US" sz="2800" dirty="0" err="1"/>
                <a:t>trí</a:t>
              </a:r>
              <a:r>
                <a:rPr lang="en-US" sz="2800" dirty="0"/>
                <a:t> </a:t>
              </a:r>
              <a:r>
                <a:rPr lang="en-US" sz="2800" dirty="0" err="1"/>
                <a:t>của</a:t>
              </a:r>
              <a:r>
                <a:rPr lang="en-US" sz="2800" dirty="0"/>
                <a:t> </a:t>
              </a:r>
              <a:r>
                <a:rPr lang="en-US" sz="2800" dirty="0" err="1"/>
                <a:t>hải</a:t>
              </a:r>
              <a:r>
                <a:rPr lang="en-US" sz="2800" dirty="0"/>
                <a:t> li </a:t>
              </a:r>
              <a:r>
                <a:rPr lang="en-US" sz="2800" dirty="0" err="1"/>
                <a:t>có</a:t>
              </a:r>
              <a:r>
                <a:rPr lang="en-US" sz="2800" dirty="0"/>
                <a:t> </a:t>
              </a:r>
              <a:r>
                <a:rPr lang="en-US" sz="2800" dirty="0" err="1"/>
                <a:t>ba</a:t>
              </a:r>
              <a:r>
                <a:rPr lang="en-US" sz="2800" dirty="0"/>
                <a:t> </a:t>
              </a:r>
              <a:r>
                <a:rPr lang="en-US" sz="2800" dirty="0" err="1"/>
                <a:t>dòng</a:t>
              </a:r>
              <a:r>
                <a:rPr lang="en-US" sz="2800" dirty="0"/>
                <a:t> </a:t>
              </a:r>
              <a:r>
                <a:rPr lang="en-US" sz="2800" dirty="0" err="1"/>
                <a:t>nước</a:t>
              </a:r>
              <a:r>
                <a:rPr lang="en-US" sz="2800" dirty="0"/>
                <a:t> </a:t>
              </a:r>
              <a:r>
                <a:rPr lang="en-US" sz="2800" dirty="0" err="1"/>
                <a:t>bơi</a:t>
              </a:r>
              <a:r>
                <a:rPr lang="en-US" sz="2800" dirty="0"/>
                <a:t> </a:t>
              </a:r>
              <a:r>
                <a:rPr lang="en-US" sz="2800" dirty="0" err="1"/>
                <a:t>về</a:t>
              </a:r>
              <a:r>
                <a:rPr lang="en-US" sz="2800" dirty="0"/>
                <a:t> </a:t>
              </a:r>
              <a:r>
                <a:rPr lang="en-US" sz="2800" dirty="0" err="1"/>
                <a:t>tổ</a:t>
              </a:r>
              <a:r>
                <a:rPr lang="en-US" sz="2800" dirty="0"/>
                <a:t> </a:t>
              </a:r>
              <a:r>
                <a:rPr lang="en-US" sz="2800" dirty="0" err="1"/>
                <a:t>như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vẽ</a:t>
              </a:r>
              <a:endParaRPr lang="en-US" sz="28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5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74384" y="3950717"/>
            <a:ext cx="2292439" cy="1101272"/>
            <a:chOff x="1999127" y="1726873"/>
            <a:chExt cx="1122900" cy="1082183"/>
          </a:xfrm>
        </p:grpSpPr>
        <p:sp>
          <p:nvSpPr>
            <p:cNvPr id="12" name="Rounded Rectangle 11"/>
            <p:cNvSpPr/>
            <p:nvPr/>
          </p:nvSpPr>
          <p:spPr>
            <a:xfrm>
              <a:off x="1999127" y="1734850"/>
              <a:ext cx="705394" cy="48332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33262" y="1726873"/>
              <a:ext cx="1088765" cy="1082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a)</a:t>
              </a:r>
              <a:r>
                <a:rPr lang="en-US" sz="2800" dirty="0" err="1"/>
                <a:t>Số</a:t>
              </a:r>
              <a:r>
                <a:rPr lang="en-US" sz="2800" dirty="0"/>
                <a:t>  ?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07877" y="4348553"/>
            <a:ext cx="9376389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/>
              <a:t>Dòng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chảy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cầu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         m.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Dòng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chảy</a:t>
            </a:r>
            <a:r>
              <a:rPr lang="en-US" sz="2800" dirty="0"/>
              <a:t> qua </a:t>
            </a:r>
            <a:r>
              <a:rPr lang="en-US" sz="2800" dirty="0" err="1"/>
              <a:t>bãi</a:t>
            </a:r>
            <a:r>
              <a:rPr lang="en-US" sz="2800" dirty="0"/>
              <a:t> </a:t>
            </a:r>
            <a:r>
              <a:rPr lang="en-US" sz="2800" dirty="0" err="1"/>
              <a:t>đá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         m.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4647" y="4499376"/>
            <a:ext cx="831632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98947" y="4532126"/>
            <a:ext cx="60303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989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68831" y="5080330"/>
            <a:ext cx="831632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83131" y="5142777"/>
            <a:ext cx="60303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994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33743" y="3938509"/>
            <a:ext cx="377768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778m + 211m = 989m</a:t>
            </a:r>
          </a:p>
        </p:txBody>
      </p:sp>
      <p:sp>
        <p:nvSpPr>
          <p:cNvPr id="28" name="Oval 27"/>
          <p:cNvSpPr/>
          <p:nvPr/>
        </p:nvSpPr>
        <p:spPr>
          <a:xfrm rot="20816137">
            <a:off x="4787092" y="2460029"/>
            <a:ext cx="1667056" cy="771444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721475" y="1271032"/>
            <a:ext cx="377768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481m + 513m = 994m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4072" y="5578444"/>
            <a:ext cx="937638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b) </a:t>
            </a:r>
            <a:r>
              <a:rPr lang="en-US" sz="2800" dirty="0" err="1"/>
              <a:t>Hải</a:t>
            </a:r>
            <a:r>
              <a:rPr lang="en-US" sz="2800" dirty="0"/>
              <a:t> li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tổ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dòng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ngắn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: 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32891" y="5730714"/>
            <a:ext cx="1092168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900 m</a:t>
            </a:r>
          </a:p>
        </p:txBody>
      </p:sp>
    </p:spTree>
    <p:extLst>
      <p:ext uri="{BB962C8B-B14F-4D97-AF65-F5344CB8AC3E}">
        <p14:creationId xmlns:p14="http://schemas.microsoft.com/office/powerpoint/2010/main" val="108422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24" grpId="0" animBg="1"/>
      <p:bldP spid="25" grpId="0" animBg="1"/>
      <p:bldP spid="27" grpId="0"/>
      <p:bldP spid="28" grpId="0" animBg="1"/>
      <p:bldP spid="31" grpId="0"/>
      <p:bldP spid="32" grpId="0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Widescreen</PresentationFormat>
  <Paragraphs>74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</cp:revision>
  <dcterms:created xsi:type="dcterms:W3CDTF">2024-04-01T04:18:57Z</dcterms:created>
  <dcterms:modified xsi:type="dcterms:W3CDTF">2024-04-01T04:19:19Z</dcterms:modified>
</cp:coreProperties>
</file>