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49" r:id="rId2"/>
    <p:sldMasterId id="2147483652" r:id="rId3"/>
    <p:sldMasterId id="2147483720" r:id="rId4"/>
    <p:sldMasterId id="2147483732" r:id="rId5"/>
    <p:sldMasterId id="2147483744" r:id="rId6"/>
    <p:sldMasterId id="2147483756" r:id="rId7"/>
    <p:sldMasterId id="2147483768" r:id="rId8"/>
  </p:sldMasterIdLst>
  <p:notesMasterIdLst>
    <p:notesMasterId r:id="rId24"/>
  </p:notesMasterIdLst>
  <p:sldIdLst>
    <p:sldId id="360" r:id="rId9"/>
    <p:sldId id="338" r:id="rId10"/>
    <p:sldId id="336" r:id="rId11"/>
    <p:sldId id="340" r:id="rId12"/>
    <p:sldId id="341" r:id="rId13"/>
    <p:sldId id="342" r:id="rId14"/>
    <p:sldId id="343" r:id="rId15"/>
    <p:sldId id="359" r:id="rId16"/>
    <p:sldId id="305" r:id="rId17"/>
    <p:sldId id="352" r:id="rId18"/>
    <p:sldId id="317" r:id="rId19"/>
    <p:sldId id="357" r:id="rId20"/>
    <p:sldId id="361" r:id="rId21"/>
    <p:sldId id="362" r:id="rId22"/>
    <p:sldId id="363" r:id="rId23"/>
  </p:sldIdLst>
  <p:sldSz cx="12192000" cy="6858000"/>
  <p:notesSz cx="6858000" cy="9144000"/>
  <p:embeddedFontLst>
    <p:embeddedFont>
      <p:font typeface="SimSun" panose="02010600030101010101" pitchFamily="2" charset="-122"/>
      <p:regular r:id="rId25"/>
    </p:embeddedFont>
    <p:embeddedFont>
      <p:font typeface="VNI-Times" panose="020B0604020202020204"/>
      <p:regular r:id="rId26"/>
      <p:bold r:id="rId27"/>
      <p:italic r:id="rId28"/>
      <p:boldItalic r:id="rId29"/>
    </p:embeddedFont>
    <p:embeddedFont>
      <p:font typeface="Impact" panose="020B0806030902050204" pitchFamily="34" charset="0"/>
      <p:regular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VNI-Souvir" panose="020B0604020202020204"/>
      <p:bold r:id="rId39"/>
      <p:italic r:id="rId40"/>
      <p:boldItalic r:id="rId41"/>
    </p:embeddedFont>
    <p:embeddedFont>
      <p:font typeface="SimSun" panose="02010600030101010101" pitchFamily="2" charset="-122"/>
      <p:regular r:id="rId25"/>
    </p:embeddedFont>
    <p:embeddedFont>
      <p:font typeface=".VnTime" panose="020B720000000000000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669900"/>
    <a:srgbClr val="D4F4FE"/>
    <a:srgbClr val="FF0000"/>
    <a:srgbClr val="CCFF99"/>
    <a:srgbClr val="FFFF99"/>
    <a:srgbClr val="66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55" autoAdjust="0"/>
    <p:restoredTop sz="95827" autoAdjust="0"/>
  </p:normalViewPr>
  <p:slideViewPr>
    <p:cSldViewPr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3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font" Target="fonts/font5.fntdata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gs" Target="tags/tag1.xml"/><Relationship Id="rId20" Type="http://schemas.openxmlformats.org/officeDocument/2006/relationships/slide" Target="slides/slide12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E830CB5-8EA1-4C08-9BAC-4495B7E846C1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EB2F04C-73D3-4564-B5A2-C1DEF13CB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5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B7AB41ED-9F7E-4658-BF0C-A32ABA60EF55}" type="slidenum">
              <a:rPr lang="en-US" sz="1200"/>
              <a:pPr algn="r"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6383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1366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D51EA830-6CEE-47BF-83FA-07DDECF72D84}" type="slidenum">
              <a:rPr lang="en-US" sz="1200"/>
              <a:pPr algn="r"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8069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EB7854A-F10B-4ABC-842A-36C5FD5F7D3D}" type="slidenum">
              <a:rPr lang="en-US" smtClean="0"/>
              <a:pPr eaLnBrk="1" hangingPunct="1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28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7003-7A79-497A-A421-94BEC5BEE9F1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2B736-A232-4156-B2E4-AED572BE3A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3F314-9A98-439E-AF0D-D0ED2BE77A1D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6FD24-C065-49C3-A34A-7BA0CB88D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7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A064-31DE-4699-BEAD-B0EF2BF574FB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915EB-719D-498F-8842-EDB8C858A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83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B6325D-1BD1-4147-B55F-55AC95415C01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82D610-3495-41D3-A048-5E2EA2163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05640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E5BCCC-2983-41F6-8758-AD88FBCB0AF5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42716-A7D1-4525-80F4-2803958F3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05954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FB6769-EB22-42BA-814E-AA42BCFD9DA9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C30BC0-521B-4DA4-BB1E-1BF6A91580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04140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9852EB-2445-4C5E-BBC9-AFF8A29F8455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69C1C4-F6F0-405B-82D4-5A014AACA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95680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6C8E0B-6251-4583-A25F-E3A753BA04BB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BABB0F-D890-41D4-9B76-8D11AFAC6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43097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D7AA49-17F2-4B4A-9B31-23354775C24B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C1EAED5-62FC-4DAF-84A1-DA5CF6397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09830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022C52-DF84-4924-AC26-6902593C9108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6F2BDF-D17C-4610-9919-A81C89A142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34159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A7808C-3915-4C76-877F-125A0BB2C158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2A1D5B-E944-4357-B36D-878958A2C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88183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D8579-EA7F-4FA3-85B6-13034D2CCE0E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465AD-5F90-4436-A043-A5E31BD11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35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B77F2D-F50F-4C4B-988A-DDAADA29B6F0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61B218-30BB-4259-BE5D-2D471598E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79558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9E8037-AFAB-47D9-8487-6F503C1F90D2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E78BBD-8B20-4F3C-B31A-F630B01E1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84886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A38D1A-36B9-437A-B297-5BC41DD3E63B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762A-26D2-4B10-955B-2603B2D74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83094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87260D-4FF0-4A1D-9B0B-1E488F2FC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71355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BF40C3-819C-4D2C-8119-8880EFE8D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2452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9F2B52-4053-4639-B150-D08234305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27775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64B91F-3710-445A-BC02-83104F98F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89191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7FA6DD-3B92-4F4D-AEA1-D5C709CD3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515811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9ABF59-D773-41D8-9DCD-25F5D10E8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55967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09684F-875F-4BFB-8AE5-FAB051026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45279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8C247-9114-42B9-A18C-354D69102C18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68294-8C1B-46C1-B20B-43BDA2732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734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BD30FA5-C427-48DA-82DC-CA14F7897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0905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D849C7-D3E6-4926-9533-7821D6BD7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23137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4E8123-A3B0-4C18-840A-74327003A1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14171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C563A8-0D88-4BA8-9654-7C3FBABDC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419641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F433919-7BF4-4FE4-969B-4683C38BF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99990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4726CD-3F1F-476C-AE44-9B1CA54B4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46320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CAD797-F6F3-46B4-9805-5401F9C8E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65136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72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BE31DE-CB7F-4FA2-8AB3-265DF848B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82379"/>
      </p:ext>
    </p:extLst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610719-6C19-403E-B102-0B8F62385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9238"/>
      </p:ext>
    </p:extLst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D7BDC4-4CE6-46D0-A644-BFC02D2559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29474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D885F-2CF0-4539-B6AB-7E2752A2DF6C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66CB5-CD6F-456E-BEA2-F5B9E8FC4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082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0A3E4-6A50-435C-8746-7DB76BDFB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09375"/>
      </p:ext>
    </p:extLst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1C6F40-D9D7-4BD9-A9EE-B39962BAB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17236"/>
      </p:ext>
    </p:extLst>
  </p:cSld>
  <p:clrMapOvr>
    <a:masterClrMapping/>
  </p:clrMapOvr>
  <p:transition advClick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B82898-CD2A-4838-AA14-A2B0BA7F21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688897"/>
      </p:ext>
    </p:extLst>
  </p:cSld>
  <p:clrMapOvr>
    <a:masterClrMapping/>
  </p:clrMapOvr>
  <p:transition advClick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2F9FFC-6EC1-45AB-82ED-D9F1598E5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89025"/>
      </p:ext>
    </p:extLst>
  </p:cSld>
  <p:clrMapOvr>
    <a:masterClrMapping/>
  </p:clrMapOvr>
  <p:transition advClick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96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272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3DB44F-DE9C-4CA0-8E47-4200FED697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79994"/>
      </p:ext>
    </p:extLst>
  </p:cSld>
  <p:clrMapOvr>
    <a:masterClrMapping/>
  </p:clrMapOvr>
  <p:transition advClick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1422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22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206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275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3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05D5A-DCA7-4EF6-89C7-FB2E42C14B11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F4F23-32EF-41B1-908D-5CACB1CDE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552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4730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889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244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200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760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/>
              <a:pPr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339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57989C-3156-426D-80FE-4E806C99C80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1763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BA6308-03CA-428C-AEF6-A13D4AD0A4D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549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2049BE-2389-4F09-ABC2-7573B3E1F70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3140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A518A0-B3EB-4B77-8656-003DCD3CD6B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68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DCCB6-367B-4BFB-8B12-FA0FB904CCC3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3FA06-58BC-4C6E-856A-B461B96DA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180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C8A403-CFF7-4CE4-BBFD-FB4E9EB5A3A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3136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7A1FFA-A54D-444C-AB0A-46E784EF8CA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939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A81515-7159-45AC-9120-B56091E7C06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2469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C72870-80EF-45B2-AE14-0A8E10B5F2B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0118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8B0803-9519-4CBA-90AF-BE3428DBAF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4980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5173D4-4EAF-42AB-9161-34420BB3506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891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1AD23E-22EC-4B9D-A571-B68580CA9ED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3116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57989C-3156-426D-80FE-4E806C99C80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3057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BA6308-03CA-428C-AEF6-A13D4AD0A4D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216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2049BE-2389-4F09-ABC2-7573B3E1F70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44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7587D-7DD4-4E05-A52B-04EF369A480D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08CC1-9D88-4B9D-8E8A-365BC6FF5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648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A518A0-B3EB-4B77-8656-003DCD3CD6B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8442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C8A403-CFF7-4CE4-BBFD-FB4E9EB5A3A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8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7A1FFA-A54D-444C-AB0A-46E784EF8CA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2178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A81515-7159-45AC-9120-B56091E7C06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4974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C72870-80EF-45B2-AE14-0A8E10B5F2B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8071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8B0803-9519-4CBA-90AF-BE3428DBAF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7925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5173D4-4EAF-42AB-9161-34420BB3506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3429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1AD23E-22EC-4B9D-A571-B68580CA9ED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57843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46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69F549-61BC-4DB2-8F96-0B829722D67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29B0C1-BCA0-4C20-BF7F-563EFEC451D9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340306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838492-EBEC-42F0-BBBE-9C98C242BDC5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D04A6C-5533-4CBA-A3DC-B7BC0071523B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0874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C44B8-BF88-4A12-803B-9FF063E2EC4F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8A8D8-01D1-4A1E-8D7D-47B3288D0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939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88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5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823C00-EEEC-4ECC-A08F-10CFC9BD54F8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028F35-51FE-4293-8B7B-3FC4DBCA196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19217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35447C-97EA-4024-A345-0F0F1DBD6FD5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F942B0-7919-4509-B8A5-CF5F42681109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54469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CDC937-9D36-46DE-96EE-1F9CD8081738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E54900-FA9D-498D-8A48-8ED47849D70D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643423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1B62A6-911E-4063-B4EE-F1DBBD6646A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5FAD4D-A98A-4BC3-BA1C-AE14DD44B2C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839995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20FC62-6B48-4FE5-BEF4-44D061185D02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C866E2-4E86-4752-B32A-66805461A3E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803489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57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875EE2-D0E9-4C1A-81D4-04B2D6793321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95A0DF-7DE4-4436-B986-D687FE34DBB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308561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57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E6FA35-99E4-42B5-BEC6-164858380BF1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6CC718-013D-4D6B-B462-4C85307B00B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290181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4B164E-F64F-45ED-A883-61764AD42F9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0A39EC-87F0-403A-A926-1E7F746FB85D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535758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50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35" y="365150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15DA7C-B21C-4A5C-B877-8C7A26576FD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182C4E-E94F-4DED-9FF1-E0123571F93B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15641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7B17C-B909-4F5F-9D30-41FDBD3B4A69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E546-1C74-44FC-B8CA-128615968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3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47B210-A514-419E-BBBF-60A88B00D97B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159D60-54EC-4606-91B8-5505824E5D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34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1D1620-065F-40A2-9816-3FAA9ED5BBC8}" type="datetimeFigureOut">
              <a:rPr lang="en-US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67B0B9-AD0C-4FD2-B012-EAF071175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BDAE6E-EC8A-4AFB-8795-53419BDF0E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grpSp>
          <p:nvGrpSpPr>
            <p:cNvPr id="70659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4" name="Rectangle 4"/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2400">
                  <a:latin typeface=".VnTime" pitchFamily="34" charset="0"/>
                  <a:cs typeface="+mn-cs"/>
                </a:endParaRPr>
              </a:p>
            </p:txBody>
          </p:sp>
          <p:sp>
            <p:nvSpPr>
              <p:cNvPr id="25" name="Rectangle 5"/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2400">
                  <a:latin typeface=".VnTime" pitchFamily="34" charset="0"/>
                  <a:cs typeface="+mn-cs"/>
                </a:endParaRPr>
              </a:p>
            </p:txBody>
          </p:sp>
        </p:grpSp>
        <p:pic>
          <p:nvPicPr>
            <p:cNvPr id="70662" name="Picture 6" descr="A:\grapes.GIF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0663" name="Group 7"/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22" name="Rectangle 8"/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2400">
                  <a:latin typeface=".VnTime" pitchFamily="34" charset="0"/>
                  <a:cs typeface="+mn-cs"/>
                </a:endParaRPr>
              </a:p>
            </p:txBody>
          </p:sp>
          <p:sp>
            <p:nvSpPr>
              <p:cNvPr id="23" name="Rectangle 9"/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2400">
                  <a:latin typeface=".VnTime" pitchFamily="34" charset="0"/>
                  <a:cs typeface="+mn-cs"/>
                </a:endParaRPr>
              </a:p>
            </p:txBody>
          </p:sp>
        </p:grpSp>
        <p:sp>
          <p:nvSpPr>
            <p:cNvPr id="21" name="Rectangle 10"/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400">
                <a:latin typeface=".VnTime" pitchFamily="34" charset="0"/>
                <a:cs typeface="+mn-cs"/>
              </a:endParaRPr>
            </a:p>
          </p:txBody>
        </p:sp>
      </p:grpSp>
      <p:sp>
        <p:nvSpPr>
          <p:cNvPr id="7066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7272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066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72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rgbClr val="6600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rgbClr val="6600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rgbClr val="6600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4AFAB8-4CE0-4F71-8C61-1F653DDBC3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2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advClick="0"/>
  <p:txStyles>
    <p:titleStyle>
      <a:lvl1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47B210-A514-419E-BBBF-60A88B00D97B}" type="datetimeFigureOut">
              <a:rPr lang="en-US" smtClean="0"/>
              <a:pPr>
                <a:defRPr/>
              </a:pPr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159D60-54EC-4606-91B8-5505824E5D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877CF8-955B-413D-A234-E479A4F2C88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44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877CF8-955B-413D-A234-E479A4F2C88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87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5A9CE9-66EB-40BB-8B97-C7ECAF2E18D7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2024/3/30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dirty="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268195-FA88-4DB3-9F97-312671F421A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88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6.wmf"/><Relationship Id="rId4" Type="http://schemas.openxmlformats.org/officeDocument/2006/relationships/image" Target="../media/image10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DE42D4-AD39-4749-86CA-7A465CDB99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5085" y="1291851"/>
            <a:ext cx="6040120" cy="57542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3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sz="39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vi-VN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w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235359"/>
            <a:ext cx="6858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altLang="zh-CN" sz="32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Toán  </a:t>
            </a:r>
            <a:r>
              <a:rPr lang="en-US" altLang="zh-CN" sz="32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 </a:t>
            </a:r>
          </a:p>
        </p:txBody>
      </p:sp>
      <p:pic>
        <p:nvPicPr>
          <p:cNvPr id="43014" name="Picture 7" descr="flowerba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6335712"/>
            <a:ext cx="5064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4" descr="ros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" y="3698876"/>
            <a:ext cx="220980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4" descr="rose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314" y="0"/>
            <a:ext cx="2117469" cy="315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1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0"/>
    </mc:Choice>
    <mc:Fallback xmlns="">
      <p:transition spd="slow" advTm="2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TextBox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315913"/>
            <a:ext cx="9467850" cy="374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774826" y="620714"/>
            <a:ext cx="84248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93988" indent="-26939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Souvir" pitchFamily="2" charset="0"/>
              </a:rPr>
              <a:t>  </a:t>
            </a:r>
            <a:r>
              <a:rPr lang="en-US" sz="28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Souvir" pitchFamily="2" charset="0"/>
              </a:rPr>
              <a:t>Baøi 3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Souvir" pitchFamily="2" charset="0"/>
              </a:rPr>
              <a:t>: Vieát theâm chöõ soá 0 vaøo beân</a:t>
            </a:r>
          </a:p>
          <a:p>
            <a:pPr algn="just" eaLnBrk="1" hangingPunct="1"/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Souvir" pitchFamily="2" charset="0"/>
              </a:rPr>
              <a:t>Phaûi phaàn thaäp phaân cuûa moãi soá thaäp phaân</a:t>
            </a:r>
          </a:p>
          <a:p>
            <a:pPr algn="just" eaLnBrk="1" hangingPunct="1"/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Souvir" pitchFamily="2" charset="0"/>
              </a:rPr>
              <a:t>ñeå caùc soá thaäp phaân döôùi ñaây ñeàu coù hai chöõ</a:t>
            </a:r>
          </a:p>
          <a:p>
            <a:pPr algn="just" eaLnBrk="1" hangingPunct="1"/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Souvir" pitchFamily="2" charset="0"/>
              </a:rPr>
              <a:t>soá ôû phaàn thaäp phaân.</a:t>
            </a:r>
            <a:endParaRPr lang="en-US" sz="3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NI-Souvir" pitchFamily="2" charset="0"/>
            </a:endParaRPr>
          </a:p>
        </p:txBody>
      </p:sp>
      <p:sp>
        <p:nvSpPr>
          <p:cNvPr id="101413" name="Text Box 37"/>
          <p:cNvSpPr txBox="1">
            <a:spLocks noChangeArrowheads="1"/>
          </p:cNvSpPr>
          <p:nvPr/>
        </p:nvSpPr>
        <p:spPr bwMode="auto">
          <a:xfrm>
            <a:off x="2927350" y="3789364"/>
            <a:ext cx="1079500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74,6</a:t>
            </a:r>
          </a:p>
        </p:txBody>
      </p:sp>
      <p:sp>
        <p:nvSpPr>
          <p:cNvPr id="101414" name="Text Box 38"/>
          <p:cNvSpPr txBox="1">
            <a:spLocks noChangeArrowheads="1"/>
          </p:cNvSpPr>
          <p:nvPr/>
        </p:nvSpPr>
        <p:spPr bwMode="auto">
          <a:xfrm>
            <a:off x="2711451" y="4437064"/>
            <a:ext cx="1368425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284,3</a:t>
            </a:r>
          </a:p>
        </p:txBody>
      </p:sp>
      <p:sp>
        <p:nvSpPr>
          <p:cNvPr id="101416" name="Text Box 40"/>
          <p:cNvSpPr txBox="1">
            <a:spLocks noChangeArrowheads="1"/>
          </p:cNvSpPr>
          <p:nvPr/>
        </p:nvSpPr>
        <p:spPr bwMode="auto">
          <a:xfrm>
            <a:off x="4037014" y="3789364"/>
            <a:ext cx="1296987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74,60</a:t>
            </a:r>
          </a:p>
        </p:txBody>
      </p:sp>
      <p:sp>
        <p:nvSpPr>
          <p:cNvPr id="101417" name="Text Box 41"/>
          <p:cNvSpPr txBox="1">
            <a:spLocks noChangeArrowheads="1"/>
          </p:cNvSpPr>
          <p:nvPr/>
        </p:nvSpPr>
        <p:spPr bwMode="auto">
          <a:xfrm>
            <a:off x="4037014" y="4437064"/>
            <a:ext cx="1368425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284,30</a:t>
            </a:r>
          </a:p>
        </p:txBody>
      </p:sp>
      <p:sp>
        <p:nvSpPr>
          <p:cNvPr id="101418" name="Text Box 42"/>
          <p:cNvSpPr txBox="1">
            <a:spLocks noChangeArrowheads="1"/>
          </p:cNvSpPr>
          <p:nvPr/>
        </p:nvSpPr>
        <p:spPr bwMode="auto">
          <a:xfrm>
            <a:off x="6224589" y="3716339"/>
            <a:ext cx="936625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104</a:t>
            </a:r>
          </a:p>
        </p:txBody>
      </p:sp>
      <p:sp>
        <p:nvSpPr>
          <p:cNvPr id="101419" name="Text Box 43"/>
          <p:cNvSpPr txBox="1">
            <a:spLocks noChangeArrowheads="1"/>
          </p:cNvSpPr>
          <p:nvPr/>
        </p:nvSpPr>
        <p:spPr bwMode="auto">
          <a:xfrm>
            <a:off x="7175500" y="3716339"/>
            <a:ext cx="1512888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104,00</a:t>
            </a:r>
          </a:p>
        </p:txBody>
      </p:sp>
      <p:sp>
        <p:nvSpPr>
          <p:cNvPr id="101420" name="Text Box 44"/>
          <p:cNvSpPr txBox="1">
            <a:spLocks noChangeArrowheads="1"/>
          </p:cNvSpPr>
          <p:nvPr/>
        </p:nvSpPr>
        <p:spPr bwMode="auto">
          <a:xfrm>
            <a:off x="6267450" y="4437064"/>
            <a:ext cx="1512888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401,25</a:t>
            </a:r>
          </a:p>
        </p:txBody>
      </p:sp>
      <p:sp>
        <p:nvSpPr>
          <p:cNvPr id="101421" name="Text Box 45"/>
          <p:cNvSpPr txBox="1">
            <a:spLocks noChangeArrowheads="1"/>
          </p:cNvSpPr>
          <p:nvPr/>
        </p:nvSpPr>
        <p:spPr bwMode="auto">
          <a:xfrm>
            <a:off x="3733800" y="3775075"/>
            <a:ext cx="4318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=</a:t>
            </a:r>
          </a:p>
        </p:txBody>
      </p:sp>
      <p:sp>
        <p:nvSpPr>
          <p:cNvPr id="101422" name="Text Box 46"/>
          <p:cNvSpPr txBox="1">
            <a:spLocks noChangeArrowheads="1"/>
          </p:cNvSpPr>
          <p:nvPr/>
        </p:nvSpPr>
        <p:spPr bwMode="auto">
          <a:xfrm>
            <a:off x="3733800" y="4422775"/>
            <a:ext cx="4318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=</a:t>
            </a:r>
          </a:p>
        </p:txBody>
      </p:sp>
      <p:sp>
        <p:nvSpPr>
          <p:cNvPr id="101423" name="Text Box 47"/>
          <p:cNvSpPr txBox="1">
            <a:spLocks noChangeArrowheads="1"/>
          </p:cNvSpPr>
          <p:nvPr/>
        </p:nvSpPr>
        <p:spPr bwMode="auto">
          <a:xfrm>
            <a:off x="6916738" y="3687764"/>
            <a:ext cx="431800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=</a:t>
            </a:r>
          </a:p>
        </p:txBody>
      </p:sp>
      <p:sp>
        <p:nvSpPr>
          <p:cNvPr id="101424" name="Text Box 48"/>
          <p:cNvSpPr txBox="1">
            <a:spLocks noChangeArrowheads="1"/>
          </p:cNvSpPr>
          <p:nvPr/>
        </p:nvSpPr>
        <p:spPr bwMode="auto">
          <a:xfrm>
            <a:off x="2495550" y="5516563"/>
            <a:ext cx="655320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101425" name="Text Box 49"/>
          <p:cNvSpPr txBox="1">
            <a:spLocks noChangeArrowheads="1"/>
          </p:cNvSpPr>
          <p:nvPr/>
        </p:nvSpPr>
        <p:spPr bwMode="auto">
          <a:xfrm>
            <a:off x="2566989" y="5805488"/>
            <a:ext cx="5113337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101427" name="Text Box 51"/>
          <p:cNvSpPr txBox="1">
            <a:spLocks noChangeArrowheads="1"/>
          </p:cNvSpPr>
          <p:nvPr/>
        </p:nvSpPr>
        <p:spPr bwMode="auto">
          <a:xfrm>
            <a:off x="2063750" y="5516563"/>
            <a:ext cx="8064500" cy="519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TÝnh chÊt cña sè thËp ph©n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1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014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16" grpId="0"/>
      <p:bldP spid="101417" grpId="0"/>
      <p:bldP spid="101419" grpId="0"/>
      <p:bldP spid="101421" grpId="0"/>
      <p:bldP spid="101422" grpId="0"/>
      <p:bldP spid="101423" grpId="0"/>
      <p:bldP spid="1014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70332" y="139066"/>
            <a:ext cx="8675425" cy="954107"/>
          </a:xfrm>
          <a:prstGeom prst="rect">
            <a:avLst/>
          </a:prstGeom>
          <a:solidFill>
            <a:srgbClr val="0000CC"/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2693988" indent="-26939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Souvir" pitchFamily="2" charset="0"/>
              </a:rPr>
              <a:t>  </a:t>
            </a:r>
            <a:r>
              <a:rPr lang="en-US" sz="2800" b="1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Souvir" pitchFamily="2" charset="0"/>
              </a:rPr>
              <a:t>Baøi 4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NI-Souvir" pitchFamily="2" charset="0"/>
              </a:rPr>
              <a:t>: Vieát caùc soá sau döôùi daïng soá thaäp phaân</a:t>
            </a:r>
            <a:endParaRPr lang="en-US" sz="360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Souvir" pitchFamily="2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3081338" y="1643063"/>
            <a:ext cx="1071562" cy="1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89125" lvl="1" indent="-1774825" algn="just">
              <a:spcBef>
                <a:spcPct val="50000"/>
              </a:spcBef>
              <a:defRPr/>
            </a:pPr>
            <a:r>
              <a:rPr lang="en-US" sz="3600" u="sng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 3 </a:t>
            </a:r>
            <a:r>
              <a:rPr lang="en-US" sz="100" u="sng">
                <a:solidFill>
                  <a:srgbClr val="FFFF00"/>
                </a:solidFill>
                <a:latin typeface="VNI-Souvir" pitchFamily="2" charset="0"/>
                <a:cs typeface="Arial" charset="0"/>
              </a:rPr>
              <a:t>.</a:t>
            </a:r>
            <a:r>
              <a:rPr lang="en-US" sz="3600" u="sng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 </a:t>
            </a:r>
          </a:p>
          <a:p>
            <a:pPr marL="0" lvl="1" algn="just">
              <a:lnSpc>
                <a:spcPct val="40000"/>
              </a:lnSpc>
              <a:spcBef>
                <a:spcPct val="50000"/>
              </a:spcBef>
              <a:defRPr/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10</a:t>
            </a: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2824163" y="2857500"/>
            <a:ext cx="1357312" cy="1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89125" lvl="1" indent="-1774825" algn="just">
              <a:spcBef>
                <a:spcPct val="50000"/>
              </a:spcBef>
              <a:defRPr/>
            </a:pPr>
            <a:r>
              <a:rPr lang="en-US" sz="3600" u="sng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  3  </a:t>
            </a:r>
            <a:r>
              <a:rPr lang="en-US" sz="800" u="sng">
                <a:solidFill>
                  <a:srgbClr val="FFFF00"/>
                </a:solidFill>
                <a:latin typeface="VNI-Souvir" pitchFamily="2" charset="0"/>
                <a:cs typeface="Arial" charset="0"/>
              </a:rPr>
              <a:t>.</a:t>
            </a:r>
            <a:endParaRPr lang="en-US" sz="3600" u="sng">
              <a:solidFill>
                <a:srgbClr val="FFFF00"/>
              </a:solidFill>
              <a:latin typeface="VNI-Souvir" pitchFamily="2" charset="0"/>
              <a:cs typeface="Arial" charset="0"/>
            </a:endParaRPr>
          </a:p>
          <a:p>
            <a:pPr marL="0" lvl="1" algn="just">
              <a:lnSpc>
                <a:spcPct val="40000"/>
              </a:lnSpc>
              <a:spcBef>
                <a:spcPct val="50000"/>
              </a:spcBef>
              <a:defRPr/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100</a:t>
            </a:r>
          </a:p>
        </p:txBody>
      </p:sp>
      <p:grpSp>
        <p:nvGrpSpPr>
          <p:cNvPr id="24583" name="Group 39"/>
          <p:cNvGrpSpPr>
            <a:grpSpLocks/>
          </p:cNvGrpSpPr>
          <p:nvPr/>
        </p:nvGrpSpPr>
        <p:grpSpPr bwMode="auto">
          <a:xfrm>
            <a:off x="2524126" y="4071937"/>
            <a:ext cx="2295525" cy="1194366"/>
            <a:chOff x="275513" y="4071942"/>
            <a:chExt cx="2296223" cy="1194723"/>
          </a:xfrm>
        </p:grpSpPr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713796" y="4071942"/>
              <a:ext cx="1857940" cy="1194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89125" lvl="1" indent="-1774825" algn="just">
                <a:spcBef>
                  <a:spcPct val="50000"/>
                </a:spcBef>
                <a:defRPr/>
              </a:pPr>
              <a:r>
                <a:rPr lang="en-US" sz="3600" u="sng">
                  <a:solidFill>
                    <a:srgbClr val="00B050"/>
                  </a:solidFill>
                  <a:latin typeface="VNI-Souvir" pitchFamily="2" charset="0"/>
                  <a:cs typeface="Arial" charset="0"/>
                </a:rPr>
                <a:t> 25 </a:t>
              </a:r>
              <a:r>
                <a:rPr lang="en-US" sz="800" u="sng">
                  <a:solidFill>
                    <a:srgbClr val="FFFF00"/>
                  </a:solidFill>
                  <a:latin typeface="VNI-Souvir" pitchFamily="2" charset="0"/>
                  <a:cs typeface="Arial" charset="0"/>
                </a:rPr>
                <a:t>.</a:t>
              </a:r>
              <a:endParaRPr lang="en-US" sz="3600" u="sng">
                <a:solidFill>
                  <a:srgbClr val="FFFF00"/>
                </a:solidFill>
                <a:latin typeface="VNI-Souvir" pitchFamily="2" charset="0"/>
                <a:cs typeface="Arial" charset="0"/>
              </a:endParaRPr>
            </a:p>
            <a:p>
              <a:pPr marL="0" lvl="1" algn="just">
                <a:lnSpc>
                  <a:spcPct val="40000"/>
                </a:lnSpc>
                <a:spcBef>
                  <a:spcPct val="50000"/>
                </a:spcBef>
                <a:defRPr/>
              </a:pPr>
              <a:r>
                <a:rPr lang="en-US" sz="3600">
                  <a:solidFill>
                    <a:srgbClr val="00B050"/>
                  </a:solidFill>
                  <a:latin typeface="VNI-Souvir" pitchFamily="2" charset="0"/>
                  <a:cs typeface="Arial" charset="0"/>
                </a:rPr>
                <a:t>100</a:t>
              </a:r>
            </a:p>
          </p:txBody>
        </p:sp>
        <p:sp>
          <p:nvSpPr>
            <p:cNvPr id="24590" name="Text Box 4"/>
            <p:cNvSpPr txBox="1">
              <a:spLocks noChangeArrowheads="1"/>
            </p:cNvSpPr>
            <p:nvPr/>
          </p:nvSpPr>
          <p:spPr bwMode="auto">
            <a:xfrm>
              <a:off x="275513" y="4286318"/>
              <a:ext cx="714592" cy="64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1889125" indent="-177482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1" algn="just" eaLnBrk="1" hangingPunct="1">
                <a:spcBef>
                  <a:spcPct val="50000"/>
                </a:spcBef>
              </a:pPr>
              <a:r>
                <a:rPr lang="en-US" sz="3600">
                  <a:solidFill>
                    <a:srgbClr val="00B050"/>
                  </a:solidFill>
                  <a:latin typeface="VNI-Souvir" pitchFamily="2" charset="0"/>
                </a:rPr>
                <a:t>4</a:t>
              </a:r>
            </a:p>
          </p:txBody>
        </p:sp>
      </p:grp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2595563" y="5214938"/>
            <a:ext cx="1643062" cy="1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89125" lvl="1" indent="-1774825" algn="just">
              <a:spcBef>
                <a:spcPct val="50000"/>
              </a:spcBef>
              <a:defRPr/>
            </a:pPr>
            <a:r>
              <a:rPr lang="en-US" sz="3600" u="sng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2002</a:t>
            </a:r>
            <a:r>
              <a:rPr lang="en-US" sz="800" u="sng">
                <a:solidFill>
                  <a:srgbClr val="FFFF00"/>
                </a:solidFill>
                <a:latin typeface="VNI-Souvir" pitchFamily="2" charset="0"/>
                <a:cs typeface="Arial" charset="0"/>
              </a:rPr>
              <a:t>.</a:t>
            </a:r>
            <a:endParaRPr lang="en-US" sz="3600" u="sng">
              <a:solidFill>
                <a:srgbClr val="FFFF00"/>
              </a:solidFill>
              <a:latin typeface="VNI-Souvir" pitchFamily="2" charset="0"/>
              <a:cs typeface="Arial" charset="0"/>
            </a:endParaRPr>
          </a:p>
          <a:p>
            <a:pPr marL="0" lvl="1" algn="just">
              <a:lnSpc>
                <a:spcPct val="40000"/>
              </a:lnSpc>
              <a:spcBef>
                <a:spcPct val="50000"/>
              </a:spcBef>
              <a:defRPr/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  <a:cs typeface="Arial" charset="0"/>
              </a:rPr>
              <a:t>1000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4024313" y="1824038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4024313" y="3071813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4024313" y="4243388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4024313" y="5441950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931026" y="1509713"/>
            <a:ext cx="1071563" cy="1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</a:t>
            </a:r>
            <a:r>
              <a:rPr lang="en-US" sz="3600" u="sng">
                <a:solidFill>
                  <a:srgbClr val="00B050"/>
                </a:solidFill>
                <a:latin typeface="VNI-Souvir" pitchFamily="2" charset="0"/>
              </a:rPr>
              <a:t>1</a:t>
            </a: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</a:t>
            </a:r>
            <a:r>
              <a:rPr lang="en-US" sz="100">
                <a:solidFill>
                  <a:srgbClr val="FFFF00"/>
                </a:solidFill>
                <a:latin typeface="VNI-Souvir" pitchFamily="2" charset="0"/>
              </a:rPr>
              <a:t>.</a:t>
            </a:r>
            <a:r>
              <a:rPr lang="en-US" sz="3600" u="sng">
                <a:solidFill>
                  <a:srgbClr val="00B050"/>
                </a:solidFill>
                <a:latin typeface="VNI-Souvir" pitchFamily="2" charset="0"/>
              </a:rPr>
              <a:t> </a:t>
            </a:r>
          </a:p>
          <a:p>
            <a:pPr lvl="1" algn="just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4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16726" y="2709863"/>
            <a:ext cx="1357313" cy="1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 </a:t>
            </a:r>
            <a:r>
              <a:rPr lang="en-US" sz="3600" u="sng">
                <a:solidFill>
                  <a:srgbClr val="00B050"/>
                </a:solidFill>
                <a:latin typeface="VNI-Souvir" pitchFamily="2" charset="0"/>
              </a:rPr>
              <a:t>3</a:t>
            </a: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 </a:t>
            </a:r>
            <a:r>
              <a:rPr lang="en-US" sz="800" u="sng">
                <a:solidFill>
                  <a:srgbClr val="FFFF00"/>
                </a:solidFill>
                <a:latin typeface="VNI-Souvir" pitchFamily="2" charset="0"/>
              </a:rPr>
              <a:t>.</a:t>
            </a:r>
            <a:endParaRPr lang="en-US" sz="3600" u="sng">
              <a:solidFill>
                <a:srgbClr val="FFFF00"/>
              </a:solidFill>
              <a:latin typeface="VNI-Souvir" pitchFamily="2" charset="0"/>
            </a:endParaRPr>
          </a:p>
          <a:p>
            <a:pPr lvl="1" algn="just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 5</a:t>
            </a:r>
          </a:p>
        </p:txBody>
      </p:sp>
      <p:grpSp>
        <p:nvGrpSpPr>
          <p:cNvPr id="24593" name="Group 39"/>
          <p:cNvGrpSpPr>
            <a:grpSpLocks/>
          </p:cNvGrpSpPr>
          <p:nvPr/>
        </p:nvGrpSpPr>
        <p:grpSpPr bwMode="auto">
          <a:xfrm>
            <a:off x="6616701" y="3924299"/>
            <a:ext cx="2295525" cy="1194366"/>
            <a:chOff x="275513" y="4071942"/>
            <a:chExt cx="2296223" cy="1194722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713796" y="4071942"/>
              <a:ext cx="1857940" cy="1194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1889125" indent="-177482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1" algn="just" eaLnBrk="1" hangingPunct="1">
                <a:spcBef>
                  <a:spcPct val="50000"/>
                </a:spcBef>
              </a:pPr>
              <a:r>
                <a:rPr lang="en-US" sz="3600">
                  <a:solidFill>
                    <a:srgbClr val="00B050"/>
                  </a:solidFill>
                  <a:latin typeface="VNI-Souvir" pitchFamily="2" charset="0"/>
                </a:rPr>
                <a:t> </a:t>
              </a:r>
              <a:r>
                <a:rPr lang="en-US" sz="3600" u="sng">
                  <a:solidFill>
                    <a:srgbClr val="00B050"/>
                  </a:solidFill>
                  <a:latin typeface="VNI-Souvir" pitchFamily="2" charset="0"/>
                </a:rPr>
                <a:t>7</a:t>
              </a:r>
              <a:endParaRPr lang="en-US" sz="3600">
                <a:solidFill>
                  <a:srgbClr val="00B050"/>
                </a:solidFill>
                <a:latin typeface="VNI-Souvir" pitchFamily="2" charset="0"/>
              </a:endParaRPr>
            </a:p>
            <a:p>
              <a:pPr lvl="1" algn="just" eaLnBrk="1" hangingPunct="1">
                <a:lnSpc>
                  <a:spcPct val="40000"/>
                </a:lnSpc>
                <a:spcBef>
                  <a:spcPct val="50000"/>
                </a:spcBef>
              </a:pPr>
              <a:r>
                <a:rPr lang="en-US" sz="3600">
                  <a:solidFill>
                    <a:srgbClr val="00B050"/>
                  </a:solidFill>
                  <a:latin typeface="VNI-Souvir" pitchFamily="2" charset="0"/>
                </a:rPr>
                <a:t> 8</a:t>
              </a:r>
            </a:p>
          </p:txBody>
        </p:sp>
        <p:sp>
          <p:nvSpPr>
            <p:cNvPr id="24595" name="Text Box 4"/>
            <p:cNvSpPr txBox="1">
              <a:spLocks noChangeArrowheads="1"/>
            </p:cNvSpPr>
            <p:nvPr/>
          </p:nvSpPr>
          <p:spPr bwMode="auto">
            <a:xfrm>
              <a:off x="275513" y="4286318"/>
              <a:ext cx="714592" cy="64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1889125" indent="-177482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1" algn="just" eaLnBrk="1" hangingPunct="1">
                <a:spcBef>
                  <a:spcPct val="50000"/>
                </a:spcBef>
              </a:pPr>
              <a:endParaRPr lang="en-US" sz="3600">
                <a:solidFill>
                  <a:srgbClr val="00B050"/>
                </a:solidFill>
                <a:latin typeface="VNI-Souvir" pitchFamily="2" charset="0"/>
              </a:endParaRPr>
            </a:p>
          </p:txBody>
        </p:sp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7688263" y="1676400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688263" y="2924175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688263" y="4095750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688263" y="5294313"/>
            <a:ext cx="7858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=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1992313" y="1412875"/>
            <a:ext cx="8636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6397625" y="1412875"/>
            <a:ext cx="8636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b)</a:t>
            </a: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7142164" y="5084763"/>
            <a:ext cx="1857375" cy="1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</a:t>
            </a:r>
            <a:r>
              <a:rPr lang="en-US" sz="3600" u="sng">
                <a:solidFill>
                  <a:srgbClr val="00B050"/>
                </a:solidFill>
                <a:latin typeface="VNI-Souvir" pitchFamily="2" charset="0"/>
              </a:rPr>
              <a:t>1</a:t>
            </a: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</a:t>
            </a:r>
            <a:r>
              <a:rPr lang="en-US" sz="800" u="sng">
                <a:solidFill>
                  <a:srgbClr val="FFFF00"/>
                </a:solidFill>
                <a:latin typeface="VNI-Souvir" pitchFamily="2" charset="0"/>
              </a:rPr>
              <a:t>.</a:t>
            </a:r>
            <a:endParaRPr lang="en-US" sz="3600" u="sng">
              <a:solidFill>
                <a:srgbClr val="FFFF00"/>
              </a:solidFill>
              <a:latin typeface="VNI-Souvir" pitchFamily="2" charset="0"/>
            </a:endParaRPr>
          </a:p>
          <a:p>
            <a:pPr lvl="1" algn="just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 2</a:t>
            </a:r>
          </a:p>
        </p:txBody>
      </p:sp>
      <p:sp>
        <p:nvSpPr>
          <p:cNvPr id="24605" name="Text Box 4"/>
          <p:cNvSpPr txBox="1">
            <a:spLocks noChangeArrowheads="1"/>
          </p:cNvSpPr>
          <p:nvPr/>
        </p:nvSpPr>
        <p:spPr bwMode="auto">
          <a:xfrm>
            <a:off x="6904039" y="5299075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889125" indent="-177482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algn="just" eaLnBrk="1" hangingPunct="1">
              <a:spcBef>
                <a:spcPct val="50000"/>
              </a:spcBef>
            </a:pPr>
            <a:r>
              <a:rPr lang="en-US" sz="3600">
                <a:solidFill>
                  <a:srgbClr val="00B050"/>
                </a:solidFill>
                <a:latin typeface="VNI-Souvir" pitchFamily="2" charset="0"/>
              </a:rPr>
              <a:t>1</a:t>
            </a:r>
          </a:p>
        </p:txBody>
      </p:sp>
      <p:sp>
        <p:nvSpPr>
          <p:cNvPr id="24606" name="Line 30"/>
          <p:cNvSpPr>
            <a:spLocks noChangeShapeType="1"/>
          </p:cNvSpPr>
          <p:nvPr/>
        </p:nvSpPr>
        <p:spPr bwMode="auto">
          <a:xfrm>
            <a:off x="6353175" y="1484314"/>
            <a:ext cx="0" cy="537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4611689" y="3113088"/>
            <a:ext cx="129698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0,03</a:t>
            </a: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4656139" y="414972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4,25</a:t>
            </a: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4625975" y="5430838"/>
            <a:ext cx="1728788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2,002</a:t>
            </a:r>
          </a:p>
        </p:txBody>
      </p:sp>
      <p:sp>
        <p:nvSpPr>
          <p:cNvPr id="24610" name="Text Box 34"/>
          <p:cNvSpPr txBox="1">
            <a:spLocks noChangeArrowheads="1"/>
          </p:cNvSpPr>
          <p:nvPr/>
        </p:nvSpPr>
        <p:spPr bwMode="auto">
          <a:xfrm>
            <a:off x="8299450" y="4076700"/>
            <a:ext cx="16129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0,875</a:t>
            </a:r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8401050" y="5316538"/>
            <a:ext cx="10795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1,5</a:t>
            </a:r>
          </a:p>
        </p:txBody>
      </p:sp>
      <p:sp>
        <p:nvSpPr>
          <p:cNvPr id="24612" name="Text Box 36"/>
          <p:cNvSpPr txBox="1">
            <a:spLocks noChangeArrowheads="1"/>
          </p:cNvSpPr>
          <p:nvPr/>
        </p:nvSpPr>
        <p:spPr bwMode="auto">
          <a:xfrm>
            <a:off x="4640263" y="1844675"/>
            <a:ext cx="10795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0,3</a:t>
            </a:r>
          </a:p>
        </p:txBody>
      </p:sp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8313738" y="2909888"/>
            <a:ext cx="10795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0,6</a:t>
            </a:r>
          </a:p>
        </p:txBody>
      </p:sp>
      <p:sp>
        <p:nvSpPr>
          <p:cNvPr id="24614" name="Text Box 38"/>
          <p:cNvSpPr txBox="1">
            <a:spLocks noChangeArrowheads="1"/>
          </p:cNvSpPr>
          <p:nvPr/>
        </p:nvSpPr>
        <p:spPr bwMode="auto">
          <a:xfrm>
            <a:off x="8288338" y="1687513"/>
            <a:ext cx="12954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VNI-Souvir" pitchFamily="2" charset="0"/>
              </a:rPr>
              <a:t>0,25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41" grpId="0"/>
      <p:bldP spid="43" grpId="0"/>
      <p:bldP spid="44" grpId="0"/>
      <p:bldP spid="46" grpId="0"/>
      <p:bldP spid="47" grpId="0"/>
      <p:bldP spid="3" grpId="0"/>
      <p:bldP spid="5" grpId="0"/>
      <p:bldP spid="7" grpId="0"/>
      <p:bldP spid="8" grpId="0"/>
      <p:bldP spid="9" grpId="0"/>
      <p:bldP spid="10" grpId="0"/>
      <p:bldP spid="24607" grpId="0"/>
      <p:bldP spid="24608" grpId="0"/>
      <p:bldP spid="24609" grpId="0"/>
      <p:bldP spid="24610" grpId="0"/>
      <p:bldP spid="24611" grpId="0"/>
      <p:bldP spid="24612" grpId="0"/>
      <p:bldP spid="24613" grpId="0"/>
      <p:bldP spid="246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66FFFF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2051051" y="1844675"/>
            <a:ext cx="576263" cy="2089150"/>
          </a:xfrm>
          <a:prstGeom prst="rect">
            <a:avLst/>
          </a:prstGeom>
          <a:solidFill>
            <a:srgbClr val="99FFCC"/>
          </a:solidFill>
          <a:ln w="9525">
            <a:solidFill>
              <a:srgbClr val="99FFCC"/>
            </a:solidFill>
            <a:miter lim="800000"/>
            <a:headEnd/>
            <a:tailEnd/>
          </a:ln>
          <a:effectLst>
            <a:prstShdw prst="shdw17" dist="17961" dir="2700000">
              <a:srgbClr val="99FFCC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2119313" y="1963738"/>
            <a:ext cx="431800" cy="17526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3200"/>
              <a:t>&lt;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3200"/>
              <a:t>&gt;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3200"/>
              <a:t>=</a:t>
            </a: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2779713" y="2593976"/>
            <a:ext cx="431800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?</a:t>
            </a:r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3482976" y="2043113"/>
            <a:ext cx="1223963" cy="519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78,6</a:t>
            </a:r>
          </a:p>
        </p:txBody>
      </p:sp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4621213" y="2055813"/>
            <a:ext cx="1454150" cy="519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78,59</a:t>
            </a:r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3482976" y="2657476"/>
            <a:ext cx="1312863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9,478</a:t>
            </a:r>
          </a:p>
        </p:txBody>
      </p:sp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4760913" y="2651126"/>
            <a:ext cx="1223962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9,48</a:t>
            </a:r>
          </a:p>
        </p:txBody>
      </p:sp>
      <p:sp>
        <p:nvSpPr>
          <p:cNvPr id="109580" name="Text Box 12"/>
          <p:cNvSpPr txBox="1">
            <a:spLocks noChangeArrowheads="1"/>
          </p:cNvSpPr>
          <p:nvPr/>
        </p:nvSpPr>
        <p:spPr bwMode="auto">
          <a:xfrm>
            <a:off x="7751763" y="2060576"/>
            <a:ext cx="1223962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28,3</a:t>
            </a:r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6065838" y="2060576"/>
            <a:ext cx="1657350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28,300</a:t>
            </a:r>
          </a:p>
        </p:txBody>
      </p:sp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6146801" y="2636838"/>
            <a:ext cx="1368425" cy="519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0,916</a:t>
            </a:r>
          </a:p>
        </p:txBody>
      </p:sp>
      <p:sp>
        <p:nvSpPr>
          <p:cNvPr id="109583" name="Text Box 15"/>
          <p:cNvSpPr txBox="1">
            <a:spLocks noChangeArrowheads="1"/>
          </p:cNvSpPr>
          <p:nvPr/>
        </p:nvSpPr>
        <p:spPr bwMode="auto">
          <a:xfrm>
            <a:off x="7607301" y="2622551"/>
            <a:ext cx="1368425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0,906</a:t>
            </a:r>
          </a:p>
        </p:txBody>
      </p:sp>
      <p:sp>
        <p:nvSpPr>
          <p:cNvPr id="109588" name="Text Box 20"/>
          <p:cNvSpPr txBox="1">
            <a:spLocks noChangeArrowheads="1"/>
          </p:cNvSpPr>
          <p:nvPr/>
        </p:nvSpPr>
        <p:spPr bwMode="auto">
          <a:xfrm>
            <a:off x="4275138" y="1908175"/>
            <a:ext cx="576262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…</a:t>
            </a:r>
          </a:p>
        </p:txBody>
      </p:sp>
      <p:sp>
        <p:nvSpPr>
          <p:cNvPr id="109589" name="Text Box 21"/>
          <p:cNvSpPr txBox="1">
            <a:spLocks noChangeArrowheads="1"/>
          </p:cNvSpPr>
          <p:nvPr/>
        </p:nvSpPr>
        <p:spPr bwMode="auto">
          <a:xfrm>
            <a:off x="4435476" y="2535239"/>
            <a:ext cx="576263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…</a:t>
            </a:r>
          </a:p>
        </p:txBody>
      </p:sp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7294563" y="1946275"/>
            <a:ext cx="576262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…</a:t>
            </a:r>
          </a:p>
        </p:txBody>
      </p:sp>
      <p:sp>
        <p:nvSpPr>
          <p:cNvPr id="109591" name="Text Box 23"/>
          <p:cNvSpPr txBox="1">
            <a:spLocks noChangeArrowheads="1"/>
          </p:cNvSpPr>
          <p:nvPr/>
        </p:nvSpPr>
        <p:spPr bwMode="auto">
          <a:xfrm>
            <a:off x="7251701" y="2562225"/>
            <a:ext cx="576263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…</a:t>
            </a:r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4389438" y="2624139"/>
            <a:ext cx="863600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09597" name="Text Box 29"/>
          <p:cNvSpPr txBox="1">
            <a:spLocks noChangeArrowheads="1"/>
          </p:cNvSpPr>
          <p:nvPr/>
        </p:nvSpPr>
        <p:spPr bwMode="auto">
          <a:xfrm>
            <a:off x="4295775" y="1984375"/>
            <a:ext cx="8636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9598" name="Text Box 30"/>
          <p:cNvSpPr txBox="1">
            <a:spLocks noChangeArrowheads="1"/>
          </p:cNvSpPr>
          <p:nvPr/>
        </p:nvSpPr>
        <p:spPr bwMode="auto">
          <a:xfrm>
            <a:off x="7248525" y="2636839"/>
            <a:ext cx="863600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9599" name="Text Box 31"/>
          <p:cNvSpPr txBox="1">
            <a:spLocks noChangeArrowheads="1"/>
          </p:cNvSpPr>
          <p:nvPr/>
        </p:nvSpPr>
        <p:spPr bwMode="auto">
          <a:xfrm>
            <a:off x="7286625" y="2027239"/>
            <a:ext cx="863600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09600" name="Oval 32"/>
          <p:cNvSpPr>
            <a:spLocks noChangeArrowheads="1"/>
          </p:cNvSpPr>
          <p:nvPr/>
        </p:nvSpPr>
        <p:spPr bwMode="auto">
          <a:xfrm>
            <a:off x="1774826" y="836614"/>
            <a:ext cx="1979613" cy="7207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Baøi 5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09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9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9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 animBg="1"/>
      <p:bldP spid="109574" grpId="0"/>
      <p:bldP spid="109575" grpId="0"/>
      <p:bldP spid="109576" grpId="0"/>
      <p:bldP spid="109577" grpId="0"/>
      <p:bldP spid="109578" grpId="0"/>
      <p:bldP spid="109579" grpId="0"/>
      <p:bldP spid="109580" grpId="0"/>
      <p:bldP spid="109581" grpId="0"/>
      <p:bldP spid="109582" grpId="0"/>
      <p:bldP spid="109583" grpId="0"/>
      <p:bldP spid="109588" grpId="0"/>
      <p:bldP spid="109588" grpId="1"/>
      <p:bldP spid="109589" grpId="0"/>
      <p:bldP spid="109589" grpId="1"/>
      <p:bldP spid="109590" grpId="0"/>
      <p:bldP spid="109590" grpId="1"/>
      <p:bldP spid="109591" grpId="0"/>
      <p:bldP spid="109591" grpId="1"/>
      <p:bldP spid="109593" grpId="0"/>
      <p:bldP spid="109597" grpId="0"/>
      <p:bldP spid="109598" grpId="0"/>
      <p:bldP spid="10959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5403850" y="857250"/>
            <a:ext cx="1657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Toán</a:t>
            </a:r>
          </a:p>
        </p:txBody>
      </p:sp>
      <p:sp>
        <p:nvSpPr>
          <p:cNvPr id="82947" name="WordArt 4"/>
          <p:cNvSpPr>
            <a:spLocks noChangeArrowheads="1" noChangeShapeType="1" noTextEdit="1"/>
          </p:cNvSpPr>
          <p:nvPr/>
        </p:nvSpPr>
        <p:spPr bwMode="auto">
          <a:xfrm>
            <a:off x="4387850" y="1219200"/>
            <a:ext cx="3473450" cy="393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0" cap="none" spc="0" normalizeH="0" baseline="0" noProof="0" smtClean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954F7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về số thập phân </a:t>
            </a: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2057400" y="1641475"/>
            <a:ext cx="8401050" cy="4359275"/>
          </a:xfrm>
          <a:prstGeom prst="horizontalScroll">
            <a:avLst>
              <a:gd name="adj" fmla="val 997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886200" y="2057400"/>
            <a:ext cx="5514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Nêu cách đọc, viết số thập phân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514600" y="2590800"/>
            <a:ext cx="789305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Muốn đọc một  số thập phân. Ta đọc lần lượt từ hàng cao đến hàng thấp: trước hêt đọc phần nguyên, đọc dấu phẩy, sau đó đọc phần thập phân.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Muốn viết một số thập phân, ta viết lần lượt từ hàng cao đến hàng thấp: trước hết viết phần nguyên, viết dấu phẩy, sau đó viết phần thập phân</a:t>
            </a:r>
          </a:p>
        </p:txBody>
      </p:sp>
      <p:sp>
        <p:nvSpPr>
          <p:cNvPr id="25607" name="AutoShape 11"/>
          <p:cNvSpPr>
            <a:spLocks noChangeArrowheads="1"/>
          </p:cNvSpPr>
          <p:nvPr/>
        </p:nvSpPr>
        <p:spPr bwMode="auto">
          <a:xfrm rot="635626">
            <a:off x="1674813" y="1493838"/>
            <a:ext cx="2239962" cy="1020762"/>
          </a:xfrm>
          <a:prstGeom prst="irregularSeal2">
            <a:avLst/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2133600" y="1776413"/>
            <a:ext cx="26860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Củng cố </a:t>
            </a:r>
          </a:p>
        </p:txBody>
      </p:sp>
    </p:spTree>
    <p:extLst>
      <p:ext uri="{BB962C8B-B14F-4D97-AF65-F5344CB8AC3E}">
        <p14:creationId xmlns:p14="http://schemas.microsoft.com/office/powerpoint/2010/main" val="146198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0.04166 0.06474 L 0.04166 -0.0795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ldLvl="0" animBg="1"/>
      <p:bldP spid="15368" grpId="0"/>
      <p:bldP spid="15368" grpId="1"/>
      <p:bldP spid="15369" grpId="0"/>
      <p:bldP spid="1536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SOA\Khung nen bieu tuong\Khung nen bieu tuong\[Muare.asia]-FramesChildrenVol34\muare.asia - babyvol34 -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74713"/>
            <a:ext cx="6916738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WordArt 7"/>
          <p:cNvSpPr>
            <a:spLocks noChangeArrowheads="1" noChangeShapeType="1" noTextEdit="1"/>
          </p:cNvSpPr>
          <p:nvPr/>
        </p:nvSpPr>
        <p:spPr bwMode="auto">
          <a:xfrm>
            <a:off x="4610100" y="2976563"/>
            <a:ext cx="4629150" cy="1214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0" cap="none" spc="0" normalizeH="0" baseline="0" noProof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 CHÚC</a:t>
            </a:r>
          </a:p>
        </p:txBody>
      </p:sp>
      <p:pic>
        <p:nvPicPr>
          <p:cNvPr id="26628" name="Picture 2" descr="bi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2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WordArt 11"/>
          <p:cNvSpPr>
            <a:spLocks noChangeArrowheads="1" noChangeShapeType="1" noTextEdit="1"/>
          </p:cNvSpPr>
          <p:nvPr/>
        </p:nvSpPr>
        <p:spPr bwMode="auto">
          <a:xfrm>
            <a:off x="5524500" y="2286000"/>
            <a:ext cx="2628900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0" cap="none" spc="0" normalizeH="0" baseline="0" noProof="0" smtClean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3602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G:\anh slide\child-cartoon-illustration-cartoon-stud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4063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3132138" y="1608138"/>
            <a:ext cx="69564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các em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 tập thật tốt nhé!</a:t>
            </a:r>
          </a:p>
        </p:txBody>
      </p:sp>
    </p:spTree>
    <p:extLst>
      <p:ext uri="{BB962C8B-B14F-4D97-AF65-F5344CB8AC3E}">
        <p14:creationId xmlns:p14="http://schemas.microsoft.com/office/powerpoint/2010/main" val="188228092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WordArt 2"/>
          <p:cNvSpPr>
            <a:spLocks noChangeArrowheads="1" noChangeShapeType="1" noTextEdit="1"/>
          </p:cNvSpPr>
          <p:nvPr/>
        </p:nvSpPr>
        <p:spPr bwMode="auto">
          <a:xfrm>
            <a:off x="4800600" y="152400"/>
            <a:ext cx="3124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3962400" y="2895601"/>
            <a:ext cx="4592902" cy="8284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vi-VN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Chọn đáp án đúng nhất</a:t>
            </a:r>
            <a:endParaRPr 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65320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Box 9"/>
          <p:cNvSpPr txBox="1">
            <a:spLocks noChangeArrowheads="1"/>
          </p:cNvSpPr>
          <p:nvPr/>
        </p:nvSpPr>
        <p:spPr bwMode="auto">
          <a:xfrm>
            <a:off x="2127250" y="1196975"/>
            <a:ext cx="80724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VNI-Times" pitchFamily="2" charset="0"/>
              </a:rPr>
              <a:t>a) 45 ; 570  ;</a:t>
            </a:r>
            <a:r>
              <a:rPr lang="en-US" sz="3600" b="1">
                <a:latin typeface="VNI-Souvir" pitchFamily="2" charset="0"/>
              </a:rPr>
              <a:t> </a:t>
            </a:r>
            <a:r>
              <a:rPr lang="en-US" sz="3600">
                <a:latin typeface="VNI-Times" pitchFamily="2" charset="0"/>
              </a:rPr>
              <a:t>2000.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2424113" y="404813"/>
            <a:ext cx="78486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990000"/>
                </a:solidFill>
              </a:rPr>
              <a:t>Daõy soá naøo goàm nhöõng soá thaäp phaân?</a:t>
            </a:r>
          </a:p>
        </p:txBody>
      </p:sp>
      <p:sp>
        <p:nvSpPr>
          <p:cNvPr id="64524" name="TextBox 9"/>
          <p:cNvSpPr txBox="1">
            <a:spLocks noChangeArrowheads="1"/>
          </p:cNvSpPr>
          <p:nvPr/>
        </p:nvSpPr>
        <p:spPr bwMode="auto">
          <a:xfrm>
            <a:off x="2208213" y="2349500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VNI-Times" pitchFamily="2" charset="0"/>
              </a:rPr>
              <a:t>b)</a:t>
            </a:r>
          </a:p>
        </p:txBody>
      </p:sp>
      <p:sp>
        <p:nvSpPr>
          <p:cNvPr id="64525" name="TextBox 9"/>
          <p:cNvSpPr txBox="1">
            <a:spLocks noChangeArrowheads="1"/>
          </p:cNvSpPr>
          <p:nvPr/>
        </p:nvSpPr>
        <p:spPr bwMode="auto">
          <a:xfrm>
            <a:off x="2782888" y="3573463"/>
            <a:ext cx="5543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VNI-Times" pitchFamily="2" charset="0"/>
              </a:rPr>
              <a:t> 3,67 ; 57,03 ; 816,4.</a:t>
            </a:r>
          </a:p>
        </p:txBody>
      </p:sp>
      <p:sp>
        <p:nvSpPr>
          <p:cNvPr id="64526" name="TextBox 9"/>
          <p:cNvSpPr txBox="1">
            <a:spLocks noChangeArrowheads="1"/>
          </p:cNvSpPr>
          <p:nvPr/>
        </p:nvSpPr>
        <p:spPr bwMode="auto">
          <a:xfrm>
            <a:off x="2208214" y="4941888"/>
            <a:ext cx="80724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latin typeface="VNI-Times" pitchFamily="2" charset="0"/>
              </a:rPr>
              <a:t>d)</a:t>
            </a:r>
            <a:endParaRPr lang="en-US" sz="3600" b="1">
              <a:latin typeface="VNI-Souvir" pitchFamily="2" charset="0"/>
            </a:endParaRPr>
          </a:p>
        </p:txBody>
      </p:sp>
      <p:graphicFrame>
        <p:nvGraphicFramePr>
          <p:cNvPr id="64527" name="Object 15"/>
          <p:cNvGraphicFramePr>
            <a:graphicFrameLocks noChangeAspect="1"/>
          </p:cNvGraphicFramePr>
          <p:nvPr/>
        </p:nvGraphicFramePr>
        <p:xfrm>
          <a:off x="2855913" y="4797425"/>
          <a:ext cx="774700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5" imgW="253890" imgH="393529" progId="Equation.3">
                  <p:embed/>
                </p:oleObj>
              </mc:Choice>
              <mc:Fallback>
                <p:oleObj name="Equation" r:id="rId5" imgW="253890" imgH="393529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3" y="4797425"/>
                        <a:ext cx="774700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2136775" y="3573463"/>
            <a:ext cx="719138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c)</a:t>
            </a:r>
          </a:p>
        </p:txBody>
      </p:sp>
      <p:graphicFrame>
        <p:nvGraphicFramePr>
          <p:cNvPr id="64529" name="Object 17"/>
          <p:cNvGraphicFramePr>
            <a:graphicFrameLocks noChangeAspect="1"/>
          </p:cNvGraphicFramePr>
          <p:nvPr/>
        </p:nvGraphicFramePr>
        <p:xfrm>
          <a:off x="3935414" y="4797425"/>
          <a:ext cx="619125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7" imgW="203112" imgH="393529" progId="Equation.3">
                  <p:embed/>
                </p:oleObj>
              </mc:Choice>
              <mc:Fallback>
                <p:oleObj name="Equation" r:id="rId7" imgW="203112" imgH="393529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4" y="4797425"/>
                        <a:ext cx="619125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0" name="Object 18"/>
          <p:cNvGraphicFramePr>
            <a:graphicFrameLocks noChangeAspect="1"/>
          </p:cNvGraphicFramePr>
          <p:nvPr/>
        </p:nvGraphicFramePr>
        <p:xfrm>
          <a:off x="4602163" y="4797425"/>
          <a:ext cx="812800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9" imgW="266469" imgH="393359" progId="Equation.3">
                  <p:embed/>
                </p:oleObj>
              </mc:Choice>
              <mc:Fallback>
                <p:oleObj name="Equation" r:id="rId9" imgW="266469" imgH="393359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4797425"/>
                        <a:ext cx="812800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2" name="Object 20"/>
          <p:cNvGraphicFramePr>
            <a:graphicFrameLocks noChangeAspect="1"/>
          </p:cNvGraphicFramePr>
          <p:nvPr/>
        </p:nvGraphicFramePr>
        <p:xfrm>
          <a:off x="2711451" y="2133600"/>
          <a:ext cx="1082675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Equation" r:id="rId11" imgW="355292" imgH="393359" progId="Equation.3">
                  <p:embed/>
                </p:oleObj>
              </mc:Choice>
              <mc:Fallback>
                <p:oleObj name="Equation" r:id="rId11" imgW="355292" imgH="393359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2133600"/>
                        <a:ext cx="1082675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21"/>
          <p:cNvGraphicFramePr>
            <a:graphicFrameLocks noChangeAspect="1"/>
          </p:cNvGraphicFramePr>
          <p:nvPr/>
        </p:nvGraphicFramePr>
        <p:xfrm>
          <a:off x="4359276" y="2133600"/>
          <a:ext cx="811213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Equation" r:id="rId13" imgW="266469" imgH="393359" progId="Equation.3">
                  <p:embed/>
                </p:oleObj>
              </mc:Choice>
              <mc:Fallback>
                <p:oleObj name="Equation" r:id="rId13" imgW="266469" imgH="393359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9276" y="2133600"/>
                        <a:ext cx="811213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4" name="Object 22"/>
          <p:cNvGraphicFramePr>
            <a:graphicFrameLocks noChangeAspect="1"/>
          </p:cNvGraphicFramePr>
          <p:nvPr/>
        </p:nvGraphicFramePr>
        <p:xfrm>
          <a:off x="5538788" y="2133600"/>
          <a:ext cx="849312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Equation" r:id="rId15" imgW="279279" imgH="393529" progId="Equation.3">
                  <p:embed/>
                </p:oleObj>
              </mc:Choice>
              <mc:Fallback>
                <p:oleObj name="Equation" r:id="rId15" imgW="279279" imgH="393529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8788" y="2133600"/>
                        <a:ext cx="849312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6" name="Text Box 24"/>
          <p:cNvSpPr txBox="1">
            <a:spLocks noChangeArrowheads="1"/>
          </p:cNvSpPr>
          <p:nvPr/>
        </p:nvSpPr>
        <p:spPr bwMode="auto">
          <a:xfrm>
            <a:off x="2135188" y="3581400"/>
            <a:ext cx="584200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</a:rPr>
              <a:t>c)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6"/>
          <p:cNvSpPr txBox="1">
            <a:spLocks noChangeArrowheads="1"/>
          </p:cNvSpPr>
          <p:nvPr/>
        </p:nvSpPr>
        <p:spPr bwMode="auto">
          <a:xfrm>
            <a:off x="2971800" y="312420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75779" name="Text Box 7"/>
          <p:cNvSpPr txBox="1">
            <a:spLocks noChangeArrowheads="1"/>
          </p:cNvSpPr>
          <p:nvPr/>
        </p:nvSpPr>
        <p:spPr bwMode="auto">
          <a:xfrm>
            <a:off x="2743200" y="3048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75831" name="Text Box 55"/>
          <p:cNvSpPr txBox="1">
            <a:spLocks noChangeArrowheads="1"/>
          </p:cNvSpPr>
          <p:nvPr/>
        </p:nvSpPr>
        <p:spPr bwMode="auto">
          <a:xfrm>
            <a:off x="2711450" y="692150"/>
            <a:ext cx="6553200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990000"/>
                </a:solidFill>
              </a:rPr>
              <a:t>Caáu taïo soá thaäp phaân goàm:</a:t>
            </a:r>
          </a:p>
        </p:txBody>
      </p:sp>
      <p:sp>
        <p:nvSpPr>
          <p:cNvPr id="75832" name="Text Box 56"/>
          <p:cNvSpPr txBox="1">
            <a:spLocks noChangeArrowheads="1"/>
          </p:cNvSpPr>
          <p:nvPr/>
        </p:nvSpPr>
        <p:spPr bwMode="auto">
          <a:xfrm>
            <a:off x="2495551" y="1628775"/>
            <a:ext cx="3529013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a)   Phaàn nguyeân</a:t>
            </a:r>
          </a:p>
        </p:txBody>
      </p:sp>
      <p:sp>
        <p:nvSpPr>
          <p:cNvPr id="75833" name="Text Box 57"/>
          <p:cNvSpPr txBox="1">
            <a:spLocks noChangeArrowheads="1"/>
          </p:cNvSpPr>
          <p:nvPr/>
        </p:nvSpPr>
        <p:spPr bwMode="auto">
          <a:xfrm>
            <a:off x="2495550" y="2565400"/>
            <a:ext cx="3671888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b)   Phaàn thaäp phaân</a:t>
            </a:r>
          </a:p>
        </p:txBody>
      </p:sp>
      <p:sp>
        <p:nvSpPr>
          <p:cNvPr id="75834" name="Text Box 58"/>
          <p:cNvSpPr txBox="1">
            <a:spLocks noChangeArrowheads="1"/>
          </p:cNvSpPr>
          <p:nvPr/>
        </p:nvSpPr>
        <p:spPr bwMode="auto">
          <a:xfrm>
            <a:off x="2424113" y="4581525"/>
            <a:ext cx="65532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d)</a:t>
            </a:r>
            <a:r>
              <a:rPr lang="en-US" sz="3200">
                <a:solidFill>
                  <a:srgbClr val="0000CC"/>
                </a:solidFill>
              </a:rPr>
              <a:t>    </a:t>
            </a:r>
            <a:r>
              <a:rPr lang="en-US" sz="3200"/>
              <a:t>Phaàn nguyeân vaø phaàn thaäp phaân</a:t>
            </a:r>
          </a:p>
        </p:txBody>
      </p:sp>
      <p:sp>
        <p:nvSpPr>
          <p:cNvPr id="75835" name="Text Box 59"/>
          <p:cNvSpPr txBox="1">
            <a:spLocks noChangeArrowheads="1"/>
          </p:cNvSpPr>
          <p:nvPr/>
        </p:nvSpPr>
        <p:spPr bwMode="auto">
          <a:xfrm>
            <a:off x="2424113" y="3500439"/>
            <a:ext cx="6767512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 c)    Phaàn nguyeân vaø phaàn phaân soá</a:t>
            </a:r>
          </a:p>
        </p:txBody>
      </p:sp>
      <p:sp>
        <p:nvSpPr>
          <p:cNvPr id="75836" name="Text Box 60"/>
          <p:cNvSpPr txBox="1">
            <a:spLocks noChangeArrowheads="1"/>
          </p:cNvSpPr>
          <p:nvPr/>
        </p:nvSpPr>
        <p:spPr bwMode="auto">
          <a:xfrm>
            <a:off x="2436814" y="4652964"/>
            <a:ext cx="674687" cy="57943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d)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FF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6"/>
          <p:cNvSpPr txBox="1">
            <a:spLocks noChangeArrowheads="1"/>
          </p:cNvSpPr>
          <p:nvPr/>
        </p:nvSpPr>
        <p:spPr bwMode="auto">
          <a:xfrm>
            <a:off x="2971800" y="312420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77827" name="Text Box 7"/>
          <p:cNvSpPr txBox="1">
            <a:spLocks noChangeArrowheads="1"/>
          </p:cNvSpPr>
          <p:nvPr/>
        </p:nvSpPr>
        <p:spPr bwMode="auto">
          <a:xfrm>
            <a:off x="2743200" y="3048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495551" y="404813"/>
            <a:ext cx="7705725" cy="17399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990000"/>
                </a:solidFill>
              </a:rPr>
              <a:t>Phaàn nguyeân vaø phaàn thaäp phaân cuûa soá thaäp phaân ñöôïc phaân caùch vôùi nhau bôûi: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2495551" y="2276475"/>
            <a:ext cx="3529013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a)</a:t>
            </a:r>
            <a:r>
              <a:rPr lang="en-US" sz="3200">
                <a:solidFill>
                  <a:srgbClr val="0000CC"/>
                </a:solidFill>
              </a:rPr>
              <a:t>   </a:t>
            </a:r>
            <a:r>
              <a:rPr lang="en-US" sz="3200"/>
              <a:t>Daáu phaåy</a:t>
            </a: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2495550" y="3213100"/>
            <a:ext cx="3671888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b)</a:t>
            </a:r>
            <a:r>
              <a:rPr lang="en-US" sz="3200">
                <a:solidFill>
                  <a:srgbClr val="0000CC"/>
                </a:solidFill>
              </a:rPr>
              <a:t>   </a:t>
            </a:r>
            <a:r>
              <a:rPr lang="en-US" sz="3200"/>
              <a:t>Daáu chaám</a:t>
            </a: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2424113" y="4148139"/>
            <a:ext cx="6121400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c)</a:t>
            </a:r>
            <a:r>
              <a:rPr lang="en-US" sz="3200">
                <a:solidFill>
                  <a:srgbClr val="0000CC"/>
                </a:solidFill>
              </a:rPr>
              <a:t>    </a:t>
            </a:r>
            <a:r>
              <a:rPr lang="en-US" sz="3200"/>
              <a:t>Daáu chaám phaåy</a:t>
            </a:r>
          </a:p>
        </p:txBody>
      </p:sp>
      <p:sp>
        <p:nvSpPr>
          <p:cNvPr id="77833" name="Text Box 9"/>
          <p:cNvSpPr txBox="1">
            <a:spLocks noChangeArrowheads="1"/>
          </p:cNvSpPr>
          <p:nvPr/>
        </p:nvSpPr>
        <p:spPr bwMode="auto">
          <a:xfrm>
            <a:off x="2462214" y="2324100"/>
            <a:ext cx="57467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a)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FF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6"/>
          <p:cNvSpPr txBox="1">
            <a:spLocks noChangeArrowheads="1"/>
          </p:cNvSpPr>
          <p:nvPr/>
        </p:nvSpPr>
        <p:spPr bwMode="auto">
          <a:xfrm>
            <a:off x="2971800" y="312420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79875" name="Text Box 7"/>
          <p:cNvSpPr txBox="1">
            <a:spLocks noChangeArrowheads="1"/>
          </p:cNvSpPr>
          <p:nvPr/>
        </p:nvSpPr>
        <p:spPr bwMode="auto">
          <a:xfrm>
            <a:off x="2743200" y="3048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2424114" y="695326"/>
            <a:ext cx="7488237" cy="11906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990000"/>
                </a:solidFill>
              </a:rPr>
              <a:t>Phaàn thaäp phaân cuûa soá thaäp phaân goàm:</a:t>
            </a:r>
          </a:p>
        </p:txBody>
      </p:sp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2495550" y="1844675"/>
            <a:ext cx="7488238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a)   Haøng ñôn vò, haøng chuïc, haøng traêm</a:t>
            </a:r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2495551" y="2924175"/>
            <a:ext cx="6481763" cy="1066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b)</a:t>
            </a:r>
            <a:r>
              <a:rPr lang="en-US" sz="3200">
                <a:solidFill>
                  <a:srgbClr val="0000CC"/>
                </a:solidFill>
              </a:rPr>
              <a:t>   </a:t>
            </a:r>
            <a:r>
              <a:rPr lang="en-US" sz="3200"/>
              <a:t>Haøng phaàn möôøi, haøng phaàn traêm, haøng phaàn nghìn,…</a:t>
            </a:r>
          </a:p>
        </p:txBody>
      </p: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2424114" y="4292600"/>
            <a:ext cx="7775575" cy="1066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c)    Haøng chuïc, haøng ñôn vò, haøng phaàn möôøi, haøng phaàn traêm.</a:t>
            </a:r>
          </a:p>
        </p:txBody>
      </p:sp>
      <p:sp>
        <p:nvSpPr>
          <p:cNvPr id="79882" name="Text Box 10"/>
          <p:cNvSpPr txBox="1">
            <a:spLocks noChangeArrowheads="1"/>
          </p:cNvSpPr>
          <p:nvPr/>
        </p:nvSpPr>
        <p:spPr bwMode="auto">
          <a:xfrm>
            <a:off x="2424114" y="2911475"/>
            <a:ext cx="574675" cy="57943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b)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B9BD"/>
            </a:gs>
            <a:gs pos="50000">
              <a:srgbClr val="FFFFCC"/>
            </a:gs>
            <a:gs pos="100000">
              <a:srgbClr val="01B9B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WordArt 5"/>
          <p:cNvSpPr>
            <a:spLocks noChangeArrowheads="1" noChangeShapeType="1" noTextEdit="1"/>
          </p:cNvSpPr>
          <p:nvPr/>
        </p:nvSpPr>
        <p:spPr bwMode="auto">
          <a:xfrm>
            <a:off x="2495551" y="2276475"/>
            <a:ext cx="6911975" cy="1944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LUYỆN TẬP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Oval 2"/>
          <p:cNvSpPr>
            <a:spLocks noChangeArrowheads="1"/>
          </p:cNvSpPr>
          <p:nvPr/>
        </p:nvSpPr>
        <p:spPr bwMode="auto">
          <a:xfrm>
            <a:off x="1562101" y="82551"/>
            <a:ext cx="1979613" cy="7207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Baøi 1</a:t>
            </a:r>
          </a:p>
        </p:txBody>
      </p:sp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2351088" y="1989138"/>
            <a:ext cx="381635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graphicFrame>
        <p:nvGraphicFramePr>
          <p:cNvPr id="112822" name="Group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512054"/>
              </p:ext>
            </p:extLst>
          </p:nvPr>
        </p:nvGraphicFramePr>
        <p:xfrm>
          <a:off x="1847851" y="803275"/>
          <a:ext cx="8569325" cy="6111876"/>
        </p:xfrm>
        <a:graphic>
          <a:graphicData uri="http://schemas.openxmlformats.org/drawingml/2006/table">
            <a:tbl>
              <a:tblPr/>
              <a:tblGrid>
                <a:gridCol w="187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63,42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99,99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81,325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7,081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5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2682" name="Text Box 42"/>
          <p:cNvSpPr txBox="1">
            <a:spLocks noChangeArrowheads="1"/>
          </p:cNvSpPr>
          <p:nvPr/>
        </p:nvSpPr>
        <p:spPr bwMode="auto">
          <a:xfrm>
            <a:off x="4008439" y="404813"/>
            <a:ext cx="1582737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112684" name="Text Box 44"/>
          <p:cNvSpPr txBox="1">
            <a:spLocks noChangeArrowheads="1"/>
          </p:cNvSpPr>
          <p:nvPr/>
        </p:nvSpPr>
        <p:spPr bwMode="auto">
          <a:xfrm>
            <a:off x="5900739" y="2636838"/>
            <a:ext cx="935037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99</a:t>
            </a:r>
          </a:p>
        </p:txBody>
      </p:sp>
      <p:sp>
        <p:nvSpPr>
          <p:cNvPr id="112685" name="Text Box 45"/>
          <p:cNvSpPr txBox="1">
            <a:spLocks noChangeArrowheads="1"/>
          </p:cNvSpPr>
          <p:nvPr/>
        </p:nvSpPr>
        <p:spPr bwMode="auto">
          <a:xfrm>
            <a:off x="7464425" y="2636838"/>
            <a:ext cx="935038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81</a:t>
            </a:r>
          </a:p>
        </p:txBody>
      </p:sp>
      <p:sp>
        <p:nvSpPr>
          <p:cNvPr id="112686" name="Text Box 46"/>
          <p:cNvSpPr txBox="1">
            <a:spLocks noChangeArrowheads="1"/>
          </p:cNvSpPr>
          <p:nvPr/>
        </p:nvSpPr>
        <p:spPr bwMode="auto">
          <a:xfrm>
            <a:off x="9120189" y="2636838"/>
            <a:ext cx="935037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7</a:t>
            </a:r>
          </a:p>
        </p:txBody>
      </p:sp>
      <p:graphicFrame>
        <p:nvGraphicFramePr>
          <p:cNvPr id="112688" name="Object 48"/>
          <p:cNvGraphicFramePr>
            <a:graphicFrameLocks noChangeAspect="1"/>
          </p:cNvGraphicFramePr>
          <p:nvPr/>
        </p:nvGraphicFramePr>
        <p:xfrm>
          <a:off x="5808663" y="3251201"/>
          <a:ext cx="57626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Equation" r:id="rId4" imgW="279279" imgH="393529" progId="">
                  <p:embed/>
                </p:oleObj>
              </mc:Choice>
              <mc:Fallback>
                <p:oleObj name="Equation" r:id="rId4" imgW="279279" imgH="393529" progId="">
                  <p:embed/>
                  <p:pic>
                    <p:nvPicPr>
                      <p:cNvPr id="0" name="Picture 1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3" y="3251201"/>
                        <a:ext cx="576262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9" name="Object 49"/>
          <p:cNvGraphicFramePr>
            <a:graphicFrameLocks noChangeAspect="1"/>
          </p:cNvGraphicFramePr>
          <p:nvPr/>
        </p:nvGraphicFramePr>
        <p:xfrm>
          <a:off x="7319964" y="3302001"/>
          <a:ext cx="73342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Equation" r:id="rId6" imgW="355292" imgH="393359" progId="">
                  <p:embed/>
                </p:oleObj>
              </mc:Choice>
              <mc:Fallback>
                <p:oleObj name="Equation" r:id="rId6" imgW="355292" imgH="393359" progId="">
                  <p:embed/>
                  <p:pic>
                    <p:nvPicPr>
                      <p:cNvPr id="0" name="Picture 1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9964" y="3302001"/>
                        <a:ext cx="733425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0" name="Object 50"/>
          <p:cNvGraphicFramePr>
            <a:graphicFrameLocks noChangeAspect="1"/>
          </p:cNvGraphicFramePr>
          <p:nvPr/>
        </p:nvGraphicFramePr>
        <p:xfrm>
          <a:off x="9048751" y="3246439"/>
          <a:ext cx="73342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Equation" r:id="rId8" imgW="355292" imgH="393359" progId="">
                  <p:embed/>
                </p:oleObj>
              </mc:Choice>
              <mc:Fallback>
                <p:oleObj name="Equation" r:id="rId8" imgW="355292" imgH="393359" progId="">
                  <p:embed/>
                  <p:pic>
                    <p:nvPicPr>
                      <p:cNvPr id="0" name="Picture 1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1" y="3246439"/>
                        <a:ext cx="733425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2" name="Text Box 52"/>
          <p:cNvSpPr txBox="1">
            <a:spLocks noChangeArrowheads="1"/>
          </p:cNvSpPr>
          <p:nvPr/>
        </p:nvSpPr>
        <p:spPr bwMode="auto">
          <a:xfrm>
            <a:off x="5451475" y="4137026"/>
            <a:ext cx="1706562" cy="195438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9 </a:t>
            </a:r>
            <a:r>
              <a:rPr lang="en-US" sz="2200" dirty="0" err="1">
                <a:latin typeface=".VnTime" pitchFamily="34" charset="0"/>
              </a:rPr>
              <a:t>chục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9 </a:t>
            </a:r>
            <a:r>
              <a:rPr lang="en-US" sz="2200" dirty="0" err="1">
                <a:latin typeface=".VnTime" pitchFamily="34" charset="0"/>
              </a:rPr>
              <a:t>đơn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vị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9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mười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9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trăm</a:t>
            </a:r>
            <a:endParaRPr lang="en-US" sz="2200" dirty="0">
              <a:latin typeface=".VnTime" pitchFamily="34" charset="0"/>
            </a:endParaRPr>
          </a:p>
        </p:txBody>
      </p:sp>
      <p:sp>
        <p:nvSpPr>
          <p:cNvPr id="112693" name="Text Box 53"/>
          <p:cNvSpPr txBox="1">
            <a:spLocks noChangeArrowheads="1"/>
          </p:cNvSpPr>
          <p:nvPr/>
        </p:nvSpPr>
        <p:spPr bwMode="auto">
          <a:xfrm>
            <a:off x="7188201" y="4137025"/>
            <a:ext cx="1725613" cy="24399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8 </a:t>
            </a:r>
            <a:r>
              <a:rPr lang="en-US" sz="2200" dirty="0" err="1">
                <a:latin typeface=".VnTime" pitchFamily="34" charset="0"/>
              </a:rPr>
              <a:t>chục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1 </a:t>
            </a:r>
            <a:r>
              <a:rPr lang="en-US" sz="2200" dirty="0" err="1">
                <a:latin typeface=".VnTime" pitchFamily="34" charset="0"/>
              </a:rPr>
              <a:t>đơn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vị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3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mười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2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trăm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5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nghìn</a:t>
            </a:r>
            <a:endParaRPr lang="en-US" sz="2200" dirty="0">
              <a:latin typeface="Times New Roman" pitchFamily="18" charset="0"/>
            </a:endParaRPr>
          </a:p>
        </p:txBody>
      </p:sp>
      <p:sp>
        <p:nvSpPr>
          <p:cNvPr id="112694" name="Text Box 54"/>
          <p:cNvSpPr txBox="1">
            <a:spLocks noChangeArrowheads="1"/>
          </p:cNvSpPr>
          <p:nvPr/>
        </p:nvSpPr>
        <p:spPr bwMode="auto">
          <a:xfrm>
            <a:off x="8766176" y="4127500"/>
            <a:ext cx="1800225" cy="19367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7 </a:t>
            </a:r>
            <a:r>
              <a:rPr lang="en-US" sz="2200" dirty="0" err="1">
                <a:latin typeface=".VnTime" pitchFamily="34" charset="0"/>
              </a:rPr>
              <a:t>đơn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vị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0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mười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8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trăm</a:t>
            </a:r>
            <a:endParaRPr lang="en-US" sz="22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1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nghìn</a:t>
            </a:r>
            <a:endParaRPr lang="en-US" sz="2200" dirty="0">
              <a:latin typeface="Times New Roman" pitchFamily="18" charset="0"/>
            </a:endParaRPr>
          </a:p>
        </p:txBody>
      </p:sp>
      <p:sp>
        <p:nvSpPr>
          <p:cNvPr id="112705" name="Text Box 65"/>
          <p:cNvSpPr txBox="1">
            <a:spLocks noChangeArrowheads="1"/>
          </p:cNvSpPr>
          <p:nvPr/>
        </p:nvSpPr>
        <p:spPr bwMode="auto">
          <a:xfrm>
            <a:off x="4008439" y="1125539"/>
            <a:ext cx="6264275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12747" name="Text Box 107"/>
          <p:cNvSpPr txBox="1">
            <a:spLocks noChangeArrowheads="1"/>
          </p:cNvSpPr>
          <p:nvPr/>
        </p:nvSpPr>
        <p:spPr bwMode="auto">
          <a:xfrm>
            <a:off x="4511675" y="981076"/>
            <a:ext cx="316865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12791" name="Text Box 151"/>
          <p:cNvSpPr txBox="1">
            <a:spLocks noChangeArrowheads="1"/>
          </p:cNvSpPr>
          <p:nvPr/>
        </p:nvSpPr>
        <p:spPr bwMode="auto">
          <a:xfrm>
            <a:off x="3668714" y="1268413"/>
            <a:ext cx="1944687" cy="1066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Sáu mươi ba 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phảy bốn mươi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 hai</a:t>
            </a:r>
          </a:p>
        </p:txBody>
      </p:sp>
      <p:sp>
        <p:nvSpPr>
          <p:cNvPr id="112683" name="Text Box 43"/>
          <p:cNvSpPr txBox="1">
            <a:spLocks noChangeArrowheads="1"/>
          </p:cNvSpPr>
          <p:nvPr/>
        </p:nvSpPr>
        <p:spPr bwMode="auto">
          <a:xfrm>
            <a:off x="4008438" y="2636838"/>
            <a:ext cx="538162" cy="1066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/>
              <a:t>63</a:t>
            </a:r>
            <a:r>
              <a:rPr lang="en-US"/>
              <a:t>.		</a:t>
            </a:r>
          </a:p>
          <a:p>
            <a:r>
              <a:rPr lang="en-US"/>
              <a:t>	</a:t>
            </a:r>
          </a:p>
          <a:p>
            <a:r>
              <a:rPr lang="en-US"/>
              <a:t>	</a:t>
            </a:r>
          </a:p>
        </p:txBody>
      </p:sp>
      <p:graphicFrame>
        <p:nvGraphicFramePr>
          <p:cNvPr id="112687" name="Object 47"/>
          <p:cNvGraphicFramePr>
            <a:graphicFrameLocks noChangeAspect="1"/>
          </p:cNvGraphicFramePr>
          <p:nvPr/>
        </p:nvGraphicFramePr>
        <p:xfrm>
          <a:off x="3935413" y="3327400"/>
          <a:ext cx="576262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Equation" r:id="rId10" imgW="279279" imgH="393529" progId="">
                  <p:embed/>
                </p:oleObj>
              </mc:Choice>
              <mc:Fallback>
                <p:oleObj name="Equation" r:id="rId10" imgW="279279" imgH="393529" progId="">
                  <p:embed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3" y="3327400"/>
                        <a:ext cx="576262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1" name="Text Box 51"/>
          <p:cNvSpPr txBox="1">
            <a:spLocks noChangeArrowheads="1"/>
          </p:cNvSpPr>
          <p:nvPr/>
        </p:nvSpPr>
        <p:spPr bwMode="auto">
          <a:xfrm>
            <a:off x="3744913" y="4144964"/>
            <a:ext cx="1706562" cy="195438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6 </a:t>
            </a:r>
            <a:r>
              <a:rPr lang="en-US" sz="2200" dirty="0" err="1">
                <a:latin typeface=".VnTime" pitchFamily="34" charset="0"/>
              </a:rPr>
              <a:t>chục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3 </a:t>
            </a:r>
            <a:r>
              <a:rPr lang="en-US" sz="2200" dirty="0" err="1">
                <a:latin typeface=".VnTime" pitchFamily="34" charset="0"/>
              </a:rPr>
              <a:t>đơn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vị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4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.VnTime" pitchFamily="34" charset="0"/>
              </a:rPr>
              <a:t>mười</a:t>
            </a:r>
            <a:endParaRPr lang="en-US" sz="2200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200" dirty="0">
                <a:latin typeface=".VnTime" pitchFamily="34" charset="0"/>
              </a:rPr>
              <a:t>2 </a:t>
            </a:r>
            <a:r>
              <a:rPr lang="en-US" sz="2200" dirty="0" err="1">
                <a:latin typeface=".VnTime" pitchFamily="34" charset="0"/>
              </a:rPr>
              <a:t>phần</a:t>
            </a:r>
            <a:r>
              <a:rPr lang="en-US" sz="2200" dirty="0">
                <a:latin typeface=".VnTime" pitchFamily="34" charset="0"/>
              </a:rPr>
              <a:t> </a:t>
            </a:r>
            <a:r>
              <a:rPr lang="en-US" sz="2200" dirty="0" err="1">
                <a:latin typeface="Times New Roman" pitchFamily="18" charset="0"/>
              </a:rPr>
              <a:t>trăm</a:t>
            </a:r>
            <a:endParaRPr lang="en-US" sz="2200" dirty="0">
              <a:latin typeface="Times New Roman" pitchFamily="18" charset="0"/>
            </a:endParaRPr>
          </a:p>
        </p:txBody>
      </p:sp>
      <p:sp>
        <p:nvSpPr>
          <p:cNvPr id="112814" name="Text Box 174"/>
          <p:cNvSpPr txBox="1">
            <a:spLocks noChangeArrowheads="1"/>
          </p:cNvSpPr>
          <p:nvPr/>
        </p:nvSpPr>
        <p:spPr bwMode="auto">
          <a:xfrm>
            <a:off x="5359400" y="1268413"/>
            <a:ext cx="1944688" cy="1066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chín mươi chín 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phảy chín mươi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 chín</a:t>
            </a:r>
          </a:p>
        </p:txBody>
      </p:sp>
      <p:sp>
        <p:nvSpPr>
          <p:cNvPr id="112815" name="Text Box 175"/>
          <p:cNvSpPr txBox="1">
            <a:spLocks noChangeArrowheads="1"/>
          </p:cNvSpPr>
          <p:nvPr/>
        </p:nvSpPr>
        <p:spPr bwMode="auto">
          <a:xfrm>
            <a:off x="7058025" y="1341439"/>
            <a:ext cx="1944688" cy="10366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Tám mươi mốt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phảy ba trăm hai mươi lăm</a:t>
            </a:r>
          </a:p>
        </p:txBody>
      </p:sp>
      <p:sp>
        <p:nvSpPr>
          <p:cNvPr id="112816" name="Text Box 176"/>
          <p:cNvSpPr txBox="1">
            <a:spLocks noChangeArrowheads="1"/>
          </p:cNvSpPr>
          <p:nvPr/>
        </p:nvSpPr>
        <p:spPr bwMode="auto">
          <a:xfrm>
            <a:off x="8875714" y="1344613"/>
            <a:ext cx="1944687" cy="1066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Bảy phảy 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không trăm </a:t>
            </a:r>
          </a:p>
          <a:p>
            <a:pPr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tám mươi mốt</a:t>
            </a:r>
          </a:p>
        </p:txBody>
      </p:sp>
      <p:sp>
        <p:nvSpPr>
          <p:cNvPr id="112821" name="Text Box 181"/>
          <p:cNvSpPr txBox="1">
            <a:spLocks noChangeArrowheads="1"/>
          </p:cNvSpPr>
          <p:nvPr/>
        </p:nvSpPr>
        <p:spPr bwMode="auto">
          <a:xfrm>
            <a:off x="2927351" y="1052514"/>
            <a:ext cx="7127875" cy="1158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pitchFamily="34" charset="0"/>
              </a:rPr>
              <a:t>Đọc số thập phân; nêu phần nguyên, phần thập phân và giá trị theo vị trí của mỗi chữ số trong số đó: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pitchFamily="34" charset="0"/>
              </a:rPr>
              <a:t>               63,42 ;    99,99 ;      81,325 ;     7,081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1128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2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2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2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2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2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2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2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2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2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2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2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2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2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2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2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2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2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2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2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1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2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2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4" grpId="0"/>
      <p:bldP spid="112685" grpId="0"/>
      <p:bldP spid="112686" grpId="0"/>
      <p:bldP spid="112692" grpId="0"/>
      <p:bldP spid="112693" grpId="0"/>
      <p:bldP spid="112694" grpId="0"/>
      <p:bldP spid="112791" grpId="0"/>
      <p:bldP spid="112683" grpId="0"/>
      <p:bldP spid="112691" grpId="0"/>
      <p:bldP spid="112814" grpId="0"/>
      <p:bldP spid="112815" grpId="0"/>
      <p:bldP spid="112816" grpId="0"/>
      <p:bldP spid="112821" grpId="0"/>
      <p:bldP spid="11282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8"/>
          <p:cNvSpPr txBox="1">
            <a:spLocks noChangeArrowheads="1"/>
          </p:cNvSpPr>
          <p:nvPr/>
        </p:nvSpPr>
        <p:spPr bwMode="auto">
          <a:xfrm>
            <a:off x="5070475" y="2135188"/>
            <a:ext cx="2071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0000"/>
                </a:solidFill>
                <a:latin typeface="VNI-Souvir" pitchFamily="2" charset="0"/>
              </a:rPr>
              <a:t>8,65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2185988" y="1125539"/>
            <a:ext cx="8348662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CC"/>
                </a:solidFill>
                <a:latin typeface="VNI-Souvir" pitchFamily="2" charset="0"/>
              </a:rPr>
              <a:t>a) Taùm ñôn vò, saùu phaàn möôøi, naêm phaàn traêm</a:t>
            </a:r>
            <a:r>
              <a:rPr lang="en-US" sz="3600">
                <a:solidFill>
                  <a:srgbClr val="0000CC"/>
                </a:solidFill>
                <a:latin typeface="VNI-Souvir" pitchFamily="2" charset="0"/>
              </a:rPr>
              <a:t> </a:t>
            </a:r>
            <a:endParaRPr lang="en-US" sz="3600">
              <a:latin typeface="VNI-Souvir" pitchFamily="2" charset="0"/>
            </a:endParaRPr>
          </a:p>
        </p:txBody>
      </p: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2100264" y="3025775"/>
            <a:ext cx="80994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CC"/>
                </a:solidFill>
                <a:latin typeface="VNI-Souvir" pitchFamily="2" charset="0"/>
              </a:rPr>
              <a:t>b) Baûy möôi hai ñôn vò, boán phaàn möôøi, chín phaàn traêm, ba phaàn nghìn</a:t>
            </a:r>
            <a:endParaRPr lang="en-US" sz="2800">
              <a:latin typeface="VNI-Souvir" pitchFamily="2" charset="0"/>
            </a:endParaRPr>
          </a:p>
        </p:txBody>
      </p:sp>
      <p:sp>
        <p:nvSpPr>
          <p:cNvPr id="14342" name="TextBox 9"/>
          <p:cNvSpPr txBox="1">
            <a:spLocks noChangeArrowheads="1"/>
          </p:cNvSpPr>
          <p:nvPr/>
        </p:nvSpPr>
        <p:spPr bwMode="auto">
          <a:xfrm>
            <a:off x="1919289" y="5308601"/>
            <a:ext cx="8072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CC"/>
                </a:solidFill>
                <a:latin typeface="VNI-Souvir" pitchFamily="2" charset="0"/>
              </a:rPr>
              <a:t>c) Khoâng ñôn vò, boán phaàn traêm 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904039" y="4292601"/>
            <a:ext cx="2071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0000"/>
                </a:solidFill>
                <a:latin typeface="VNI-Souvir" pitchFamily="2" charset="0"/>
              </a:rPr>
              <a:t>72,493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053389" y="5326063"/>
            <a:ext cx="20716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0000"/>
                </a:solidFill>
                <a:latin typeface="VNI-Souvir" pitchFamily="2" charset="0"/>
              </a:rPr>
              <a:t>0,04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970089" y="1592264"/>
            <a:ext cx="7412037" cy="1006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latin typeface="VNI-Souvir" pitchFamily="2" charset="0"/>
              </a:rPr>
              <a:t>       </a:t>
            </a:r>
            <a:r>
              <a:rPr lang="en-US" sz="2800" i="1">
                <a:latin typeface="VNI-Souvir" pitchFamily="2" charset="0"/>
              </a:rPr>
              <a:t>(töùc laø taùm ñôn vò vaø saùu möôi</a:t>
            </a:r>
            <a:r>
              <a:rPr lang="en-US" sz="2800" i="1"/>
              <a:t> </a:t>
            </a:r>
            <a:r>
              <a:rPr lang="en-US" sz="2800" i="1">
                <a:latin typeface="VNI-Souvir" pitchFamily="2" charset="0"/>
              </a:rPr>
              <a:t>laêm phaàn traêm):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2063750" y="3848100"/>
            <a:ext cx="7850188" cy="16779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i="1">
                <a:latin typeface="VNI-Souvir" pitchFamily="2" charset="0"/>
              </a:rPr>
              <a:t>(töùc laø baûy möôi hai ñôn vò vaø boán traêm chín möôi ba phaàn nghìn):</a:t>
            </a:r>
          </a:p>
          <a:p>
            <a:pPr>
              <a:spcBef>
                <a:spcPct val="50000"/>
              </a:spcBef>
            </a:pPr>
            <a:endParaRPr lang="en-US" sz="3200">
              <a:solidFill>
                <a:srgbClr val="0000CC"/>
              </a:solidFill>
              <a:latin typeface="VNI-Souvir" pitchFamily="2" charset="0"/>
            </a:endParaRP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2351089" y="404814"/>
            <a:ext cx="1296987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1562101" y="311151"/>
            <a:ext cx="1979613" cy="7207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Baøi 2</a:t>
            </a:r>
          </a:p>
        </p:txBody>
      </p:sp>
      <p:sp>
        <p:nvSpPr>
          <p:cNvPr id="14351" name="TextBox 9"/>
          <p:cNvSpPr txBox="1">
            <a:spLocks noChangeArrowheads="1"/>
          </p:cNvSpPr>
          <p:nvPr/>
        </p:nvSpPr>
        <p:spPr bwMode="auto">
          <a:xfrm>
            <a:off x="3498851" y="374650"/>
            <a:ext cx="45370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dirty="0" err="1">
                <a:latin typeface=".VnTime" pitchFamily="34" charset="0"/>
              </a:rPr>
              <a:t>Viết</a:t>
            </a:r>
            <a:r>
              <a:rPr lang="en-US" sz="3600" dirty="0">
                <a:latin typeface=".VnTime" pitchFamily="34" charset="0"/>
              </a:rPr>
              <a:t> </a:t>
            </a:r>
            <a:r>
              <a:rPr lang="en-US" sz="3600" dirty="0" err="1">
                <a:latin typeface=".VnTime" pitchFamily="34" charset="0"/>
              </a:rPr>
              <a:t>số</a:t>
            </a:r>
            <a:r>
              <a:rPr lang="en-US" sz="3600" dirty="0">
                <a:latin typeface=".VnTime" pitchFamily="34" charset="0"/>
              </a:rPr>
              <a:t> </a:t>
            </a:r>
            <a:r>
              <a:rPr lang="en-US" sz="3600" dirty="0" err="1">
                <a:latin typeface=".VnTime" pitchFamily="34" charset="0"/>
              </a:rPr>
              <a:t>thập</a:t>
            </a:r>
            <a:r>
              <a:rPr lang="en-US" sz="3600" dirty="0">
                <a:latin typeface=".VnTime" pitchFamily="34" charset="0"/>
              </a:rPr>
              <a:t> </a:t>
            </a:r>
            <a:r>
              <a:rPr lang="en-US" sz="3600" dirty="0" err="1">
                <a:latin typeface=".VnTime" pitchFamily="34" charset="0"/>
              </a:rPr>
              <a:t>phân</a:t>
            </a:r>
            <a:r>
              <a:rPr lang="en-US" sz="3600" dirty="0">
                <a:latin typeface=".VnTime" pitchFamily="34" charset="0"/>
              </a:rPr>
              <a:t> </a:t>
            </a:r>
            <a:r>
              <a:rPr lang="en-US" sz="3600" dirty="0" err="1">
                <a:latin typeface=".VnTime" pitchFamily="34" charset="0"/>
              </a:rPr>
              <a:t>có</a:t>
            </a:r>
            <a:r>
              <a:rPr lang="en-US" sz="3600" dirty="0">
                <a:latin typeface=".VnTime" pitchFamily="34" charset="0"/>
              </a:rPr>
              <a:t>: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4340" grpId="0"/>
      <p:bldP spid="14341" grpId="0"/>
      <p:bldP spid="14342" grpId="0"/>
      <p:bldP spid="9" grpId="0"/>
      <p:bldP spid="10" grpId="0"/>
      <p:bldP spid="14345" grpId="0"/>
      <p:bldP spid="14346" grpId="0"/>
      <p:bldP spid="143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37&quot;/&gt;&lt;/object&gt;&lt;object type=&quot;3&quot; unique_id=&quot;10005&quot;&gt;&lt;property id=&quot;20148&quot; value=&quot;5&quot;/&gt;&lt;property id=&quot;20300&quot; value=&quot;Slide 2&quot;/&gt;&lt;property id=&quot;20307&quot; value=&quot;338&quot;/&gt;&lt;/object&gt;&lt;object type=&quot;3&quot; unique_id=&quot;10006&quot;&gt;&lt;property id=&quot;20148&quot; value=&quot;5&quot;/&gt;&lt;property id=&quot;20300&quot; value=&quot;Slide 3&quot;/&gt;&lt;property id=&quot;20307&quot; value=&quot;336&quot;/&gt;&lt;/object&gt;&lt;object type=&quot;3&quot; unique_id=&quot;10007&quot;&gt;&lt;property id=&quot;20148&quot; value=&quot;5&quot;/&gt;&lt;property id=&quot;20300&quot; value=&quot;Slide 4&quot;/&gt;&lt;property id=&quot;20307&quot; value=&quot;340&quot;/&gt;&lt;/object&gt;&lt;object type=&quot;3&quot; unique_id=&quot;10008&quot;&gt;&lt;property id=&quot;20148&quot; value=&quot;5&quot;/&gt;&lt;property id=&quot;20300&quot; value=&quot;Slide 5&quot;/&gt;&lt;property id=&quot;20307&quot; value=&quot;341&quot;/&gt;&lt;/object&gt;&lt;object type=&quot;3&quot; unique_id=&quot;10009&quot;&gt;&lt;property id=&quot;20148&quot; value=&quot;5&quot;/&gt;&lt;property id=&quot;20300&quot; value=&quot;Slide 6&quot;/&gt;&lt;property id=&quot;20307&quot; value=&quot;342&quot;/&gt;&lt;/object&gt;&lt;object type=&quot;3&quot; unique_id=&quot;10010&quot;&gt;&lt;property id=&quot;20148&quot; value=&quot;5&quot;/&gt;&lt;property id=&quot;20300&quot; value=&quot;Slide 7&quot;/&gt;&lt;property id=&quot;20307&quot; value=&quot;343&quot;/&gt;&lt;/object&gt;&lt;object type=&quot;3&quot; unique_id=&quot;10012&quot;&gt;&lt;property id=&quot;20148&quot; value=&quot;5&quot;/&gt;&lt;property id=&quot;20300&quot; value=&quot;Slide 17&quot;/&gt;&lt;property id=&quot;20307&quot; value=&quot;344&quot;/&gt;&lt;/object&gt;&lt;object type=&quot;3&quot; unique_id=&quot;10014&quot;&gt;&lt;property id=&quot;20148&quot; value=&quot;5&quot;/&gt;&lt;property id=&quot;20300&quot; value=&quot;Slide 9&quot;/&gt;&lt;property id=&quot;20307&quot; value=&quot;305&quot;/&gt;&lt;/object&gt;&lt;object type=&quot;3&quot; unique_id=&quot;10016&quot;&gt;&lt;property id=&quot;20148&quot; value=&quot;5&quot;/&gt;&lt;property id=&quot;20300&quot; value=&quot;Slide 11&quot;/&gt;&lt;property id=&quot;20307&quot; value=&quot;317&quot;/&gt;&lt;/object&gt;&lt;object type=&quot;3&quot; unique_id=&quot;10018&quot;&gt;&lt;property id=&quot;20148&quot; value=&quot;5&quot;/&gt;&lt;property id=&quot;20300&quot; value=&quot;Slide 13&quot;/&gt;&lt;property id=&quot;20307&quot; value=&quot;284&quot;/&gt;&lt;/object&gt;&lt;object type=&quot;3&quot; unique_id=&quot;10019&quot;&gt;&lt;property id=&quot;20148&quot; value=&quot;5&quot;/&gt;&lt;property id=&quot;20300&quot; value=&quot;Slide 14&quot;/&gt;&lt;property id=&quot;20307&quot; value=&quot;348&quot;/&gt;&lt;/object&gt;&lt;object type=&quot;3&quot; unique_id=&quot;10023&quot;&gt;&lt;property id=&quot;20148&quot; value=&quot;5&quot;/&gt;&lt;property id=&quot;20300&quot; value=&quot;Slide 10&quot;/&gt;&lt;property id=&quot;20307&quot; value=&quot;352&quot;/&gt;&lt;/object&gt;&lt;object type=&quot;3&quot; unique_id=&quot;10112&quot;&gt;&lt;property id=&quot;20148&quot; value=&quot;5&quot;/&gt;&lt;property id=&quot;20300&quot; value=&quot;Slide 15&quot;/&gt;&lt;property id=&quot;20307&quot; value=&quot;353&quot;/&gt;&lt;/object&gt;&lt;object type=&quot;3&quot; unique_id=&quot;10134&quot;&gt;&lt;property id=&quot;20148&quot; value=&quot;5&quot;/&gt;&lt;property id=&quot;20300&quot; value=&quot;Slide 18&quot;/&gt;&lt;property id=&quot;20307&quot; value=&quot;354&quot;/&gt;&lt;/object&gt;&lt;object type=&quot;3&quot; unique_id=&quot;10180&quot;&gt;&lt;property id=&quot;20148&quot; value=&quot;5&quot;/&gt;&lt;property id=&quot;20300&quot; value=&quot;Slide 16&quot;/&gt;&lt;property id=&quot;20307&quot; value=&quot;356&quot;/&gt;&lt;/object&gt;&lt;object type=&quot;3&quot; unique_id=&quot;10230&quot;&gt;&lt;property id=&quot;20148&quot; value=&quot;5&quot;/&gt;&lt;property id=&quot;20300&quot; value=&quot;Slide 8&quot;/&gt;&lt;property id=&quot;20307&quot; value=&quot;359&quot;/&gt;&lt;/object&gt;&lt;object type=&quot;3&quot; unique_id=&quot;10231&quot;&gt;&lt;property id=&quot;20148&quot; value=&quot;5&quot;/&gt;&lt;property id=&quot;20300&quot; value=&quot;Slide 12&quot;/&gt;&lt;property id=&quot;20307&quot; value=&quot;3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4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ush">
  <a:themeElements>
    <a:clrScheme name="1_Blush 2">
      <a:dk1>
        <a:srgbClr val="660066"/>
      </a:dk1>
      <a:lt1>
        <a:srgbClr val="FFFFFF"/>
      </a:lt1>
      <a:dk2>
        <a:srgbClr val="FF00FF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99CC"/>
      </a:hlink>
      <a:folHlink>
        <a:srgbClr val="006600"/>
      </a:folHlink>
    </a:clrScheme>
    <a:fontScheme name="1_Blush">
      <a:majorFont>
        <a:latin typeface="Impact"/>
        <a:ea typeface=""/>
        <a:cs typeface="Arial"/>
      </a:majorFont>
      <a:minorFont>
        <a:latin typeface="Impac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lush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sh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sh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sh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646</Words>
  <Application>Microsoft Office PowerPoint</Application>
  <PresentationFormat>Widescreen</PresentationFormat>
  <Paragraphs>172</Paragraphs>
  <Slides>15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7" baseType="lpstr">
      <vt:lpstr>SimSun</vt:lpstr>
      <vt:lpstr>VNI-Times</vt:lpstr>
      <vt:lpstr>.黑体-日本语</vt:lpstr>
      <vt:lpstr>Impact</vt:lpstr>
      <vt:lpstr>Utm aw</vt:lpstr>
      <vt:lpstr>Calibri Light</vt:lpstr>
      <vt:lpstr>Times New Roman</vt:lpstr>
      <vt:lpstr>Tahoma</vt:lpstr>
      <vt:lpstr>Calibri</vt:lpstr>
      <vt:lpstr>VNI-Souvir</vt:lpstr>
      <vt:lpstr>Arial</vt:lpstr>
      <vt:lpstr>SimSun</vt:lpstr>
      <vt:lpstr>.VnTime</vt:lpstr>
      <vt:lpstr>Office Theme</vt:lpstr>
      <vt:lpstr>1_Office Theme</vt:lpstr>
      <vt:lpstr>4_Default Design</vt:lpstr>
      <vt:lpstr>1_Blush</vt:lpstr>
      <vt:lpstr>2_Office Theme</vt:lpstr>
      <vt:lpstr>3_Office Theme</vt:lpstr>
      <vt:lpstr>4_Office Theme</vt:lpstr>
      <vt:lpstr>6_Office 主题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Admin</cp:lastModifiedBy>
  <cp:revision>375</cp:revision>
  <dcterms:created xsi:type="dcterms:W3CDTF">2007-10-23T12:24:39Z</dcterms:created>
  <dcterms:modified xsi:type="dcterms:W3CDTF">2024-03-31T03:31:43Z</dcterms:modified>
</cp:coreProperties>
</file>