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25"/>
  </p:notesMasterIdLst>
  <p:sldIdLst>
    <p:sldId id="258" r:id="rId4"/>
    <p:sldId id="397" r:id="rId5"/>
    <p:sldId id="259" r:id="rId6"/>
    <p:sldId id="260" r:id="rId7"/>
    <p:sldId id="398" r:id="rId8"/>
    <p:sldId id="399" r:id="rId9"/>
    <p:sldId id="257" r:id="rId10"/>
    <p:sldId id="382" r:id="rId11"/>
    <p:sldId id="387" r:id="rId12"/>
    <p:sldId id="370" r:id="rId13"/>
    <p:sldId id="389" r:id="rId14"/>
    <p:sldId id="400" r:id="rId15"/>
    <p:sldId id="401" r:id="rId16"/>
    <p:sldId id="402" r:id="rId17"/>
    <p:sldId id="403" r:id="rId18"/>
    <p:sldId id="390" r:id="rId19"/>
    <p:sldId id="376" r:id="rId20"/>
    <p:sldId id="375" r:id="rId21"/>
    <p:sldId id="373" r:id="rId22"/>
    <p:sldId id="395" r:id="rId23"/>
    <p:sldId id="441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7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C29590-A6C9-4EE1-8F54-12096E8C8BFF}" type="datetimeFigureOut">
              <a:rPr lang="en-US" smtClean="0"/>
              <a:t>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F42A3A-DBFC-4A19-9852-7C7E4A88B01D}" type="slidenum">
              <a:rPr lang="en-US" smtClean="0"/>
              <a:t>‹#›</a:t>
            </a:fld>
            <a:endParaRPr lang="en-US"/>
          </a:p>
        </p:txBody>
      </p:sp>
    </p:spTree>
    <p:extLst>
      <p:ext uri="{BB962C8B-B14F-4D97-AF65-F5344CB8AC3E}">
        <p14:creationId xmlns:p14="http://schemas.microsoft.com/office/powerpoint/2010/main" val="1381729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75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203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53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203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02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47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https://kahoot.it/challenge/01429142?challenge-id=4704f5a7-ae2e-4560-bd76-f4409d01bdec_1637733308397</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E9E570-05C7-4B86-92DC-DB7FE38CC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718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26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8371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345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9216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515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87549062"/>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459162913"/>
      </p:ext>
    </p:extLst>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63915955"/>
      </p:ext>
    </p:extLst>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973839583"/>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81211842"/>
      </p:ext>
    </p:extLst>
  </p:cSld>
  <p:clrMapOvr>
    <a:masterClrMapping/>
  </p:clrMapOvr>
  <p:transition spd="slow">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091301979"/>
      </p:ext>
    </p:extLst>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728044172"/>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4185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353410544"/>
      </p:ext>
    </p:extLst>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81949399"/>
      </p:ext>
    </p:extLst>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072271695"/>
      </p:ext>
    </p:extLst>
  </p:cSld>
  <p:clrMapOvr>
    <a:masterClrMapping/>
  </p:clrMapOvr>
  <p:transition spd="slow">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380092634"/>
      </p:ext>
    </p:extLst>
  </p:cSld>
  <p:clrMapOvr>
    <a:masterClrMapping/>
  </p:clrMapOvr>
  <p:transition spd="slow">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882240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69856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74526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1565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943422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920967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0467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662032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178986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1195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573655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70923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3072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5001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6925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201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6477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4411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863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06798334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28097184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18.png"/><Relationship Id="rId10" Type="http://schemas.openxmlformats.org/officeDocument/2006/relationships/image" Target="../media/image31.emf"/><Relationship Id="rId4" Type="http://schemas.openxmlformats.org/officeDocument/2006/relationships/image" Target="../media/image34.svg"/><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2.png"/><Relationship Id="rId5" Type="http://schemas.openxmlformats.org/officeDocument/2006/relationships/audio" Target="../media/audio2.wav"/><Relationship Id="rId15" Type="http://schemas.openxmlformats.org/officeDocument/2006/relationships/image" Target="../media/image14.wmf"/><Relationship Id="rId10" Type="http://schemas.openxmlformats.org/officeDocument/2006/relationships/image" Target="../media/image10.png"/><Relationship Id="rId4" Type="http://schemas.openxmlformats.org/officeDocument/2006/relationships/audio" Target="../media/audio1.wav"/><Relationship Id="rId9" Type="http://schemas.openxmlformats.org/officeDocument/2006/relationships/image" Target="../media/image11.png"/><Relationship Id="rId1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2.png"/><Relationship Id="rId5" Type="http://schemas.openxmlformats.org/officeDocument/2006/relationships/audio" Target="../media/audio2.wav"/><Relationship Id="rId15" Type="http://schemas.openxmlformats.org/officeDocument/2006/relationships/image" Target="../media/image14.wmf"/><Relationship Id="rId10" Type="http://schemas.openxmlformats.org/officeDocument/2006/relationships/image" Target="../media/image10.png"/><Relationship Id="rId4" Type="http://schemas.openxmlformats.org/officeDocument/2006/relationships/audio" Target="../media/audio1.wav"/><Relationship Id="rId9" Type="http://schemas.openxmlformats.org/officeDocument/2006/relationships/image" Target="../media/image11.png"/><Relationship Id="rId14"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2.png"/><Relationship Id="rId5" Type="http://schemas.openxmlformats.org/officeDocument/2006/relationships/audio" Target="../media/audio2.wav"/><Relationship Id="rId15" Type="http://schemas.openxmlformats.org/officeDocument/2006/relationships/image" Target="../media/image14.wmf"/><Relationship Id="rId10" Type="http://schemas.openxmlformats.org/officeDocument/2006/relationships/image" Target="../media/image10.png"/><Relationship Id="rId4" Type="http://schemas.openxmlformats.org/officeDocument/2006/relationships/audio" Target="../media/audio1.wav"/><Relationship Id="rId9" Type="http://schemas.openxmlformats.org/officeDocument/2006/relationships/image" Target="../media/image11.png"/><Relationship Id="rId14"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emf"/><Relationship Id="rId4" Type="http://schemas.microsoft.com/office/2007/relationships/hdphoto" Target="../media/hdphoto4.wdp"/><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5C9497-2151-AC43-8ABC-5886A6E63A66}"/>
              </a:ext>
            </a:extLst>
          </p:cNvPr>
          <p:cNvPicPr>
            <a:picLocks noChangeAspect="1"/>
          </p:cNvPicPr>
          <p:nvPr/>
        </p:nvPicPr>
        <p:blipFill>
          <a:blip r:embed="rId3"/>
          <a:stretch>
            <a:fillRect/>
          </a:stretch>
        </p:blipFill>
        <p:spPr>
          <a:xfrm>
            <a:off x="2445808" y="1305346"/>
            <a:ext cx="8100484" cy="2342308"/>
          </a:xfrm>
          <a:prstGeom prst="rect">
            <a:avLst/>
          </a:prstGeom>
        </p:spPr>
      </p:pic>
      <p:pic>
        <p:nvPicPr>
          <p:cNvPr id="3" name="Picture 2" descr="Cute girl standing pointing hand to presentation poses logo banner hand drawn cartoon art illustration">
            <a:extLst>
              <a:ext uri="{FF2B5EF4-FFF2-40B4-BE49-F238E27FC236}">
                <a16:creationId xmlns:a16="http://schemas.microsoft.com/office/drawing/2014/main" id="{EFA54AA9-1382-2B66-9DBC-7F22BA81E4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38661" y="1962151"/>
            <a:ext cx="6230462" cy="4986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id="{5FC26E00-1470-774E-BD4E-58A1DB74FEA2}"/>
              </a:ext>
            </a:extLst>
          </p:cNvPr>
          <p:cNvSpPr txBox="1"/>
          <p:nvPr/>
        </p:nvSpPr>
        <p:spPr>
          <a:xfrm>
            <a:off x="409575" y="396687"/>
            <a:ext cx="11210925" cy="1015663"/>
          </a:xfrm>
          <a:prstGeom prst="rect">
            <a:avLst/>
          </a:prstGeom>
          <a:noFill/>
        </p:spPr>
        <p:txBody>
          <a:bodyPr wrap="square" rtlCol="0">
            <a:spAutoFit/>
          </a:bodyPr>
          <a:lstStyle/>
          <a:p>
            <a:pPr algn="ctr" defTabSz="609630"/>
            <a:r>
              <a:rPr lang="en-US" sz="3000" b="1" dirty="0">
                <a:solidFill>
                  <a:srgbClr val="C00000"/>
                </a:solidFill>
                <a:latin typeface="Cambria" panose="02040503050406030204" pitchFamily="18" charset="0"/>
              </a:rPr>
              <a:t>1. </a:t>
            </a:r>
            <a:r>
              <a:rPr lang="vi-VN" sz="3000" b="1" dirty="0">
                <a:solidFill>
                  <a:srgbClr val="C00000"/>
                </a:solidFill>
                <a:latin typeface="Cambria" panose="02040503050406030204" pitchFamily="18" charset="0"/>
              </a:rPr>
              <a:t>Tên cuốn truyện, bài thơ, bài hát hay tạp chí, tờ báo có trong những câu dưới đây được đánh dấu bằng dấu câu nào?</a:t>
            </a:r>
          </a:p>
        </p:txBody>
      </p:sp>
      <p:sp>
        <p:nvSpPr>
          <p:cNvPr id="3" name="TextBox 2">
            <a:extLst>
              <a:ext uri="{FF2B5EF4-FFF2-40B4-BE49-F238E27FC236}">
                <a16:creationId xmlns:a16="http://schemas.microsoft.com/office/drawing/2014/main" id="{9BA163A2-2C4F-D669-4E51-7028E755457A}"/>
              </a:ext>
            </a:extLst>
          </p:cNvPr>
          <p:cNvSpPr txBox="1"/>
          <p:nvPr/>
        </p:nvSpPr>
        <p:spPr>
          <a:xfrm>
            <a:off x="800100" y="1971675"/>
            <a:ext cx="10839450" cy="3046988"/>
          </a:xfrm>
          <a:prstGeom prst="rect">
            <a:avLst/>
          </a:prstGeom>
          <a:noFill/>
        </p:spPr>
        <p:txBody>
          <a:bodyPr wrap="square" rtlCol="0">
            <a:spAutoFit/>
          </a:bodyPr>
          <a:lstStyle/>
          <a:p>
            <a:pPr algn="just" rtl="0" latinLnBrk="0"/>
            <a:r>
              <a:rPr lang="vi-VN" sz="3200" b="0" i="0" dirty="0">
                <a:solidFill>
                  <a:srgbClr val="000000"/>
                </a:solidFill>
                <a:effectLst/>
                <a:latin typeface="Cambria" panose="02040503050406030204" pitchFamily="18" charset="0"/>
                <a:ea typeface="Cambria" panose="02040503050406030204" pitchFamily="18" charset="0"/>
              </a:rPr>
              <a:t>a. Đến với “Dế Mèn phiêu lưu kí”, các bạn nhỏ được lạc vào thế giới của những loài vật gần gũi, thân thương.</a:t>
            </a:r>
          </a:p>
          <a:p>
            <a:pPr algn="just" rtl="0" latinLnBrk="0"/>
            <a:r>
              <a:rPr lang="vi-VN" sz="3200" b="0" i="0" dirty="0">
                <a:solidFill>
                  <a:srgbClr val="000000"/>
                </a:solidFill>
                <a:effectLst/>
                <a:latin typeface="Cambria" panose="02040503050406030204" pitchFamily="18" charset="0"/>
                <a:ea typeface="Cambria" panose="02040503050406030204" pitchFamily="18" charset="0"/>
              </a:rPr>
              <a:t>b. Nhạc sĩ Trần Hoàn đã phổ nhạc bài thơ</a:t>
            </a:r>
            <a:r>
              <a:rPr lang="en-US" sz="3200" b="0" i="0" dirty="0">
                <a:solidFill>
                  <a:srgbClr val="000000"/>
                </a:solidFill>
                <a:effectLst/>
                <a:latin typeface="Cambria" panose="02040503050406030204" pitchFamily="18" charset="0"/>
                <a:ea typeface="Cambria" panose="02040503050406030204" pitchFamily="18" charset="0"/>
              </a:rPr>
              <a:t> </a:t>
            </a:r>
            <a:r>
              <a:rPr lang="vi-VN" sz="3200" b="0" i="0" dirty="0">
                <a:solidFill>
                  <a:srgbClr val="000000"/>
                </a:solidFill>
                <a:effectLst/>
                <a:latin typeface="Cambria" panose="02040503050406030204" pitchFamily="18" charset="0"/>
                <a:ea typeface="Cambria" panose="02040503050406030204" pitchFamily="18" charset="0"/>
              </a:rPr>
              <a:t>“Khúc hát ru những em bé lớn trên lưng mẹ” thành bài hát “Lời ru trên nương”.</a:t>
            </a:r>
          </a:p>
          <a:p>
            <a:pPr algn="just" rtl="0" latinLnBrk="0"/>
            <a:r>
              <a:rPr lang="vi-VN" sz="3200" b="0" i="0" dirty="0">
                <a:solidFill>
                  <a:srgbClr val="000000"/>
                </a:solidFill>
                <a:effectLst/>
                <a:latin typeface="Cambria" panose="02040503050406030204" pitchFamily="18" charset="0"/>
                <a:ea typeface="Cambria" panose="02040503050406030204" pitchFamily="18" charset="0"/>
              </a:rPr>
              <a:t>c. Từ thuở ấu thơ, tôi đã có tạp chí“Văn tuổi thơ, báo “Nhi đồng” làm bạn đồng hành.</a:t>
            </a:r>
          </a:p>
        </p:txBody>
      </p:sp>
    </p:spTree>
    <p:extLst>
      <p:ext uri="{BB962C8B-B14F-4D97-AF65-F5344CB8AC3E}">
        <p14:creationId xmlns:p14="http://schemas.microsoft.com/office/powerpoint/2010/main" val="1100886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757360-670E-DA9F-B2B0-1D0BD351B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275" y="1802465"/>
            <a:ext cx="7102456" cy="4846740"/>
          </a:xfrm>
          <a:prstGeom prst="rect">
            <a:avLst/>
          </a:prstGeom>
        </p:spPr>
      </p:pic>
      <p:pic>
        <p:nvPicPr>
          <p:cNvPr id="11" name="3 Minute Timer with Music for Kids! Countdown Videos HD! (1)">
            <a:hlinkClick r:id="" action="ppaction://media"/>
            <a:extLst>
              <a:ext uri="{FF2B5EF4-FFF2-40B4-BE49-F238E27FC236}">
                <a16:creationId xmlns:a16="http://schemas.microsoft.com/office/drawing/2014/main" id="{B1A415B3-3F15-910C-20D5-DB660DBE21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8846" t="30472" r="19449" b="29057"/>
          <a:stretch/>
        </p:blipFill>
        <p:spPr>
          <a:xfrm>
            <a:off x="5038500" y="540682"/>
            <a:ext cx="2057848" cy="759207"/>
          </a:xfrm>
          <a:prstGeom prst="rect">
            <a:avLst/>
          </a:prstGeom>
        </p:spPr>
      </p:pic>
    </p:spTree>
    <p:extLst>
      <p:ext uri="{BB962C8B-B14F-4D97-AF65-F5344CB8AC3E}">
        <p14:creationId xmlns:p14="http://schemas.microsoft.com/office/powerpoint/2010/main" val="141335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graphicFrame>
        <p:nvGraphicFramePr>
          <p:cNvPr id="4" name="Table 3">
            <a:extLst>
              <a:ext uri="{FF2B5EF4-FFF2-40B4-BE49-F238E27FC236}">
                <a16:creationId xmlns:a16="http://schemas.microsoft.com/office/drawing/2014/main" id="{7ED43A30-F21A-E070-ACA6-4277E482AD23}"/>
              </a:ext>
            </a:extLst>
          </p:cNvPr>
          <p:cNvGraphicFramePr>
            <a:graphicFrameLocks noGrp="1"/>
          </p:cNvGraphicFramePr>
          <p:nvPr>
            <p:extLst>
              <p:ext uri="{D42A27DB-BD31-4B8C-83A1-F6EECF244321}">
                <p14:modId xmlns:p14="http://schemas.microsoft.com/office/powerpoint/2010/main" val="924551529"/>
              </p:ext>
            </p:extLst>
          </p:nvPr>
        </p:nvGraphicFramePr>
        <p:xfrm>
          <a:off x="114299" y="43299"/>
          <a:ext cx="11977687" cy="6774252"/>
        </p:xfrm>
        <a:graphic>
          <a:graphicData uri="http://schemas.openxmlformats.org/drawingml/2006/table">
            <a:tbl>
              <a:tblPr firstRow="1" firstCol="1" bandRow="1">
                <a:tableStyleId>{5C22544A-7EE6-4342-B048-85BDC9FD1C3A}</a:tableStyleId>
              </a:tblPr>
              <a:tblGrid>
                <a:gridCol w="5056515">
                  <a:extLst>
                    <a:ext uri="{9D8B030D-6E8A-4147-A177-3AD203B41FA5}">
                      <a16:colId xmlns:a16="http://schemas.microsoft.com/office/drawing/2014/main" val="2373691462"/>
                    </a:ext>
                  </a:extLst>
                </a:gridCol>
                <a:gridCol w="2768628">
                  <a:extLst>
                    <a:ext uri="{9D8B030D-6E8A-4147-A177-3AD203B41FA5}">
                      <a16:colId xmlns:a16="http://schemas.microsoft.com/office/drawing/2014/main" val="799566777"/>
                    </a:ext>
                  </a:extLst>
                </a:gridCol>
                <a:gridCol w="1888468">
                  <a:extLst>
                    <a:ext uri="{9D8B030D-6E8A-4147-A177-3AD203B41FA5}">
                      <a16:colId xmlns:a16="http://schemas.microsoft.com/office/drawing/2014/main" val="760891422"/>
                    </a:ext>
                  </a:extLst>
                </a:gridCol>
                <a:gridCol w="2264076">
                  <a:extLst>
                    <a:ext uri="{9D8B030D-6E8A-4147-A177-3AD203B41FA5}">
                      <a16:colId xmlns:a16="http://schemas.microsoft.com/office/drawing/2014/main" val="2575159232"/>
                    </a:ext>
                  </a:extLst>
                </a:gridCol>
              </a:tblGrid>
              <a:tr h="1388027">
                <a:tc>
                  <a:txBody>
                    <a:bodyPr/>
                    <a:lstStyle/>
                    <a:p>
                      <a:pPr marL="0" marR="0" algn="ctr">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Câu</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Tên cuốn truyện, bài thơ, bài hát</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Tên tạp chí, tờ báo</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Dấu câu đánh dấu tên tác phẩm/ tài liệu</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16528053"/>
                  </a:ext>
                </a:extLst>
              </a:tr>
              <a:tr h="1711392">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a. Đến với “Dế Mèn phiêu lưu kí”, các bạn nhỏ được lạc vào thế giới của những loài vật gần gũi, yêu thương.</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Dế Mèn phiêu lưu kí</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Dấu ngoặc kép</a:t>
                      </a:r>
                      <a:endParaRPr lang="en-US" sz="24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8479274"/>
                  </a:ext>
                </a:extLst>
              </a:tr>
              <a:tr h="2139239">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b. Nhạc sĩ Trần Hoàn đã phổ nhạc bài thơ “Khúc hát ru những em bé lớn trên lưng mẹ” thành bài hát “Lời ru trên nương”.</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Khúc hát ru những em bé lớn trên lưng mẹ</a:t>
                      </a:r>
                      <a:endParaRPr lang="en-US" sz="2400"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Lời ru trên nương</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Dấu ngoặc kép</a:t>
                      </a:r>
                      <a:endParaRPr lang="en-US" sz="24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1021954"/>
                  </a:ext>
                </a:extLst>
              </a:tr>
              <a:tr h="1476466">
                <a:tc>
                  <a:txBody>
                    <a:bodyPr/>
                    <a:lstStyle/>
                    <a:p>
                      <a:pPr marL="0" marR="0" algn="just">
                        <a:lnSpc>
                          <a:spcPct val="120000"/>
                        </a:lnSpc>
                        <a:spcBef>
                          <a:spcPts val="0"/>
                        </a:spcBef>
                        <a:spcAft>
                          <a:spcPts val="0"/>
                        </a:spcAft>
                      </a:pPr>
                      <a:r>
                        <a:rPr lang="vi-VN" sz="2400">
                          <a:solidFill>
                            <a:srgbClr val="002060"/>
                          </a:solidFill>
                          <a:effectLst/>
                          <a:latin typeface="Cambria" panose="02040503050406030204" pitchFamily="18" charset="0"/>
                          <a:ea typeface="Cambria" panose="02040503050406030204" pitchFamily="18" charset="0"/>
                        </a:rPr>
                        <a:t>c. Từ thuở thơ ấu, tôi đã có tạp chí “Văn tuổi thơ”, báo “Nhi đồng” làm bạn đồng hành.</a:t>
                      </a:r>
                      <a:endParaRPr lang="en-US" sz="240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Văn tuổi thơ</a:t>
                      </a:r>
                      <a:endParaRPr lang="en-US" sz="2400"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Nhi đồng</a:t>
                      </a:r>
                      <a:endParaRPr lang="en-US" sz="24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Dấu ngoặc kép</a:t>
                      </a:r>
                      <a:endParaRPr lang="en-US" sz="24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b="1" dirty="0">
                          <a:solidFill>
                            <a:srgbClr val="002060"/>
                          </a:solidFill>
                          <a:effectLst/>
                          <a:latin typeface="Cambria" panose="02040503050406030204" pitchFamily="18" charset="0"/>
                          <a:ea typeface="Cambria" panose="02040503050406030204" pitchFamily="18" charset="0"/>
                        </a:rPr>
                        <a:t> </a:t>
                      </a:r>
                      <a:endParaRPr lang="en-US" sz="24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71914889"/>
                  </a:ext>
                </a:extLst>
              </a:tr>
            </a:tbl>
          </a:graphicData>
        </a:graphic>
      </p:graphicFrame>
    </p:spTree>
    <p:extLst>
      <p:ext uri="{BB962C8B-B14F-4D97-AF65-F5344CB8AC3E}">
        <p14:creationId xmlns:p14="http://schemas.microsoft.com/office/powerpoint/2010/main" val="1663686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id="{5FC26E00-1470-774E-BD4E-58A1DB74FEA2}"/>
              </a:ext>
            </a:extLst>
          </p:cNvPr>
          <p:cNvSpPr txBox="1"/>
          <p:nvPr/>
        </p:nvSpPr>
        <p:spPr>
          <a:xfrm>
            <a:off x="409575" y="396687"/>
            <a:ext cx="11210925" cy="553998"/>
          </a:xfrm>
          <a:prstGeom prst="rect">
            <a:avLst/>
          </a:prstGeom>
          <a:noFill/>
        </p:spPr>
        <p:txBody>
          <a:bodyPr wrap="square" rtlCol="0">
            <a:spAutoFit/>
          </a:bodyPr>
          <a:lstStyle/>
          <a:p>
            <a:pPr lvl="0" algn="ctr" defTabSz="609630"/>
            <a:r>
              <a:rPr lang="en-US" sz="3000" b="1" dirty="0">
                <a:solidFill>
                  <a:srgbClr val="C00000"/>
                </a:solidFill>
                <a:latin typeface="Cambria" panose="02040503050406030204" pitchFamily="18" charset="0"/>
              </a:rPr>
              <a:t>2. </a:t>
            </a:r>
            <a:r>
              <a:rPr lang="vi-VN" sz="3000" b="1" dirty="0">
                <a:solidFill>
                  <a:srgbClr val="C00000"/>
                </a:solidFill>
                <a:latin typeface="Cambria" panose="02040503050406030204" pitchFamily="18" charset="0"/>
              </a:rPr>
              <a:t>Tìm công dụng của dấu ngoặc kép trong những câu dưới đây:</a:t>
            </a:r>
            <a:endParaRPr kumimoji="0" lang="vi-VN"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sp>
        <p:nvSpPr>
          <p:cNvPr id="3" name="TextBox 2">
            <a:extLst>
              <a:ext uri="{FF2B5EF4-FFF2-40B4-BE49-F238E27FC236}">
                <a16:creationId xmlns:a16="http://schemas.microsoft.com/office/drawing/2014/main" id="{9BA163A2-2C4F-D669-4E51-7028E755457A}"/>
              </a:ext>
            </a:extLst>
          </p:cNvPr>
          <p:cNvSpPr txBox="1"/>
          <p:nvPr/>
        </p:nvSpPr>
        <p:spPr>
          <a:xfrm>
            <a:off x="666750" y="1162050"/>
            <a:ext cx="11001375" cy="3816429"/>
          </a:xfrm>
          <a:prstGeom prst="rect">
            <a:avLst/>
          </a:prstGeom>
          <a:noFill/>
        </p:spPr>
        <p:txBody>
          <a:bodyPr wrap="square" rtlCol="0">
            <a:spAutoFit/>
          </a:bodyPr>
          <a:lstStyle/>
          <a:p>
            <a:r>
              <a:rPr lang="vi-VN" sz="2200" dirty="0">
                <a:latin typeface="Cambria" panose="02040503050406030204" pitchFamily="18" charset="0"/>
                <a:ea typeface="Cambria" panose="02040503050406030204" pitchFamily="18" charset="0"/>
              </a:rPr>
              <a:t>a. Nhiều câu thơ trong trẻo, hồn nhiên như lời đồng dao:</a:t>
            </a:r>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“Hạt gạo làng ta/ Có vị phù sa/ Của sông Kinh Thầy...</a:t>
            </a:r>
          </a:p>
          <a:p>
            <a:pPr algn="r"/>
            <a:r>
              <a:rPr lang="vi-VN" sz="2200" dirty="0">
                <a:latin typeface="Cambria" panose="02040503050406030204" pitchFamily="18" charset="0"/>
                <a:ea typeface="Cambria" panose="02040503050406030204" pitchFamily="18" charset="0"/>
              </a:rPr>
              <a:t>(Theo Nguyễn Trọng)</a:t>
            </a:r>
          </a:p>
          <a:p>
            <a:r>
              <a:rPr lang="vi-VN" sz="2200" dirty="0">
                <a:latin typeface="Cambria" panose="02040503050406030204" pitchFamily="18" charset="0"/>
                <a:ea typeface="Cambria" panose="02040503050406030204" pitchFamily="18" charset="0"/>
              </a:rPr>
              <a:t>b. Một hôm, trên đường đi học về, Hùng, Quý và Nam trao đổi với nhau xem ở trên đời này, cái gì quý nhất. Hùng nói:“Theo tớ, quý nhất là lúa gạo. Đi được mươi bước, Quý vội reo lên: “Theo tớ, quý nhất phải là vàng...”. Nam vội tiếp ngay: “Quý nhất là thì giờ. Thầy giáo thường nói thì giờ quý hơn vàng bạc. Có thì giờ mới làm ra lúa gạo, vàng bạc!”.</a:t>
            </a:r>
          </a:p>
          <a:p>
            <a:pPr algn="r"/>
            <a:r>
              <a:rPr lang="vi-VN" sz="2200" dirty="0">
                <a:latin typeface="Cambria" panose="02040503050406030204" pitchFamily="18" charset="0"/>
                <a:ea typeface="Cambria" panose="02040503050406030204" pitchFamily="18" charset="0"/>
              </a:rPr>
              <a:t>(Theo Trịnh Mạnh)</a:t>
            </a:r>
          </a:p>
          <a:p>
            <a:r>
              <a:rPr lang="vi-VN" sz="2200" dirty="0">
                <a:latin typeface="Cambria" panose="02040503050406030204" pitchFamily="18" charset="0"/>
                <a:ea typeface="Cambria" panose="02040503050406030204" pitchFamily="18" charset="0"/>
              </a:rPr>
              <a:t>c. Cuốn sách “Đất rừng phương Nam” giúp tôi hiểu thêm vẻ đẹp của con người và vùng đất Nam Bộ.</a:t>
            </a:r>
          </a:p>
          <a:p>
            <a:pPr algn="r"/>
            <a:r>
              <a:rPr lang="vi-VN" sz="2200" dirty="0">
                <a:latin typeface="Cambria" panose="02040503050406030204" pitchFamily="18" charset="0"/>
                <a:ea typeface="Cambria" panose="02040503050406030204" pitchFamily="18" charset="0"/>
              </a:rPr>
              <a:t>(Theo Vũ Phương Thu) </a:t>
            </a:r>
          </a:p>
        </p:txBody>
      </p:sp>
      <p:sp>
        <p:nvSpPr>
          <p:cNvPr id="4" name="Rectangle: Rounded Corners 3">
            <a:extLst>
              <a:ext uri="{FF2B5EF4-FFF2-40B4-BE49-F238E27FC236}">
                <a16:creationId xmlns:a16="http://schemas.microsoft.com/office/drawing/2014/main" id="{2585E6C4-61EB-C34B-C2C5-17FD16BE0373}"/>
              </a:ext>
            </a:extLst>
          </p:cNvPr>
          <p:cNvSpPr/>
          <p:nvPr/>
        </p:nvSpPr>
        <p:spPr>
          <a:xfrm>
            <a:off x="733425" y="5000625"/>
            <a:ext cx="3105150" cy="9144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tên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tác</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phẩm</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tài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liệu</a:t>
            </a:r>
            <a:endParaRPr lang="en-US" sz="2800" dirty="0">
              <a:solidFill>
                <a:srgbClr val="002060"/>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618CE7EE-1D47-59E6-0042-B94E7DB0D597}"/>
              </a:ext>
            </a:extLst>
          </p:cNvPr>
          <p:cNvSpPr/>
          <p:nvPr/>
        </p:nvSpPr>
        <p:spPr>
          <a:xfrm>
            <a:off x="4558173" y="5020290"/>
            <a:ext cx="2668537" cy="914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lời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đối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thoại</a:t>
            </a:r>
            <a:endParaRPr lang="en-US" sz="2800" dirty="0">
              <a:solidFill>
                <a:srgbClr val="002060"/>
              </a:solidFill>
              <a:latin typeface="Cambria" panose="02040503050406030204" pitchFamily="18" charset="0"/>
              <a:ea typeface="Cambria" panose="02040503050406030204" pitchFamily="18" charset="0"/>
            </a:endParaRPr>
          </a:p>
        </p:txBody>
      </p:sp>
      <p:sp>
        <p:nvSpPr>
          <p:cNvPr id="11" name="Rectangle: Rounded Corners 10">
            <a:extLst>
              <a:ext uri="{FF2B5EF4-FFF2-40B4-BE49-F238E27FC236}">
                <a16:creationId xmlns:a16="http://schemas.microsoft.com/office/drawing/2014/main" id="{06F1F450-6221-5A2A-009E-EF6526D20C6E}"/>
              </a:ext>
            </a:extLst>
          </p:cNvPr>
          <p:cNvSpPr/>
          <p:nvPr/>
        </p:nvSpPr>
        <p:spPr>
          <a:xfrm>
            <a:off x="8028960" y="5030121"/>
            <a:ext cx="3105150" cy="914400"/>
          </a:xfrm>
          <a:prstGeom prst="roundRect">
            <a:avLst/>
          </a:prstGeom>
          <a:solidFill>
            <a:srgbClr val="FDC7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phần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trích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dẫn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trực</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tiếp</a:t>
            </a:r>
            <a:endParaRPr lang="en-US" sz="28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04463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8"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757360-670E-DA9F-B2B0-1D0BD351B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275" y="1802465"/>
            <a:ext cx="7102456" cy="4846740"/>
          </a:xfrm>
          <a:prstGeom prst="rect">
            <a:avLst/>
          </a:prstGeom>
        </p:spPr>
      </p:pic>
      <p:pic>
        <p:nvPicPr>
          <p:cNvPr id="11" name="3 Minute Timer with Music for Kids! Countdown Videos HD! (1)">
            <a:hlinkClick r:id="" action="ppaction://media"/>
            <a:extLst>
              <a:ext uri="{FF2B5EF4-FFF2-40B4-BE49-F238E27FC236}">
                <a16:creationId xmlns:a16="http://schemas.microsoft.com/office/drawing/2014/main" id="{B1A415B3-3F15-910C-20D5-DB660DBE21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8846" t="30472" r="19449" b="29057"/>
          <a:stretch/>
        </p:blipFill>
        <p:spPr>
          <a:xfrm>
            <a:off x="5038500" y="540682"/>
            <a:ext cx="2057848" cy="759207"/>
          </a:xfrm>
          <a:prstGeom prst="rect">
            <a:avLst/>
          </a:prstGeom>
        </p:spPr>
      </p:pic>
    </p:spTree>
    <p:extLst>
      <p:ext uri="{BB962C8B-B14F-4D97-AF65-F5344CB8AC3E}">
        <p14:creationId xmlns:p14="http://schemas.microsoft.com/office/powerpoint/2010/main" val="18052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5532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3" name="TextBox 2">
            <a:extLst>
              <a:ext uri="{FF2B5EF4-FFF2-40B4-BE49-F238E27FC236}">
                <a16:creationId xmlns:a16="http://schemas.microsoft.com/office/drawing/2014/main" id="{9BA163A2-2C4F-D669-4E51-7028E755457A}"/>
              </a:ext>
            </a:extLst>
          </p:cNvPr>
          <p:cNvSpPr txBox="1"/>
          <p:nvPr/>
        </p:nvSpPr>
        <p:spPr>
          <a:xfrm>
            <a:off x="304800" y="457200"/>
            <a:ext cx="11582399"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Nhiều câu thơ trong trẻo, hồn nhiên như lời đồng dao:</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“Hạt gạo làng ta/ Có vị phù sa/ Của sông Kinh Thầy...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Nguyễn Trọng)</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b</a:t>
            </a: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Một hôm, trên đường đi học về, Hùng, Quý và Nam trao đổi với nhau xem ở trên đời này, cái gì quý nhất. Hùng nói:“Theo tớ, quý nhất là lúa gạo. Đi được mươi bước, Quý vội reo lên: “Theo tớ, quý nhất phải là vàng...”. Nam vội tiếp ngay: “Quý nhất là thì giờ. Thầy giáo thường nói thì giờ quý hơn vàng bạc. Có thì giờ mới làm ra lúa gạo, vàng bạc!”.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Trịnh Mạnh)</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c</a:t>
            </a: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Cuốn sách “Đất rừng phương Nam” giúp tôi hiểu thêm vẻ đẹp của con người và vùng đất Nam Bộ.</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Vũ Phương Thu) </a:t>
            </a:r>
          </a:p>
        </p:txBody>
      </p:sp>
      <p:sp>
        <p:nvSpPr>
          <p:cNvPr id="4" name="Rectangle: Rounded Corners 3">
            <a:extLst>
              <a:ext uri="{FF2B5EF4-FFF2-40B4-BE49-F238E27FC236}">
                <a16:creationId xmlns:a16="http://schemas.microsoft.com/office/drawing/2014/main" id="{2585E6C4-61EB-C34B-C2C5-17FD16BE0373}"/>
              </a:ext>
            </a:extLst>
          </p:cNvPr>
          <p:cNvSpPr/>
          <p:nvPr/>
        </p:nvSpPr>
        <p:spPr>
          <a:xfrm>
            <a:off x="2024062" y="5818733"/>
            <a:ext cx="5619750" cy="6858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Đánh</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dấu</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tên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tác</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phẩm</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tài</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liệu</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8" name="Rectangle: Rounded Corners 7">
            <a:extLst>
              <a:ext uri="{FF2B5EF4-FFF2-40B4-BE49-F238E27FC236}">
                <a16:creationId xmlns:a16="http://schemas.microsoft.com/office/drawing/2014/main" id="{618CE7EE-1D47-59E6-0042-B94E7DB0D597}"/>
              </a:ext>
            </a:extLst>
          </p:cNvPr>
          <p:cNvSpPr/>
          <p:nvPr/>
        </p:nvSpPr>
        <p:spPr>
          <a:xfrm>
            <a:off x="4243845" y="4337716"/>
            <a:ext cx="4628693" cy="49146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Đánh</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dấu</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lời</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đối</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thoại</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1" name="Rectangle: Rounded Corners 10">
            <a:extLst>
              <a:ext uri="{FF2B5EF4-FFF2-40B4-BE49-F238E27FC236}">
                <a16:creationId xmlns:a16="http://schemas.microsoft.com/office/drawing/2014/main" id="{06F1F450-6221-5A2A-009E-EF6526D20C6E}"/>
              </a:ext>
            </a:extLst>
          </p:cNvPr>
          <p:cNvSpPr/>
          <p:nvPr/>
        </p:nvSpPr>
        <p:spPr>
          <a:xfrm>
            <a:off x="2162174" y="1375962"/>
            <a:ext cx="5924551" cy="56197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Đánh</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dấu</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phần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trích</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dẫn</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trực</a:t>
            </a: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tiếp</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074350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7A09F82-4128-DB4D-BE33-5E6D65696C7C}"/>
              </a:ext>
            </a:extLst>
          </p:cNvPr>
          <p:cNvGrpSpPr/>
          <p:nvPr/>
        </p:nvGrpSpPr>
        <p:grpSpPr>
          <a:xfrm>
            <a:off x="4257674" y="325754"/>
            <a:ext cx="7458075" cy="3305087"/>
            <a:chOff x="761999" y="5053760"/>
            <a:chExt cx="11187113" cy="4957631"/>
          </a:xfrm>
        </p:grpSpPr>
        <p:sp>
          <p:nvSpPr>
            <p:cNvPr id="4" name="Oval Callout 3">
              <a:extLst>
                <a:ext uri="{FF2B5EF4-FFF2-40B4-BE49-F238E27FC236}">
                  <a16:creationId xmlns:a16="http://schemas.microsoft.com/office/drawing/2014/main" id="{8AAF8D6C-D3B3-204D-BD61-E8B3A3A3F70C}"/>
                </a:ext>
              </a:extLst>
            </p:cNvPr>
            <p:cNvSpPr/>
            <p:nvPr/>
          </p:nvSpPr>
          <p:spPr>
            <a:xfrm>
              <a:off x="761999" y="5065190"/>
              <a:ext cx="11187113" cy="4946201"/>
            </a:xfrm>
            <a:prstGeom prst="wedgeRoundRectCallout">
              <a:avLst>
                <a:gd name="adj1" fmla="val -57998"/>
                <a:gd name="adj2" fmla="val 41351"/>
                <a:gd name="adj3" fmla="val 16667"/>
              </a:avLst>
            </a:prstGeom>
            <a:solidFill>
              <a:schemeClr val="accent3">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VN" sz="1200">
                <a:solidFill>
                  <a:prstClr val="white"/>
                </a:solidFill>
                <a:latin typeface="Calibri"/>
              </a:endParaRPr>
            </a:p>
          </p:txBody>
        </p:sp>
        <p:sp>
          <p:nvSpPr>
            <p:cNvPr id="3" name="TextBox 2">
              <a:extLst>
                <a:ext uri="{FF2B5EF4-FFF2-40B4-BE49-F238E27FC236}">
                  <a16:creationId xmlns:a16="http://schemas.microsoft.com/office/drawing/2014/main" id="{98D4E594-C481-E649-B3E2-AE42B106CAF8}"/>
                </a:ext>
              </a:extLst>
            </p:cNvPr>
            <p:cNvSpPr txBox="1"/>
            <p:nvPr/>
          </p:nvSpPr>
          <p:spPr>
            <a:xfrm>
              <a:off x="876301" y="5053760"/>
              <a:ext cx="10944224" cy="4570482"/>
            </a:xfrm>
            <a:prstGeom prst="rect">
              <a:avLst/>
            </a:prstGeom>
            <a:noFill/>
          </p:spPr>
          <p:txBody>
            <a:bodyPr wrap="square" rtlCol="0">
              <a:spAutoFit/>
            </a:bodyPr>
            <a:lstStyle/>
            <a:p>
              <a:pPr algn="ctr" defTabSz="609630"/>
              <a:r>
                <a:rPr lang="en-US" sz="3200" b="1" dirty="0">
                  <a:solidFill>
                    <a:srgbClr val="000000"/>
                  </a:solidFill>
                  <a:latin typeface="Cambria" panose="02040503050406030204" pitchFamily="18" charset="0"/>
                </a:rPr>
                <a:t>G</a:t>
              </a:r>
              <a:r>
                <a:rPr lang="vi-VN" sz="3200" b="1" dirty="0">
                  <a:solidFill>
                    <a:srgbClr val="000000"/>
                  </a:solidFill>
                  <a:latin typeface="Cambria" panose="02040503050406030204" pitchFamily="18" charset="0"/>
                </a:rPr>
                <a:t>hi nhớ:</a:t>
              </a:r>
            </a:p>
            <a:p>
              <a:pPr algn="just" defTabSz="609630"/>
              <a:r>
                <a:rPr lang="vi-VN" sz="3200" dirty="0">
                  <a:solidFill>
                    <a:srgbClr val="000000"/>
                  </a:solidFill>
                  <a:latin typeface="Cambria" panose="02040503050406030204" pitchFamily="18" charset="0"/>
                </a:rPr>
                <a:t>Ngoài công dụng </a:t>
              </a:r>
              <a:r>
                <a:rPr lang="vi-VN" sz="3200" b="1" dirty="0">
                  <a:solidFill>
                    <a:srgbClr val="000000"/>
                  </a:solidFill>
                  <a:latin typeface="Cambria" panose="02040503050406030204" pitchFamily="18" charset="0"/>
                </a:rPr>
                <a:t>đánh dấu phần trích dẫn trực tiếp hoặc lời đối thoại</a:t>
              </a:r>
              <a:r>
                <a:rPr lang="vi-VN" sz="3200" dirty="0">
                  <a:solidFill>
                    <a:srgbClr val="000000"/>
                  </a:solidFill>
                  <a:latin typeface="Cambria" panose="02040503050406030204" pitchFamily="18" charset="0"/>
                </a:rPr>
                <a:t>, dấu ngoặc kép có thể được dùng để </a:t>
              </a:r>
              <a:r>
                <a:rPr lang="vi-VN" sz="3200" b="1" dirty="0">
                  <a:solidFill>
                    <a:srgbClr val="000000"/>
                  </a:solidFill>
                  <a:latin typeface="Cambria" panose="02040503050406030204" pitchFamily="18" charset="0"/>
                </a:rPr>
                <a:t>đánh dấu tên tác phẩm</a:t>
              </a:r>
              <a:r>
                <a:rPr lang="vi-VN" sz="3200" dirty="0">
                  <a:solidFill>
                    <a:srgbClr val="000000"/>
                  </a:solidFill>
                  <a:latin typeface="Cambria" panose="02040503050406030204" pitchFamily="18" charset="0"/>
                </a:rPr>
                <a:t> (bài thơ, bài văn,…), </a:t>
              </a:r>
              <a:r>
                <a:rPr lang="vi-VN" sz="3200" b="1" dirty="0">
                  <a:solidFill>
                    <a:srgbClr val="000000"/>
                  </a:solidFill>
                  <a:latin typeface="Cambria" panose="02040503050406030204" pitchFamily="18" charset="0"/>
                </a:rPr>
                <a:t>tên tài liệu </a:t>
              </a:r>
              <a:r>
                <a:rPr lang="vi-VN" sz="3200" dirty="0">
                  <a:solidFill>
                    <a:srgbClr val="000000"/>
                  </a:solidFill>
                  <a:latin typeface="Cambria" panose="02040503050406030204" pitchFamily="18" charset="0"/>
                </a:rPr>
                <a:t>(tạp chí, báo,…).</a:t>
              </a:r>
            </a:p>
          </p:txBody>
        </p:sp>
      </p:grpSp>
      <p:sp>
        <p:nvSpPr>
          <p:cNvPr id="2" name="Freeform 2">
            <a:extLst>
              <a:ext uri="{FF2B5EF4-FFF2-40B4-BE49-F238E27FC236}">
                <a16:creationId xmlns:a16="http://schemas.microsoft.com/office/drawing/2014/main" id="{5AC9D3D7-3B1E-A3D1-27C0-EB224250092D}"/>
              </a:ext>
            </a:extLst>
          </p:cNvPr>
          <p:cNvSpPr/>
          <p:nvPr/>
        </p:nvSpPr>
        <p:spPr>
          <a:xfrm>
            <a:off x="-81906" y="2600643"/>
            <a:ext cx="3852255" cy="3870007"/>
          </a:xfrm>
          <a:custGeom>
            <a:avLst/>
            <a:gdLst/>
            <a:ahLst/>
            <a:cxnLst/>
            <a:rect l="l" t="t" r="r" b="b"/>
            <a:pathLst>
              <a:path w="3234896" h="3247073">
                <a:moveTo>
                  <a:pt x="0" y="0"/>
                </a:moveTo>
                <a:lnTo>
                  <a:pt x="3234897" y="0"/>
                </a:lnTo>
                <a:lnTo>
                  <a:pt x="3234897" y="3247073"/>
                </a:lnTo>
                <a:lnTo>
                  <a:pt x="0" y="324707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extLst>
      <p:ext uri="{BB962C8B-B14F-4D97-AF65-F5344CB8AC3E}">
        <p14:creationId xmlns:p14="http://schemas.microsoft.com/office/powerpoint/2010/main" val="278191372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6F6CE8-09FA-2F4B-A3D4-708B37F47DE7}"/>
              </a:ext>
            </a:extLst>
          </p:cNvPr>
          <p:cNvPicPr>
            <a:picLocks noChangeAspect="1"/>
          </p:cNvPicPr>
          <p:nvPr/>
        </p:nvPicPr>
        <p:blipFill>
          <a:blip r:embed="rId2"/>
          <a:stretch>
            <a:fillRect/>
          </a:stretch>
        </p:blipFill>
        <p:spPr>
          <a:xfrm>
            <a:off x="2133600" y="2211535"/>
            <a:ext cx="7924800" cy="2434931"/>
          </a:xfrm>
          <a:prstGeom prst="rect">
            <a:avLst/>
          </a:prstGeom>
        </p:spPr>
      </p:pic>
    </p:spTree>
    <p:extLst>
      <p:ext uri="{BB962C8B-B14F-4D97-AF65-F5344CB8AC3E}">
        <p14:creationId xmlns:p14="http://schemas.microsoft.com/office/powerpoint/2010/main" val="2418013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F6F6CD4-9963-D04C-91A8-8318983A55EB}"/>
              </a:ext>
            </a:extLst>
          </p:cNvPr>
          <p:cNvGrpSpPr/>
          <p:nvPr/>
        </p:nvGrpSpPr>
        <p:grpSpPr>
          <a:xfrm>
            <a:off x="382814" y="196849"/>
            <a:ext cx="11552011" cy="1278468"/>
            <a:chOff x="1755504" y="1200149"/>
            <a:chExt cx="13072385" cy="1917700"/>
          </a:xfrm>
        </p:grpSpPr>
        <p:grpSp>
          <p:nvGrpSpPr>
            <p:cNvPr id="8" name="Group 2">
              <a:extLst>
                <a:ext uri="{FF2B5EF4-FFF2-40B4-BE49-F238E27FC236}">
                  <a16:creationId xmlns:a16="http://schemas.microsoft.com/office/drawing/2014/main" id="{A79ED1A1-FDA6-5148-8547-08275ACEF4D2}"/>
                </a:ext>
              </a:extLst>
            </p:cNvPr>
            <p:cNvGrpSpPr/>
            <p:nvPr/>
          </p:nvGrpSpPr>
          <p:grpSpPr>
            <a:xfrm>
              <a:off x="1755504" y="1200149"/>
              <a:ext cx="13072385" cy="1917700"/>
              <a:chOff x="128930" y="105457"/>
              <a:chExt cx="10132038" cy="1179559"/>
            </a:xfrm>
          </p:grpSpPr>
          <p:sp>
            <p:nvSpPr>
              <p:cNvPr id="10" name="Freeform 3">
                <a:extLst>
                  <a:ext uri="{FF2B5EF4-FFF2-40B4-BE49-F238E27FC236}">
                    <a16:creationId xmlns:a16="http://schemas.microsoft.com/office/drawing/2014/main" id="{5AF85608-2936-F44E-A4A2-DACE119FEDD9}"/>
                  </a:ext>
                </a:extLst>
              </p:cNvPr>
              <p:cNvSpPr/>
              <p:nvPr/>
            </p:nvSpPr>
            <p:spPr>
              <a:xfrm>
                <a:off x="128930" y="105457"/>
                <a:ext cx="10132038" cy="1179559"/>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9" name="TextBox 8">
              <a:extLst>
                <a:ext uri="{FF2B5EF4-FFF2-40B4-BE49-F238E27FC236}">
                  <a16:creationId xmlns:a16="http://schemas.microsoft.com/office/drawing/2014/main" id="{FB249D35-CF9C-BD4E-86D6-DC10CE694B11}"/>
                </a:ext>
              </a:extLst>
            </p:cNvPr>
            <p:cNvSpPr txBox="1"/>
            <p:nvPr/>
          </p:nvSpPr>
          <p:spPr>
            <a:xfrm>
              <a:off x="1987380" y="1367768"/>
              <a:ext cx="12285274" cy="1615825"/>
            </a:xfrm>
            <a:prstGeom prst="rect">
              <a:avLst/>
            </a:prstGeom>
            <a:noFill/>
          </p:spPr>
          <p:txBody>
            <a:bodyPr wrap="square">
              <a:spAutoFit/>
            </a:bodyPr>
            <a:lstStyle/>
            <a:p>
              <a:pPr algn="ctr" defTabSz="609630"/>
              <a:r>
                <a:rPr lang="en-US" sz="3200" b="1" dirty="0">
                  <a:solidFill>
                    <a:srgbClr val="000000"/>
                  </a:solidFill>
                  <a:latin typeface="Cambria" panose="02040503050406030204" pitchFamily="18" charset="0"/>
                </a:rPr>
                <a:t>3. </a:t>
              </a:r>
              <a:r>
                <a:rPr lang="vi-VN" sz="3200" b="1" dirty="0">
                  <a:solidFill>
                    <a:srgbClr val="000000"/>
                  </a:solidFill>
                  <a:latin typeface="Cambria" panose="02040503050406030204" pitchFamily="18" charset="0"/>
                </a:rPr>
                <a:t>Chép lại đoạn văn sau vào vở, chú ý dùng dấu ngoặc kép đánh dấu tên tác phẩm, tài liệu.</a:t>
              </a:r>
            </a:p>
          </p:txBody>
        </p:sp>
      </p:grpSp>
      <p:sp>
        <p:nvSpPr>
          <p:cNvPr id="20" name="Rectangle: Rounded Corners 19">
            <a:extLst>
              <a:ext uri="{FF2B5EF4-FFF2-40B4-BE49-F238E27FC236}">
                <a16:creationId xmlns:a16="http://schemas.microsoft.com/office/drawing/2014/main" id="{7ED688DA-A3EB-2D05-ED71-D39BBF646CA9}"/>
              </a:ext>
            </a:extLst>
          </p:cNvPr>
          <p:cNvSpPr/>
          <p:nvPr/>
        </p:nvSpPr>
        <p:spPr>
          <a:xfrm>
            <a:off x="428625" y="1943100"/>
            <a:ext cx="11353800" cy="46101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CB5230B0-71A0-141D-4527-F130F110EB59}"/>
              </a:ext>
            </a:extLst>
          </p:cNvPr>
          <p:cNvSpPr txBox="1"/>
          <p:nvPr/>
        </p:nvSpPr>
        <p:spPr>
          <a:xfrm>
            <a:off x="971550" y="2324100"/>
            <a:ext cx="10467975" cy="3539430"/>
          </a:xfrm>
          <a:prstGeom prst="rect">
            <a:avLst/>
          </a:prstGeom>
          <a:noFill/>
        </p:spPr>
        <p:txBody>
          <a:bodyPr wrap="square" rtlCol="0">
            <a:spAutoFit/>
          </a:bodyPr>
          <a:lstStyle/>
          <a:p>
            <a:pPr algn="just" rtl="0" latinLnBrk="0"/>
            <a:r>
              <a:rPr lang="en-US" sz="3200" b="0" i="1" dirty="0">
                <a:solidFill>
                  <a:srgbClr val="000000"/>
                </a:solidFill>
                <a:effectLst/>
                <a:latin typeface="Cambria" panose="02040503050406030204" pitchFamily="18" charset="0"/>
                <a:ea typeface="Cambria" panose="02040503050406030204" pitchFamily="18" charset="0"/>
              </a:rPr>
              <a:t>   </a:t>
            </a:r>
            <a:r>
              <a:rPr lang="vi-VN" sz="3200" b="0" i="1" dirty="0">
                <a:solidFill>
                  <a:srgbClr val="000000"/>
                </a:solidFill>
                <a:effectLst/>
                <a:latin typeface="Cambria" panose="02040503050406030204" pitchFamily="18" charset="0"/>
                <a:ea typeface="Cambria" panose="02040503050406030204" pitchFamily="18" charset="0"/>
              </a:rPr>
              <a:t>Đi học </a:t>
            </a:r>
            <a:r>
              <a:rPr lang="vi-VN" sz="3200" b="0" i="0" dirty="0">
                <a:solidFill>
                  <a:srgbClr val="000000"/>
                </a:solidFill>
                <a:effectLst/>
                <a:latin typeface="Cambria" panose="02040503050406030204" pitchFamily="18" charset="0"/>
                <a:ea typeface="Cambria" panose="02040503050406030204" pitchFamily="18" charset="0"/>
              </a:rPr>
              <a:t>là bài thơ do Hoàng Minh Chính sáng tác, được Nhà xuất bản Kim Đồng đưa vào tuyển tập thơ thiếu nhi </a:t>
            </a:r>
            <a:r>
              <a:rPr lang="vi-VN" sz="3200" b="0" i="1" dirty="0">
                <a:solidFill>
                  <a:srgbClr val="000000"/>
                </a:solidFill>
                <a:effectLst/>
                <a:latin typeface="Cambria" panose="02040503050406030204" pitchFamily="18" charset="0"/>
                <a:ea typeface="Cambria" panose="02040503050406030204" pitchFamily="18" charset="0"/>
              </a:rPr>
              <a:t>Mặt trời xanh </a:t>
            </a:r>
            <a:r>
              <a:rPr lang="vi-VN" sz="3200" b="0" i="0" dirty="0">
                <a:solidFill>
                  <a:srgbClr val="000000"/>
                </a:solidFill>
                <a:effectLst/>
                <a:latin typeface="Cambria" panose="02040503050406030204" pitchFamily="18" charset="0"/>
                <a:ea typeface="Cambria" panose="02040503050406030204" pitchFamily="18" charset="0"/>
              </a:rPr>
              <a:t>(năm 1971). Năm 1976, nhạc sĩ Bùi Đình Thảo phổ nhạc cho bài thơ đó bằng một giai điệu mang âm hưởng dân ca Tày, Nùng. Từ đó trở đi, bài hát </a:t>
            </a:r>
            <a:r>
              <a:rPr lang="vi-VN" sz="3200" b="0" i="1" dirty="0">
                <a:solidFill>
                  <a:srgbClr val="000000"/>
                </a:solidFill>
                <a:effectLst/>
                <a:latin typeface="Cambria" panose="02040503050406030204" pitchFamily="18" charset="0"/>
                <a:ea typeface="Cambria" panose="02040503050406030204" pitchFamily="18" charset="0"/>
              </a:rPr>
              <a:t>Đi học </a:t>
            </a:r>
            <a:r>
              <a:rPr lang="vi-VN" sz="3200" b="0" i="0" dirty="0">
                <a:solidFill>
                  <a:srgbClr val="000000"/>
                </a:solidFill>
                <a:effectLst/>
                <a:latin typeface="Cambria" panose="02040503050406030204" pitchFamily="18" charset="0"/>
                <a:ea typeface="Cambria" panose="02040503050406030204" pitchFamily="18" charset="0"/>
              </a:rPr>
              <a:t>gần như đã trở thành “ca khúc của ngày tựu trường".  </a:t>
            </a:r>
          </a:p>
          <a:p>
            <a:pPr algn="r" latinLnBrk="0"/>
            <a:r>
              <a:rPr lang="vi-VN" sz="3200" b="0" i="0" dirty="0">
                <a:solidFill>
                  <a:srgbClr val="000000"/>
                </a:solidFill>
                <a:effectLst/>
                <a:latin typeface="Cambria" panose="02040503050406030204" pitchFamily="18" charset="0"/>
                <a:ea typeface="Cambria" panose="02040503050406030204" pitchFamily="18" charset="0"/>
              </a:rPr>
              <a:t>(</a:t>
            </a:r>
            <a:r>
              <a:rPr lang="vi-VN" sz="3200" b="0" i="1" dirty="0">
                <a:solidFill>
                  <a:srgbClr val="000000"/>
                </a:solidFill>
                <a:effectLst/>
                <a:latin typeface="Cambria" panose="02040503050406030204" pitchFamily="18" charset="0"/>
                <a:ea typeface="Cambria" panose="02040503050406030204" pitchFamily="18" charset="0"/>
              </a:rPr>
              <a:t>Theo</a:t>
            </a:r>
            <a:r>
              <a:rPr lang="vi-VN" sz="3200" b="0" i="0" dirty="0">
                <a:solidFill>
                  <a:srgbClr val="000000"/>
                </a:solidFill>
                <a:effectLst/>
                <a:latin typeface="Cambria" panose="02040503050406030204" pitchFamily="18" charset="0"/>
                <a:ea typeface="Cambria" panose="02040503050406030204" pitchFamily="18" charset="0"/>
              </a:rPr>
              <a:t> Phạm Quý Hải)</a:t>
            </a:r>
          </a:p>
        </p:txBody>
      </p:sp>
    </p:spTree>
    <p:extLst>
      <p:ext uri="{BB962C8B-B14F-4D97-AF65-F5344CB8AC3E}">
        <p14:creationId xmlns:p14="http://schemas.microsoft.com/office/powerpoint/2010/main" val="71066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F6F6CD4-9963-D04C-91A8-8318983A55EB}"/>
              </a:ext>
            </a:extLst>
          </p:cNvPr>
          <p:cNvGrpSpPr/>
          <p:nvPr/>
        </p:nvGrpSpPr>
        <p:grpSpPr>
          <a:xfrm>
            <a:off x="3697514" y="634999"/>
            <a:ext cx="8164625" cy="2565401"/>
            <a:chOff x="1755504" y="1200149"/>
            <a:chExt cx="13072385" cy="3848101"/>
          </a:xfrm>
        </p:grpSpPr>
        <p:grpSp>
          <p:nvGrpSpPr>
            <p:cNvPr id="8" name="Group 2">
              <a:extLst>
                <a:ext uri="{FF2B5EF4-FFF2-40B4-BE49-F238E27FC236}">
                  <a16:creationId xmlns:a16="http://schemas.microsoft.com/office/drawing/2014/main" id="{A79ED1A1-FDA6-5148-8547-08275ACEF4D2}"/>
                </a:ext>
              </a:extLst>
            </p:cNvPr>
            <p:cNvGrpSpPr/>
            <p:nvPr/>
          </p:nvGrpSpPr>
          <p:grpSpPr>
            <a:xfrm>
              <a:off x="1755504" y="1200149"/>
              <a:ext cx="13072385" cy="3848101"/>
              <a:chOff x="128930" y="105457"/>
              <a:chExt cx="10132038" cy="2366930"/>
            </a:xfrm>
          </p:grpSpPr>
          <p:sp>
            <p:nvSpPr>
              <p:cNvPr id="10" name="Freeform 3">
                <a:extLst>
                  <a:ext uri="{FF2B5EF4-FFF2-40B4-BE49-F238E27FC236}">
                    <a16:creationId xmlns:a16="http://schemas.microsoft.com/office/drawing/2014/main" id="{5AF85608-2936-F44E-A4A2-DACE119FEDD9}"/>
                  </a:ext>
                </a:extLst>
              </p:cNvPr>
              <p:cNvSpPr/>
              <p:nvPr/>
            </p:nvSpPr>
            <p:spPr>
              <a:xfrm>
                <a:off x="128930" y="105457"/>
                <a:ext cx="10132038" cy="2366930"/>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9" name="TextBox 8">
              <a:extLst>
                <a:ext uri="{FF2B5EF4-FFF2-40B4-BE49-F238E27FC236}">
                  <a16:creationId xmlns:a16="http://schemas.microsoft.com/office/drawing/2014/main" id="{FB249D35-CF9C-BD4E-86D6-DC10CE694B11}"/>
                </a:ext>
              </a:extLst>
            </p:cNvPr>
            <p:cNvSpPr txBox="1"/>
            <p:nvPr/>
          </p:nvSpPr>
          <p:spPr>
            <a:xfrm>
              <a:off x="2013283" y="1639905"/>
              <a:ext cx="12678830" cy="2631489"/>
            </a:xfrm>
            <a:prstGeom prst="rect">
              <a:avLst/>
            </a:prstGeom>
            <a:noFill/>
          </p:spPr>
          <p:txBody>
            <a:bodyPr wrap="square">
              <a:spAutoFit/>
            </a:bodyPr>
            <a:lstStyle/>
            <a:p>
              <a:pPr algn="just" defTabSz="609630"/>
              <a:r>
                <a:rPr lang="vi-VN" sz="3600" b="1" dirty="0">
                  <a:solidFill>
                    <a:srgbClr val="C00000"/>
                  </a:solidFill>
                  <a:latin typeface="Cambria" panose="02040503050406030204" pitchFamily="18" charset="0"/>
                </a:rPr>
                <a:t>Viết 1 – 2 câu có sử dụng dấu ngoặc kép để đánh dấu tên tác phẩm mà em yêu thích. </a:t>
              </a:r>
              <a:endParaRPr lang="vi-VN" sz="3600" dirty="0">
                <a:solidFill>
                  <a:srgbClr val="000000"/>
                </a:solidFill>
                <a:latin typeface="Cambria" panose="02040503050406030204" pitchFamily="18" charset="0"/>
              </a:endParaRPr>
            </a:p>
          </p:txBody>
        </p:sp>
      </p:grpSp>
      <p:sp>
        <p:nvSpPr>
          <p:cNvPr id="2" name="Rounded Rectangle 1">
            <a:extLst>
              <a:ext uri="{FF2B5EF4-FFF2-40B4-BE49-F238E27FC236}">
                <a16:creationId xmlns:a16="http://schemas.microsoft.com/office/drawing/2014/main" id="{10A1737E-F4AD-6D47-B4C4-E7930C02847F}"/>
              </a:ext>
            </a:extLst>
          </p:cNvPr>
          <p:cNvSpPr/>
          <p:nvPr/>
        </p:nvSpPr>
        <p:spPr>
          <a:xfrm>
            <a:off x="4686468" y="3873498"/>
            <a:ext cx="6800681" cy="2032001"/>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vi-VN" sz="3600" dirty="0">
                <a:solidFill>
                  <a:srgbClr val="002060"/>
                </a:solidFill>
                <a:latin typeface="Cambria" panose="02040503050406030204" pitchFamily="18" charset="0"/>
                <a:ea typeface="Cambria" panose="02040503050406030204" pitchFamily="18" charset="0"/>
              </a:rPr>
              <a:t>VD: Khi còn nhỏ xíu, mình đã thuộc bài thơ “Kể cho bé nghe” của Trần Đăng Khoa.</a:t>
            </a:r>
            <a:endParaRPr lang="en-VN" sz="3600" dirty="0">
              <a:solidFill>
                <a:srgbClr val="002060"/>
              </a:solidFill>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8C992BA3-9BDB-1D46-BC9E-0406C5C1DC3F}"/>
              </a:ext>
            </a:extLst>
          </p:cNvPr>
          <p:cNvPicPr>
            <a:picLocks noChangeAspect="1"/>
          </p:cNvPicPr>
          <p:nvPr/>
        </p:nvPicPr>
        <p:blipFill>
          <a:blip r:embed="rId2"/>
          <a:stretch>
            <a:fillRect/>
          </a:stretch>
        </p:blipFill>
        <p:spPr>
          <a:xfrm>
            <a:off x="812800" y="1411387"/>
            <a:ext cx="2455333" cy="1278467"/>
          </a:xfrm>
          <a:prstGeom prst="rect">
            <a:avLst/>
          </a:prstGeom>
        </p:spPr>
      </p:pic>
      <p:pic>
        <p:nvPicPr>
          <p:cNvPr id="12" name="Picture 11">
            <a:extLst>
              <a:ext uri="{FF2B5EF4-FFF2-40B4-BE49-F238E27FC236}">
                <a16:creationId xmlns:a16="http://schemas.microsoft.com/office/drawing/2014/main" id="{253662A2-845D-A64C-8FC5-D86E7DF69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703531"/>
            <a:ext cx="4233333" cy="4233333"/>
          </a:xfrm>
          <a:prstGeom prst="rect">
            <a:avLst/>
          </a:prstGeom>
        </p:spPr>
      </p:pic>
    </p:spTree>
    <p:extLst>
      <p:ext uri="{BB962C8B-B14F-4D97-AF65-F5344CB8AC3E}">
        <p14:creationId xmlns:p14="http://schemas.microsoft.com/office/powerpoint/2010/main" val="3889924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sp>
        <p:nvSpPr>
          <p:cNvPr id="24" name="Rectangle 23"/>
          <p:cNvSpPr/>
          <p:nvPr/>
        </p:nvSpPr>
        <p:spPr>
          <a:xfrm>
            <a:off x="2341699" y="1928040"/>
            <a:ext cx="7714741" cy="1323439"/>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Trò</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Chơi</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Kéo</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Co</a:t>
            </a:r>
          </a:p>
        </p:txBody>
      </p:sp>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5"/>
          <a:stretch>
            <a:fillRect/>
          </a:stretch>
        </p:blipFill>
        <p:spPr>
          <a:xfrm>
            <a:off x="6261202" y="-609600"/>
            <a:ext cx="609600" cy="609600"/>
          </a:xfrm>
          <a:prstGeom prst="rect">
            <a:avLst/>
          </a:prstGeom>
        </p:spPr>
      </p:pic>
      <p:pic>
        <p:nvPicPr>
          <p:cNvPr id="29" name="9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763" y="3803414"/>
            <a:ext cx="9682490" cy="2752209"/>
          </a:xfrm>
          <a:prstGeom prst="rect">
            <a:avLst/>
          </a:prstGeom>
          <a:effectLst>
            <a:outerShdw blurRad="76200" dist="139700" dir="18900000" sy="23000" kx="-1200000" algn="bl" rotWithShape="0">
              <a:prstClr val="black">
                <a:alpha val="20000"/>
              </a:prstClr>
            </a:outerShdw>
          </a:effectLst>
        </p:spPr>
      </p:pic>
    </p:spTree>
    <p:extLst>
      <p:ext uri="{BB962C8B-B14F-4D97-AF65-F5344CB8AC3E}">
        <p14:creationId xmlns:p14="http://schemas.microsoft.com/office/powerpoint/2010/main" val="2125901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8" dur="1000" accel="50000" decel="50000" autoRev="1" fill="hold">
                                          <p:stCondLst>
                                            <p:cond delay="0"/>
                                          </p:stCondLst>
                                        </p:cTn>
                                        <p:tgtEl>
                                          <p:spTgt spid="24"/>
                                        </p:tgtEl>
                                        <p:attrNameLst>
                                          <p:attrName>ppt_x</p:attrName>
                                          <p:attrName>ppt_y</p:attrName>
                                        </p:attrNameLst>
                                      </p:cBhvr>
                                    </p:animMotion>
                                    <p:animRot by="1500000">
                                      <p:cBhvr>
                                        <p:cTn id="9" dur="500" fill="hold">
                                          <p:stCondLst>
                                            <p:cond delay="0"/>
                                          </p:stCondLst>
                                        </p:cTn>
                                        <p:tgtEl>
                                          <p:spTgt spid="24"/>
                                        </p:tgtEl>
                                        <p:attrNameLst>
                                          <p:attrName>r</p:attrName>
                                        </p:attrNameLst>
                                      </p:cBhvr>
                                    </p:animRot>
                                    <p:animRot by="-1500000">
                                      <p:cBhvr>
                                        <p:cTn id="10" dur="500" fill="hold">
                                          <p:stCondLst>
                                            <p:cond delay="500"/>
                                          </p:stCondLst>
                                        </p:cTn>
                                        <p:tgtEl>
                                          <p:spTgt spid="24"/>
                                        </p:tgtEl>
                                        <p:attrNameLst>
                                          <p:attrName>r</p:attrName>
                                        </p:attrNameLst>
                                      </p:cBhvr>
                                    </p:animRot>
                                    <p:animRot by="-1500000">
                                      <p:cBhvr>
                                        <p:cTn id="11" dur="500" fill="hold">
                                          <p:stCondLst>
                                            <p:cond delay="1000"/>
                                          </p:stCondLst>
                                        </p:cTn>
                                        <p:tgtEl>
                                          <p:spTgt spid="24"/>
                                        </p:tgtEl>
                                        <p:attrNameLst>
                                          <p:attrName>r</p:attrName>
                                        </p:attrNameLst>
                                      </p:cBhvr>
                                    </p:animRot>
                                    <p:animRot by="1500000">
                                      <p:cBhvr>
                                        <p:cTn id="12" dur="500" fill="hold">
                                          <p:stCondLst>
                                            <p:cond delay="1500"/>
                                          </p:stCondLst>
                                        </p:cTn>
                                        <p:tgtEl>
                                          <p:spTgt spid="24"/>
                                        </p:tgtEl>
                                        <p:attrNameLst>
                                          <p:attrName>r</p:attrName>
                                        </p:attrNameLst>
                                      </p:cBhvr>
                                    </p:animRot>
                                  </p:childTnLst>
                                </p:cTn>
                              </p:par>
                              <p:par>
                                <p:cTn id="13" presetID="12" presetClass="path" presetSubtype="0" repeatCount="indefinite" accel="50000" decel="50000" fill="hold" nodeType="withEffect">
                                  <p:stCondLst>
                                    <p:cond delay="0"/>
                                  </p:stCondLst>
                                  <p:childTnLst>
                                    <p:animMotion origin="layout" path="M -0.03464 0.00926 C -0.02409 0.00487 -0.00729 0.00232 0.01107 0.00232 C 0.02955 0.00232 0.04609 0.00487 0.05742 0.00926 C 0.04609 0.01366 0.02955 0.0169 0.01107 0.0169 C -0.00729 0.0169 -0.02409 0.01366 -0.03464 0.00926 Z " pathEditMode="relative" rAng="0" ptsTypes="AAAAA">
                                      <p:cBhvr>
                                        <p:cTn id="14" dur="2000" fill="hold"/>
                                        <p:tgtEl>
                                          <p:spTgt spid="29"/>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
            <a:extLst>
              <a:ext uri="{FF2B5EF4-FFF2-40B4-BE49-F238E27FC236}">
                <a16:creationId xmlns:a16="http://schemas.microsoft.com/office/drawing/2014/main" id="{A0E559FB-B286-C14E-A771-7C0905ABF697}"/>
              </a:ext>
            </a:extLst>
          </p:cNvPr>
          <p:cNvSpPr/>
          <p:nvPr/>
        </p:nvSpPr>
        <p:spPr>
          <a:xfrm>
            <a:off x="2211932" y="1117430"/>
            <a:ext cx="7957689" cy="4311415"/>
          </a:xfrm>
          <a:custGeom>
            <a:avLst/>
            <a:gdLst/>
            <a:ahLst/>
            <a:cxnLst/>
            <a:rect l="l" t="t" r="r" b="b"/>
            <a:pathLst>
              <a:path w="8229600" h="7848981">
                <a:moveTo>
                  <a:pt x="0" y="0"/>
                </a:moveTo>
                <a:lnTo>
                  <a:pt x="8229600" y="0"/>
                </a:lnTo>
                <a:lnTo>
                  <a:pt x="8229600" y="7848980"/>
                </a:lnTo>
                <a:lnTo>
                  <a:pt x="0" y="7848980"/>
                </a:lnTo>
                <a:lnTo>
                  <a:pt x="0" y="0"/>
                </a:lnTo>
                <a:close/>
              </a:path>
            </a:pathLst>
          </a:custGeom>
          <a:blipFill>
            <a:blip r:embed="rId2"/>
            <a:stretch>
              <a:fillRect/>
            </a:stretch>
          </a:blipFill>
        </p:spPr>
      </p:sp>
      <p:sp>
        <p:nvSpPr>
          <p:cNvPr id="11" name="Freeform 11"/>
          <p:cNvSpPr/>
          <p:nvPr/>
        </p:nvSpPr>
        <p:spPr>
          <a:xfrm>
            <a:off x="3221396" y="3603580"/>
            <a:ext cx="1093896" cy="1042185"/>
          </a:xfrm>
          <a:custGeom>
            <a:avLst/>
            <a:gdLst/>
            <a:ahLst/>
            <a:cxnLst/>
            <a:rect l="l" t="t" r="r" b="b"/>
            <a:pathLst>
              <a:path w="1640844" h="1563277">
                <a:moveTo>
                  <a:pt x="0" y="0"/>
                </a:moveTo>
                <a:lnTo>
                  <a:pt x="1640844" y="0"/>
                </a:lnTo>
                <a:lnTo>
                  <a:pt x="1640844" y="1563276"/>
                </a:lnTo>
                <a:lnTo>
                  <a:pt x="0" y="1563276"/>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2" name="Freeform 12"/>
          <p:cNvSpPr/>
          <p:nvPr/>
        </p:nvSpPr>
        <p:spPr>
          <a:xfrm rot="-490225">
            <a:off x="6268852" y="1150021"/>
            <a:ext cx="1109444" cy="1177981"/>
          </a:xfrm>
          <a:custGeom>
            <a:avLst/>
            <a:gdLst/>
            <a:ahLst/>
            <a:cxnLst/>
            <a:rect l="l" t="t" r="r" b="b"/>
            <a:pathLst>
              <a:path w="1664166" h="1766972">
                <a:moveTo>
                  <a:pt x="0" y="0"/>
                </a:moveTo>
                <a:lnTo>
                  <a:pt x="1664166" y="0"/>
                </a:lnTo>
                <a:lnTo>
                  <a:pt x="1664166" y="1766971"/>
                </a:lnTo>
                <a:lnTo>
                  <a:pt x="0" y="176697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pic>
        <p:nvPicPr>
          <p:cNvPr id="1026" name="Picture 2" descr="Hình ảnh Anh Bạn Nhỏ Chơi Guitar PNG , Anh Bạn Bé Nhỏ, Chơi Guitar, Nhạc Cụ  PNG và Vector với nền trong suốt để tải xuống miễn phí">
            <a:extLst>
              <a:ext uri="{FF2B5EF4-FFF2-40B4-BE49-F238E27FC236}">
                <a16:creationId xmlns:a16="http://schemas.microsoft.com/office/drawing/2014/main" id="{AB3B4ADC-CCCF-374B-8164-F5F7AF4E1C0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281" b="90000" l="10000" r="90000">
                        <a14:foregroundMark x1="50625" y1="10469" x2="57031" y2="10781"/>
                        <a14:foregroundMark x1="60781" y1="10000" x2="51250" y2="9063"/>
                        <a14:foregroundMark x1="51250" y1="9063" x2="47813" y2="9688"/>
                        <a14:foregroundMark x1="50781" y1="86094" x2="52656" y2="87344"/>
                        <a14:foregroundMark x1="52969" y1="86563" x2="52656" y2="88281"/>
                        <a14:foregroundMark x1="47031" y1="75938" x2="47031" y2="78594"/>
                        <a14:foregroundMark x1="44844" y1="30938" x2="47188" y2="37188"/>
                        <a14:foregroundMark x1="47188" y1="37188" x2="49844" y2="32656"/>
                        <a14:foregroundMark x1="52344" y1="48438" x2="47500" y2="53281"/>
                        <a14:foregroundMark x1="43125" y1="11406" x2="40000" y2="16719"/>
                        <a14:foregroundMark x1="40000" y1="16719" x2="39688" y2="17813"/>
                        <a14:foregroundMark x1="44219" y1="10313" x2="40156" y2="15000"/>
                        <a14:foregroundMark x1="40156" y1="15000" x2="39375" y2="18125"/>
                        <a14:foregroundMark x1="44531" y1="11250" x2="40156" y2="15313"/>
                        <a14:foregroundMark x1="40156" y1="15313" x2="40000" y2="21406"/>
                        <a14:foregroundMark x1="40000" y1="21406" x2="40469" y2="21563"/>
                        <a14:foregroundMark x1="67813" y1="31250" x2="64219" y2="36250"/>
                        <a14:foregroundMark x1="64219" y1="36250" x2="61094" y2="36875"/>
                        <a14:foregroundMark x1="65469" y1="35000" x2="70313" y2="23281"/>
                        <a14:foregroundMark x1="70313" y1="23281" x2="70469" y2="20781"/>
                        <a14:foregroundMark x1="62813" y1="11250" x2="57344" y2="8438"/>
                        <a14:foregroundMark x1="57344" y1="8438" x2="53594" y2="8281"/>
                      </a14:backgroundRemoval>
                    </a14:imgEffect>
                  </a14:imgLayer>
                </a14:imgProps>
              </a:ext>
              <a:ext uri="{28A0092B-C50C-407E-A947-70E740481C1C}">
                <a14:useLocalDpi xmlns:a14="http://schemas.microsoft.com/office/drawing/2010/main" val="0"/>
              </a:ext>
            </a:extLst>
          </a:blip>
          <a:srcRect/>
          <a:stretch>
            <a:fillRect/>
          </a:stretch>
        </p:blipFill>
        <p:spPr bwMode="auto">
          <a:xfrm>
            <a:off x="-1135896" y="2108200"/>
            <a:ext cx="5418667" cy="54186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đứa Trẻ Ngộ Nghĩnh Bay Trên Cây Bút Chì đầy Màu Sắc Cô Bé Tiểu Học  đọc Vectơ PNG , đọc, Sơ Cấp, Con Gái PNG và Vector với nền">
            <a:extLst>
              <a:ext uri="{FF2B5EF4-FFF2-40B4-BE49-F238E27FC236}">
                <a16:creationId xmlns:a16="http://schemas.microsoft.com/office/drawing/2014/main" id="{8379BE5A-587E-D243-95E8-F3B3500E0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6372" y="3866625"/>
            <a:ext cx="4919133" cy="30564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A88F14D-C51E-6B41-BA6F-2BAB5F406328}"/>
              </a:ext>
            </a:extLst>
          </p:cNvPr>
          <p:cNvPicPr>
            <a:picLocks noChangeAspect="1"/>
          </p:cNvPicPr>
          <p:nvPr/>
        </p:nvPicPr>
        <p:blipFill>
          <a:blip r:embed="rId10"/>
          <a:stretch>
            <a:fillRect/>
          </a:stretch>
        </p:blipFill>
        <p:spPr>
          <a:xfrm>
            <a:off x="1287193" y="2554426"/>
            <a:ext cx="9617615" cy="1716006"/>
          </a:xfrm>
          <a:prstGeom prst="rect">
            <a:avLst/>
          </a:prstGeom>
        </p:spPr>
      </p:pic>
    </p:spTree>
    <p:extLst>
      <p:ext uri="{BB962C8B-B14F-4D97-AF65-F5344CB8AC3E}">
        <p14:creationId xmlns:p14="http://schemas.microsoft.com/office/powerpoint/2010/main" val="55572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pic>
        <p:nvPicPr>
          <p:cNvPr id="26" name="9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3327" y="4453039"/>
            <a:ext cx="8042674" cy="2286098"/>
          </a:xfrm>
          <a:prstGeom prst="rect">
            <a:avLst/>
          </a:prstGeom>
          <a:effectLst>
            <a:outerShdw blurRad="76200" dist="139700" dir="18900000" sy="23000" kx="-1200000" algn="bl" rotWithShape="0">
              <a:prstClr val="black">
                <a:alpha val="20000"/>
              </a:prstClr>
            </a:outerShdw>
          </a:effectLst>
        </p:spPr>
      </p:pic>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6"/>
          <a:stretch>
            <a:fillRect/>
          </a:stretch>
        </p:blipFill>
        <p:spPr>
          <a:xfrm>
            <a:off x="6261202" y="-609600"/>
            <a:ext cx="609600" cy="609600"/>
          </a:xfrm>
          <a:prstGeom prst="rect">
            <a:avLst/>
          </a:prstGeom>
        </p:spPr>
      </p:pic>
      <p:sp>
        <p:nvSpPr>
          <p:cNvPr id="2" name="Rounded Rectangle 1"/>
          <p:cNvSpPr/>
          <p:nvPr/>
        </p:nvSpPr>
        <p:spPr>
          <a:xfrm>
            <a:off x="503295" y="281089"/>
            <a:ext cx="11182350" cy="3867150"/>
          </a:xfrm>
          <a:prstGeom prst="roundRect">
            <a:avLst/>
          </a:prstGeom>
          <a:solidFill>
            <a:schemeClr val="bg1">
              <a:alpha val="88000"/>
            </a:schemeClr>
          </a:solidFill>
          <a:ln w="5715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Cách</a:t>
            </a:r>
            <a:r>
              <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chơi</a:t>
            </a:r>
            <a:endPar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học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sinh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để</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kéo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bạn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Mỗi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trong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gian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quy</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định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1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Trường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hợp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coi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như</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hòa</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tính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Kết</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thúc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trò</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chơi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với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chiến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046427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12" presetClass="path" presetSubtype="0" repeatCount="indefinite" accel="50000" decel="50000" fill="hold" nodeType="withEffect">
                                  <p:stCondLst>
                                    <p:cond delay="0"/>
                                  </p:stCondLst>
                                  <p:childTnLst>
                                    <p:animMotion origin="layout" path="M -0.02877 0.00949 C -0.01823 0.00509 -0.00143 0.00255 0.01693 0.00255 C 0.03542 0.00255 0.05196 0.00509 0.06328 0.00949 C 0.05196 0.01389 0.03542 0.01713 0.01693 0.01713 C -0.00143 0.01713 -0.01823 0.01389 -0.02877 0.00949 Z " pathEditMode="relative" rAng="0" ptsTypes="AAAAA">
                                      <p:cBhvr>
                                        <p:cTn id="8" dur="2000" fill="hold"/>
                                        <p:tgtEl>
                                          <p:spTgt spid="26"/>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30925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2400" b="1">
                <a:solidFill>
                  <a:srgbClr val="FF0000"/>
                </a:solidFill>
                <a:latin typeface="Tahoma" pitchFamily="34" charset="0"/>
                <a:cs typeface="Tahoma" pitchFamily="34" charset="0"/>
              </a:rPr>
              <a:t>Trạng ngữ chỉ phương tiện bổ sung thông tin về phương tiện thực hiện hoạt động được nói đến trong câu; trả lời cho câu hỏi có từ ngữ để hỏi: bằng gì, bằng cái gì, với cái gì,...</a:t>
            </a:r>
            <a:endParaRPr kumimoji="0" lang="en-US" sz="2400" b="1" i="0" u="none" strike="noStrike" kern="1200" cap="none" spc="0" normalizeH="0" baseline="0" noProof="0" dirty="0">
              <a:ln>
                <a:noFill/>
              </a:ln>
              <a:solidFill>
                <a:srgbClr val="FF0000"/>
              </a:solidFill>
              <a:effectLst/>
              <a:uLnTx/>
              <a:uFillTx/>
              <a:latin typeface="Tahoma" pitchFamily="34" charset="0"/>
              <a:ea typeface="+mn-ea"/>
              <a:cs typeface="Tahoma" pitchFamily="34" charset="0"/>
            </a:endParaRPr>
          </a:p>
        </p:txBody>
      </p:sp>
      <p:sp>
        <p:nvSpPr>
          <p:cNvPr id="2" name="Rectangle 1"/>
          <p:cNvSpPr/>
          <p:nvPr/>
        </p:nvSpPr>
        <p:spPr>
          <a:xfrm>
            <a:off x="1895475" y="1022385"/>
            <a:ext cx="8943975" cy="1446550"/>
          </a:xfrm>
          <a:prstGeom prst="rect">
            <a:avLst/>
          </a:prstGeom>
          <a:noFill/>
        </p:spPr>
        <p:txBody>
          <a:bodyPr wrap="square" lIns="91440" tIns="45720" rIns="91440" bIns="45720">
            <a:spAutoFit/>
          </a:bodyPr>
          <a:lstStyle/>
          <a:p>
            <a:pPr lvl="0" algn="ctr"/>
            <a:r>
              <a:rPr lang="vi-VN" sz="4400" b="1" dirty="0">
                <a:ln w="0"/>
                <a:solidFill>
                  <a:srgbClr val="002060"/>
                </a:solidFill>
                <a:latin typeface="Times New Roman" panose="02020603050405020304" pitchFamily="18" charset="0"/>
                <a:cs typeface="Times New Roman" panose="02020603050405020304" pitchFamily="18" charset="0"/>
              </a:rPr>
              <a:t>Trạng ngữ chỉ phương tiện bổ sung thông tin gì cho câu?</a:t>
            </a:r>
            <a:endParaRPr kumimoji="0" lang="en-US" sz="44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2761582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30925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err="1">
                <a:solidFill>
                  <a:srgbClr val="FF0000"/>
                </a:solidFill>
                <a:latin typeface="Tahoma" pitchFamily="34" charset="0"/>
                <a:cs typeface="Tahoma" pitchFamily="34" charset="0"/>
              </a:rPr>
              <a:t>Ví</a:t>
            </a:r>
            <a:r>
              <a:rPr lang="en-US" sz="3200" b="1" dirty="0">
                <a:solidFill>
                  <a:srgbClr val="FF0000"/>
                </a:solidFill>
                <a:latin typeface="Tahoma" pitchFamily="34" charset="0"/>
                <a:cs typeface="Tahoma" pitchFamily="34" charset="0"/>
              </a:rPr>
              <a:t> </a:t>
            </a:r>
            <a:r>
              <a:rPr lang="en-US" sz="3200" b="1" dirty="0" err="1">
                <a:solidFill>
                  <a:srgbClr val="FF0000"/>
                </a:solidFill>
                <a:latin typeface="Tahoma" pitchFamily="34" charset="0"/>
                <a:cs typeface="Tahoma" pitchFamily="34" charset="0"/>
              </a:rPr>
              <a:t>dụ</a:t>
            </a:r>
            <a:r>
              <a:rPr lang="en-US" sz="3200" b="1" dirty="0">
                <a:solidFill>
                  <a:srgbClr val="FF0000"/>
                </a:solidFill>
                <a:latin typeface="Tahoma" pitchFamily="34" charset="0"/>
                <a:cs typeface="Tahoma" pitchFamily="34" charset="0"/>
              </a:rPr>
              <a:t>: </a:t>
            </a:r>
            <a:r>
              <a:rPr lang="vi-VN" sz="3200" b="1" dirty="0">
                <a:solidFill>
                  <a:srgbClr val="FF0000"/>
                </a:solidFill>
                <a:latin typeface="Tahoma" pitchFamily="34" charset="0"/>
                <a:cs typeface="Tahoma" pitchFamily="34" charset="0"/>
              </a:rPr>
              <a:t>Với việc chăm chỉ học, mà bạn Hân lớp em đứng tốp đầu tiên của trường.</a:t>
            </a:r>
            <a:endParaRPr kumimoji="0" lang="en-US" sz="3200" b="1" i="0" u="none" strike="noStrike" kern="1200" cap="none" spc="0" normalizeH="0" baseline="0" noProof="0" dirty="0">
              <a:ln>
                <a:noFill/>
              </a:ln>
              <a:solidFill>
                <a:srgbClr val="FF0000"/>
              </a:solidFill>
              <a:effectLst/>
              <a:uLnTx/>
              <a:uFillTx/>
              <a:latin typeface="Tahoma" pitchFamily="34" charset="0"/>
              <a:cs typeface="Tahoma" pitchFamily="34" charset="0"/>
            </a:endParaRPr>
          </a:p>
        </p:txBody>
      </p:sp>
      <p:sp>
        <p:nvSpPr>
          <p:cNvPr id="2" name="Rectangle 1"/>
          <p:cNvSpPr/>
          <p:nvPr/>
        </p:nvSpPr>
        <p:spPr>
          <a:xfrm>
            <a:off x="1895475" y="1022385"/>
            <a:ext cx="8943975" cy="1446550"/>
          </a:xfrm>
          <a:prstGeom prst="rect">
            <a:avLst/>
          </a:prstGeom>
          <a:noFill/>
        </p:spPr>
        <p:txBody>
          <a:bodyPr wrap="square" lIns="91440" tIns="45720" rIns="91440" bIns="45720">
            <a:spAutoFit/>
          </a:bodyPr>
          <a:lstStyle/>
          <a:p>
            <a:pPr lvl="0" algn="ctr"/>
            <a:r>
              <a:rPr lang="vi-VN" sz="4400" b="1" dirty="0">
                <a:ln w="0"/>
                <a:solidFill>
                  <a:srgbClr val="002060"/>
                </a:solidFill>
                <a:latin typeface="Times New Roman" panose="02020603050405020304" pitchFamily="18" charset="0"/>
                <a:cs typeface="Times New Roman" panose="02020603050405020304" pitchFamily="18" charset="0"/>
              </a:rPr>
              <a:t>Em hãy đặt một câu có trạng ngữ chỉ phương tiện?</a:t>
            </a:r>
            <a:endParaRPr kumimoji="0" lang="en-US" sz="44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777004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228726"/>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2800" b="1" dirty="0">
                <a:solidFill>
                  <a:srgbClr val="FF0000"/>
                </a:solidFill>
                <a:latin typeface="Tahoma" pitchFamily="34" charset="0"/>
                <a:cs typeface="Tahoma" pitchFamily="34" charset="0"/>
              </a:rPr>
              <a:t>Bằng cái vòi dài, voi có thể dễ dàng kéo lá cây, cành cây từ trên cao xuống. </a:t>
            </a:r>
            <a:endParaRPr kumimoji="0" lang="en-US" sz="2800" b="1" i="0" u="none" strike="noStrike" kern="1200" cap="none" spc="0" normalizeH="0" baseline="0" noProof="0" dirty="0">
              <a:ln>
                <a:noFill/>
              </a:ln>
              <a:solidFill>
                <a:srgbClr val="FF0000"/>
              </a:solidFill>
              <a:effectLst/>
              <a:uLnTx/>
              <a:uFillTx/>
              <a:latin typeface="Tahoma" pitchFamily="34" charset="0"/>
              <a:cs typeface="Tahoma" pitchFamily="34" charset="0"/>
            </a:endParaRPr>
          </a:p>
        </p:txBody>
      </p:sp>
      <p:sp>
        <p:nvSpPr>
          <p:cNvPr id="2" name="Rectangle 1"/>
          <p:cNvSpPr/>
          <p:nvPr/>
        </p:nvSpPr>
        <p:spPr>
          <a:xfrm>
            <a:off x="1895475" y="1022385"/>
            <a:ext cx="8943975" cy="1569660"/>
          </a:xfrm>
          <a:prstGeom prst="rect">
            <a:avLst/>
          </a:prstGeom>
          <a:noFill/>
        </p:spPr>
        <p:txBody>
          <a:bodyPr wrap="square" lIns="91440" tIns="45720" rIns="91440" bIns="45720">
            <a:spAutoFit/>
          </a:bodyPr>
          <a:lstStyle/>
          <a:p>
            <a:pPr lvl="0" algn="ctr"/>
            <a:r>
              <a:rPr lang="vi-VN" sz="3200" b="1" dirty="0">
                <a:ln w="0"/>
                <a:solidFill>
                  <a:srgbClr val="002060"/>
                </a:solidFill>
                <a:latin typeface="Times New Roman" panose="02020603050405020304" pitchFamily="18" charset="0"/>
                <a:cs typeface="Times New Roman" panose="02020603050405020304" pitchFamily="18" charset="0"/>
              </a:rPr>
              <a:t>Tìm từ ngữ thích hợp để hoàn thành câu có trạng ngữ chỉ phương tiện: Bằng..., voi có thể dễ dàng kéo lá cây, cành cây từ trên cao xuống. </a:t>
            </a:r>
            <a:endParaRPr kumimoji="0" lang="en-US" sz="32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2883814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
            <a:extLst>
              <a:ext uri="{FF2B5EF4-FFF2-40B4-BE49-F238E27FC236}">
                <a16:creationId xmlns:a16="http://schemas.microsoft.com/office/drawing/2014/main" id="{A0E559FB-B286-C14E-A771-7C0905ABF697}"/>
              </a:ext>
            </a:extLst>
          </p:cNvPr>
          <p:cNvSpPr/>
          <p:nvPr/>
        </p:nvSpPr>
        <p:spPr>
          <a:xfrm>
            <a:off x="2211932" y="1117430"/>
            <a:ext cx="7957689" cy="4311415"/>
          </a:xfrm>
          <a:custGeom>
            <a:avLst/>
            <a:gdLst/>
            <a:ahLst/>
            <a:cxnLst/>
            <a:rect l="l" t="t" r="r" b="b"/>
            <a:pathLst>
              <a:path w="8229600" h="7848981">
                <a:moveTo>
                  <a:pt x="0" y="0"/>
                </a:moveTo>
                <a:lnTo>
                  <a:pt x="8229600" y="0"/>
                </a:lnTo>
                <a:lnTo>
                  <a:pt x="8229600" y="7848980"/>
                </a:lnTo>
                <a:lnTo>
                  <a:pt x="0" y="7848980"/>
                </a:lnTo>
                <a:lnTo>
                  <a:pt x="0" y="0"/>
                </a:lnTo>
                <a:close/>
              </a:path>
            </a:pathLst>
          </a:custGeom>
          <a:blipFill>
            <a:blip r:embed="rId2"/>
            <a:stretch>
              <a:fillRect/>
            </a:stretch>
          </a:blipFill>
        </p:spPr>
      </p:sp>
      <p:pic>
        <p:nvPicPr>
          <p:cNvPr id="1026" name="Picture 2" descr="Hình ảnh Anh Bạn Nhỏ Chơi Guitar PNG , Anh Bạn Bé Nhỏ, Chơi Guitar, Nhạc Cụ  PNG và Vector với nền trong suốt để tải xuống miễn phí">
            <a:extLst>
              <a:ext uri="{FF2B5EF4-FFF2-40B4-BE49-F238E27FC236}">
                <a16:creationId xmlns:a16="http://schemas.microsoft.com/office/drawing/2014/main" id="{AB3B4ADC-CCCF-374B-8164-F5F7AF4E1C0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281" b="90000" l="10000" r="90000">
                        <a14:foregroundMark x1="50625" y1="10469" x2="57031" y2="10781"/>
                        <a14:foregroundMark x1="60781" y1="10000" x2="51250" y2="9063"/>
                        <a14:foregroundMark x1="51250" y1="9063" x2="47813" y2="9688"/>
                        <a14:foregroundMark x1="50781" y1="86094" x2="52656" y2="87344"/>
                        <a14:foregroundMark x1="52969" y1="86563" x2="52656" y2="88281"/>
                        <a14:foregroundMark x1="47031" y1="75938" x2="47031" y2="78594"/>
                        <a14:foregroundMark x1="44844" y1="30938" x2="47188" y2="37188"/>
                        <a14:foregroundMark x1="47188" y1="37188" x2="49844" y2="32656"/>
                        <a14:foregroundMark x1="52344" y1="48438" x2="47500" y2="53281"/>
                        <a14:foregroundMark x1="43125" y1="11406" x2="40000" y2="16719"/>
                        <a14:foregroundMark x1="40000" y1="16719" x2="39688" y2="17813"/>
                        <a14:foregroundMark x1="44219" y1="10313" x2="40156" y2="15000"/>
                        <a14:foregroundMark x1="40156" y1="15000" x2="39375" y2="18125"/>
                        <a14:foregroundMark x1="44531" y1="11250" x2="40156" y2="15313"/>
                        <a14:foregroundMark x1="40156" y1="15313" x2="40000" y2="21406"/>
                        <a14:foregroundMark x1="40000" y1="21406" x2="40469" y2="21563"/>
                        <a14:foregroundMark x1="67813" y1="31250" x2="64219" y2="36250"/>
                        <a14:foregroundMark x1="64219" y1="36250" x2="61094" y2="36875"/>
                        <a14:foregroundMark x1="65469" y1="35000" x2="70313" y2="23281"/>
                        <a14:foregroundMark x1="70313" y1="23281" x2="70469" y2="20781"/>
                        <a14:foregroundMark x1="62813" y1="11250" x2="57344" y2="8438"/>
                        <a14:foregroundMark x1="57344" y1="8438" x2="53594" y2="8281"/>
                      </a14:backgroundRemoval>
                    </a14:imgEffect>
                  </a14:imgLayer>
                </a14:imgProps>
              </a:ext>
              <a:ext uri="{28A0092B-C50C-407E-A947-70E740481C1C}">
                <a14:useLocalDpi xmlns:a14="http://schemas.microsoft.com/office/drawing/2010/main" val="0"/>
              </a:ext>
            </a:extLst>
          </a:blip>
          <a:srcRect/>
          <a:stretch>
            <a:fillRect/>
          </a:stretch>
        </p:blipFill>
        <p:spPr bwMode="auto">
          <a:xfrm>
            <a:off x="-1135896" y="2108200"/>
            <a:ext cx="5418667" cy="5418667"/>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11"/>
          <p:cNvSpPr/>
          <p:nvPr/>
        </p:nvSpPr>
        <p:spPr>
          <a:xfrm>
            <a:off x="5650271" y="4832305"/>
            <a:ext cx="1093896" cy="1042185"/>
          </a:xfrm>
          <a:custGeom>
            <a:avLst/>
            <a:gdLst/>
            <a:ahLst/>
            <a:cxnLst/>
            <a:rect l="l" t="t" r="r" b="b"/>
            <a:pathLst>
              <a:path w="1640844" h="1563277">
                <a:moveTo>
                  <a:pt x="0" y="0"/>
                </a:moveTo>
                <a:lnTo>
                  <a:pt x="1640844" y="0"/>
                </a:lnTo>
                <a:lnTo>
                  <a:pt x="1640844" y="1563276"/>
                </a:lnTo>
                <a:lnTo>
                  <a:pt x="0" y="156327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2" name="Freeform 12"/>
          <p:cNvSpPr/>
          <p:nvPr/>
        </p:nvSpPr>
        <p:spPr>
          <a:xfrm rot="-490225">
            <a:off x="9269228" y="759496"/>
            <a:ext cx="1109444" cy="1177981"/>
          </a:xfrm>
          <a:custGeom>
            <a:avLst/>
            <a:gdLst/>
            <a:ahLst/>
            <a:cxnLst/>
            <a:rect l="l" t="t" r="r" b="b"/>
            <a:pathLst>
              <a:path w="1664166" h="1766972">
                <a:moveTo>
                  <a:pt x="0" y="0"/>
                </a:moveTo>
                <a:lnTo>
                  <a:pt x="1664166" y="0"/>
                </a:lnTo>
                <a:lnTo>
                  <a:pt x="1664166" y="1766971"/>
                </a:lnTo>
                <a:lnTo>
                  <a:pt x="0" y="176697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pic>
        <p:nvPicPr>
          <p:cNvPr id="1030" name="Picture 6" descr="Hình ảnh đứa Trẻ Ngộ Nghĩnh Bay Trên Cây Bút Chì đầy Màu Sắc Cô Bé Tiểu Học  đọc Vectơ PNG , đọc, Sơ Cấp, Con Gái PNG và Vector với nền">
            <a:extLst>
              <a:ext uri="{FF2B5EF4-FFF2-40B4-BE49-F238E27FC236}">
                <a16:creationId xmlns:a16="http://schemas.microsoft.com/office/drawing/2014/main" id="{8379BE5A-587E-D243-95E8-F3B3500E0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6372" y="3866625"/>
            <a:ext cx="4919133" cy="30564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922905-F623-B540-A6D6-6112437A699C}"/>
              </a:ext>
            </a:extLst>
          </p:cNvPr>
          <p:cNvPicPr>
            <a:picLocks noChangeAspect="1"/>
          </p:cNvPicPr>
          <p:nvPr/>
        </p:nvPicPr>
        <p:blipFill>
          <a:blip r:embed="rId10"/>
          <a:stretch>
            <a:fillRect/>
          </a:stretch>
        </p:blipFill>
        <p:spPr>
          <a:xfrm>
            <a:off x="3682765" y="113582"/>
            <a:ext cx="4920771" cy="1261736"/>
          </a:xfrm>
          <a:prstGeom prst="rect">
            <a:avLst/>
          </a:prstGeom>
        </p:spPr>
      </p:pic>
      <p:pic>
        <p:nvPicPr>
          <p:cNvPr id="4" name="Picture 3">
            <a:extLst>
              <a:ext uri="{FF2B5EF4-FFF2-40B4-BE49-F238E27FC236}">
                <a16:creationId xmlns:a16="http://schemas.microsoft.com/office/drawing/2014/main" id="{0D863E55-3986-72BC-8F43-D3774FA3153E}"/>
              </a:ext>
            </a:extLst>
          </p:cNvPr>
          <p:cNvPicPr>
            <a:picLocks noChangeAspect="1"/>
          </p:cNvPicPr>
          <p:nvPr/>
        </p:nvPicPr>
        <p:blipFill>
          <a:blip r:embed="rId11"/>
          <a:stretch>
            <a:fillRect/>
          </a:stretch>
        </p:blipFill>
        <p:spPr>
          <a:xfrm>
            <a:off x="2918548" y="2027592"/>
            <a:ext cx="6754953" cy="2078916"/>
          </a:xfrm>
          <a:prstGeom prst="rect">
            <a:avLst/>
          </a:prstGeom>
        </p:spPr>
      </p:pic>
      <p:pic>
        <p:nvPicPr>
          <p:cNvPr id="14" name="Picture 13">
            <a:extLst>
              <a:ext uri="{FF2B5EF4-FFF2-40B4-BE49-F238E27FC236}">
                <a16:creationId xmlns:a16="http://schemas.microsoft.com/office/drawing/2014/main" id="{991F498F-4AE5-DEEF-04DC-51BF0BEB2677}"/>
              </a:ext>
            </a:extLst>
          </p:cNvPr>
          <p:cNvPicPr>
            <a:picLocks noChangeAspect="1"/>
          </p:cNvPicPr>
          <p:nvPr/>
        </p:nvPicPr>
        <p:blipFill>
          <a:blip r:embed="rId12"/>
          <a:stretch>
            <a:fillRect/>
          </a:stretch>
        </p:blipFill>
        <p:spPr>
          <a:xfrm>
            <a:off x="387698" y="923118"/>
            <a:ext cx="3682303" cy="10303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500"/>
                                        <p:tgtEl>
                                          <p:spTgt spid="11"/>
                                        </p:tgtEl>
                                      </p:cBhvr>
                                    </p:animEffect>
                                  </p:childTnLst>
                                </p:cTn>
                              </p:par>
                              <p:par>
                                <p:cTn id="15" presetID="9"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2A0929-F47F-3EE4-7F9D-FEBDA545B4B4}"/>
              </a:ext>
            </a:extLst>
          </p:cNvPr>
          <p:cNvPicPr>
            <a:picLocks noChangeAspect="1"/>
          </p:cNvPicPr>
          <p:nvPr/>
        </p:nvPicPr>
        <p:blipFill>
          <a:blip r:embed="rId2"/>
          <a:stretch>
            <a:fillRect/>
          </a:stretch>
        </p:blipFill>
        <p:spPr>
          <a:xfrm>
            <a:off x="3117079" y="76200"/>
            <a:ext cx="6944016" cy="1352550"/>
          </a:xfrm>
          <a:prstGeom prst="rect">
            <a:avLst/>
          </a:prstGeom>
        </p:spPr>
      </p:pic>
      <p:grpSp>
        <p:nvGrpSpPr>
          <p:cNvPr id="5" name="Group 4">
            <a:extLst>
              <a:ext uri="{FF2B5EF4-FFF2-40B4-BE49-F238E27FC236}">
                <a16:creationId xmlns:a16="http://schemas.microsoft.com/office/drawing/2014/main" id="{F9649278-44C6-96C8-826C-D5C437F05FAF}"/>
              </a:ext>
            </a:extLst>
          </p:cNvPr>
          <p:cNvGrpSpPr/>
          <p:nvPr/>
        </p:nvGrpSpPr>
        <p:grpSpPr>
          <a:xfrm>
            <a:off x="780678" y="1371600"/>
            <a:ext cx="10830297" cy="3771899"/>
            <a:chOff x="1782505" y="1670742"/>
            <a:chExt cx="13072385" cy="3720409"/>
          </a:xfrm>
        </p:grpSpPr>
        <p:grpSp>
          <p:nvGrpSpPr>
            <p:cNvPr id="6" name="Group 2">
              <a:extLst>
                <a:ext uri="{FF2B5EF4-FFF2-40B4-BE49-F238E27FC236}">
                  <a16:creationId xmlns:a16="http://schemas.microsoft.com/office/drawing/2014/main" id="{020910F5-976C-F77D-70B5-2A697060288E}"/>
                </a:ext>
              </a:extLst>
            </p:cNvPr>
            <p:cNvGrpSpPr/>
            <p:nvPr/>
          </p:nvGrpSpPr>
          <p:grpSpPr>
            <a:xfrm>
              <a:off x="1782505" y="1670742"/>
              <a:ext cx="13072385" cy="3720409"/>
              <a:chOff x="149858" y="394914"/>
              <a:chExt cx="10132038" cy="2288388"/>
            </a:xfrm>
          </p:grpSpPr>
          <p:sp>
            <p:nvSpPr>
              <p:cNvPr id="11" name="Freeform 3">
                <a:extLst>
                  <a:ext uri="{FF2B5EF4-FFF2-40B4-BE49-F238E27FC236}">
                    <a16:creationId xmlns:a16="http://schemas.microsoft.com/office/drawing/2014/main" id="{37ABCD5B-32D9-BD07-298A-3F0D956E451E}"/>
                  </a:ext>
                </a:extLst>
              </p:cNvPr>
              <p:cNvSpPr/>
              <p:nvPr/>
            </p:nvSpPr>
            <p:spPr>
              <a:xfrm>
                <a:off x="149858" y="394914"/>
                <a:ext cx="10132038" cy="2288388"/>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7" name="TextBox 6">
              <a:extLst>
                <a:ext uri="{FF2B5EF4-FFF2-40B4-BE49-F238E27FC236}">
                  <a16:creationId xmlns:a16="http://schemas.microsoft.com/office/drawing/2014/main" id="{E63CF241-50E7-3072-B945-43BFA21030B6}"/>
                </a:ext>
              </a:extLst>
            </p:cNvPr>
            <p:cNvSpPr txBox="1"/>
            <p:nvPr/>
          </p:nvSpPr>
          <p:spPr>
            <a:xfrm>
              <a:off x="2176060" y="1791286"/>
              <a:ext cx="12285274" cy="3369684"/>
            </a:xfrm>
            <a:prstGeom prst="rect">
              <a:avLst/>
            </a:prstGeom>
            <a:noFill/>
          </p:spPr>
          <p:txBody>
            <a:bodyPr wrap="square">
              <a:spAutoFit/>
            </a:bodyPr>
            <a:lstStyle/>
            <a:p>
              <a:pPr marL="571500" marR="0" indent="-571500" algn="just">
                <a:lnSpc>
                  <a:spcPct val="120000"/>
                </a:lnSpc>
                <a:spcBef>
                  <a:spcPts val="0"/>
                </a:spcBef>
                <a:spcAft>
                  <a:spcPts val="0"/>
                </a:spcAft>
                <a:buFont typeface="Arial" panose="020B0604020202020204" pitchFamily="34" charset="0"/>
                <a:buChar char="•"/>
              </a:pPr>
              <a:r>
                <a:rPr lang="en-US" sz="3600" dirty="0" err="1">
                  <a:effectLst/>
                  <a:latin typeface="Cambria" panose="02040503050406030204" pitchFamily="18" charset="0"/>
                  <a:ea typeface="Cambria" panose="02040503050406030204" pitchFamily="18" charset="0"/>
                </a:rPr>
                <a:t>Biết</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thêm</a:t>
              </a:r>
              <a:r>
                <a:rPr lang="en-US" sz="3600" dirty="0">
                  <a:effectLst/>
                  <a:latin typeface="Cambria" panose="02040503050406030204" pitchFamily="18" charset="0"/>
                  <a:ea typeface="Cambria" panose="02040503050406030204" pitchFamily="18" charset="0"/>
                </a:rPr>
                <a:t> </a:t>
              </a:r>
              <a:r>
                <a:rPr lang="en-US" sz="3600" dirty="0" err="1" smtClean="0">
                  <a:effectLst/>
                  <a:latin typeface="Cambria" panose="02040503050406030204" pitchFamily="18" charset="0"/>
                  <a:ea typeface="Cambria" panose="02040503050406030204" pitchFamily="18" charset="0"/>
                </a:rPr>
                <a:t>một</a:t>
              </a:r>
              <a:r>
                <a:rPr lang="en-US" sz="3600" dirty="0">
                  <a:latin typeface="Cambria" panose="02040503050406030204" pitchFamily="18" charset="0"/>
                  <a:ea typeface="Cambria" panose="02040503050406030204" pitchFamily="18" charset="0"/>
                </a:rPr>
                <a:t> </a:t>
              </a:r>
              <a:r>
                <a:rPr lang="en-US" sz="3600" dirty="0" err="1" smtClean="0">
                  <a:effectLst/>
                  <a:latin typeface="Cambria" panose="02040503050406030204" pitchFamily="18" charset="0"/>
                  <a:ea typeface="Cambria" panose="02040503050406030204" pitchFamily="18" charset="0"/>
                </a:rPr>
                <a:t>công</a:t>
              </a:r>
              <a:r>
                <a:rPr lang="en-US" sz="3600" dirty="0" smtClean="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dụng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của</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dấu</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ngoặc</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kép</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dùng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để</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đánh</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dấu</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tên</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tác</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phẩm</a:t>
              </a:r>
              <a:r>
                <a:rPr lang="en-US" sz="3600" dirty="0">
                  <a:effectLst/>
                  <a:latin typeface="Cambria" panose="02040503050406030204" pitchFamily="18" charset="0"/>
                  <a:ea typeface="Cambria" panose="02040503050406030204" pitchFamily="18" charset="0"/>
                </a:rPr>
                <a:t> </a:t>
              </a:r>
              <a:r>
                <a:rPr lang="vi-VN" sz="3600" dirty="0">
                  <a:effectLst/>
                  <a:latin typeface="Cambria" panose="02040503050406030204" pitchFamily="18" charset="0"/>
                  <a:ea typeface="Cambria" panose="02040503050406030204" pitchFamily="18" charset="0"/>
                </a:rPr>
                <a:t>(bài thơ, bài văn,...) hoặc tên tài liệu (tạp chí, báo,...)</a:t>
              </a:r>
              <a:endParaRPr lang="en-US" sz="3600" dirty="0">
                <a:effectLst/>
                <a:latin typeface="Cambria" panose="02040503050406030204" pitchFamily="18" charset="0"/>
                <a:ea typeface="Cambria" panose="02040503050406030204" pitchFamily="18" charset="0"/>
              </a:endParaRPr>
            </a:p>
            <a:p>
              <a:pPr marL="571500" marR="0" indent="-571500" algn="just">
                <a:lnSpc>
                  <a:spcPct val="120000"/>
                </a:lnSpc>
                <a:spcBef>
                  <a:spcPts val="0"/>
                </a:spcBef>
                <a:spcAft>
                  <a:spcPts val="0"/>
                </a:spcAft>
                <a:buFont typeface="Arial" panose="020B0604020202020204" pitchFamily="34" charset="0"/>
                <a:buChar char="•"/>
              </a:pPr>
              <a:r>
                <a:rPr lang="vi-VN" sz="3600" dirty="0">
                  <a:effectLst/>
                  <a:latin typeface="Cambria" panose="02040503050406030204" pitchFamily="18" charset="0"/>
                  <a:ea typeface="Cambria" panose="02040503050406030204" pitchFamily="18" charset="0"/>
                </a:rPr>
                <a:t>Biết dùng dấu ngoặc kép đánh dấu tên tác phẩm, tài liệu khi viết.</a:t>
              </a:r>
              <a:endParaRPr lang="en-US" sz="3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87695892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06FA80-C22C-5F47-9D6A-95AA6FB7B2BD}"/>
              </a:ext>
            </a:extLst>
          </p:cNvPr>
          <p:cNvPicPr>
            <a:picLocks noChangeAspect="1"/>
          </p:cNvPicPr>
          <p:nvPr/>
        </p:nvPicPr>
        <p:blipFill>
          <a:blip r:embed="rId3"/>
          <a:stretch>
            <a:fillRect/>
          </a:stretch>
        </p:blipFill>
        <p:spPr>
          <a:xfrm>
            <a:off x="2597625" y="1050925"/>
            <a:ext cx="7873050" cy="2336800"/>
          </a:xfrm>
          <a:prstGeom prst="rect">
            <a:avLst/>
          </a:prstGeom>
        </p:spPr>
      </p:pic>
      <p:pic>
        <p:nvPicPr>
          <p:cNvPr id="2" name="Picture 2" descr="Cute girl standing pointing hand to presentation poses logo banner hand drawn cartoon art illustration">
            <a:extLst>
              <a:ext uri="{FF2B5EF4-FFF2-40B4-BE49-F238E27FC236}">
                <a16:creationId xmlns:a16="http://schemas.microsoft.com/office/drawing/2014/main" id="{5B586891-1C6A-84AF-ABC0-FFA353689C8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38661" y="1962151"/>
            <a:ext cx="6230462" cy="498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922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950</Words>
  <Application>Microsoft Office PowerPoint</Application>
  <PresentationFormat>Widescreen</PresentationFormat>
  <Paragraphs>143</Paragraphs>
  <Slides>21</Slides>
  <Notes>8</Notes>
  <HiddenSlides>0</HiddenSlides>
  <MMClips>7</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21</vt:i4>
      </vt:variant>
    </vt:vector>
  </HeadingPairs>
  <TitlesOfParts>
    <vt:vector size="34" baseType="lpstr">
      <vt:lpstr>.VnBlack</vt:lpstr>
      <vt:lpstr>Arial</vt:lpstr>
      <vt:lpstr>Calibri</vt:lpstr>
      <vt:lpstr>Cambria</vt:lpstr>
      <vt:lpstr>等线</vt:lpstr>
      <vt:lpstr>等线 Light</vt:lpstr>
      <vt:lpstr>DFPOP1-W9</vt:lpstr>
      <vt:lpstr>Tahoma</vt:lpstr>
      <vt:lpstr>Times New Roman</vt:lpstr>
      <vt:lpstr>Wingdings</vt:lpstr>
      <vt:lpstr>1_Office Theme</vt:lpstr>
      <vt:lpstr>1_Tema de Office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34</cp:revision>
  <dcterms:created xsi:type="dcterms:W3CDTF">2023-12-18T11:53:25Z</dcterms:created>
  <dcterms:modified xsi:type="dcterms:W3CDTF">2024-04-01T14:33:48Z</dcterms:modified>
</cp:coreProperties>
</file>