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734" r:id="rId2"/>
  </p:sldMasterIdLst>
  <p:notesMasterIdLst>
    <p:notesMasterId r:id="rId24"/>
  </p:notesMasterIdLst>
  <p:sldIdLst>
    <p:sldId id="305" r:id="rId3"/>
    <p:sldId id="257" r:id="rId4"/>
    <p:sldId id="11088449" r:id="rId5"/>
    <p:sldId id="258" r:id="rId6"/>
    <p:sldId id="11088451" r:id="rId7"/>
    <p:sldId id="490" r:id="rId8"/>
    <p:sldId id="11088471" r:id="rId9"/>
    <p:sldId id="11088462" r:id="rId10"/>
    <p:sldId id="11088469" r:id="rId11"/>
    <p:sldId id="260" r:id="rId12"/>
    <p:sldId id="272" r:id="rId13"/>
    <p:sldId id="290" r:id="rId14"/>
    <p:sldId id="11088457" r:id="rId15"/>
    <p:sldId id="11088465" r:id="rId16"/>
    <p:sldId id="11088472" r:id="rId17"/>
    <p:sldId id="11088477" r:id="rId18"/>
    <p:sldId id="296" r:id="rId19"/>
    <p:sldId id="11088474" r:id="rId20"/>
    <p:sldId id="301" r:id="rId21"/>
    <p:sldId id="11088464" r:id="rId22"/>
    <p:sldId id="302" r:id="rId23"/>
  </p:sldIdLst>
  <p:sldSz cx="12192000" cy="6858000"/>
  <p:notesSz cx="6858000" cy="9144000"/>
  <p:embeddedFontLst>
    <p:embeddedFont>
      <p:font typeface="等线" panose="02010600030101010101" pitchFamily="2" charset="-122"/>
      <p:regular r:id="rId25"/>
      <p:bold r:id="rId26"/>
    </p:embeddedFont>
    <p:embeddedFont>
      <p:font typeface="#9Slide07 Altus" panose="020B0604020202020204" charset="0"/>
      <p:regular r:id="rId27"/>
    </p:embeddedFont>
    <p:embeddedFont>
      <p:font typeface="#9Slide07 HoneyCream" panose="020B0604020202020204" charset="0"/>
      <p:regular r:id="rId28"/>
    </p:embeddedFont>
    <p:embeddedFont>
      <p:font typeface="#9Slide07 SVNBillo" panose="00000400000000000000" charset="0"/>
      <p:regular r:id="rId29"/>
    </p:embeddedFont>
    <p:embeddedFont>
      <p:font typeface="#9Slide07 SVNZiclets" panose="02000603000000000000" charset="0"/>
      <p:regular r:id="rId30"/>
    </p:embeddedFont>
    <p:embeddedFont>
      <p:font typeface="Algerian" panose="04020705040A02060702" pitchFamily="82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UTM Tam Le" panose="02040603050506020204" pitchFamily="18" charset="0"/>
      <p:regular r:id="rId42"/>
    </p:embeddedFont>
    <p:embeddedFont>
      <p:font typeface="锐字工房洪荒之光中黑简1.0" panose="020B0604020202020204" charset="0"/>
      <p:regular r:id="rId43"/>
    </p:embeddedFont>
  </p:embeddedFontLst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1853"/>
    <a:srgbClr val="F2541B"/>
    <a:srgbClr val="FFB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704" autoAdjust="0"/>
  </p:normalViewPr>
  <p:slideViewPr>
    <p:cSldViewPr snapToGrid="0">
      <p:cViewPr varScale="1">
        <p:scale>
          <a:sx n="79" d="100"/>
          <a:sy n="79" d="100"/>
        </p:scale>
        <p:origin x="7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36237-A40A-4794-BBCF-40B9B17F7795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5E053E-BCE6-4771-A5C3-28B72056F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31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A80D5A-B4C5-4C50-9943-45F9689F2F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595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D73FEC-9D53-4A7D-B89A-CD8D557BF5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93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6074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73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0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50427-9AB0-4FB5-B831-79D12C31E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FD4885-AF37-465C-8703-260DA6725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1C429-733C-4C09-AFFC-583AA114F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2023/11/14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3EE5C-28F0-4983-A2CB-5210BB813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7B0A3-047E-4D0E-87FC-EF2B4A445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488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A86DC-28CD-4324-8EAE-6A0506C5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5CF62-4EA1-443F-BA1B-8B3F23FDD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5E827-44A1-43A0-AABD-12C06D6BC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2023/11/14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12AC0-4E9D-40A7-9DB9-86EE7B198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81298-E268-4E46-AAF2-6A7C08E82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177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499CD-A265-4685-B2CC-EEE09D714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AEEC7-CC1C-4E4E-A4C6-D432E140E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92EDE-2D85-47F8-9511-C7AC851ED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2023/11/14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AB4BF-5E8A-4324-8CCB-F2857C6B9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25FA3-433D-4743-B243-0FCE76973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395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C173C-96AD-49D8-8526-614C67987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8F5CF-9B29-4193-A2DD-DD8ECE3FE7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34691E-914C-4BF8-B837-A1396C135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01537-BAAD-4E35-AA1E-E5D877DD8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2023/11/14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37CF81-F4BE-4BE8-A914-DDEB9BE67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9D61AD-0690-4E01-8162-67D2ABFCA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23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31288-E9EB-486D-8B6C-82C417D33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96993-AB77-42E8-AC89-47E89DADD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26A99B-9F0A-48DD-8364-C45CAEA3B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075869-150E-4BF3-B1A4-067FC2AC8C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F5F357-3F5B-4607-83C2-1478AA7324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49D7DF-968A-429E-A9F8-42A324F03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2023/11/14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FC5E5D-DB22-4FBD-8E19-64F25A403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78FA99-9165-483D-B4B2-E76F6626C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77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E21D0-28A7-4EF1-800B-B1F8E9571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7D2825-8575-4625-AD89-DE2919CE2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2023/11/14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41814-BC35-45E9-831F-F26E4B3A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F6466E-5FBC-4EF8-8754-B19B4B7A1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085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4F416D-583F-4D5E-8C59-89AFB7737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2023/11/14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498E49-F59B-48B2-AF14-DB36E117D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F13F21-1F56-4046-8110-2B405B2F2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8791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DF755-7D75-41B9-9060-49F4FBF22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07F86-9C4D-4422-BFCC-CACE57918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50304-797A-40F0-BD12-50FCE4C4AA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04BFB-EED4-478B-8F8E-63B57919C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2023/11/14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E2CE51-FFB5-430E-9089-A34AB96E3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394F3A-B3A3-4359-9D37-CE1F5CAF9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79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3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1999C-38C0-4DFD-90BB-0CDDCF5DA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4590E1-6443-448B-BF37-38EA8027A3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090A0-E918-49D7-B7A5-F0AE9BE7B5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7C0256-521D-47B1-AC79-8D92EA1D1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2023/11/14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CC956A-05E0-446E-AFAE-2AD520EB6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1B965B-F874-455C-86F0-1B8CBF2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917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3C588-FD03-444D-A2C8-FB4A54EBF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3E0569-BB21-48EC-9014-968B9223A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FCCDB-ECE9-4740-8C9A-4958DE190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2023/11/14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7E3DC-E07E-4EC4-B3C5-A28AE56C3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50477-2271-4591-B949-4407FD05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134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A18BA9-F614-4A4B-B4C4-621211DC9F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FBD2FB-947A-40BE-82D8-F7118A995D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B0FF7-B0E8-4537-8822-119073283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2023/11/14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92183C-3D60-4E03-BE85-E437B50C4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97BF0-5416-4C92-B7C8-411572F7C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186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48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78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2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4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8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70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9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Linh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41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FC7C0C-656D-4321-BB4D-7F0363C15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ED812B-DE1D-4058-93A0-315997DF5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D0266-0749-48E8-A93F-0DB30D9A52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459E3-A9D0-4315-AA2B-68F57F8173F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09809-D33C-411A-B41B-136026E29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28AC-664B-45EB-8DF7-A74E49390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E2143-14EF-4E45-9512-6B0019CD4C2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AEE140F-9B99-419E-9E11-D2CCEE265D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E07197E-1A3F-46A1-9BF0-FCE14A32577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4"/>
            <a:ext cx="11938632" cy="65776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270EDE-F700-4F37-8738-969AED1D3A4B}"/>
              </a:ext>
            </a:extLst>
          </p:cNvPr>
          <p:cNvSpPr txBox="1"/>
          <p:nvPr userDrawn="1"/>
        </p:nvSpPr>
        <p:spPr>
          <a:xfrm>
            <a:off x="11519647" y="6546342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46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UTM Tam Le" panose="02040603050506020204" pitchFamily="18" charset="0"/>
                <a:ea typeface="思源黑体 CN" panose="020B0500000000000000" pitchFamily="34" charset="-122"/>
                <a:cs typeface="+mn-cs"/>
              </a:rPr>
              <a:t>MĂNGNON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BAD499-DB29-43B9-9C58-17D5F112FB6C}"/>
              </a:ext>
            </a:extLst>
          </p:cNvPr>
          <p:cNvSpPr txBox="1"/>
          <p:nvPr userDrawn="1"/>
        </p:nvSpPr>
        <p:spPr>
          <a:xfrm>
            <a:off x="-14514" y="6590671"/>
            <a:ext cx="152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UTM Tam Le" panose="02040603050506020204" pitchFamily="18" charset="0"/>
                <a:ea typeface="思源黑体 CN Normal"/>
                <a:cs typeface="+mn-cs"/>
              </a:rPr>
              <a:t>H.Linh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UTM Tam Le" panose="02040603050506020204" pitchFamily="18" charset="0"/>
              <a:ea typeface="思源黑体 CN Normal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9EC9F4A-23EA-481D-A383-AB3BE4609E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9F9505-9F82-4733-AB8C-5E46960B86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390C2743-098D-422F-B7EF-865C52DE7894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32BCFFB-1B73-49A3-B8A9-EF796E14E6AE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1C31230-DAF2-475B-9F76-E50EF48E1BD3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1CFECBB-7E42-4269-A87D-BFA5745B560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1BFFA12-DD2A-45C9-AC98-08DCC0B3A26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C0BA09-0FCE-4A10-AC40-FA2724BC7B6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B958DEF-DA0D-4E26-8870-634DBAC4CD4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AE305522-CD5A-4129-A6BD-78B0523F8A6C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Linh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155C6B6-5284-4278-8EC2-497CF633A53C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80D82C9-EF86-4849-B868-24604AC4EEAC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1403241-04D1-451F-B765-3766776580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23A1C55-A618-4CB8-8FD8-E19799618E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91FA578-5B07-4CE6-9C9A-16E7109BFE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D7B5D70-B86E-4F0C-9CB6-97C3C94D10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28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4.png"/><Relationship Id="rId7" Type="http://schemas.openxmlformats.org/officeDocument/2006/relationships/image" Target="../media/image9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11" Type="http://schemas.openxmlformats.org/officeDocument/2006/relationships/image" Target="../media/image17.png"/><Relationship Id="rId5" Type="http://schemas.openxmlformats.org/officeDocument/2006/relationships/image" Target="../media/image7.sv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形 5">
            <a:extLst>
              <a:ext uri="{FF2B5EF4-FFF2-40B4-BE49-F238E27FC236}">
                <a16:creationId xmlns:a16="http://schemas.microsoft.com/office/drawing/2014/main" id="{CD70DA4D-F6EB-4E04-B1FA-DD850E125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9222" y="-212943"/>
            <a:ext cx="10133556" cy="6012493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945B01E6-7ED3-42AD-BB55-3A1AA3A77A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90985" y="3429000"/>
            <a:ext cx="904875" cy="657225"/>
          </a:xfrm>
          <a:prstGeom prst="rect">
            <a:avLst/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43FEE8B0-A72D-4C49-BF16-A9D762C59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2396" y="2026019"/>
            <a:ext cx="923925" cy="238125"/>
          </a:xfrm>
          <a:prstGeom prst="rect">
            <a:avLst/>
          </a:prstGeom>
        </p:spPr>
      </p:pic>
      <p:pic>
        <p:nvPicPr>
          <p:cNvPr id="19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355731" y="3909374"/>
            <a:ext cx="3614094" cy="4128427"/>
          </a:xfrm>
          <a:prstGeom prst="rect">
            <a:avLst/>
          </a:prstGeom>
        </p:spPr>
      </p:pic>
      <p:pic>
        <p:nvPicPr>
          <p:cNvPr id="22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7107" y="4086225"/>
            <a:ext cx="2610724" cy="31215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2ED3CE-5541-4941-A9B3-3E635B5E8490}"/>
              </a:ext>
            </a:extLst>
          </p:cNvPr>
          <p:cNvSpPr txBox="1"/>
          <p:nvPr/>
        </p:nvSpPr>
        <p:spPr>
          <a:xfrm>
            <a:off x="1124223" y="1194035"/>
            <a:ext cx="96717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latin typeface="+mj-lt"/>
                <a:ea typeface="字魂64号-萌趣软糖体" panose="00000500000000000000" pitchFamily="2" charset="-122"/>
              </a:rPr>
              <a:t>TRƯỜNG TIỂU HỌC HÒA THẠCH B</a:t>
            </a:r>
          </a:p>
          <a:p>
            <a:pPr algn="l"/>
            <a:endParaRPr lang="vi-VN" sz="2800" b="1" dirty="0">
              <a:latin typeface="+mj-lt"/>
              <a:ea typeface="字魂64号-萌趣软糖体" panose="00000500000000000000" pitchFamily="2" charset="-122"/>
            </a:endParaRP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+mj-lt"/>
                <a:ea typeface="字魂64号-萌趣软糖体" panose="00000500000000000000" pitchFamily="2" charset="-122"/>
              </a:rPr>
              <a:t>NHIỆT LIỆT CHÀO MỪNG CÁC THẦY CÔ VỀ THĂM LỚP, DỰ GIỜ </a:t>
            </a: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+mj-lt"/>
                <a:ea typeface="字魂64号-萌趣软糖体" panose="00000500000000000000" pitchFamily="2" charset="-122"/>
              </a:rPr>
              <a:t>LỚP 3A</a:t>
            </a: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+mj-lt"/>
                <a:ea typeface="字魂64号-萌趣软糖体" panose="00000500000000000000" pitchFamily="2" charset="-122"/>
              </a:rPr>
              <a:t>Năm học: 2023 - 2024</a:t>
            </a:r>
          </a:p>
        </p:txBody>
      </p:sp>
    </p:spTree>
    <p:extLst>
      <p:ext uri="{BB962C8B-B14F-4D97-AF65-F5344CB8AC3E}">
        <p14:creationId xmlns:p14="http://schemas.microsoft.com/office/powerpoint/2010/main" val="223565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2"/>
          <a:srcRect r="3242"/>
          <a:stretch>
            <a:fillRect/>
          </a:stretch>
        </p:blipFill>
        <p:spPr>
          <a:xfrm>
            <a:off x="9330690" y="240030"/>
            <a:ext cx="2880360" cy="1807210"/>
          </a:xfrm>
          <a:prstGeom prst="rect">
            <a:avLst/>
          </a:prstGeom>
        </p:spPr>
      </p:pic>
      <p:sp>
        <p:nvSpPr>
          <p:cNvPr id="33" name="文本框 9">
            <a:extLst>
              <a:ext uri="{FF2B5EF4-FFF2-40B4-BE49-F238E27FC236}">
                <a16:creationId xmlns:a16="http://schemas.microsoft.com/office/drawing/2014/main" id="{D51492FD-4A56-3E99-6DAC-A70F4318CD20}"/>
              </a:ext>
            </a:extLst>
          </p:cNvPr>
          <p:cNvSpPr txBox="1"/>
          <p:nvPr/>
        </p:nvSpPr>
        <p:spPr>
          <a:xfrm>
            <a:off x="2213701" y="1028266"/>
            <a:ext cx="8557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Tìm câu kể trong những câu sau đây. 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lowchart: Terminator 1"/>
          <p:cNvSpPr/>
          <p:nvPr/>
        </p:nvSpPr>
        <p:spPr>
          <a:xfrm>
            <a:off x="2004267" y="1744075"/>
            <a:ext cx="8091097" cy="914400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Tháp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Pô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sp>
        <p:nvSpPr>
          <p:cNvPr id="3" name="Flowchart: Terminator 2"/>
          <p:cNvSpPr/>
          <p:nvPr/>
        </p:nvSpPr>
        <p:spPr>
          <a:xfrm>
            <a:off x="2142793" y="2701329"/>
            <a:ext cx="8091097" cy="874059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Tháp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Pô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Trang.  </a:t>
            </a:r>
            <a:endParaRPr lang="en-US" sz="3200" dirty="0"/>
          </a:p>
        </p:txBody>
      </p:sp>
      <p:sp>
        <p:nvSpPr>
          <p:cNvPr id="19" name="Flowchart: Terminator 18"/>
          <p:cNvSpPr/>
          <p:nvPr/>
        </p:nvSpPr>
        <p:spPr>
          <a:xfrm>
            <a:off x="2078138" y="3661097"/>
            <a:ext cx="8155753" cy="874059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bận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rộn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/>
          </a:p>
        </p:txBody>
      </p:sp>
      <p:sp>
        <p:nvSpPr>
          <p:cNvPr id="20" name="Flowchart: Terminator 19"/>
          <p:cNvSpPr/>
          <p:nvPr/>
        </p:nvSpPr>
        <p:spPr>
          <a:xfrm>
            <a:off x="2078138" y="4606051"/>
            <a:ext cx="8229643" cy="874059"/>
          </a:xfrm>
          <a:prstGeom prst="flowChartTerminator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mẽ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5" name="Flowchart: Terminator 24"/>
          <p:cNvSpPr/>
          <p:nvPr/>
        </p:nvSpPr>
        <p:spPr>
          <a:xfrm>
            <a:off x="2078139" y="5551005"/>
            <a:ext cx="8155752" cy="874059"/>
          </a:xfrm>
          <a:prstGeom prst="flowChartTermina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e,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!  </a:t>
            </a:r>
            <a:endParaRPr lang="en-US" sz="3200" dirty="0"/>
          </a:p>
        </p:txBody>
      </p:sp>
      <p:sp>
        <p:nvSpPr>
          <p:cNvPr id="13" name="矩形: 圆角 13">
            <a:extLst>
              <a:ext uri="{FF2B5EF4-FFF2-40B4-BE49-F238E27FC236}">
                <a16:creationId xmlns:a16="http://schemas.microsoft.com/office/drawing/2014/main" id="{5EC604C9-E285-414F-9A72-117035EA8F88}"/>
              </a:ext>
            </a:extLst>
          </p:cNvPr>
          <p:cNvSpPr/>
          <p:nvPr/>
        </p:nvSpPr>
        <p:spPr>
          <a:xfrm>
            <a:off x="512588" y="1001354"/>
            <a:ext cx="1701113" cy="83135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4000" dirty="0" err="1">
                <a:solidFill>
                  <a:prstClr val="white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Algerian" panose="04020705040A02060702" pitchFamily="82" charset="0"/>
                <a:ea typeface="字魂64号-萌趣软糖体" panose="00000500000000000000" pitchFamily="2" charset="-122"/>
              </a:rPr>
              <a:t>Bài</a:t>
            </a:r>
            <a:r>
              <a:rPr lang="en-US" altLang="zh-CN" sz="4000" dirty="0">
                <a:solidFill>
                  <a:prstClr val="white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Algerian" panose="04020705040A02060702" pitchFamily="82" charset="0"/>
                <a:ea typeface="字魂64号-萌趣软糖体" panose="00000500000000000000" pitchFamily="2" charset="-122"/>
              </a:rPr>
              <a:t> 2</a:t>
            </a:r>
            <a:endParaRPr lang="zh-CN" altLang="en-US" sz="4000" dirty="0">
              <a:solidFill>
                <a:prstClr val="white"/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latin typeface="Algerian" panose="04020705040A02060702" pitchFamily="82" charset="0"/>
              <a:ea typeface="字魂64号-萌趣软糖体" panose="00000500000000000000" pitchFamily="2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2"/>
          <a:srcRect t="61080" r="51656"/>
          <a:stretch>
            <a:fillRect/>
          </a:stretch>
        </p:blipFill>
        <p:spPr>
          <a:xfrm>
            <a:off x="381337" y="3305908"/>
            <a:ext cx="3818756" cy="3952926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-369651" y="1230595"/>
            <a:ext cx="3846274" cy="2984499"/>
            <a:chOff x="11218" y="1143"/>
            <a:chExt cx="3457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3"/>
            <a:srcRect l="16885" t="7870" r="18795" b="24954"/>
            <a:stretch>
              <a:fillRect/>
            </a:stretch>
          </p:blipFill>
          <p:spPr>
            <a:xfrm>
              <a:off x="11218" y="1143"/>
              <a:ext cx="3457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073" y="2441"/>
              <a:ext cx="1834" cy="1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dirty="0" err="1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Câu</a:t>
              </a:r>
              <a:r>
                <a:rPr lang="en-US" altLang="zh-CN" sz="4800" dirty="0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 </a:t>
              </a:r>
              <a:r>
                <a:rPr lang="en-US" altLang="zh-CN" sz="4800" dirty="0" err="1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kể</a:t>
              </a:r>
              <a:endParaRPr lang="en-US" altLang="zh-CN" sz="4800" dirty="0">
                <a:latin typeface="Times New Roman" pitchFamily="18" charset="0"/>
                <a:ea typeface="锐字工房洪荒之光中黑简1.0" panose="02010600030101010101" charset="-122"/>
                <a:cs typeface="Times New Roman" pitchFamily="18" charset="0"/>
              </a:endParaRPr>
            </a:p>
          </p:txBody>
        </p:sp>
      </p:grpSp>
      <p:sp>
        <p:nvSpPr>
          <p:cNvPr id="13" name="Flowchart: Terminator 12"/>
          <p:cNvSpPr/>
          <p:nvPr/>
        </p:nvSpPr>
        <p:spPr>
          <a:xfrm>
            <a:off x="3180945" y="1195718"/>
            <a:ext cx="8736282" cy="1509172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Tháp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Pô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Nha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Trang.  </a:t>
            </a:r>
            <a:endParaRPr lang="en-US" sz="4000" dirty="0"/>
          </a:p>
        </p:txBody>
      </p:sp>
      <p:sp>
        <p:nvSpPr>
          <p:cNvPr id="14" name="Flowchart: Terminator 13"/>
          <p:cNvSpPr/>
          <p:nvPr/>
        </p:nvSpPr>
        <p:spPr>
          <a:xfrm>
            <a:off x="3433863" y="2873223"/>
            <a:ext cx="8483363" cy="1341871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bận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rộn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/>
          </a:p>
        </p:txBody>
      </p:sp>
      <p:sp>
        <p:nvSpPr>
          <p:cNvPr id="15" name="Flowchart: Terminator 14"/>
          <p:cNvSpPr/>
          <p:nvPr/>
        </p:nvSpPr>
        <p:spPr>
          <a:xfrm>
            <a:off x="3385227" y="4332790"/>
            <a:ext cx="8532000" cy="1509173"/>
          </a:xfrm>
          <a:prstGeom prst="flowChartTerminator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qua,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mẽ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2"/>
          <a:srcRect t="61080" r="51656"/>
          <a:stretch>
            <a:fillRect/>
          </a:stretch>
        </p:blipFill>
        <p:spPr>
          <a:xfrm>
            <a:off x="36517" y="4079630"/>
            <a:ext cx="3190260" cy="311195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756339" y="1157346"/>
            <a:ext cx="2711488" cy="2090880"/>
            <a:chOff x="11622" y="2937"/>
            <a:chExt cx="2212" cy="2589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3"/>
            <a:srcRect l="16885" t="7870" r="18795" b="24954"/>
            <a:stretch>
              <a:fillRect/>
            </a:stretch>
          </p:blipFill>
          <p:spPr>
            <a:xfrm>
              <a:off x="11622" y="2937"/>
              <a:ext cx="2212" cy="2589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1951" y="3737"/>
              <a:ext cx="1443" cy="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Câu</a:t>
              </a:r>
              <a:r>
                <a:rPr lang="en-US" altLang="zh-CN" sz="3200" b="1" dirty="0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hỏi</a:t>
              </a:r>
              <a:r>
                <a:rPr lang="en-US" altLang="zh-CN" sz="3200" b="1" dirty="0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10" name="组合 11"/>
          <p:cNvGrpSpPr/>
          <p:nvPr/>
        </p:nvGrpSpPr>
        <p:grpSpPr>
          <a:xfrm>
            <a:off x="9375163" y="3248226"/>
            <a:ext cx="2711488" cy="2090880"/>
            <a:chOff x="11218" y="2600"/>
            <a:chExt cx="2212" cy="2589"/>
          </a:xfrm>
        </p:grpSpPr>
        <p:pic>
          <p:nvPicPr>
            <p:cNvPr id="16" name="图片 8" descr="f7d30ea4b628d33971365e72821aa1c5"/>
            <p:cNvPicPr>
              <a:picLocks noChangeAspect="1"/>
            </p:cNvPicPr>
            <p:nvPr/>
          </p:nvPicPr>
          <p:blipFill>
            <a:blip r:embed="rId3"/>
            <a:srcRect l="16885" t="7870" r="18795" b="24954"/>
            <a:stretch>
              <a:fillRect/>
            </a:stretch>
          </p:blipFill>
          <p:spPr>
            <a:xfrm>
              <a:off x="11218" y="2600"/>
              <a:ext cx="2212" cy="2589"/>
            </a:xfrm>
            <a:prstGeom prst="rect">
              <a:avLst/>
            </a:prstGeom>
          </p:spPr>
        </p:pic>
        <p:sp>
          <p:nvSpPr>
            <p:cNvPr id="17" name="文本框 10"/>
            <p:cNvSpPr txBox="1"/>
            <p:nvPr/>
          </p:nvSpPr>
          <p:spPr>
            <a:xfrm rot="20760000">
              <a:off x="11671" y="3378"/>
              <a:ext cx="1443" cy="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Câu</a:t>
              </a:r>
              <a:r>
                <a:rPr lang="en-US" altLang="zh-CN" sz="3200" dirty="0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cảm</a:t>
              </a:r>
              <a:r>
                <a:rPr lang="en-US" altLang="zh-CN" sz="3200" b="1" dirty="0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  </a:t>
              </a:r>
            </a:p>
          </p:txBody>
        </p:sp>
      </p:grpSp>
      <p:sp>
        <p:nvSpPr>
          <p:cNvPr id="18" name="Flowchart: Terminator 17"/>
          <p:cNvSpPr/>
          <p:nvPr/>
        </p:nvSpPr>
        <p:spPr>
          <a:xfrm>
            <a:off x="2882593" y="1760823"/>
            <a:ext cx="7679362" cy="914400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Tháp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Pô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sp>
        <p:nvSpPr>
          <p:cNvPr id="19" name="Flowchart: Terminator 18"/>
          <p:cNvSpPr/>
          <p:nvPr/>
        </p:nvSpPr>
        <p:spPr>
          <a:xfrm>
            <a:off x="1264597" y="3798623"/>
            <a:ext cx="8368482" cy="1153620"/>
          </a:xfrm>
          <a:prstGeom prst="flowChartTermina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d,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! 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217125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406" y="571794"/>
            <a:ext cx="10685729" cy="649498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/>
          <a:srcRect l="18716"/>
          <a:stretch/>
        </p:blipFill>
        <p:spPr>
          <a:xfrm rot="5400000">
            <a:off x="729332" y="-835363"/>
            <a:ext cx="1749672" cy="3432764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432819" y="4105595"/>
            <a:ext cx="3122115" cy="2396248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9BD81923-FD14-4D26-8468-02F75E21BB65}"/>
              </a:ext>
            </a:extLst>
          </p:cNvPr>
          <p:cNvSpPr txBox="1"/>
          <p:nvPr/>
        </p:nvSpPr>
        <p:spPr>
          <a:xfrm>
            <a:off x="3656049" y="484639"/>
            <a:ext cx="5172444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685834">
              <a:defRPr/>
            </a:pPr>
            <a:r>
              <a:rPr lang="en-US" altLang="zh-CN" sz="6000" dirty="0" err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latin typeface="#9Slide07 SVNZiclets" panose="02000603000000000000" pitchFamily="2" charset="0"/>
                <a:ea typeface="思源黑体 CN Bold" panose="020B0800000000000000" pitchFamily="34" charset="-122"/>
                <a:cs typeface="Calibri" panose="020F0502020204030204" pitchFamily="34" charset="0"/>
                <a:sym typeface="思源黑体 CN Normal" panose="020B0400000000000000" pitchFamily="34" charset="-122"/>
              </a:rPr>
              <a:t>Ghi</a:t>
            </a:r>
            <a:r>
              <a:rPr lang="en-US" altLang="zh-CN" sz="6000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latin typeface="#9Slide07 SVNZiclets" panose="02000603000000000000" pitchFamily="2" charset="0"/>
                <a:ea typeface="思源黑体 CN Bold" panose="020B0800000000000000" pitchFamily="34" charset="-122"/>
                <a:cs typeface="Calibri" panose="020F0502020204030204" pitchFamily="34" charset="0"/>
                <a:sym typeface="思源黑体 CN Normal" panose="020B0400000000000000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latin typeface="#9Slide07 SVNZiclets" panose="02000603000000000000" pitchFamily="2" charset="0"/>
                <a:ea typeface="思源黑体 CN Bold" panose="020B0800000000000000" pitchFamily="34" charset="-122"/>
                <a:cs typeface="Calibri" panose="020F0502020204030204" pitchFamily="34" charset="0"/>
                <a:sym typeface="思源黑体 CN Normal" panose="020B0400000000000000" pitchFamily="34" charset="-122"/>
              </a:rPr>
              <a:t>nhớ</a:t>
            </a:r>
            <a:endParaRPr lang="zh-CN" altLang="en-US" sz="60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C00000"/>
              </a:solidFill>
              <a:latin typeface="#9Slide07 SVNZiclets" panose="02000603000000000000" pitchFamily="2" charset="0"/>
              <a:ea typeface="思源黑体 CN Bold" panose="020B0800000000000000" pitchFamily="34" charset="-122"/>
              <a:cs typeface="Calibri" panose="020F0502020204030204" pitchFamily="34" charset="0"/>
              <a:sym typeface="思源黑体 CN Normal" panose="020B0400000000000000" pitchFamily="34" charset="-122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721" y="4825865"/>
            <a:ext cx="2682472" cy="2328874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2597" y="1141367"/>
            <a:ext cx="1030313" cy="1012024"/>
          </a:xfrm>
          <a:prstGeom prst="rect">
            <a:avLst/>
          </a:prstGeom>
        </p:spPr>
      </p:pic>
      <p:pic>
        <p:nvPicPr>
          <p:cNvPr id="23" name="图片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507" y="3906096"/>
            <a:ext cx="1030313" cy="1012024"/>
          </a:xfrm>
          <a:prstGeom prst="rect">
            <a:avLst/>
          </a:prstGeom>
        </p:spPr>
      </p:pic>
      <p:sp>
        <p:nvSpPr>
          <p:cNvPr id="24" name="文本框 25">
            <a:extLst>
              <a:ext uri="{FF2B5EF4-FFF2-40B4-BE49-F238E27FC236}">
                <a16:creationId xmlns:a16="http://schemas.microsoft.com/office/drawing/2014/main" id="{9BD81923-FD14-4D26-8468-02F75E21BB65}"/>
              </a:ext>
            </a:extLst>
          </p:cNvPr>
          <p:cNvSpPr txBox="1"/>
          <p:nvPr/>
        </p:nvSpPr>
        <p:spPr>
          <a:xfrm>
            <a:off x="1533523" y="4467429"/>
            <a:ext cx="9124953" cy="2090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L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u ý: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chứa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hoặc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bộc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lộ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cảm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xúc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86D0F9-82D7-4083-9367-024085A9A350}"/>
              </a:ext>
            </a:extLst>
          </p:cNvPr>
          <p:cNvSpPr/>
          <p:nvPr/>
        </p:nvSpPr>
        <p:spPr>
          <a:xfrm>
            <a:off x="1054501" y="1736970"/>
            <a:ext cx="103886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 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kể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dùng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giới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thiệu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kể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tả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người.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Cuối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sử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dấu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chấm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219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inh nghiệm tham quan Tháp bà Ponagar Nha Trang (1)">
            <a:hlinkClick r:id="" action="ppaction://media"/>
            <a:extLst>
              <a:ext uri="{FF2B5EF4-FFF2-40B4-BE49-F238E27FC236}">
                <a16:creationId xmlns:a16="http://schemas.microsoft.com/office/drawing/2014/main" id="{669B353B-24DD-4411-9AEB-595309186D7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4517" end="291165.989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5636" y="685800"/>
            <a:ext cx="1136072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9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ắm bùn Hòn Tằm | Nha Trang">
            <a:extLst>
              <a:ext uri="{FF2B5EF4-FFF2-40B4-BE49-F238E27FC236}">
                <a16:creationId xmlns:a16="http://schemas.microsoft.com/office/drawing/2014/main" id="{1859D3C6-F09E-46F0-9426-AE5127D1E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02" y="1340140"/>
            <a:ext cx="3032703" cy="223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inh nghiệm đi Vinwonders Nha Trang 1 ngày tiết kiệm, vui vẻ">
            <a:extLst>
              <a:ext uri="{FF2B5EF4-FFF2-40B4-BE49-F238E27FC236}">
                <a16:creationId xmlns:a16="http://schemas.microsoft.com/office/drawing/2014/main" id="{EFB8BC5F-9279-41B6-AD99-867B7974E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545" y="4040142"/>
            <a:ext cx="3930653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inwonders Nha Trang sẽ là tên mới của Vinpearl Land Nha Trang - Giá vé  Vinwonders Nha Trang">
            <a:extLst>
              <a:ext uri="{FF2B5EF4-FFF2-40B4-BE49-F238E27FC236}">
                <a16:creationId xmlns:a16="http://schemas.microsoft.com/office/drawing/2014/main" id="{56388B6A-48D3-4218-845C-451E5F850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02" y="4025248"/>
            <a:ext cx="3032703" cy="201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hà Thờ Đá Nha Trang - Nhà Thờ Kiến Trúc Gothic Đẹp Nhất Việt Nam">
            <a:extLst>
              <a:ext uri="{FF2B5EF4-FFF2-40B4-BE49-F238E27FC236}">
                <a16:creationId xmlns:a16="http://schemas.microsoft.com/office/drawing/2014/main" id="{9639F58D-D9D2-4936-955A-82CF2803D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990" y="4040142"/>
            <a:ext cx="3222916" cy="201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ách bạn kinh nghiệm đi du lịch Nhà thờ đá Nha Trang năm 2022">
            <a:extLst>
              <a:ext uri="{FF2B5EF4-FFF2-40B4-BE49-F238E27FC236}">
                <a16:creationId xmlns:a16="http://schemas.microsoft.com/office/drawing/2014/main" id="{5F959ECE-25A4-43AC-BC1D-704069840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989" y="1340139"/>
            <a:ext cx="3723344" cy="223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ẩm nang du lịch Nha Trang từ A tới Z, tối ưu chi phí nhất 2022">
            <a:extLst>
              <a:ext uri="{FF2B5EF4-FFF2-40B4-BE49-F238E27FC236}">
                <a16:creationId xmlns:a16="http://schemas.microsoft.com/office/drawing/2014/main" id="{A29A9E04-4C2D-4FF8-AF3B-7DD2ACC2A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698" y="1340138"/>
            <a:ext cx="3568555" cy="223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6971A5-34B5-404D-B347-97532016F7FA}"/>
              </a:ext>
            </a:extLst>
          </p:cNvPr>
          <p:cNvSpPr txBox="1"/>
          <p:nvPr/>
        </p:nvSpPr>
        <p:spPr>
          <a:xfrm>
            <a:off x="1302328" y="3502028"/>
            <a:ext cx="2365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Tằm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7A7A95-7F52-472F-9D05-7EE4A0A7E1F8}"/>
              </a:ext>
            </a:extLst>
          </p:cNvPr>
          <p:cNvSpPr txBox="1"/>
          <p:nvPr/>
        </p:nvSpPr>
        <p:spPr>
          <a:xfrm>
            <a:off x="1233054" y="5968635"/>
            <a:ext cx="2365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Vinwonders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B7FAA6-9C12-4483-AE8A-36343264CC9B}"/>
              </a:ext>
            </a:extLst>
          </p:cNvPr>
          <p:cNvSpPr txBox="1"/>
          <p:nvPr/>
        </p:nvSpPr>
        <p:spPr>
          <a:xfrm>
            <a:off x="4676878" y="3516922"/>
            <a:ext cx="2365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9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2"/>
          <a:srcRect t="61080" r="51656"/>
          <a:stretch>
            <a:fillRect/>
          </a:stretch>
        </p:blipFill>
        <p:spPr>
          <a:xfrm>
            <a:off x="381337" y="3305908"/>
            <a:ext cx="3818756" cy="3952926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-699459" y="1160568"/>
            <a:ext cx="4407302" cy="2806604"/>
            <a:chOff x="11218" y="1143"/>
            <a:chExt cx="3457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3"/>
            <a:srcRect l="16885" t="7870" r="18795" b="24954"/>
            <a:stretch>
              <a:fillRect/>
            </a:stretch>
          </p:blipFill>
          <p:spPr>
            <a:xfrm>
              <a:off x="11218" y="1143"/>
              <a:ext cx="3457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073" y="2405"/>
              <a:ext cx="1834" cy="1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dirty="0" err="1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Câu</a:t>
              </a:r>
              <a:r>
                <a:rPr lang="en-US" altLang="zh-CN" sz="4800" dirty="0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 </a:t>
              </a:r>
              <a:r>
                <a:rPr lang="en-US" altLang="zh-CN" sz="4800" dirty="0" err="1">
                  <a:latin typeface="Times New Roman" pitchFamily="18" charset="0"/>
                  <a:ea typeface="锐字工房洪荒之光中黑简1.0" panose="02010600030101010101" charset="-122"/>
                  <a:cs typeface="Times New Roman" pitchFamily="18" charset="0"/>
                </a:rPr>
                <a:t>kể</a:t>
              </a:r>
              <a:endParaRPr lang="en-US" altLang="zh-CN" sz="4800" dirty="0">
                <a:latin typeface="Times New Roman" pitchFamily="18" charset="0"/>
                <a:ea typeface="锐字工房洪荒之光中黑简1.0" panose="02010600030101010101" charset="-122"/>
                <a:cs typeface="Times New Roman" pitchFamily="18" charset="0"/>
              </a:endParaRPr>
            </a:p>
          </p:txBody>
        </p:sp>
      </p:grpSp>
      <p:sp>
        <p:nvSpPr>
          <p:cNvPr id="13" name="Flowchart: Terminator 12"/>
          <p:cNvSpPr/>
          <p:nvPr/>
        </p:nvSpPr>
        <p:spPr>
          <a:xfrm>
            <a:off x="3125037" y="1160567"/>
            <a:ext cx="8878895" cy="1364644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b.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Tháp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Pô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Nha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Trang.  </a:t>
            </a:r>
            <a:endParaRPr lang="en-US" sz="4000" dirty="0"/>
          </a:p>
        </p:txBody>
      </p:sp>
      <p:sp>
        <p:nvSpPr>
          <p:cNvPr id="14" name="Flowchart: Terminator 13"/>
          <p:cNvSpPr/>
          <p:nvPr/>
        </p:nvSpPr>
        <p:spPr>
          <a:xfrm>
            <a:off x="3125037" y="2625300"/>
            <a:ext cx="8681185" cy="1341871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bận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rộn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/>
          </a:p>
        </p:txBody>
      </p:sp>
      <p:sp>
        <p:nvSpPr>
          <p:cNvPr id="15" name="Flowchart: Terminator 14"/>
          <p:cNvSpPr/>
          <p:nvPr/>
        </p:nvSpPr>
        <p:spPr>
          <a:xfrm>
            <a:off x="3125037" y="4067260"/>
            <a:ext cx="8681185" cy="1509173"/>
          </a:xfrm>
          <a:prstGeom prst="flowChartTerminator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d.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qua,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mẽ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247635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416113" y="258451"/>
            <a:ext cx="11444120" cy="6141961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 w="57150"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975219" y="460375"/>
            <a:ext cx="869862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Xếp các câu kể ở bài tập 2 vào nhóm thích hợp.</a:t>
            </a:r>
            <a:endParaRPr lang="en-US" sz="4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矩形: 圆角 13">
            <a:extLst>
              <a:ext uri="{FF2B5EF4-FFF2-40B4-BE49-F238E27FC236}">
                <a16:creationId xmlns:a16="http://schemas.microsoft.com/office/drawing/2014/main" id="{E2CFFEDA-F9BD-4136-932A-39DF7B450069}"/>
              </a:ext>
            </a:extLst>
          </p:cNvPr>
          <p:cNvSpPr/>
          <p:nvPr/>
        </p:nvSpPr>
        <p:spPr>
          <a:xfrm>
            <a:off x="518161" y="269597"/>
            <a:ext cx="2099534" cy="90477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SVNBillo" panose="000004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40222" y="2121832"/>
            <a:ext cx="5696086" cy="1005840"/>
          </a:xfrm>
          <a:prstGeom prst="roundRect">
            <a:avLst/>
          </a:prstGeom>
          <a:solidFill>
            <a:srgbClr val="FFBF15"/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Câu</a:t>
            </a:r>
            <a:r>
              <a:rPr lang="en-US" sz="4400" dirty="0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giới</a:t>
            </a:r>
            <a:r>
              <a:rPr lang="en-US" sz="4400" dirty="0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thiệu</a:t>
            </a:r>
            <a:r>
              <a:rPr lang="en-US" sz="4400" dirty="0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sự</a:t>
            </a:r>
            <a:r>
              <a:rPr lang="en-US" sz="4400" dirty="0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vật</a:t>
            </a:r>
            <a:endParaRPr lang="en-US" sz="4400" dirty="0">
              <a:solidFill>
                <a:sysClr val="windowText" lastClr="000000"/>
              </a:solidFill>
              <a:latin typeface="#9Slide07 SVNBillo" panose="000004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169022" y="3433533"/>
            <a:ext cx="5696087" cy="1005840"/>
          </a:xfrm>
          <a:prstGeom prst="roundRect">
            <a:avLst/>
          </a:prstGeom>
          <a:solidFill>
            <a:srgbClr val="F2541B"/>
          </a:solidFill>
          <a:ln w="28575">
            <a:solidFill>
              <a:schemeClr val="tx1"/>
            </a:solidFill>
            <a:prstDash val="lg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Câu</a:t>
            </a:r>
            <a:r>
              <a:rPr lang="en-US" sz="4800" dirty="0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nêu</a:t>
            </a:r>
            <a:r>
              <a:rPr lang="en-US" sz="4800" dirty="0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hoạt</a:t>
            </a:r>
            <a:r>
              <a:rPr lang="en-US" sz="4800" dirty="0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động</a:t>
            </a:r>
            <a:endParaRPr lang="en-US" sz="4800" dirty="0">
              <a:solidFill>
                <a:sysClr val="windowText" lastClr="000000"/>
              </a:solidFill>
              <a:latin typeface="#9Slide07 SVNBillo" panose="000004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845421" y="4745234"/>
            <a:ext cx="5696087" cy="1005840"/>
          </a:xfrm>
          <a:prstGeom prst="roundRect">
            <a:avLst/>
          </a:prstGeom>
          <a:solidFill>
            <a:srgbClr val="C91853"/>
          </a:solidFill>
          <a:ln w="28575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Câu</a:t>
            </a:r>
            <a:r>
              <a:rPr lang="en-US" sz="4400" dirty="0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nêu</a:t>
            </a:r>
            <a:r>
              <a:rPr lang="en-US" sz="4400" dirty="0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đặc</a:t>
            </a:r>
            <a:r>
              <a:rPr lang="en-US" sz="4400" dirty="0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ysClr val="windowText" lastClr="000000"/>
                </a:solidFill>
                <a:latin typeface="#9Slide07 SVNBillo" panose="00000400000000000000" pitchFamily="2" charset="0"/>
                <a:cs typeface="Calibri" panose="020F0502020204030204" pitchFamily="34" charset="0"/>
              </a:rPr>
              <a:t>điểm</a:t>
            </a:r>
            <a:endParaRPr lang="en-US" sz="4400" dirty="0">
              <a:solidFill>
                <a:sysClr val="windowText" lastClr="000000"/>
              </a:solidFill>
              <a:latin typeface="#9Slide07 SVNBillo" panose="000004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29" name="图片 14">
            <a:extLst>
              <a:ext uri="{FF2B5EF4-FFF2-40B4-BE49-F238E27FC236}">
                <a16:creationId xmlns:a16="http://schemas.microsoft.com/office/drawing/2014/main" id="{3950272C-9353-4FB2-991D-EF7C7087D2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95445">
            <a:off x="-161693" y="1915802"/>
            <a:ext cx="1536488" cy="1417899"/>
          </a:xfrm>
          <a:prstGeom prst="rect">
            <a:avLst/>
          </a:prstGeom>
        </p:spPr>
      </p:pic>
      <p:pic>
        <p:nvPicPr>
          <p:cNvPr id="30" name="图片 14">
            <a:extLst>
              <a:ext uri="{FF2B5EF4-FFF2-40B4-BE49-F238E27FC236}">
                <a16:creationId xmlns:a16="http://schemas.microsoft.com/office/drawing/2014/main" id="{3950272C-9353-4FB2-991D-EF7C7087D2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95445">
            <a:off x="1609116" y="3289479"/>
            <a:ext cx="1536488" cy="1417899"/>
          </a:xfrm>
          <a:prstGeom prst="rect">
            <a:avLst/>
          </a:prstGeom>
        </p:spPr>
      </p:pic>
      <p:pic>
        <p:nvPicPr>
          <p:cNvPr id="31" name="图片 14">
            <a:extLst>
              <a:ext uri="{FF2B5EF4-FFF2-40B4-BE49-F238E27FC236}">
                <a16:creationId xmlns:a16="http://schemas.microsoft.com/office/drawing/2014/main" id="{3950272C-9353-4FB2-991D-EF7C7087D2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95445">
            <a:off x="3286108" y="4646985"/>
            <a:ext cx="1536488" cy="14178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556" y="1353128"/>
            <a:ext cx="3086245" cy="3086245"/>
          </a:xfrm>
          <a:prstGeom prst="rect">
            <a:avLst/>
          </a:prstGeom>
        </p:spPr>
      </p:pic>
      <p:sp>
        <p:nvSpPr>
          <p:cNvPr id="14" name="文本框 18">
            <a:extLst>
              <a:ext uri="{FF2B5EF4-FFF2-40B4-BE49-F238E27FC236}">
                <a16:creationId xmlns:a16="http://schemas.microsoft.com/office/drawing/2014/main" id="{C369B5A2-72F1-4491-960C-5542E693EE65}"/>
              </a:ext>
            </a:extLst>
          </p:cNvPr>
          <p:cNvSpPr txBox="1"/>
          <p:nvPr/>
        </p:nvSpPr>
        <p:spPr>
          <a:xfrm rot="16200000">
            <a:off x="1110722" y="-309032"/>
            <a:ext cx="1015663" cy="199828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lgerian" panose="04020705040A02060702" pitchFamily="82" charset="0"/>
                <a:ea typeface="字魂64号-萌趣软糖体" panose="00000500000000000000" pitchFamily="2" charset="-122"/>
              </a:rPr>
              <a:t>Bài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lgerian" panose="04020705040A02060702" pitchFamily="82" charset="0"/>
                <a:ea typeface="字魂64号-萌趣软糖体" panose="00000500000000000000" pitchFamily="2" charset="-122"/>
              </a:rPr>
              <a:t> 3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lgerian" panose="04020705040A02060702" pitchFamily="82" charset="0"/>
              <a:ea typeface="字魂64号-萌趣软糖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17922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Terminator 12"/>
          <p:cNvSpPr/>
          <p:nvPr/>
        </p:nvSpPr>
        <p:spPr>
          <a:xfrm>
            <a:off x="362381" y="1024380"/>
            <a:ext cx="8780039" cy="1364644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b.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Tháp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Pô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Nha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Trang.  </a:t>
            </a:r>
            <a:endParaRPr lang="en-US" sz="4000" dirty="0"/>
          </a:p>
        </p:txBody>
      </p:sp>
      <p:sp>
        <p:nvSpPr>
          <p:cNvPr id="14" name="Flowchart: Terminator 13"/>
          <p:cNvSpPr/>
          <p:nvPr/>
        </p:nvSpPr>
        <p:spPr>
          <a:xfrm>
            <a:off x="461235" y="3127106"/>
            <a:ext cx="8681185" cy="1341871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bận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rộn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/>
          </a:p>
        </p:txBody>
      </p:sp>
      <p:sp>
        <p:nvSpPr>
          <p:cNvPr id="15" name="Flowchart: Terminator 14"/>
          <p:cNvSpPr/>
          <p:nvPr/>
        </p:nvSpPr>
        <p:spPr>
          <a:xfrm>
            <a:off x="378594" y="5084805"/>
            <a:ext cx="8681185" cy="1509173"/>
          </a:xfrm>
          <a:prstGeom prst="flowChartTerminator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d.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qua,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mẽ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9BC7366-7506-449C-8610-E06756183DC2}"/>
              </a:ext>
            </a:extLst>
          </p:cNvPr>
          <p:cNvSpPr/>
          <p:nvPr/>
        </p:nvSpPr>
        <p:spPr>
          <a:xfrm>
            <a:off x="8512981" y="610122"/>
            <a:ext cx="3180944" cy="199806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nl-NL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nl-NL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 câu giới thiệu sự vật </a:t>
            </a:r>
            <a:r>
              <a:rPr lang="nl-NL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 có từ “</a:t>
            </a:r>
            <a:r>
              <a:rPr lang="nl-NL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nl-NL" sz="2800" b="1" i="1" dirty="0">
                <a:solidFill>
                  <a:schemeClr val="tx1"/>
                </a:solidFill>
              </a:rPr>
              <a:t>”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C57C2BF-4FC4-49B0-8029-1767CEE1EEA9}"/>
              </a:ext>
            </a:extLst>
          </p:cNvPr>
          <p:cNvSpPr/>
          <p:nvPr/>
        </p:nvSpPr>
        <p:spPr>
          <a:xfrm>
            <a:off x="8386521" y="2682210"/>
            <a:ext cx="3657944" cy="181824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nl-NL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 câu nêu hoạt động </a:t>
            </a:r>
            <a:r>
              <a:rPr lang="nl-NL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 có từ chỉ hoạt động “</a:t>
            </a:r>
            <a:r>
              <a:rPr lang="nl-NL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đưa đón</a:t>
            </a:r>
            <a:r>
              <a:rPr lang="nl-NL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344D448-185B-44FA-9E1F-0A4B1DD3F0CE}"/>
              </a:ext>
            </a:extLst>
          </p:cNvPr>
          <p:cNvSpPr/>
          <p:nvPr/>
        </p:nvSpPr>
        <p:spPr>
          <a:xfrm>
            <a:off x="8238987" y="4584330"/>
            <a:ext cx="3953013" cy="216666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nl-NL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Là câu nêu đặc điểm </a:t>
            </a:r>
            <a:r>
              <a:rPr lang="nl-NL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 có từ chỉ đặc điểm “</a:t>
            </a:r>
            <a:r>
              <a:rPr lang="nl-NL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nl-NL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và “</a:t>
            </a:r>
            <a:r>
              <a:rPr lang="nl-NL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mạnh mẽ</a:t>
            </a:r>
            <a:r>
              <a:rPr lang="nl-NL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6529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r="14980"/>
          <a:stretch/>
        </p:blipFill>
        <p:spPr>
          <a:xfrm>
            <a:off x="-188536" y="6181"/>
            <a:ext cx="12192000" cy="685859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407" y="513428"/>
            <a:ext cx="10685729" cy="649498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/>
          <a:srcRect l="18716"/>
          <a:stretch/>
        </p:blipFill>
        <p:spPr>
          <a:xfrm rot="5400000">
            <a:off x="412497" y="-425194"/>
            <a:ext cx="2332952" cy="315793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096592" y="2769366"/>
            <a:ext cx="5564375" cy="2626442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9BD81923-FD14-4D26-8468-02F75E21BB65}"/>
              </a:ext>
            </a:extLst>
          </p:cNvPr>
          <p:cNvSpPr txBox="1"/>
          <p:nvPr/>
        </p:nvSpPr>
        <p:spPr>
          <a:xfrm>
            <a:off x="2829123" y="1507961"/>
            <a:ext cx="5172444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685834">
              <a:defRPr/>
            </a:pPr>
            <a:r>
              <a:rPr lang="en-US" altLang="zh-CN" sz="6000" dirty="0" err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/>
                </a:solidFill>
                <a:latin typeface="#9Slide07 SVNZiclets" panose="02000603000000000000" pitchFamily="2" charset="0"/>
                <a:ea typeface="思源黑体 CN Bold" panose="020B0800000000000000" pitchFamily="34" charset="-122"/>
                <a:cs typeface="Calibri" panose="020F0502020204030204" pitchFamily="34" charset="0"/>
                <a:sym typeface="思源黑体 CN Normal" panose="020B0400000000000000" pitchFamily="34" charset="-122"/>
              </a:rPr>
              <a:t>Ghi</a:t>
            </a:r>
            <a:r>
              <a:rPr lang="en-US" altLang="zh-CN" sz="6000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/>
                </a:solidFill>
                <a:latin typeface="#9Slide07 SVNZiclets" panose="02000603000000000000" pitchFamily="2" charset="0"/>
                <a:ea typeface="思源黑体 CN Bold" panose="020B0800000000000000" pitchFamily="34" charset="-122"/>
                <a:cs typeface="Calibri" panose="020F0502020204030204" pitchFamily="34" charset="0"/>
                <a:sym typeface="思源黑体 CN Normal" panose="020B0400000000000000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/>
                </a:solidFill>
                <a:latin typeface="#9Slide07 SVNZiclets" panose="02000603000000000000" pitchFamily="2" charset="0"/>
                <a:ea typeface="思源黑体 CN Bold" panose="020B0800000000000000" pitchFamily="34" charset="-122"/>
                <a:cs typeface="Calibri" panose="020F0502020204030204" pitchFamily="34" charset="0"/>
                <a:sym typeface="思源黑体 CN Normal" panose="020B0400000000000000" pitchFamily="34" charset="-122"/>
              </a:rPr>
              <a:t>nhớ</a:t>
            </a:r>
            <a:endParaRPr lang="zh-CN" altLang="en-US" sz="60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/>
              </a:solidFill>
              <a:latin typeface="#9Slide07 SVNZiclets" panose="02000603000000000000" pitchFamily="2" charset="0"/>
              <a:ea typeface="思源黑体 CN Bold" panose="020B0800000000000000" pitchFamily="34" charset="-122"/>
              <a:cs typeface="Calibri" panose="020F0502020204030204" pitchFamily="34" charset="0"/>
              <a:sym typeface="思源黑体 CN Normal" panose="020B0400000000000000" pitchFamily="34" charset="-122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0137" y="4470698"/>
            <a:ext cx="2682472" cy="2328874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406" y="1480835"/>
            <a:ext cx="1030313" cy="1012024"/>
          </a:xfrm>
          <a:prstGeom prst="rect">
            <a:avLst/>
          </a:prstGeom>
        </p:spPr>
      </p:pic>
      <p:pic>
        <p:nvPicPr>
          <p:cNvPr id="23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129" y="3742659"/>
            <a:ext cx="1030313" cy="1012024"/>
          </a:xfrm>
          <a:prstGeom prst="rect">
            <a:avLst/>
          </a:prstGeom>
        </p:spPr>
      </p:pic>
      <p:sp>
        <p:nvSpPr>
          <p:cNvPr id="24" name="文本框 25">
            <a:extLst>
              <a:ext uri="{FF2B5EF4-FFF2-40B4-BE49-F238E27FC236}">
                <a16:creationId xmlns:a16="http://schemas.microsoft.com/office/drawing/2014/main" id="{9BD81923-FD14-4D26-8468-02F75E21BB65}"/>
              </a:ext>
            </a:extLst>
          </p:cNvPr>
          <p:cNvSpPr txBox="1"/>
          <p:nvPr/>
        </p:nvSpPr>
        <p:spPr>
          <a:xfrm>
            <a:off x="2017412" y="2630339"/>
            <a:ext cx="912495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i="1" dirty="0">
                <a:latin typeface="Cambria" panose="02040503050406030204" pitchFamily="18" charset="0"/>
                <a:ea typeface="Cambria" panose="02040503050406030204" pitchFamily="18" charset="0"/>
              </a:rPr>
              <a:t>Câu kể bao gồm: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i="1" dirty="0">
                <a:latin typeface="Cambria" panose="02040503050406030204" pitchFamily="18" charset="0"/>
                <a:ea typeface="Cambria" panose="02040503050406030204" pitchFamily="18" charset="0"/>
              </a:rPr>
              <a:t>+ Câu giới thiệu sự vật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i="1" dirty="0">
                <a:latin typeface="Cambria" panose="02040503050406030204" pitchFamily="18" charset="0"/>
                <a:ea typeface="Cambria" panose="02040503050406030204" pitchFamily="18" charset="0"/>
              </a:rPr>
              <a:t>+ Câu nêu hoạt động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i="1" dirty="0">
                <a:latin typeface="Cambria" panose="02040503050406030204" pitchFamily="18" charset="0"/>
                <a:ea typeface="Cambria" panose="02040503050406030204" pitchFamily="18" charset="0"/>
              </a:rPr>
              <a:t>+ Câu nêu đặc điểm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70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形 5">
            <a:extLst>
              <a:ext uri="{FF2B5EF4-FFF2-40B4-BE49-F238E27FC236}">
                <a16:creationId xmlns:a16="http://schemas.microsoft.com/office/drawing/2014/main" id="{CD70DA4D-F6EB-4E04-B1FA-DD850E1253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9222" y="-212943"/>
            <a:ext cx="10133556" cy="6012493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945B01E6-7ED3-42AD-BB55-3A1AA3A77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90985" y="3429000"/>
            <a:ext cx="904875" cy="6572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036" y="647833"/>
            <a:ext cx="9676120" cy="3951573"/>
          </a:xfrm>
          <a:prstGeom prst="rect">
            <a:avLst/>
          </a:prstGeom>
        </p:spPr>
      </p:pic>
      <p:pic>
        <p:nvPicPr>
          <p:cNvPr id="19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8703811" y="2793303"/>
            <a:ext cx="3614094" cy="4128427"/>
          </a:xfrm>
          <a:prstGeom prst="rect">
            <a:avLst/>
          </a:prstGeom>
        </p:spPr>
      </p:pic>
      <p:pic>
        <p:nvPicPr>
          <p:cNvPr id="22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1656" y="3744832"/>
            <a:ext cx="2610724" cy="312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32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>
            <a:extLst>
              <a:ext uri="{FF2B5EF4-FFF2-40B4-BE49-F238E27FC236}">
                <a16:creationId xmlns:a16="http://schemas.microsoft.com/office/drawing/2014/main" id="{D8E2322C-5BB0-4DE6-BF14-6008F9BCBACD}"/>
              </a:ext>
            </a:extLst>
          </p:cNvPr>
          <p:cNvSpPr/>
          <p:nvPr/>
        </p:nvSpPr>
        <p:spPr>
          <a:xfrm>
            <a:off x="2086" y="1418933"/>
            <a:ext cx="2830283" cy="2633704"/>
          </a:xfrm>
          <a:prstGeom prst="cloud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F6CD0551-58C5-4A2C-BEE9-2BC1FA79A72B}"/>
              </a:ext>
            </a:extLst>
          </p:cNvPr>
          <p:cNvSpPr/>
          <p:nvPr/>
        </p:nvSpPr>
        <p:spPr>
          <a:xfrm>
            <a:off x="3002864" y="1519822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9F01E0-096E-4364-BA12-F7F4D17F6237}"/>
              </a:ext>
            </a:extLst>
          </p:cNvPr>
          <p:cNvSpPr/>
          <p:nvPr/>
        </p:nvSpPr>
        <p:spPr>
          <a:xfrm>
            <a:off x="3480334" y="935722"/>
            <a:ext cx="1920874" cy="13144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endParaRPr lang="en-US" sz="36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17F3D3-EE41-460E-A607-35F27E20AC96}"/>
              </a:ext>
            </a:extLst>
          </p:cNvPr>
          <p:cNvSpPr/>
          <p:nvPr/>
        </p:nvSpPr>
        <p:spPr>
          <a:xfrm>
            <a:off x="3343854" y="3650935"/>
            <a:ext cx="2069722" cy="103107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lang="en-US" sz="36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8698CD6-6A74-4EE8-8D08-F820CCCD9268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5401208" y="947965"/>
            <a:ext cx="1551308" cy="644982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190B1BB-2E04-4CA8-94ED-4057F96DE293}"/>
              </a:ext>
            </a:extLst>
          </p:cNvPr>
          <p:cNvSpPr/>
          <p:nvPr/>
        </p:nvSpPr>
        <p:spPr>
          <a:xfrm>
            <a:off x="6660839" y="619913"/>
            <a:ext cx="4546292" cy="108993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36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35B5FA9-4F77-405D-AAC2-97735157FCEC}"/>
              </a:ext>
            </a:extLst>
          </p:cNvPr>
          <p:cNvCxnSpPr>
            <a:cxnSpLocks/>
          </p:cNvCxnSpPr>
          <p:nvPr/>
        </p:nvCxnSpPr>
        <p:spPr>
          <a:xfrm>
            <a:off x="5429179" y="4170051"/>
            <a:ext cx="415827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FDB2F5BA-A9B5-4ACA-8AB7-5F4FBE86E12C}"/>
              </a:ext>
            </a:extLst>
          </p:cNvPr>
          <p:cNvSpPr/>
          <p:nvPr/>
        </p:nvSpPr>
        <p:spPr>
          <a:xfrm>
            <a:off x="5753565" y="3636593"/>
            <a:ext cx="1972562" cy="106691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endParaRPr lang="en-US" sz="36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FB25577-F6BD-4B3A-A6B6-577FFBFEE428}"/>
              </a:ext>
            </a:extLst>
          </p:cNvPr>
          <p:cNvCxnSpPr>
            <a:cxnSpLocks/>
          </p:cNvCxnSpPr>
          <p:nvPr/>
        </p:nvCxnSpPr>
        <p:spPr>
          <a:xfrm>
            <a:off x="5386978" y="1605190"/>
            <a:ext cx="1273861" cy="549845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4711B66E-97FD-442B-A9F7-E6A2487B8584}"/>
              </a:ext>
            </a:extLst>
          </p:cNvPr>
          <p:cNvSpPr/>
          <p:nvPr/>
        </p:nvSpPr>
        <p:spPr>
          <a:xfrm>
            <a:off x="6660839" y="1780045"/>
            <a:ext cx="4546292" cy="108993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lang="en-US" sz="36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105418A-7037-450F-AA1F-848D2DD668B7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7726127" y="3216381"/>
            <a:ext cx="425349" cy="953670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2CCBA307-E18F-4274-8C51-A9D7970BF1CC}"/>
              </a:ext>
            </a:extLst>
          </p:cNvPr>
          <p:cNvSpPr/>
          <p:nvPr/>
        </p:nvSpPr>
        <p:spPr>
          <a:xfrm>
            <a:off x="8046531" y="3078732"/>
            <a:ext cx="3770524" cy="7870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54F0090-C34E-45D4-815F-CCE219372A39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7726127" y="4170051"/>
            <a:ext cx="477313" cy="93151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1471E33-5029-4307-8451-C6EB22DC9BFB}"/>
              </a:ext>
            </a:extLst>
          </p:cNvPr>
          <p:cNvSpPr/>
          <p:nvPr/>
        </p:nvSpPr>
        <p:spPr>
          <a:xfrm>
            <a:off x="8066116" y="4019870"/>
            <a:ext cx="3770524" cy="7870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1969D2-1106-4091-B0AE-FAF4F3F089B5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7726127" y="4170051"/>
            <a:ext cx="477313" cy="1273688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6AEBCFE5-D052-477A-A493-F457C6598130}"/>
              </a:ext>
            </a:extLst>
          </p:cNvPr>
          <p:cNvSpPr/>
          <p:nvPr/>
        </p:nvSpPr>
        <p:spPr>
          <a:xfrm>
            <a:off x="8046531" y="4973540"/>
            <a:ext cx="3752963" cy="7870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nêu đặc điểm</a:t>
            </a:r>
            <a:endParaRPr lang="en-US" sz="2800" b="1" dirty="0" err="1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7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形 5">
            <a:extLst>
              <a:ext uri="{FF2B5EF4-FFF2-40B4-BE49-F238E27FC236}">
                <a16:creationId xmlns:a16="http://schemas.microsoft.com/office/drawing/2014/main" id="{CD70DA4D-F6EB-4E04-B1FA-DD850E1253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6069" y="-304026"/>
            <a:ext cx="10133556" cy="6012493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945B01E6-7ED3-42AD-BB55-3A1AA3A77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90985" y="3429000"/>
            <a:ext cx="904875" cy="657225"/>
          </a:xfrm>
          <a:prstGeom prst="rect">
            <a:avLst/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43FEE8B0-A72D-4C49-BF16-A9D762C594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2396" y="2026019"/>
            <a:ext cx="923925" cy="238125"/>
          </a:xfrm>
          <a:prstGeom prst="rect">
            <a:avLst/>
          </a:prstGeom>
        </p:spPr>
      </p:pic>
      <p:pic>
        <p:nvPicPr>
          <p:cNvPr id="19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536375" y="3098103"/>
            <a:ext cx="3614094" cy="4128427"/>
          </a:xfrm>
          <a:prstGeom prst="rect">
            <a:avLst/>
          </a:prstGeom>
        </p:spPr>
      </p:pic>
      <p:pic>
        <p:nvPicPr>
          <p:cNvPr id="22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1656" y="3744832"/>
            <a:ext cx="2610724" cy="31215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522953-0AEB-43B5-B14E-4C5A8C01EB9D}"/>
              </a:ext>
            </a:extLst>
          </p:cNvPr>
          <p:cNvSpPr txBox="1"/>
          <p:nvPr/>
        </p:nvSpPr>
        <p:spPr>
          <a:xfrm>
            <a:off x="1319130" y="1825058"/>
            <a:ext cx="9710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 CHÚC CÁC THẦY CÔ     SỨC KHỎE, THÀNH CÔNG.</a:t>
            </a:r>
            <a:endParaRPr lang="vi-VN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370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形 5">
            <a:extLst>
              <a:ext uri="{FF2B5EF4-FFF2-40B4-BE49-F238E27FC236}">
                <a16:creationId xmlns:a16="http://schemas.microsoft.com/office/drawing/2014/main" id="{CD70DA4D-F6EB-4E04-B1FA-DD850E125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7062" y="0"/>
            <a:ext cx="10133556" cy="6012493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945B01E6-7ED3-42AD-BB55-3A1AA3A77A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90985" y="3429000"/>
            <a:ext cx="904875" cy="657225"/>
          </a:xfrm>
          <a:prstGeom prst="rect">
            <a:avLst/>
          </a:prstGeom>
        </p:spPr>
      </p:pic>
      <p:pic>
        <p:nvPicPr>
          <p:cNvPr id="19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8703811" y="2793303"/>
            <a:ext cx="3614094" cy="4128427"/>
          </a:xfrm>
          <a:prstGeom prst="rect">
            <a:avLst/>
          </a:prstGeom>
        </p:spPr>
      </p:pic>
      <p:pic>
        <p:nvPicPr>
          <p:cNvPr id="22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1656" y="3744832"/>
            <a:ext cx="2610724" cy="31215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BE4471-B97D-4D62-BD08-2DCFF5170ECB}"/>
              </a:ext>
            </a:extLst>
          </p:cNvPr>
          <p:cNvSpPr txBox="1"/>
          <p:nvPr/>
        </p:nvSpPr>
        <p:spPr>
          <a:xfrm>
            <a:off x="1404594" y="1674674"/>
            <a:ext cx="100236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dirty="0"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                           TIẾNG VIỆT</a:t>
            </a:r>
          </a:p>
          <a:p>
            <a:pPr algn="l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LUYỆN TẬP: TỪ NGỮ CHỈ HOẠT ĐỘNG,</a:t>
            </a:r>
          </a:p>
          <a:p>
            <a:pPr algn="l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                  ĐẶC ĐIỂM. CÂU KỂ.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ea typeface="字魂64号-萌趣软糖体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40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>
            <a:extLst>
              <a:ext uri="{FF2B5EF4-FFF2-40B4-BE49-F238E27FC236}">
                <a16:creationId xmlns:a16="http://schemas.microsoft.com/office/drawing/2014/main" id="{FBE73303-BA25-41EF-89BF-E3AB80C26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9573" y="-159155"/>
            <a:ext cx="10133556" cy="6012493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7E11206C-2A47-4CA3-B946-87C4243631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90985" y="3429000"/>
            <a:ext cx="904875" cy="657225"/>
          </a:xfrm>
          <a:prstGeom prst="rect">
            <a:avLst/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174168C4-4C6E-4D06-9C6A-5F4A3E5ABA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2396" y="2026019"/>
            <a:ext cx="923925" cy="2381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6D04120-CDA2-4A51-ACCE-BAD61E10B70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1" y="2924652"/>
            <a:ext cx="3909170" cy="39091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7">
            <a:extLst>
              <a:ext uri="{FF2B5EF4-FFF2-40B4-BE49-F238E27FC236}">
                <a16:creationId xmlns:a16="http://schemas.microsoft.com/office/drawing/2014/main" id="{9A6CB7C0-1113-4A21-817C-AA5E302DB3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6205" y="1984747"/>
            <a:ext cx="4015023" cy="4873253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9222" y="587417"/>
            <a:ext cx="9822248" cy="401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937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520861" y="810228"/>
            <a:ext cx="11444120" cy="5613721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 w="57150"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13316" y="1158564"/>
            <a:ext cx="112541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Xếp các từ in đậm trong đoạn thơ vào nhóm thích hợp:</a:t>
            </a:r>
          </a:p>
          <a:p>
            <a:pPr marL="742950" indent="-742950">
              <a:buAutoNum type="alphaLcPeriod"/>
            </a:pPr>
            <a:r>
              <a:rPr lang="nl-NL" sz="3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Từ chỉ hoạt động</a:t>
            </a:r>
          </a:p>
          <a:p>
            <a:pPr marL="742950" indent="-742950">
              <a:buAutoNum type="alphaLcPeriod"/>
            </a:pPr>
            <a:r>
              <a:rPr lang="nl-NL" sz="3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Từ chỉ đặc điểm 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60643" y="262777"/>
            <a:ext cx="1605757" cy="804280"/>
            <a:chOff x="968087" y="3935527"/>
            <a:chExt cx="1884450" cy="1083513"/>
          </a:xfrm>
        </p:grpSpPr>
        <p:sp>
          <p:nvSpPr>
            <p:cNvPr id="23" name="矩形: 圆角 13">
              <a:extLst>
                <a:ext uri="{FF2B5EF4-FFF2-40B4-BE49-F238E27FC236}">
                  <a16:creationId xmlns:a16="http://schemas.microsoft.com/office/drawing/2014/main" id="{E2CFFEDA-F9BD-4136-932A-39DF7B450069}"/>
                </a:ext>
              </a:extLst>
            </p:cNvPr>
            <p:cNvSpPr/>
            <p:nvPr/>
          </p:nvSpPr>
          <p:spPr>
            <a:xfrm>
              <a:off x="968087" y="3935527"/>
              <a:ext cx="1884448" cy="1083513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SVNBillo" panose="00000400000000000000" pitchFamily="2" charset="0"/>
              </a:endParaRPr>
            </a:p>
          </p:txBody>
        </p:sp>
        <p:sp>
          <p:nvSpPr>
            <p:cNvPr id="26" name="文本框 18">
              <a:extLst>
                <a:ext uri="{FF2B5EF4-FFF2-40B4-BE49-F238E27FC236}">
                  <a16:creationId xmlns:a16="http://schemas.microsoft.com/office/drawing/2014/main" id="{F5128D2E-8708-4225-ABED-D6354C815202}"/>
                </a:ext>
              </a:extLst>
            </p:cNvPr>
            <p:cNvSpPr txBox="1"/>
            <p:nvPr/>
          </p:nvSpPr>
          <p:spPr>
            <a:xfrm rot="16200000">
              <a:off x="1645809" y="3581458"/>
              <a:ext cx="831422" cy="158203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127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lgerian" panose="04020705040A02060702" pitchFamily="82" charset="0"/>
                  <a:ea typeface="字魂64号-萌趣软糖体" panose="00000500000000000000" pitchFamily="2" charset="-122"/>
                </a:rPr>
                <a:t>Bài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127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lgerian" panose="04020705040A02060702" pitchFamily="82" charset="0"/>
                  <a:ea typeface="字魂64号-萌趣软糖体" panose="00000500000000000000" pitchFamily="2" charset="-122"/>
                </a:rPr>
                <a:t> 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lgerian" panose="04020705040A02060702" pitchFamily="82" charset="0"/>
                <a:ea typeface="字魂64号-萌趣软糖体" panose="00000500000000000000" pitchFamily="2" charset="-122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821302" y="2939229"/>
            <a:ext cx="10109200" cy="310854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Ông </a:t>
            </a:r>
            <a:r>
              <a: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vác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 tre </a:t>
            </a:r>
            <a:r>
              <a: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endParaRPr lang="vi-VN" sz="3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Lưng của ông vẫn </a:t>
            </a:r>
            <a:r>
              <a: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thẳng</a:t>
            </a:r>
            <a:endParaRPr lang="vi-VN" sz="3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Ông </a:t>
            </a:r>
            <a:r>
              <a: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đẩy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chiếc cối xay</a:t>
            </a:r>
          </a:p>
          <a:p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Cối </a:t>
            </a:r>
            <a:r>
              <a: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quay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 chong chóng</a:t>
            </a: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 </a:t>
            </a:r>
            <a:r>
              <a: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 sông </a:t>
            </a:r>
            <a:r>
              <a: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endParaRPr lang="vi-VN" sz="3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Ông vẫn luôn </a:t>
            </a:r>
            <a:r>
              <a: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 về</a:t>
            </a:r>
            <a:endParaRPr lang="vi-VN" sz="3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 của ông </a:t>
            </a:r>
            <a:r>
              <a: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khỏe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ghê</a:t>
            </a:r>
          </a:p>
          <a:p>
            <a:r>
              <a: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 bao nhiêu việc.</a:t>
            </a:r>
          </a:p>
          <a:p>
            <a:pPr algn="r"/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(Hữu Thỉnh)</a:t>
            </a:r>
          </a:p>
        </p:txBody>
      </p:sp>
      <p:pic>
        <p:nvPicPr>
          <p:cNvPr id="1026" name="Picture 2" descr="Grandpa with Walking Stick Image 1 Stock Vector - Illustration of  moustache, cane: 1523182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137" y="4245305"/>
            <a:ext cx="1729062" cy="250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95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8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2"/>
          <p:cNvSpPr>
            <a:spLocks noChangeArrowheads="1"/>
          </p:cNvSpPr>
          <p:nvPr/>
        </p:nvSpPr>
        <p:spPr bwMode="auto">
          <a:xfrm>
            <a:off x="57150" y="32559"/>
            <a:ext cx="12077699" cy="6873875"/>
          </a:xfrm>
          <a:prstGeom prst="rect">
            <a:avLst/>
          </a:prstGeom>
          <a:noFill/>
          <a:ln w="57150">
            <a:pattFill prst="wdUpDiag">
              <a:fgClr>
                <a:schemeClr val="folHlink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23" descr="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523889"/>
            <a:ext cx="1219199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24" descr="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9423" y="-576029"/>
            <a:ext cx="12420600" cy="53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1956087" y="721495"/>
            <a:ext cx="8279827" cy="4274148"/>
          </a:xfrm>
          <a:prstGeom prst="cloudCallout">
            <a:avLst>
              <a:gd name="adj1" fmla="val 43028"/>
              <a:gd name="adj2" fmla="val 51781"/>
            </a:avLst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80545" y="1530504"/>
            <a:ext cx="89306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  <a:p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TIẾP SỨC </a:t>
            </a:r>
          </a:p>
        </p:txBody>
      </p:sp>
      <p:pic>
        <p:nvPicPr>
          <p:cNvPr id="11" name="Picture 18">
            <a:extLst>
              <a:ext uri="{FF2B5EF4-FFF2-40B4-BE49-F238E27FC236}">
                <a16:creationId xmlns:a16="http://schemas.microsoft.com/office/drawing/2014/main" id="{E2F41A7C-D1BD-41FA-A91D-4A5858046B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50213" y="4467523"/>
            <a:ext cx="1623524" cy="2346999"/>
          </a:xfrm>
          <a:prstGeom prst="rect">
            <a:avLst/>
          </a:prstGeom>
        </p:spPr>
      </p:pic>
      <p:pic>
        <p:nvPicPr>
          <p:cNvPr id="3" name="Hồ Chí Minh 2 (1)">
            <a:hlinkClick r:id="" action="ppaction://media"/>
            <a:extLst>
              <a:ext uri="{FF2B5EF4-FFF2-40B4-BE49-F238E27FC236}">
                <a16:creationId xmlns:a16="http://schemas.microsoft.com/office/drawing/2014/main" id="{6EECC97A-B90C-4A17-A906-74637C9651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425" y="98425"/>
            <a:ext cx="487363" cy="487363"/>
          </a:xfrm>
          <a:prstGeom prst="rect">
            <a:avLst/>
          </a:prstGeom>
        </p:spPr>
      </p:pic>
      <p:pic>
        <p:nvPicPr>
          <p:cNvPr id="4" name="Hồ Chí Minh 2 (1)">
            <a:hlinkClick r:id="" action="ppaction://media"/>
            <a:extLst>
              <a:ext uri="{FF2B5EF4-FFF2-40B4-BE49-F238E27FC236}">
                <a16:creationId xmlns:a16="http://schemas.microsoft.com/office/drawing/2014/main" id="{4855D37C-059B-4B09-A224-3049550568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425" y="984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7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520861" y="810228"/>
            <a:ext cx="11444120" cy="5613721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 w="57150"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20861" y="1528768"/>
            <a:ext cx="11150277" cy="440120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Ông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vác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 tre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Lưng của ông vẫn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thẳng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Ông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đẩy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chiếc cối xay</a:t>
            </a: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Cối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quay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 chong chóng</a:t>
            </a:r>
            <a:endParaRPr lang="en-US" sz="4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 sông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Ông vẫn luôn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 về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 của ông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khỏe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ghê</a:t>
            </a:r>
          </a:p>
          <a:p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 bao nhiêu việc.</a:t>
            </a:r>
          </a:p>
          <a:p>
            <a:pPr algn="r"/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(Hữu Thỉnh)</a:t>
            </a:r>
          </a:p>
        </p:txBody>
      </p:sp>
      <p:pic>
        <p:nvPicPr>
          <p:cNvPr id="1026" name="Picture 2" descr="Grandpa with Walking Stick Image 1 Stock Vector - Illustration of  moustache, cane: 1523182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341" y="3922091"/>
            <a:ext cx="2170077" cy="250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82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DA4A35-3FE4-4440-BB1D-34E9AC36D498}"/>
              </a:ext>
            </a:extLst>
          </p:cNvPr>
          <p:cNvSpPr txBox="1"/>
          <p:nvPr/>
        </p:nvSpPr>
        <p:spPr>
          <a:xfrm>
            <a:off x="735291" y="739506"/>
            <a:ext cx="114567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5400" b="1" dirty="0">
              <a:solidFill>
                <a:srgbClr val="0070C0"/>
              </a:solidFill>
              <a:latin typeface="Times New Roman" panose="02020603050405020304" pitchFamily="18" charset="0"/>
              <a:ea typeface="字魂64号-萌趣软糖体" panose="00000500000000000000" pitchFamily="2" charset="-122"/>
              <a:cs typeface="Times New Roman" panose="02020603050405020304" pitchFamily="18" charset="0"/>
            </a:endParaRPr>
          </a:p>
          <a:p>
            <a:pPr algn="l"/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+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Từ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chỉ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hoạt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động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: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vác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đẩy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, quay,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đi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về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.</a:t>
            </a:r>
            <a:endParaRPr lang="vi-VN" sz="4400" b="1" dirty="0">
              <a:solidFill>
                <a:srgbClr val="0070C0"/>
              </a:solidFill>
              <a:latin typeface="Times New Roman" panose="02020603050405020304" pitchFamily="18" charset="0"/>
              <a:ea typeface="字魂64号-萌趣软糖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A7A721-82A3-4D28-B253-12BF2498B5F9}"/>
              </a:ext>
            </a:extLst>
          </p:cNvPr>
          <p:cNvSpPr txBox="1"/>
          <p:nvPr/>
        </p:nvSpPr>
        <p:spPr>
          <a:xfrm>
            <a:off x="735290" y="2551837"/>
            <a:ext cx="11299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+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Từ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chỉ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đặc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điểm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: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dài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thẳng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rộng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khỏe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字魂64号-萌趣软糖体" panose="00000500000000000000" pitchFamily="2" charset="-122"/>
                <a:cs typeface="Times New Roman" panose="02020603050405020304" pitchFamily="18" charset="0"/>
              </a:rPr>
              <a:t>.</a:t>
            </a:r>
            <a:endParaRPr lang="vi-VN" sz="4400" b="1" dirty="0">
              <a:solidFill>
                <a:srgbClr val="0070C0"/>
              </a:solidFill>
              <a:latin typeface="Times New Roman" panose="02020603050405020304" pitchFamily="18" charset="0"/>
              <a:ea typeface="字魂64号-萌趣软糖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14C018-67A5-4E16-9EB1-6061D15711C8}"/>
              </a:ext>
            </a:extLst>
          </p:cNvPr>
          <p:cNvSpPr txBox="1"/>
          <p:nvPr/>
        </p:nvSpPr>
        <p:spPr>
          <a:xfrm>
            <a:off x="760429" y="3397478"/>
            <a:ext cx="110621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ước, hương vị, âm thanh, tính chất, tính nết, phẩm chất của con người.</a:t>
            </a:r>
          </a:p>
        </p:txBody>
      </p:sp>
    </p:spTree>
    <p:extLst>
      <p:ext uri="{BB962C8B-B14F-4D97-AF65-F5344CB8AC3E}">
        <p14:creationId xmlns:p14="http://schemas.microsoft.com/office/powerpoint/2010/main" val="260988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520861" y="810228"/>
            <a:ext cx="11444120" cy="5613721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 w="57150"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51482" y="1528768"/>
            <a:ext cx="10941054" cy="440120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Ông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vác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 tre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Lưng của ông vẫn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thẳng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Ông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đẩy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chiếc cối xay</a:t>
            </a: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Cối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quay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 chong chóng</a:t>
            </a:r>
            <a:endParaRPr lang="en-US" sz="4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 sông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Ông vẫn luôn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 về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 của ông </a:t>
            </a:r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khỏe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ghê</a:t>
            </a:r>
          </a:p>
          <a:p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 bao nhiêu việc.</a:t>
            </a:r>
          </a:p>
          <a:p>
            <a:pPr algn="r"/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(Hữu Thỉnh)</a:t>
            </a:r>
          </a:p>
        </p:txBody>
      </p:sp>
      <p:pic>
        <p:nvPicPr>
          <p:cNvPr id="1026" name="Picture 2" descr="Grandpa with Walking Stick Image 1 Stock Vector - Illustration of  moustache, cane: 1523182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341" y="3922091"/>
            <a:ext cx="2170077" cy="250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01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45289041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837</Words>
  <Application>Microsoft Office PowerPoint</Application>
  <PresentationFormat>Widescreen</PresentationFormat>
  <Paragraphs>108</Paragraphs>
  <Slides>21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42" baseType="lpstr">
      <vt:lpstr>UTM Tam Le</vt:lpstr>
      <vt:lpstr>Algerian</vt:lpstr>
      <vt:lpstr>等线</vt:lpstr>
      <vt:lpstr>Arial</vt:lpstr>
      <vt:lpstr>思源黑体 CN</vt:lpstr>
      <vt:lpstr>字魂64号-萌趣软糖体</vt:lpstr>
      <vt:lpstr>Calibri Light</vt:lpstr>
      <vt:lpstr>#9Slide07 HoneyCream</vt:lpstr>
      <vt:lpstr>思源黑体 CN Normal</vt:lpstr>
      <vt:lpstr>Times New Roman</vt:lpstr>
      <vt:lpstr>Cambria</vt:lpstr>
      <vt:lpstr>SVN-Newton</vt:lpstr>
      <vt:lpstr>#9Slide07 Altus</vt:lpstr>
      <vt:lpstr>Arial-Rounded</vt:lpstr>
      <vt:lpstr>#9Slide07 SVNZiclets</vt:lpstr>
      <vt:lpstr>锐字工房洪荒之光中黑简1.0</vt:lpstr>
      <vt:lpstr>#9Slide07 SVNBillo</vt:lpstr>
      <vt:lpstr>Calibri</vt:lpstr>
      <vt:lpstr>思源黑体 CN Bold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Administrator</cp:lastModifiedBy>
  <cp:revision>278</cp:revision>
  <dcterms:created xsi:type="dcterms:W3CDTF">2022-10-28T03:10:48Z</dcterms:created>
  <dcterms:modified xsi:type="dcterms:W3CDTF">2023-11-14T16:21:41Z</dcterms:modified>
</cp:coreProperties>
</file>