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5.xml" ContentType="application/vnd.openxmlformats-officedocument.theme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6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4" r:id="rId2"/>
    <p:sldMasterId id="2147483676" r:id="rId3"/>
    <p:sldMasterId id="2147483688" r:id="rId4"/>
    <p:sldMasterId id="2147483700" r:id="rId5"/>
    <p:sldMasterId id="2147483712" r:id="rId6"/>
    <p:sldMasterId id="2147483736" r:id="rId7"/>
  </p:sldMasterIdLst>
  <p:notesMasterIdLst>
    <p:notesMasterId r:id="rId26"/>
  </p:notesMasterIdLst>
  <p:handoutMasterIdLst>
    <p:handoutMasterId r:id="rId27"/>
  </p:handoutMasterIdLst>
  <p:sldIdLst>
    <p:sldId id="499" r:id="rId8"/>
    <p:sldId id="472" r:id="rId9"/>
    <p:sldId id="503" r:id="rId10"/>
    <p:sldId id="473" r:id="rId11"/>
    <p:sldId id="500" r:id="rId12"/>
    <p:sldId id="502" r:id="rId13"/>
    <p:sldId id="501" r:id="rId14"/>
    <p:sldId id="483" r:id="rId15"/>
    <p:sldId id="504" r:id="rId16"/>
    <p:sldId id="475" r:id="rId17"/>
    <p:sldId id="474" r:id="rId18"/>
    <p:sldId id="506" r:id="rId19"/>
    <p:sldId id="509" r:id="rId20"/>
    <p:sldId id="510" r:id="rId21"/>
    <p:sldId id="511" r:id="rId22"/>
    <p:sldId id="512" r:id="rId23"/>
    <p:sldId id="514" r:id="rId24"/>
    <p:sldId id="505" r:id="rId25"/>
  </p:sldIdLst>
  <p:sldSz cx="12192000" cy="6858000"/>
  <p:notesSz cx="6858000" cy="9144000"/>
  <p:embeddedFontLst>
    <p:embeddedFont>
      <p:font typeface="#9Slide07 HoneyCream" panose="020B0604020202020204" charset="0"/>
      <p:regular r:id="rId28"/>
    </p:embeddedFont>
    <p:embeddedFont>
      <p:font typeface="SimSun" panose="02010600030101010101" pitchFamily="2" charset="-122"/>
      <p:regular r:id="rId29"/>
    </p:embeddedFont>
    <p:embeddedFont>
      <p:font typeface="#9Slide07 Altus" panose="020B0604020202020204" charset="0"/>
      <p:regular r:id="rId30"/>
    </p:embeddedFont>
    <p:embeddedFont>
      <p:font typeface="HP001 4 hàng" panose="020B0603050302020204" pitchFamily="34" charset="0"/>
      <p:regular r:id="rId31"/>
      <p:bold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#9Slide03 SFU Grenoble" panose="020B0604020202020204" charset="0"/>
      <p:regular r:id="rId37"/>
    </p:embeddedFont>
    <p:embeddedFont>
      <p:font typeface="UTM Cookies" panose="02040603050506020204" pitchFamily="18" charset="0"/>
      <p:regular r:id="rId38"/>
    </p:embeddedFont>
    <p:embeddedFont>
      <p:font typeface="Cambria" panose="02040503050406030204" pitchFamily="18" charset="0"/>
      <p:regular r:id="rId39"/>
      <p:bold r:id="rId40"/>
      <p:italic r:id="rId41"/>
      <p:boldItalic r:id="rId42"/>
    </p:embeddedFont>
    <p:embeddedFont>
      <p:font typeface="Calibri Light" panose="020F0302020204030204" pitchFamily="34" charset="0"/>
      <p:regular r:id="rId43"/>
      <p:italic r:id="rId44"/>
    </p:embeddedFont>
  </p:embeddedFontLst>
  <p:custDataLst>
    <p:tags r:id="rId4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A2CC4E"/>
    <a:srgbClr val="EF45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374" autoAdjust="0"/>
    <p:restoredTop sz="94660"/>
  </p:normalViewPr>
  <p:slideViewPr>
    <p:cSldViewPr snapToGrid="0">
      <p:cViewPr varScale="1">
        <p:scale>
          <a:sx n="80" d="100"/>
          <a:sy n="80" d="100"/>
        </p:scale>
        <p:origin x="118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2" d="100"/>
          <a:sy n="52" d="100"/>
        </p:scale>
        <p:origin x="2680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2.fntdata"/><Relationship Id="rId21" Type="http://schemas.openxmlformats.org/officeDocument/2006/relationships/slide" Target="slides/slide14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9" Type="http://schemas.openxmlformats.org/officeDocument/2006/relationships/font" Target="fonts/font2.fntdata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handoutMaster" Target="handoutMasters/handout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theme" Target="theme/theme1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presProps" Target="presProps.xml"/><Relationship Id="rId20" Type="http://schemas.openxmlformats.org/officeDocument/2006/relationships/slide" Target="slides/slide13.xml"/><Relationship Id="rId41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D43930-02E3-4C1E-A082-000CB840E52A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DABDE-FCB5-44C1-969D-1C329B001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7756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44D09-78C9-491C-8874-AF631A1BF5B7}" type="datetimeFigureOut">
              <a:rPr lang="zh-CN" altLang="en-US" smtClean="0"/>
              <a:t>2024/3/31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BD2A6-323F-4802-8465-E744631708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254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E5EE733-4D92-4827-87ED-802C0430BE1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6842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en-US" sz="1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1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bấm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rốt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thỏ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nhổ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cà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rốt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sai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Cuối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bấm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nông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Bấm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slide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1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2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theo.</a:t>
            </a:r>
            <a:endParaRPr lang="en-US" sz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BD2A6-323F-4802-8465-E7446317081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598825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 smtClean="0"/>
              <a:t>Bấm chọn củ cả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EBD2A6-323F-4802-8465-E7446317081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1041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61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164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746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923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20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51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17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84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575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33D9039-A109-47D3-9C4C-87AF8B59578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99"/>
          <a:stretch/>
        </p:blipFill>
        <p:spPr>
          <a:xfrm>
            <a:off x="13043339" y="5455909"/>
            <a:ext cx="2564524" cy="2804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008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9515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35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3968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6130" y="911716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414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70319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861569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51903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8341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1797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5325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0656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16130" y="911716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67964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01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38031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96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3036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8353" y="1661697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815377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13741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94849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96399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803536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77256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73858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45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9845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8353" y="1661697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76966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40809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83185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138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9988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5588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47745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2972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577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26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10654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64087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850716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01431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721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31531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012" y="-57050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6801" y="797718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73132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504072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012" y="-57050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37837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313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30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012" y="-57050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5775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345593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18529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2036157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012" y="-570509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1" y="797718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07524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490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464695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458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26611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8021" y="-29798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810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9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700320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8021" y="-29798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669942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1768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840245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32826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8021" y="-297984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1" y="1555299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13417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170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420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8787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3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hyperlink" Target="https://www.facebook.com/groups/629898828017053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groups/629898828017053" TargetMode="External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theme" Target="../theme/theme3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20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image" Target="../media/image9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13" Type="http://schemas.openxmlformats.org/officeDocument/2006/relationships/theme" Target="../theme/theme4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12" Type="http://schemas.openxmlformats.org/officeDocument/2006/relationships/slideLayout" Target="../slideLayouts/slideLayout42.xml"/><Relationship Id="rId1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3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11" Type="http://schemas.openxmlformats.org/officeDocument/2006/relationships/slideLayout" Target="../slideLayouts/slideLayout41.xml"/><Relationship Id="rId5" Type="http://schemas.openxmlformats.org/officeDocument/2006/relationships/slideLayout" Target="../slideLayouts/slideLayout3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40.xml"/><Relationship Id="rId4" Type="http://schemas.openxmlformats.org/officeDocument/2006/relationships/slideLayout" Target="../slideLayouts/slideLayout34.xml"/><Relationship Id="rId9" Type="http://schemas.openxmlformats.org/officeDocument/2006/relationships/slideLayout" Target="../slideLayouts/slideLayout39.xml"/><Relationship Id="rId14" Type="http://schemas.openxmlformats.org/officeDocument/2006/relationships/image" Target="../media/image9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13" Type="http://schemas.openxmlformats.org/officeDocument/2006/relationships/theme" Target="../theme/theme5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slideLayout" Target="../slideLayouts/slideLayout54.xml"/><Relationship Id="rId1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4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Relationship Id="rId14" Type="http://schemas.openxmlformats.org/officeDocument/2006/relationships/image" Target="../media/image9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2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57.xml"/><Relationship Id="rId7" Type="http://schemas.openxmlformats.org/officeDocument/2006/relationships/slideLayout" Target="../slideLayouts/slideLayout61.xml"/><Relationship Id="rId12" Type="http://schemas.openxmlformats.org/officeDocument/2006/relationships/theme" Target="../theme/theme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56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55.xml"/><Relationship Id="rId6" Type="http://schemas.openxmlformats.org/officeDocument/2006/relationships/slideLayout" Target="../slideLayouts/slideLayout60.xml"/><Relationship Id="rId11" Type="http://schemas.openxmlformats.org/officeDocument/2006/relationships/slideLayout" Target="../slideLayouts/slideLayout65.xml"/><Relationship Id="rId5" Type="http://schemas.openxmlformats.org/officeDocument/2006/relationships/slideLayout" Target="../slideLayouts/slideLayout59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64.xml"/><Relationship Id="rId4" Type="http://schemas.openxmlformats.org/officeDocument/2006/relationships/slideLayout" Target="../slideLayouts/slideLayout58.xml"/><Relationship Id="rId9" Type="http://schemas.openxmlformats.org/officeDocument/2006/relationships/slideLayout" Target="../slideLayouts/slideLayout63.xml"/><Relationship Id="rId14" Type="http://schemas.openxmlformats.org/officeDocument/2006/relationships/image" Target="../media/image2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68.xml"/><Relationship Id="rId7" Type="http://schemas.openxmlformats.org/officeDocument/2006/relationships/slideLayout" Target="../slideLayouts/slideLayout72.xml"/><Relationship Id="rId12" Type="http://schemas.openxmlformats.org/officeDocument/2006/relationships/theme" Target="../theme/theme7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67.xml"/><Relationship Id="rId16" Type="http://schemas.openxmlformats.org/officeDocument/2006/relationships/hyperlink" Target="https://www.facebook.com/groups/629898828017053" TargetMode="Externa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75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80131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3200" b="0" dirty="0" smtClean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By: Tư Bùi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 err="1">
                <a:solidFill>
                  <a:srgbClr val="50AE47"/>
                </a:solidFill>
                <a:latin typeface="#9Slide07 HoneyCream" pitchFamily="2" charset="0"/>
              </a:rPr>
              <a:t>Măng</a:t>
            </a:r>
            <a:r>
              <a:rPr lang="en-US" sz="3200" b="0" dirty="0">
                <a:solidFill>
                  <a:srgbClr val="50AE47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8085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789" r:id="rId9"/>
    <p:sldLayoutId id="2147483788" r:id="rId10"/>
    <p:sldLayoutId id="2147483787" r:id="rId11"/>
    <p:sldLayoutId id="2147483786" r:id="rId12"/>
    <p:sldLayoutId id="2147483669" r:id="rId13"/>
    <p:sldLayoutId id="2147483670" r:id="rId14"/>
    <p:sldLayoutId id="2147483671" r:id="rId15"/>
    <p:sldLayoutId id="2147483672" r:id="rId16"/>
    <p:sldLayoutId id="2147483673" r:id="rId17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1F833EC4-E2F9-4549-A464-40B7E5EEA6FD}"/>
              </a:ext>
            </a:extLst>
          </p:cNvPr>
          <p:cNvGrpSpPr/>
          <p:nvPr userDrawn="1"/>
        </p:nvGrpSpPr>
        <p:grpSpPr>
          <a:xfrm>
            <a:off x="0" y="0"/>
            <a:ext cx="12309881" cy="6858000"/>
            <a:chOff x="0" y="0"/>
            <a:chExt cx="12309881" cy="6858000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C990D388-9074-4BA5-80A8-22320140908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667000" y="-2667000"/>
              <a:ext cx="6858000" cy="12192000"/>
            </a:xfrm>
            <a:prstGeom prst="rect">
              <a:avLst/>
            </a:prstGeom>
          </p:spPr>
        </p:pic>
        <p:sp>
          <p:nvSpPr>
            <p:cNvPr id="4" name="矩形: 圆角 3">
              <a:extLst>
                <a:ext uri="{FF2B5EF4-FFF2-40B4-BE49-F238E27FC236}">
                  <a16:creationId xmlns:a16="http://schemas.microsoft.com/office/drawing/2014/main" id="{63E2F4B5-8CE5-4856-AD7D-53EABD075E69}"/>
                </a:ext>
              </a:extLst>
            </p:cNvPr>
            <p:cNvSpPr/>
            <p:nvPr/>
          </p:nvSpPr>
          <p:spPr>
            <a:xfrm>
              <a:off x="429986" y="664016"/>
              <a:ext cx="11332027" cy="5758800"/>
            </a:xfrm>
            <a:prstGeom prst="roundRect">
              <a:avLst/>
            </a:prstGeom>
            <a:noFill/>
            <a:ln w="34925" cap="rnd">
              <a:solidFill>
                <a:srgbClr val="139F4E"/>
              </a:solidFill>
              <a:prstDash val="dash"/>
              <a:round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等线" panose="020B0604020202020204" charset="-122"/>
                <a:cs typeface="+mn-cs"/>
              </a:endParaRPr>
            </a:p>
          </p:txBody>
        </p:sp>
        <p:pic>
          <p:nvPicPr>
            <p:cNvPr id="5" name="图片 4">
              <a:extLst>
                <a:ext uri="{FF2B5EF4-FFF2-40B4-BE49-F238E27FC236}">
                  <a16:creationId xmlns:a16="http://schemas.microsoft.com/office/drawing/2014/main" id="{C5ADCA99-DAF4-4291-84A9-6E7BE648008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31" t="71037" r="529" b="3042"/>
            <a:stretch/>
          </p:blipFill>
          <p:spPr>
            <a:xfrm>
              <a:off x="8904514" y="5528668"/>
              <a:ext cx="3405367" cy="1329332"/>
            </a:xfrm>
            <a:prstGeom prst="rect">
              <a:avLst/>
            </a:prstGeom>
          </p:spPr>
        </p:pic>
        <p:grpSp>
          <p:nvGrpSpPr>
            <p:cNvPr id="6" name="组合 5">
              <a:extLst>
                <a:ext uri="{FF2B5EF4-FFF2-40B4-BE49-F238E27FC236}">
                  <a16:creationId xmlns:a16="http://schemas.microsoft.com/office/drawing/2014/main" id="{90FD8696-508A-46C2-B9A5-C8837437E346}"/>
                </a:ext>
              </a:extLst>
            </p:cNvPr>
            <p:cNvGrpSpPr/>
            <p:nvPr/>
          </p:nvGrpSpPr>
          <p:grpSpPr>
            <a:xfrm rot="5400000">
              <a:off x="5855396" y="-922095"/>
              <a:ext cx="432193" cy="2620065"/>
              <a:chOff x="246324" y="1213812"/>
              <a:chExt cx="542866" cy="4514837"/>
            </a:xfrm>
          </p:grpSpPr>
          <p:sp>
            <p:nvSpPr>
              <p:cNvPr id="10" name="矩形: 圆角 9">
                <a:extLst>
                  <a:ext uri="{FF2B5EF4-FFF2-40B4-BE49-F238E27FC236}">
                    <a16:creationId xmlns:a16="http://schemas.microsoft.com/office/drawing/2014/main" id="{D090BB28-5099-4CBB-82A1-4C7600071AA6}"/>
                  </a:ext>
                </a:extLst>
              </p:cNvPr>
              <p:cNvSpPr/>
              <p:nvPr/>
            </p:nvSpPr>
            <p:spPr>
              <a:xfrm rot="5400000" flipH="1" flipV="1">
                <a:off x="369398" y="5318468"/>
                <a:ext cx="287107" cy="533255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  <p:sp>
            <p:nvSpPr>
              <p:cNvPr id="11" name="矩形: 圆角 10">
                <a:extLst>
                  <a:ext uri="{FF2B5EF4-FFF2-40B4-BE49-F238E27FC236}">
                    <a16:creationId xmlns:a16="http://schemas.microsoft.com/office/drawing/2014/main" id="{9B26AE79-14A4-4595-B87C-340D6E201629}"/>
                  </a:ext>
                </a:extLst>
              </p:cNvPr>
              <p:cNvSpPr/>
              <p:nvPr/>
            </p:nvSpPr>
            <p:spPr>
              <a:xfrm rot="5400000" flipH="1" flipV="1">
                <a:off x="379009" y="1090739"/>
                <a:ext cx="287107" cy="533254"/>
              </a:xfrm>
              <a:prstGeom prst="roundRect">
                <a:avLst>
                  <a:gd name="adj" fmla="val 50000"/>
                </a:avLst>
              </a:prstGeom>
              <a:solidFill>
                <a:srgbClr val="59D36A"/>
              </a:solidFill>
              <a:ln w="762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等线" panose="020B0604020202020204" charset="-122"/>
                  <a:cs typeface="+mn-cs"/>
                </a:endParaRPr>
              </a:p>
            </p:txBody>
          </p:sp>
        </p:grp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E3B6CFF1-6C5F-4973-8039-0FDC3B0DAAC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4" t="41607" r="74503" b="49783"/>
            <a:stretch/>
          </p:blipFill>
          <p:spPr>
            <a:xfrm>
              <a:off x="7381524" y="609676"/>
              <a:ext cx="837659" cy="527951"/>
            </a:xfrm>
            <a:prstGeom prst="rect">
              <a:avLst/>
            </a:prstGeom>
          </p:spPr>
        </p:pic>
        <p:pic>
          <p:nvPicPr>
            <p:cNvPr id="8" name="图片 7">
              <a:extLst>
                <a:ext uri="{FF2B5EF4-FFF2-40B4-BE49-F238E27FC236}">
                  <a16:creationId xmlns:a16="http://schemas.microsoft.com/office/drawing/2014/main" id="{E168D529-666E-4291-9C8B-7493590088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4" t="41607" r="74503" b="49783"/>
            <a:stretch/>
          </p:blipFill>
          <p:spPr>
            <a:xfrm>
              <a:off x="3923800" y="185838"/>
              <a:ext cx="837659" cy="527951"/>
            </a:xfrm>
            <a:prstGeom prst="rect">
              <a:avLst/>
            </a:prstGeom>
          </p:spPr>
        </p:pic>
      </p:grpSp>
      <p:sp>
        <p:nvSpPr>
          <p:cNvPr id="13" name="TextBox 12"/>
          <p:cNvSpPr txBox="1"/>
          <p:nvPr userDrawn="1"/>
        </p:nvSpPr>
        <p:spPr>
          <a:xfrm>
            <a:off x="-49015" y="-37324"/>
            <a:ext cx="209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MĂNG NON</a:t>
            </a:r>
          </a:p>
        </p:txBody>
      </p:sp>
      <p:sp>
        <p:nvSpPr>
          <p:cNvPr id="14" name="TextBox 13"/>
          <p:cNvSpPr txBox="1"/>
          <p:nvPr userDrawn="1"/>
        </p:nvSpPr>
        <p:spPr>
          <a:xfrm>
            <a:off x="10215145" y="6484339"/>
            <a:ext cx="209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MĂNG NON</a:t>
            </a:r>
          </a:p>
        </p:txBody>
      </p:sp>
      <p:sp>
        <p:nvSpPr>
          <p:cNvPr id="15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22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9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3200" b="0" dirty="0" smtClean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By: Tư Bùi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31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 err="1">
                <a:solidFill>
                  <a:srgbClr val="50AE47"/>
                </a:solidFill>
                <a:latin typeface="#9Slide07 HoneyCream" pitchFamily="2" charset="0"/>
              </a:rPr>
              <a:t>Măng</a:t>
            </a:r>
            <a:r>
              <a:rPr lang="en-US" sz="3200" b="0" dirty="0">
                <a:solidFill>
                  <a:srgbClr val="50AE47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622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mc:AlternateContent xmlns:mc="http://schemas.openxmlformats.org/markup-compatibility/2006" xmlns:p14="http://schemas.microsoft.com/office/powerpoint/2010/main">
    <mc:Choice Requires="p14">
      <p:transition spd="slow" p14:dur="3500" advClick="0" advTm="3000">
        <p:random/>
      </p:transition>
    </mc:Choice>
    <mc:Fallback xmlns="">
      <p:transition spd="slow" advClick="0" advTm="3000">
        <p:random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Box 77"/>
          <p:cNvSpPr txBox="1"/>
          <p:nvPr userDrawn="1"/>
        </p:nvSpPr>
        <p:spPr>
          <a:xfrm>
            <a:off x="-49015" y="-37324"/>
            <a:ext cx="209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MĂNG NON</a:t>
            </a:r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35262" y="-221075"/>
            <a:ext cx="2186247" cy="2317405"/>
          </a:xfrm>
          <a:prstGeom prst="rect">
            <a:avLst/>
          </a:prstGeom>
        </p:spPr>
      </p:pic>
      <p:pic>
        <p:nvPicPr>
          <p:cNvPr id="85" name="Picture 84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86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88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93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3200" b="0" dirty="0" smtClean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By: Tư Bùi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95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 err="1">
                <a:solidFill>
                  <a:srgbClr val="50AE47"/>
                </a:solidFill>
                <a:latin typeface="#9Slide07 HoneyCream" pitchFamily="2" charset="0"/>
              </a:rPr>
              <a:t>Măng</a:t>
            </a:r>
            <a:r>
              <a:rPr lang="en-US" sz="3200" b="0" dirty="0">
                <a:solidFill>
                  <a:srgbClr val="50AE47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96" name="Picture 95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564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790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-49015" y="-37324"/>
            <a:ext cx="209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MĂNG NON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0215145" y="6484339"/>
            <a:ext cx="209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MĂNG NON</a:t>
            </a:r>
          </a:p>
        </p:txBody>
      </p:sp>
      <p:sp>
        <p:nvSpPr>
          <p:cNvPr id="13" name="Date Placeholder 3"/>
          <p:cNvSpPr txBox="1">
            <a:spLocks/>
          </p:cNvSpPr>
          <p:nvPr userDrawn="1"/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defPPr>
              <a:defRPr lang="zh-CN"/>
            </a:defPPr>
            <a:lvl1pPr marL="0" algn="l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defPPr>
              <a:defRPr lang="zh-CN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35262" y="-221075"/>
            <a:ext cx="2186247" cy="23174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7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3200" b="0" dirty="0" smtClean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By: Tư Bùi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 err="1">
                <a:solidFill>
                  <a:srgbClr val="50AE47"/>
                </a:solidFill>
                <a:latin typeface="#9Slide07 HoneyCream" pitchFamily="2" charset="0"/>
              </a:rPr>
              <a:t>Măng</a:t>
            </a:r>
            <a:r>
              <a:rPr lang="en-US" sz="3200" b="0" dirty="0">
                <a:solidFill>
                  <a:srgbClr val="50AE47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156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791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10215145" y="6484339"/>
            <a:ext cx="209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MĂNG NON</a:t>
            </a:r>
          </a:p>
        </p:txBody>
      </p:sp>
      <p:sp>
        <p:nvSpPr>
          <p:cNvPr id="13" name="Date Placeholder 3"/>
          <p:cNvSpPr txBox="1">
            <a:spLocks/>
          </p:cNvSpPr>
          <p:nvPr userDrawn="1"/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defPPr>
              <a:defRPr lang="zh-CN"/>
            </a:defPPr>
            <a:lvl1pPr marL="0" algn="l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defPPr>
              <a:defRPr lang="zh-CN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35262" y="-221075"/>
            <a:ext cx="2186247" cy="23174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7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3200" b="0" dirty="0" smtClean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By: Tư Bùi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 err="1">
                <a:solidFill>
                  <a:srgbClr val="50AE47"/>
                </a:solidFill>
                <a:latin typeface="#9Slide07 HoneyCream" pitchFamily="2" charset="0"/>
              </a:rPr>
              <a:t>Măng</a:t>
            </a:r>
            <a:r>
              <a:rPr lang="en-US" sz="3200" b="0" dirty="0">
                <a:solidFill>
                  <a:srgbClr val="50AE47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47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9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-49015" y="-37324"/>
            <a:ext cx="209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MĂNG NON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0215145" y="6484339"/>
            <a:ext cx="209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MĂNG NON</a:t>
            </a:r>
          </a:p>
        </p:txBody>
      </p:sp>
      <p:sp>
        <p:nvSpPr>
          <p:cNvPr id="13" name="Date Placeholder 3"/>
          <p:cNvSpPr txBox="1">
            <a:spLocks/>
          </p:cNvSpPr>
          <p:nvPr userDrawn="1"/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defPPr>
              <a:defRPr lang="zh-CN"/>
            </a:defPPr>
            <a:lvl1pPr marL="0" algn="l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defPPr>
              <a:defRPr lang="zh-CN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35262" y="-221075"/>
            <a:ext cx="2186247" cy="23174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7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3200" b="0" dirty="0" smtClean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By: Tư Bùi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 err="1">
                <a:solidFill>
                  <a:srgbClr val="50AE47"/>
                </a:solidFill>
                <a:latin typeface="#9Slide07 HoneyCream" pitchFamily="2" charset="0"/>
              </a:rPr>
              <a:t>Măng</a:t>
            </a:r>
            <a:r>
              <a:rPr lang="en-US" sz="3200" b="0" dirty="0">
                <a:solidFill>
                  <a:srgbClr val="50AE47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386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Date Placeholder 3"/>
          <p:cNvSpPr txBox="1">
            <a:spLocks/>
          </p:cNvSpPr>
          <p:nvPr userDrawn="1"/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-49015" y="-37324"/>
            <a:ext cx="209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MĂNG NON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10215145" y="6484339"/>
            <a:ext cx="2094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92D050"/>
                </a:solidFill>
                <a:effectLst/>
                <a:uLnTx/>
                <a:uFillTx/>
                <a:latin typeface="UTM Habano" panose="02040603050506020204" pitchFamily="18" charset="0"/>
                <a:ea typeface="+mn-ea"/>
                <a:cs typeface="+mn-cs"/>
              </a:rPr>
              <a:t>MĂNG NON</a:t>
            </a:r>
          </a:p>
        </p:txBody>
      </p:sp>
      <p:sp>
        <p:nvSpPr>
          <p:cNvPr id="13" name="Date Placeholder 3"/>
          <p:cNvSpPr txBox="1">
            <a:spLocks/>
          </p:cNvSpPr>
          <p:nvPr userDrawn="1"/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defPPr>
              <a:defRPr lang="zh-CN"/>
            </a:defPPr>
            <a:lvl1pPr marL="0" algn="l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3/31/2024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defPPr>
              <a:defRPr lang="zh-CN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601A826-9DBC-4144-A309-96D00EDA9B8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235262" y="-221075"/>
            <a:ext cx="2186247" cy="231740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EDD49C-554B-4C28-92F7-B784D7D8872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791450"/>
            <a:ext cx="1824009" cy="2002485"/>
          </a:xfrm>
          <a:prstGeom prst="rect">
            <a:avLst/>
          </a:prstGeom>
        </p:spPr>
      </p:pic>
      <p:sp>
        <p:nvSpPr>
          <p:cNvPr id="17" name="TextBox 3">
            <a:extLst>
              <a:ext uri="{FF2B5EF4-FFF2-40B4-BE49-F238E27FC236}">
                <a16:creationId xmlns:a16="http://schemas.microsoft.com/office/drawing/2014/main" id="{F9034237-DA06-4066-849E-00A115FF4EA1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134C9EFF-C59B-47AD-BC67-24488957F3EB}"/>
              </a:ext>
            </a:extLst>
          </p:cNvPr>
          <p:cNvSpPr txBox="1">
            <a:spLocks/>
          </p:cNvSpPr>
          <p:nvPr userDrawn="1"/>
        </p:nvSpPr>
        <p:spPr>
          <a:xfrm>
            <a:off x="10298594" y="-22107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chemeClr val="accent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chemeClr val="accent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9E5F6F2C-DE77-4B3E-986A-23D69ABD846E}"/>
              </a:ext>
            </a:extLst>
          </p:cNvPr>
          <p:cNvSpPr txBox="1">
            <a:spLocks/>
          </p:cNvSpPr>
          <p:nvPr userDrawn="1"/>
        </p:nvSpPr>
        <p:spPr>
          <a:xfrm>
            <a:off x="1435012" y="9462561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>
                <a:solidFill>
                  <a:srgbClr val="2C9430"/>
                </a:solidFill>
                <a:latin typeface="#9Slide07 HoneyCream" pitchFamily="2" charset="0"/>
              </a:rPr>
              <a:t>Măng Non</a:t>
            </a:r>
            <a:endParaRPr lang="en-US" sz="3200" b="0" dirty="0">
              <a:solidFill>
                <a:srgbClr val="2C9430"/>
              </a:solidFill>
              <a:latin typeface="#9Slide07 HoneyCream" pitchFamily="2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2C38DA38-71FB-4CEB-B777-09292390EC4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B3E06E2-B8CD-4348-A929-48748D52322A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1A0A433-1C81-43D6-86C9-906F9D1CD5C6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7AB7940-731C-4B6C-8537-33EBAD98DEB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6108D78E-8090-455C-81F2-F57D8860EAC5}"/>
              </a:ext>
            </a:extLst>
          </p:cNvPr>
          <p:cNvSpPr txBox="1">
            <a:spLocks/>
          </p:cNvSpPr>
          <p:nvPr userDrawn="1"/>
        </p:nvSpPr>
        <p:spPr>
          <a:xfrm>
            <a:off x="10260676" y="-80913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3200" b="0" dirty="0" smtClean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By: Tư Bùi</a:t>
            </a:r>
            <a:endParaRPr lang="en-US" sz="3200" b="0" dirty="0">
              <a:solidFill>
                <a:schemeClr val="accent6">
                  <a:lumMod val="50000"/>
                </a:schemeClr>
              </a:solidFill>
              <a:latin typeface="#9Slide07 Altus" pitchFamily="2" charset="0"/>
            </a:endParaRPr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7A218C26-69B7-499C-B190-96851A78FEC6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accent3">
                    <a:lumMod val="60000"/>
                    <a:lumOff val="4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accent3">
                  <a:lumMod val="60000"/>
                  <a:lumOff val="4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6AA5128D-EAF5-483C-871A-4BFED87FD86D}"/>
              </a:ext>
            </a:extLst>
          </p:cNvPr>
          <p:cNvSpPr txBox="1">
            <a:spLocks/>
          </p:cNvSpPr>
          <p:nvPr userDrawn="1"/>
        </p:nvSpPr>
        <p:spPr>
          <a:xfrm>
            <a:off x="-2052207" y="169068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 err="1">
                <a:solidFill>
                  <a:srgbClr val="50AE47"/>
                </a:solidFill>
                <a:latin typeface="#9Slide07 HoneyCream" pitchFamily="2" charset="0"/>
              </a:rPr>
              <a:t>Măng</a:t>
            </a:r>
            <a:r>
              <a:rPr lang="en-US" sz="3200" b="0" dirty="0">
                <a:solidFill>
                  <a:srgbClr val="50AE47"/>
                </a:solidFill>
                <a:latin typeface="#9Slide07 HoneyCream" pitchFamily="2" charset="0"/>
              </a:rPr>
              <a:t> Non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FD30DE0-A467-4251-9C3A-A1C317B497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DAB0BDD7-87EC-486A-B615-E37ABFEB53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A7B57CC-00D0-41DB-B5AF-37D47FB69AD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2E588B1C-8AC9-4740-A8D9-6AF0680251B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774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4" Type="http://schemas.microsoft.com/office/2007/relationships/hdphoto" Target="../media/hdphoto4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gif"/><Relationship Id="rId3" Type="http://schemas.openxmlformats.org/officeDocument/2006/relationships/slideLayout" Target="../slideLayouts/slideLayout19.xml"/><Relationship Id="rId7" Type="http://schemas.openxmlformats.org/officeDocument/2006/relationships/image" Target="../media/image36.gif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5.gif"/><Relationship Id="rId5" Type="http://schemas.openxmlformats.org/officeDocument/2006/relationships/image" Target="../media/image34.gif"/><Relationship Id="rId10" Type="http://schemas.openxmlformats.org/officeDocument/2006/relationships/image" Target="../media/image29.png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p3"/><Relationship Id="rId13" Type="http://schemas.openxmlformats.org/officeDocument/2006/relationships/image" Target="../media/image34.gif"/><Relationship Id="rId18" Type="http://schemas.openxmlformats.org/officeDocument/2006/relationships/image" Target="../media/image38.png"/><Relationship Id="rId3" Type="http://schemas.microsoft.com/office/2007/relationships/media" Target="../media/media5.mp3"/><Relationship Id="rId7" Type="http://schemas.microsoft.com/office/2007/relationships/media" Target="../media/media7.mp3"/><Relationship Id="rId12" Type="http://schemas.openxmlformats.org/officeDocument/2006/relationships/image" Target="../media/image35.gif"/><Relationship Id="rId17" Type="http://schemas.openxmlformats.org/officeDocument/2006/relationships/image" Target="../media/image42.gif"/><Relationship Id="rId2" Type="http://schemas.openxmlformats.org/officeDocument/2006/relationships/audio" Target="../media/media4.mp3"/><Relationship Id="rId16" Type="http://schemas.openxmlformats.org/officeDocument/2006/relationships/image" Target="../media/image41.gif"/><Relationship Id="rId1" Type="http://schemas.microsoft.com/office/2007/relationships/media" Target="../media/media4.mp3"/><Relationship Id="rId6" Type="http://schemas.openxmlformats.org/officeDocument/2006/relationships/audio" Target="../media/media6.mp3"/><Relationship Id="rId11" Type="http://schemas.openxmlformats.org/officeDocument/2006/relationships/slideLayout" Target="../slideLayouts/slideLayout31.xml"/><Relationship Id="rId5" Type="http://schemas.microsoft.com/office/2007/relationships/media" Target="../media/media6.mp3"/><Relationship Id="rId15" Type="http://schemas.openxmlformats.org/officeDocument/2006/relationships/image" Target="../media/image40.gif"/><Relationship Id="rId10" Type="http://schemas.openxmlformats.org/officeDocument/2006/relationships/audio" Target="../media/media8.mp3"/><Relationship Id="rId19" Type="http://schemas.openxmlformats.org/officeDocument/2006/relationships/image" Target="../media/image29.png"/><Relationship Id="rId4" Type="http://schemas.openxmlformats.org/officeDocument/2006/relationships/audio" Target="../media/media5.mp3"/><Relationship Id="rId9" Type="http://schemas.microsoft.com/office/2007/relationships/media" Target="../media/media8.mp3"/><Relationship Id="rId14" Type="http://schemas.openxmlformats.org/officeDocument/2006/relationships/image" Target="../media/image39.gi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gif"/><Relationship Id="rId13" Type="http://schemas.openxmlformats.org/officeDocument/2006/relationships/image" Target="../media/image46.png"/><Relationship Id="rId3" Type="http://schemas.openxmlformats.org/officeDocument/2006/relationships/audio" Target="../media/audio1.wav"/><Relationship Id="rId7" Type="http://schemas.openxmlformats.org/officeDocument/2006/relationships/image" Target="../media/image43.gif"/><Relationship Id="rId12" Type="http://schemas.openxmlformats.org/officeDocument/2006/relationships/image" Target="../media/image45.gi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7.gif"/><Relationship Id="rId1" Type="http://schemas.openxmlformats.org/officeDocument/2006/relationships/slideLayout" Target="../slideLayouts/slideLayout44.xml"/><Relationship Id="rId6" Type="http://schemas.openxmlformats.org/officeDocument/2006/relationships/audio" Target="../media/audio4.wav"/><Relationship Id="rId11" Type="http://schemas.openxmlformats.org/officeDocument/2006/relationships/image" Target="../media/image42.gif"/><Relationship Id="rId5" Type="http://schemas.openxmlformats.org/officeDocument/2006/relationships/audio" Target="../media/audio3.wav"/><Relationship Id="rId15" Type="http://schemas.openxmlformats.org/officeDocument/2006/relationships/image" Target="../media/image38.png"/><Relationship Id="rId10" Type="http://schemas.openxmlformats.org/officeDocument/2006/relationships/image" Target="../media/image44.gif"/><Relationship Id="rId4" Type="http://schemas.openxmlformats.org/officeDocument/2006/relationships/audio" Target="../media/audio2.wav"/><Relationship Id="rId9" Type="http://schemas.openxmlformats.org/officeDocument/2006/relationships/image" Target="../media/image34.gif"/><Relationship Id="rId14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gif"/><Relationship Id="rId13" Type="http://schemas.openxmlformats.org/officeDocument/2006/relationships/image" Target="../media/image38.png"/><Relationship Id="rId3" Type="http://schemas.openxmlformats.org/officeDocument/2006/relationships/audio" Target="../media/audio3.wav"/><Relationship Id="rId7" Type="http://schemas.openxmlformats.org/officeDocument/2006/relationships/image" Target="../media/image34.gif"/><Relationship Id="rId12" Type="http://schemas.microsoft.com/office/2007/relationships/hdphoto" Target="../media/hdphoto5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6.xml"/><Relationship Id="rId6" Type="http://schemas.openxmlformats.org/officeDocument/2006/relationships/image" Target="../media/image35.gif"/><Relationship Id="rId11" Type="http://schemas.openxmlformats.org/officeDocument/2006/relationships/image" Target="../media/image46.png"/><Relationship Id="rId5" Type="http://schemas.openxmlformats.org/officeDocument/2006/relationships/image" Target="../media/image43.gif"/><Relationship Id="rId10" Type="http://schemas.openxmlformats.org/officeDocument/2006/relationships/image" Target="../media/image45.gif"/><Relationship Id="rId4" Type="http://schemas.openxmlformats.org/officeDocument/2006/relationships/audio" Target="../media/audio4.wav"/><Relationship Id="rId9" Type="http://schemas.openxmlformats.org/officeDocument/2006/relationships/image" Target="../media/image42.gif"/><Relationship Id="rId14" Type="http://schemas.openxmlformats.org/officeDocument/2006/relationships/image" Target="../media/image48.gi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gif"/><Relationship Id="rId13" Type="http://schemas.openxmlformats.org/officeDocument/2006/relationships/image" Target="../media/image46.png"/><Relationship Id="rId3" Type="http://schemas.openxmlformats.org/officeDocument/2006/relationships/audio" Target="../media/audio1.wav"/><Relationship Id="rId7" Type="http://schemas.openxmlformats.org/officeDocument/2006/relationships/image" Target="../media/image35.gif"/><Relationship Id="rId12" Type="http://schemas.openxmlformats.org/officeDocument/2006/relationships/image" Target="../media/image3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49.gif"/><Relationship Id="rId11" Type="http://schemas.openxmlformats.org/officeDocument/2006/relationships/image" Target="../media/image50.gif"/><Relationship Id="rId5" Type="http://schemas.openxmlformats.org/officeDocument/2006/relationships/image" Target="../media/image43.gif"/><Relationship Id="rId10" Type="http://schemas.openxmlformats.org/officeDocument/2006/relationships/image" Target="../media/image42.gif"/><Relationship Id="rId4" Type="http://schemas.openxmlformats.org/officeDocument/2006/relationships/audio" Target="../media/audio4.wav"/><Relationship Id="rId9" Type="http://schemas.openxmlformats.org/officeDocument/2006/relationships/image" Target="../media/image44.gif"/><Relationship Id="rId14" Type="http://schemas.microsoft.com/office/2007/relationships/hdphoto" Target="../media/hdphoto5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slideLayout" Target="../slideLayouts/slideLayout18.xml"/><Relationship Id="rId7" Type="http://schemas.microsoft.com/office/2007/relationships/hdphoto" Target="../media/hdphoto3.wdp"/><Relationship Id="rId12" Type="http://schemas.openxmlformats.org/officeDocument/2006/relationships/image" Target="../media/image25.png"/><Relationship Id="rId17" Type="http://schemas.openxmlformats.org/officeDocument/2006/relationships/image" Target="../media/image30.gif"/><Relationship Id="rId2" Type="http://schemas.openxmlformats.org/officeDocument/2006/relationships/audio" Target="../media/media2.mp3"/><Relationship Id="rId16" Type="http://schemas.openxmlformats.org/officeDocument/2006/relationships/image" Target="../media/image29.png"/><Relationship Id="rId1" Type="http://schemas.microsoft.com/office/2007/relationships/media" Target="../media/media2.mp3"/><Relationship Id="rId6" Type="http://schemas.openxmlformats.org/officeDocument/2006/relationships/image" Target="../media/image20.png"/><Relationship Id="rId11" Type="http://schemas.openxmlformats.org/officeDocument/2006/relationships/image" Target="../media/image24.png"/><Relationship Id="rId5" Type="http://schemas.openxmlformats.org/officeDocument/2006/relationships/image" Target="../media/image1.jpg"/><Relationship Id="rId15" Type="http://schemas.openxmlformats.org/officeDocument/2006/relationships/image" Target="../media/image28.gif"/><Relationship Id="rId10" Type="http://schemas.openxmlformats.org/officeDocument/2006/relationships/image" Target="../media/image23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22.png"/><Relationship Id="rId14" Type="http://schemas.openxmlformats.org/officeDocument/2006/relationships/image" Target="../media/image27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2">
            <a:extLst>
              <a:ext uri="{FF2B5EF4-FFF2-40B4-BE49-F238E27FC236}">
                <a16:creationId xmlns:a16="http://schemas.microsoft.com/office/drawing/2014/main" id="{02EA1429-FCDE-4BC8-BB8B-09249DEEA9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680" y="0"/>
            <a:ext cx="1858190" cy="142722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088" b="100000" l="42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1" y="4618181"/>
            <a:ext cx="1473200" cy="1473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16AA52A-2568-3B14-1382-2943F1A7FF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8472" y="-166777"/>
            <a:ext cx="1523956" cy="150886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5484" y="1841567"/>
            <a:ext cx="9272820" cy="25239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5E0FEB-D52F-480D-A70B-D86272B7984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0326255" y="1958084"/>
            <a:ext cx="981772" cy="1012984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505484" y="784851"/>
            <a:ext cx="3365025" cy="8040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685800">
              <a:lnSpc>
                <a:spcPct val="90000"/>
              </a:lnSpc>
              <a:spcBef>
                <a:spcPct val="0"/>
              </a:spcBef>
              <a:defRPr/>
            </a:pPr>
            <a:r>
              <a:rPr lang="vi-VN" sz="5000" b="1" dirty="0" smtClean="0">
                <a:solidFill>
                  <a:srgbClr val="FFFF00"/>
                </a:solidFill>
                <a:latin typeface="#9Slide07 HoneyCream" pitchFamily="2" charset="0"/>
              </a:rPr>
              <a:t>Luyện</a:t>
            </a:r>
            <a:r>
              <a:rPr lang="en-US" sz="5000" b="1" dirty="0" smtClean="0">
                <a:solidFill>
                  <a:srgbClr val="FFFF00"/>
                </a:solidFill>
                <a:latin typeface="#9Slide07 HoneyCream" pitchFamily="2" charset="0"/>
              </a:rPr>
              <a:t> </a:t>
            </a:r>
            <a:r>
              <a:rPr lang="vi-VN" sz="5000" b="1" dirty="0" smtClean="0">
                <a:solidFill>
                  <a:srgbClr val="FFFF00"/>
                </a:solidFill>
                <a:latin typeface="#9Slide07 HoneyCream" pitchFamily="2" charset="0"/>
              </a:rPr>
              <a:t>từ và câu</a:t>
            </a:r>
            <a:endParaRPr lang="en-US" sz="5000" b="1" dirty="0">
              <a:solidFill>
                <a:srgbClr val="FFFF00"/>
              </a:solidFill>
              <a:latin typeface="#9Slide07 HoneyCrea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620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2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2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9AAC80CB-6B1C-4D44-8B67-B2DD3AB826F7}"/>
              </a:ext>
            </a:extLst>
          </p:cNvPr>
          <p:cNvGrpSpPr/>
          <p:nvPr/>
        </p:nvGrpSpPr>
        <p:grpSpPr>
          <a:xfrm>
            <a:off x="-176463" y="0"/>
            <a:ext cx="12368463" cy="1041400"/>
            <a:chOff x="-176463" y="0"/>
            <a:chExt cx="12368463" cy="1041400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F97A47E7-6C85-48FD-916A-95F351B1676F}"/>
                </a:ext>
              </a:extLst>
            </p:cNvPr>
            <p:cNvSpPr/>
            <p:nvPr/>
          </p:nvSpPr>
          <p:spPr>
            <a:xfrm>
              <a:off x="0" y="0"/>
              <a:ext cx="12190413" cy="1041400"/>
            </a:xfrm>
            <a:prstGeom prst="rect">
              <a:avLst/>
            </a:prstGeom>
            <a:solidFill>
              <a:srgbClr val="A2CC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>
                <a:cs typeface="+mn-ea"/>
                <a:sym typeface="+mn-lt"/>
              </a:endParaRPr>
            </a:p>
          </p:txBody>
        </p:sp>
        <p:sp>
          <p:nvSpPr>
            <p:cNvPr id="5" name="TextBox 8">
              <a:extLst>
                <a:ext uri="{FF2B5EF4-FFF2-40B4-BE49-F238E27FC236}">
                  <a16:creationId xmlns:a16="http://schemas.microsoft.com/office/drawing/2014/main" id="{E2044A9F-1496-41DA-9211-EA8129AD2F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176463" y="120590"/>
              <a:ext cx="12368463" cy="8002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algn="ctr" eaLnBrk="1" hangingPunct="1">
                <a:lnSpc>
                  <a:spcPct val="130000"/>
                </a:lnSpc>
              </a:pPr>
              <a:r>
                <a:rPr lang="vi-VN" altLang="zh-CN" sz="4000" b="1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4. Ghép từ ngữ ở cột A với từ ngữ ở cột B để tạo câu. </a:t>
              </a:r>
              <a:endParaRPr lang="zh-CN" altLang="en-US" sz="40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29" name="Rounded Rectangle 28"/>
          <p:cNvSpPr/>
          <p:nvPr/>
        </p:nvSpPr>
        <p:spPr>
          <a:xfrm>
            <a:off x="596766" y="1703672"/>
            <a:ext cx="3898232" cy="79889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Chim chóc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596766" y="3112035"/>
            <a:ext cx="3880585" cy="79889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Bầy ong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ounded Rectangle 30"/>
          <p:cNvSpPr/>
          <p:nvPr/>
        </p:nvSpPr>
        <p:spPr>
          <a:xfrm>
            <a:off x="596766" y="4520398"/>
            <a:ext cx="3880585" cy="798896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Đàn cá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5735053" y="1703672"/>
            <a:ext cx="3898232" cy="79889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ay đi tìm hoa.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5717406" y="2757771"/>
            <a:ext cx="6190648" cy="117120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vi-VN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ua nhau hót trong vườn.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5717406" y="4331334"/>
            <a:ext cx="6190648" cy="117120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4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vi-VN" sz="4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ơi dưới hồ nước.</a:t>
            </a:r>
            <a:endParaRPr lang="en-US" sz="4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6" name="Straight Arrow Connector 35"/>
          <p:cNvCxnSpPr>
            <a:stCxn id="29" idx="3"/>
            <a:endCxn id="33" idx="1"/>
          </p:cNvCxnSpPr>
          <p:nvPr/>
        </p:nvCxnSpPr>
        <p:spPr>
          <a:xfrm>
            <a:off x="4494998" y="2103120"/>
            <a:ext cx="1222408" cy="1240255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0" idx="3"/>
            <a:endCxn id="32" idx="1"/>
          </p:cNvCxnSpPr>
          <p:nvPr/>
        </p:nvCxnSpPr>
        <p:spPr>
          <a:xfrm flipV="1">
            <a:off x="4477351" y="2103120"/>
            <a:ext cx="1257702" cy="1408363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1" idx="3"/>
            <a:endCxn id="34" idx="1"/>
          </p:cNvCxnSpPr>
          <p:nvPr/>
        </p:nvCxnSpPr>
        <p:spPr>
          <a:xfrm flipV="1">
            <a:off x="4477351" y="4916938"/>
            <a:ext cx="1240055" cy="2908"/>
          </a:xfrm>
          <a:prstGeom prst="straightConnector1">
            <a:avLst/>
          </a:prstGeom>
          <a:ln w="57150">
            <a:solidFill>
              <a:schemeClr val="bg1"/>
            </a:solidFill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52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Click="0">
        <p15:prstTrans prst="curtains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000"/>
                            </p:stCondLst>
                            <p:childTnLst>
                              <p:par>
                                <p:cTn id="3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/>
          <p:cNvSpPr/>
          <p:nvPr/>
        </p:nvSpPr>
        <p:spPr>
          <a:xfrm>
            <a:off x="92250" y="160504"/>
            <a:ext cx="12005912" cy="6561137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10270DDF-2B9B-423E-B9F6-1E9D945F81C8}"/>
              </a:ext>
            </a:extLst>
          </p:cNvPr>
          <p:cNvSpPr/>
          <p:nvPr/>
        </p:nvSpPr>
        <p:spPr>
          <a:xfrm>
            <a:off x="0" y="0"/>
            <a:ext cx="12190413" cy="1041400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28" name="TextBox 8">
            <a:extLst>
              <a:ext uri="{FF2B5EF4-FFF2-40B4-BE49-F238E27FC236}">
                <a16:creationId xmlns:a16="http://schemas.microsoft.com/office/drawing/2014/main" id="{E2044A9F-1496-41DA-9211-EA8129AD2F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76463" y="160504"/>
            <a:ext cx="12368463" cy="7203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ctr" eaLnBrk="1" hangingPunct="1">
              <a:lnSpc>
                <a:spcPct val="130000"/>
              </a:lnSpc>
            </a:pPr>
            <a:r>
              <a:rPr lang="vi-VN" altLang="zh-CN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4. Em hãy chép lại các câu đó.</a:t>
            </a:r>
            <a:endParaRPr lang="zh-CN" altLang="en-US" sz="40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78007" y="1623997"/>
            <a:ext cx="10003957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4800" b="1" dirty="0">
                <a:solidFill>
                  <a:srgbClr val="00206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Chim </a:t>
            </a:r>
            <a:r>
              <a:rPr lang="vi-VN" sz="4800" b="1" dirty="0" smtClean="0">
                <a:solidFill>
                  <a:srgbClr val="00206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chóc </a:t>
            </a:r>
            <a:r>
              <a:rPr lang="vi-VN" sz="4800" b="1" dirty="0">
                <a:solidFill>
                  <a:srgbClr val="00206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đua nhau hót trong vườn.</a:t>
            </a:r>
            <a:endParaRPr lang="en-US" sz="4800" b="1" dirty="0">
              <a:solidFill>
                <a:srgbClr val="00206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4800" b="1" dirty="0">
              <a:solidFill>
                <a:srgbClr val="00206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708429" y="2661367"/>
            <a:ext cx="682430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4800" b="1" dirty="0">
                <a:solidFill>
                  <a:srgbClr val="00206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Bầy </a:t>
            </a:r>
            <a:r>
              <a:rPr lang="vi-VN" sz="4800" b="1" dirty="0" smtClean="0">
                <a:solidFill>
                  <a:srgbClr val="00206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ong </a:t>
            </a:r>
            <a:r>
              <a:rPr lang="vi-VN" sz="4800" b="1" dirty="0">
                <a:solidFill>
                  <a:srgbClr val="00206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bay đi tìm hoa.</a:t>
            </a:r>
            <a:endParaRPr lang="en-US" sz="4800" b="1" dirty="0">
              <a:solidFill>
                <a:srgbClr val="00206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4800" b="1" dirty="0">
              <a:solidFill>
                <a:srgbClr val="00206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708429" y="3683781"/>
            <a:ext cx="6647975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4800" b="1" dirty="0">
                <a:solidFill>
                  <a:srgbClr val="00206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Đàn </a:t>
            </a:r>
            <a:r>
              <a:rPr lang="vi-VN" sz="4800" b="1" dirty="0" smtClean="0">
                <a:solidFill>
                  <a:srgbClr val="00206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cá </a:t>
            </a:r>
            <a:r>
              <a:rPr lang="vi-VN" sz="4800" b="1" dirty="0">
                <a:solidFill>
                  <a:srgbClr val="002060"/>
                </a:solidFill>
                <a:latin typeface="HP001 4 hàng" panose="020B0603050302020204" pitchFamily="34" charset="0"/>
                <a:cs typeface="Times New Roman" panose="02020603050405020304" pitchFamily="18" charset="0"/>
              </a:rPr>
              <a:t>bơi dưới hồ nước.</a:t>
            </a:r>
            <a:endParaRPr lang="en-US" sz="4800" b="1" dirty="0">
              <a:solidFill>
                <a:srgbClr val="00206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4800" b="1" dirty="0">
              <a:solidFill>
                <a:srgbClr val="002060"/>
              </a:solidFill>
              <a:latin typeface="HP001 4 hàng" panose="020B06030503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7" t="62546" b="8278"/>
          <a:stretch/>
        </p:blipFill>
        <p:spPr>
          <a:xfrm>
            <a:off x="-176462" y="2022641"/>
            <a:ext cx="12392334" cy="485950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152" b="98485" l="78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60" y="2022641"/>
            <a:ext cx="4958333" cy="495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498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>
        <p14:pan dir="u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307742" y="721757"/>
            <a:ext cx="9437839" cy="4093428"/>
            <a:chOff x="2196742" y="61357"/>
            <a:chExt cx="9437839" cy="4093428"/>
          </a:xfrm>
        </p:grpSpPr>
        <p:sp>
          <p:nvSpPr>
            <p:cNvPr id="26" name="TextBox 25"/>
            <p:cNvSpPr txBox="1"/>
            <p:nvPr/>
          </p:nvSpPr>
          <p:spPr>
            <a:xfrm>
              <a:off x="2196742" y="61357"/>
              <a:ext cx="9437839" cy="4093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3000" b="0" i="0" u="none" strike="noStrike" kern="1200" cap="none" spc="0" normalizeH="0" baseline="0" noProof="0" smtClean="0">
                  <a:ln w="276225">
                    <a:solidFill>
                      <a:srgbClr val="FFFFFF"/>
                    </a:solidFill>
                  </a:ln>
                  <a:solidFill>
                    <a:srgbClr val="FFFFFF"/>
                  </a:solidFill>
                  <a:effectLst/>
                  <a:uLnTx/>
                  <a:uFillTx/>
                  <a:latin typeface="#9Slide03 SFU Grenoble" panose="00000500000000000000" pitchFamily="2" charset="0"/>
                  <a:ea typeface="FZHei-B01S"/>
                  <a:cs typeface="+mn-cs"/>
                </a:rPr>
                <a:t>TRÒ CHƠI CỦNG CỐ</a:t>
              </a:r>
              <a:endParaRPr kumimoji="0" lang="en-US" sz="13000" b="0" i="0" u="none" strike="noStrike" kern="1200" cap="none" spc="0" normalizeH="0" baseline="0" noProof="0" dirty="0">
                <a:ln w="276225">
                  <a:solidFill>
                    <a:srgbClr val="FFFFFF"/>
                  </a:solidFill>
                </a:ln>
                <a:solidFill>
                  <a:srgbClr val="FFFFFF"/>
                </a:solidFill>
                <a:effectLst/>
                <a:uLnTx/>
                <a:uFillTx/>
                <a:latin typeface="#9Slide03 SFU Grenoble" panose="00000500000000000000" pitchFamily="2" charset="0"/>
                <a:ea typeface="FZHei-B01S"/>
                <a:cs typeface="+mn-cs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2196742" y="61357"/>
              <a:ext cx="9437839" cy="40934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130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CC0066"/>
                  </a:solidFill>
                  <a:effectLst/>
                  <a:uLnTx/>
                  <a:uFillTx/>
                  <a:latin typeface="#9Slide03 SFU Grenoble" panose="00000500000000000000" pitchFamily="2" charset="0"/>
                  <a:ea typeface="FZHei-B01S"/>
                  <a:cs typeface="+mn-cs"/>
                </a:rPr>
                <a:t>TRÒ CHƠI CỦNG CỐ</a:t>
              </a:r>
              <a:endParaRPr kumimoji="0" lang="en-US" sz="13000" b="0" i="0" u="none" strike="noStrike" kern="1200" cap="none" spc="0" normalizeH="0" baseline="0" noProof="0" dirty="0">
                <a:ln>
                  <a:noFill/>
                </a:ln>
                <a:solidFill>
                  <a:srgbClr val="CC0066"/>
                </a:solidFill>
                <a:effectLst/>
                <a:uLnTx/>
                <a:uFillTx/>
                <a:latin typeface="#9Slide03 SFU Grenoble" panose="00000500000000000000" pitchFamily="2" charset="0"/>
                <a:ea typeface="FZHei-B01S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812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14:ferris dir="l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85084" y="0"/>
            <a:ext cx="2708752" cy="52773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00162" y="1843385"/>
            <a:ext cx="463017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Calibri" panose="020F0502020204030204"/>
              </a:rPr>
              <a:t>NHỔ CÀ RỐT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9432" y="3146637"/>
            <a:ext cx="2039956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659" y="3201544"/>
            <a:ext cx="1485873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660666" y="253703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55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2500" y="442174"/>
            <a:ext cx="24765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20" y="3301355"/>
            <a:ext cx="1683130" cy="168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006" y="2284902"/>
            <a:ext cx="1581150" cy="2032907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5765420" y="3027879"/>
            <a:ext cx="3409950" cy="1345724"/>
          </a:xfrm>
          <a:prstGeom prst="wedgeRoundRectCallout">
            <a:avLst>
              <a:gd name="adj1" fmla="val -77817"/>
              <a:gd name="adj2" fmla="val -23801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ơi ! Cháu đói lắm bác cho cháu củ cà rốt được không ạ 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4095629" y="1276351"/>
            <a:ext cx="3023048" cy="1341211"/>
          </a:xfrm>
          <a:prstGeom prst="wedgeRoundRectCallout">
            <a:avLst>
              <a:gd name="adj1" fmla="val -103719"/>
              <a:gd name="adj2" fmla="val -56700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chứ. Nhưng để ta xem con ở trường có học hành đàng hoàng không thì ta mới cho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715915" y="3924301"/>
            <a:ext cx="3124200" cy="1060184"/>
          </a:xfrm>
          <a:prstGeom prst="wedgeRoundRectCallout">
            <a:avLst>
              <a:gd name="adj1" fmla="val -25718"/>
              <a:gd name="adj2" fmla="val -29907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 ta sẽ cho con tự nhổ cà rốt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4929343" y="408655"/>
            <a:ext cx="4894435" cy="726840"/>
          </a:xfrm>
          <a:prstGeom prst="wedgeRoundRectCallout">
            <a:avLst>
              <a:gd name="adj1" fmla="val -96880"/>
              <a:gd name="adj2" fmla="val 4725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có dám thử không?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091" y="2690473"/>
            <a:ext cx="1683130" cy="16831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708634" y="3769123"/>
            <a:ext cx="3409950" cy="1345724"/>
          </a:xfrm>
          <a:prstGeom prst="wedgeRoundRectCallout">
            <a:avLst>
              <a:gd name="adj1" fmla="val -37594"/>
              <a:gd name="adj2" fmla="val -100244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Con </a:t>
            </a:r>
            <a:r>
              <a:rPr lang="en-US" sz="240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40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9" name="voice 1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512485" y="-90342"/>
            <a:ext cx="609600" cy="609600"/>
          </a:xfrm>
          <a:prstGeom prst="rect">
            <a:avLst/>
          </a:prstGeom>
        </p:spPr>
      </p:pic>
      <p:pic>
        <p:nvPicPr>
          <p:cNvPr id="30" name="voice1b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2512485" y="1207860"/>
            <a:ext cx="609600" cy="609600"/>
          </a:xfrm>
          <a:prstGeom prst="rect">
            <a:avLst/>
          </a:prstGeom>
        </p:spPr>
      </p:pic>
      <p:pic>
        <p:nvPicPr>
          <p:cNvPr id="31" name="voice2b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354050" y="1207860"/>
            <a:ext cx="609600" cy="609600"/>
          </a:xfrm>
          <a:prstGeom prst="rect">
            <a:avLst/>
          </a:prstGeom>
        </p:spPr>
      </p:pic>
      <p:pic>
        <p:nvPicPr>
          <p:cNvPr id="32" name="voice3b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4382750" y="1167754"/>
            <a:ext cx="609600" cy="609600"/>
          </a:xfrm>
          <a:prstGeom prst="rect">
            <a:avLst/>
          </a:prstGeom>
        </p:spPr>
      </p:pic>
      <p:pic>
        <p:nvPicPr>
          <p:cNvPr id="33" name="voice2a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1335405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943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21684 -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76302 -0.0958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1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2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76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1996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496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176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672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172"/>
                            </p:stCondLst>
                            <p:childTnLst>
                              <p:par>
                                <p:cTn id="4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720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3892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392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44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336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346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-0.26493 -0.073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7346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356"/>
                            </p:stCondLst>
                            <p:childTnLst>
                              <p:par>
                                <p:cTn id="8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356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136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492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714750" y="39818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5434454" y="1388275"/>
            <a:ext cx="52468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</a:t>
            </a:r>
            <a:r>
              <a:rPr lang="vi-VN" sz="30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bé, bà ngoại, con thỏ.</a:t>
            </a:r>
            <a:endParaRPr lang="en-US" sz="30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36" y="4489551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27175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936" y="4527651"/>
            <a:ext cx="1442555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291975" y="5451904"/>
            <a:ext cx="823031" cy="6125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737" y="4343308"/>
            <a:ext cx="1102519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224722" y="26777"/>
            <a:ext cx="8606202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Dòng nào chứa những từ chỉ sự vật?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455961" y="1852307"/>
            <a:ext cx="52468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</a:t>
            </a:r>
            <a:r>
              <a:rPr lang="en-US" sz="30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30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 bé,  học bài, con chim.</a:t>
            </a:r>
            <a:endParaRPr lang="en-US" sz="30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5429499" y="2279587"/>
            <a:ext cx="52468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</a:t>
            </a:r>
            <a:r>
              <a:rPr lang="vi-VN" sz="30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bài, đi ngủ, bơi lội.</a:t>
            </a:r>
            <a:endParaRPr lang="en-US" sz="30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5442730" y="2769858"/>
            <a:ext cx="52468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</a:t>
            </a:r>
            <a:r>
              <a:rPr lang="vi-VN" sz="3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0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cá, em bé, hát ca.</a:t>
            </a:r>
            <a:endParaRPr lang="en-US" sz="30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634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3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8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3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1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81481E-6 L 0.57305 0.2794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646" y="1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1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2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2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81481E-6 L 0.41029 0.279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08" y="139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81481E-6 L 0.23334 0.2713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67" y="1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250"/>
                            </p:stCondLst>
                            <p:childTnLst>
                              <p:par>
                                <p:cTn id="20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25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81" grpId="0" build="allAtOnce"/>
      <p:bldP spid="82" grpId="0" build="allAtOnce"/>
      <p:bldP spid="83" grpId="0" build="allAtOnce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3879399" y="3960547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36" y="4489551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27175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719" y="4347069"/>
            <a:ext cx="1061850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 nào dưới đây là từ chỉ sự vật</a:t>
            </a:r>
            <a:endParaRPr lang="en-US" sz="3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387206" y="1249732"/>
            <a:ext cx="5246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</a:t>
            </a:r>
            <a:r>
              <a:rPr lang="vi-VN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ăn cơm</a:t>
            </a:r>
            <a:endParaRPr lang="en-US" sz="40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389113" y="1774157"/>
            <a:ext cx="5246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</a:t>
            </a:r>
            <a:r>
              <a:rPr lang="vi-VN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nông dân</a:t>
            </a:r>
            <a:endParaRPr lang="en-US" sz="40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387206" y="2218004"/>
            <a:ext cx="5246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</a:t>
            </a:r>
            <a:r>
              <a:rPr lang="en-US" sz="40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vi-VN" sz="40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tưới cây</a:t>
            </a:r>
            <a:r>
              <a:rPr lang="en-US" sz="40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0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389113" y="2720941"/>
            <a:ext cx="52468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</a:t>
            </a:r>
            <a:r>
              <a:rPr lang="vi-VN" sz="40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40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nhổ cà rốt</a:t>
            </a:r>
            <a:endParaRPr lang="en-US" sz="40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067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6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1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81481E-6 L 0.57787 0.30487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93" y="1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81481E-6 L 0.41029 0.30186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508" y="150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81481E-6 L 0.23672 0.26852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836" y="134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2" grpId="0" build="allAtOnce"/>
      <p:bldP spid="34" grpId="0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880" y="4428248"/>
            <a:ext cx="1580783" cy="14356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8289721" y="3945563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4393" y="4332085"/>
            <a:ext cx="1073146" cy="13100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8750039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5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là học sinh lớp 3 là câu giới thiệu hay câu nêu hoạt động?</a:t>
            </a:r>
            <a:endParaRPr lang="en-US" sz="35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925644" y="6089825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</a:t>
            </a:r>
            <a:r>
              <a:rPr lang="vi-VN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</a:t>
            </a:r>
            <a:r>
              <a:rPr lang="vi-VN" sz="3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endParaRPr lang="en-US" sz="3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69561" y="5440387"/>
            <a:ext cx="823031" cy="612530"/>
          </a:xfrm>
          <a:prstGeom prst="rect">
            <a:avLst/>
          </a:prstGeom>
        </p:spPr>
      </p:pic>
      <p:sp>
        <p:nvSpPr>
          <p:cNvPr id="32" name="Rectangle 31"/>
          <p:cNvSpPr/>
          <p:nvPr/>
        </p:nvSpPr>
        <p:spPr>
          <a:xfrm>
            <a:off x="5220167" y="1574622"/>
            <a:ext cx="613910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4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4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nêu hoạt động.</a:t>
            </a:r>
            <a:endParaRPr lang="en-US" sz="4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357674" y="2333832"/>
            <a:ext cx="524680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vi-VN" sz="4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 giới thiệu. </a:t>
            </a:r>
            <a:endParaRPr lang="en-US" sz="4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449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8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3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800"/>
                            </p:stCondLst>
                            <p:childTnLst>
                              <p:par>
                                <p:cTn id="2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5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3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50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250"/>
                            </p:stCondLst>
                            <p:childTnLst>
                              <p:par>
                                <p:cTn id="5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81481E-6 L 0.58425 0.22547 " pathEditMode="relative" rAng="0" ptsTypes="AA">
                                      <p:cBhvr>
                                        <p:cTn id="60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206" y="1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250"/>
                            </p:stCondLst>
                            <p:childTnLst>
                              <p:par>
                                <p:cTn id="6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500"/>
                            </p:stCondLst>
                            <p:childTnLst>
                              <p:par>
                                <p:cTn id="6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500"/>
                            </p:stCondLst>
                            <p:childTnLst>
                              <p:par>
                                <p:cTn id="8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250"/>
                            </p:stCondLst>
                            <p:childTnLst>
                              <p:par>
                                <p:cTn id="11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4.81481E-6 L 0.42461 0.29561 " pathEditMode="relative" rAng="0" ptsTypes="AA">
                                      <p:cBhvr>
                                        <p:cTn id="1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24" y="147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3250"/>
                            </p:stCondLst>
                            <p:childTnLst>
                              <p:par>
                                <p:cTn id="11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3500"/>
                            </p:stCondLst>
                            <p:childTnLst>
                              <p:par>
                                <p:cTn id="12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3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500"/>
                            </p:stCondLst>
                            <p:childTnLst>
                              <p:par>
                                <p:cTn id="1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6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4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9" fill="hold">
                      <p:stCondLst>
                        <p:cond delay="0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5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5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16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16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32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387" y="1043703"/>
            <a:ext cx="9437426" cy="5456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880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088" b="100000" l="42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81" y="4472741"/>
            <a:ext cx="1473200" cy="14732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1395" y="1534214"/>
            <a:ext cx="9437426" cy="2938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3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Click="0">
        <p14:honeycomb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2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HỞI ĐỘNG ĐẦU GIỜ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39506" y="426720"/>
            <a:ext cx="10991135" cy="60071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7438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5488" y="1574801"/>
            <a:ext cx="8343013" cy="2887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7804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Click="0">
        <p15:prstTrans prst="wind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1">
            <a:extLst>
              <a:ext uri="{FF2B5EF4-FFF2-40B4-BE49-F238E27FC236}">
                <a16:creationId xmlns:a16="http://schemas.microsoft.com/office/drawing/2014/main" id="{C7B35D4D-BC00-4953-819B-509F904BED7A}"/>
              </a:ext>
            </a:extLst>
          </p:cNvPr>
          <p:cNvGrpSpPr/>
          <p:nvPr/>
        </p:nvGrpSpPr>
        <p:grpSpPr>
          <a:xfrm>
            <a:off x="-254141" y="-1035281"/>
            <a:ext cx="12479171" cy="2179528"/>
            <a:chOff x="0" y="-23469"/>
            <a:chExt cx="12479171" cy="2268590"/>
          </a:xfrm>
        </p:grpSpPr>
        <p:sp>
          <p:nvSpPr>
            <p:cNvPr id="9" name="矩形 2">
              <a:extLst>
                <a:ext uri="{FF2B5EF4-FFF2-40B4-BE49-F238E27FC236}">
                  <a16:creationId xmlns:a16="http://schemas.microsoft.com/office/drawing/2014/main" id="{3DEC6DDA-C9B2-49AF-AEC5-21F3BF8DE050}"/>
                </a:ext>
              </a:extLst>
            </p:cNvPr>
            <p:cNvSpPr/>
            <p:nvPr/>
          </p:nvSpPr>
          <p:spPr>
            <a:xfrm>
              <a:off x="288758" y="1203721"/>
              <a:ext cx="12190413" cy="1041400"/>
            </a:xfrm>
            <a:prstGeom prst="rect">
              <a:avLst/>
            </a:prstGeom>
            <a:solidFill>
              <a:srgbClr val="A2CC4E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10" name="TextBox 8">
              <a:extLst>
                <a:ext uri="{FF2B5EF4-FFF2-40B4-BE49-F238E27FC236}">
                  <a16:creationId xmlns:a16="http://schemas.microsoft.com/office/drawing/2014/main" id="{25FA5E3A-75F5-44E4-9D74-C90A4659CC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-23469"/>
              <a:ext cx="11810284" cy="684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63906" y="300667"/>
            <a:ext cx="122144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3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vi-VN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Dựa vào tranh tìm từ ngữ chỉ sự vật, hoạt động (theo mẫu)</a:t>
            </a:r>
            <a:endParaRPr lang="en-US" sz="3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983" t="39536" r="22490" b="13919"/>
          <a:stretch/>
        </p:blipFill>
        <p:spPr>
          <a:xfrm>
            <a:off x="148031" y="1301183"/>
            <a:ext cx="6258148" cy="390896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图片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7" t="62546" b="8278"/>
          <a:stretch/>
        </p:blipFill>
        <p:spPr>
          <a:xfrm>
            <a:off x="-254141" y="1998496"/>
            <a:ext cx="12674781" cy="4859504"/>
          </a:xfrm>
          <a:prstGeom prst="rect">
            <a:avLst/>
          </a:prstGeom>
        </p:spPr>
      </p:pic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466303"/>
              </p:ext>
            </p:extLst>
          </p:nvPr>
        </p:nvGraphicFramePr>
        <p:xfrm>
          <a:off x="6722345" y="1564023"/>
          <a:ext cx="5382128" cy="33832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794043">
                  <a:extLst>
                    <a:ext uri="{9D8B030D-6E8A-4147-A177-3AD203B41FA5}">
                      <a16:colId xmlns:a16="http://schemas.microsoft.com/office/drawing/2014/main" val="2647682330"/>
                    </a:ext>
                  </a:extLst>
                </a:gridCol>
                <a:gridCol w="1296431">
                  <a:extLst>
                    <a:ext uri="{9D8B030D-6E8A-4147-A177-3AD203B41FA5}">
                      <a16:colId xmlns:a16="http://schemas.microsoft.com/office/drawing/2014/main" val="843424448"/>
                    </a:ext>
                  </a:extLst>
                </a:gridCol>
                <a:gridCol w="2291654">
                  <a:extLst>
                    <a:ext uri="{9D8B030D-6E8A-4147-A177-3AD203B41FA5}">
                      <a16:colId xmlns:a16="http://schemas.microsoft.com/office/drawing/2014/main" val="160326941"/>
                    </a:ext>
                  </a:extLst>
                </a:gridCol>
              </a:tblGrid>
              <a:tr h="420787">
                <a:tc gridSpan="2">
                  <a:txBody>
                    <a:bodyPr/>
                    <a:lstStyle/>
                    <a:p>
                      <a:pPr algn="ctr"/>
                      <a:r>
                        <a:rPr lang="vi-VN" sz="2400" dirty="0" smtClean="0"/>
                        <a:t>Từ ngữ chỉ sự vật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vi-VN" sz="2400" dirty="0" smtClean="0"/>
                        <a:t>Từ ngữ chỉ hoạt động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32103520"/>
                  </a:ext>
                </a:extLst>
              </a:tr>
              <a:tr h="811567">
                <a:tc>
                  <a:txBody>
                    <a:bodyPr/>
                    <a:lstStyle/>
                    <a:p>
                      <a:pPr algn="ctr"/>
                      <a:r>
                        <a:rPr lang="vi-VN" sz="2400" b="1" dirty="0" smtClean="0">
                          <a:solidFill>
                            <a:srgbClr val="002060"/>
                          </a:solidFill>
                        </a:rPr>
                        <a:t>Chỉ người</a:t>
                      </a:r>
                      <a:endParaRPr lang="en-US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b="1" dirty="0" smtClean="0">
                          <a:solidFill>
                            <a:srgbClr val="002060"/>
                          </a:solidFill>
                        </a:rPr>
                        <a:t>Chỉ con vật</a:t>
                      </a:r>
                      <a:endParaRPr lang="en-US" sz="24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476615"/>
                  </a:ext>
                </a:extLst>
              </a:tr>
              <a:tr h="811567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 smtClean="0"/>
                        <a:t>Bác nông dân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 smtClean="0"/>
                        <a:t>Gặt lúa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86638357"/>
                  </a:ext>
                </a:extLst>
              </a:tr>
              <a:tr h="811567">
                <a:tc>
                  <a:txBody>
                    <a:bodyPr/>
                    <a:lstStyle/>
                    <a:p>
                      <a:pPr algn="ctr"/>
                      <a:endParaRPr lang="en-US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 smtClean="0"/>
                        <a:t>Con trâu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 smtClean="0"/>
                        <a:t>Gặm cỏ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2968810"/>
                  </a:ext>
                </a:extLst>
              </a:tr>
              <a:tr h="445053">
                <a:tc>
                  <a:txBody>
                    <a:bodyPr/>
                    <a:lstStyle/>
                    <a:p>
                      <a:pPr algn="ctr"/>
                      <a:r>
                        <a:rPr lang="vi-VN" sz="2400" dirty="0" smtClean="0"/>
                        <a:t>(...)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 smtClean="0"/>
                        <a:t>(...)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400" dirty="0" smtClean="0"/>
                        <a:t>(...)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847025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6916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5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86179" y="67377"/>
            <a:ext cx="11955025" cy="6790623"/>
          </a:xfrm>
          <a:prstGeom prst="rect">
            <a:avLst/>
          </a:prstGeom>
          <a:solidFill>
            <a:schemeClr val="bg1">
              <a:alpha val="8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C2EFE666-ED42-4E2C-A343-3164E53B2E2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61" t="28401" r="72175" b="58456"/>
          <a:stretch/>
        </p:blipFill>
        <p:spPr>
          <a:xfrm>
            <a:off x="96050" y="-39654"/>
            <a:ext cx="3249894" cy="2839787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EEA9EBA2-295A-46D6-A162-333F00DB37C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8139093" y="1120207"/>
            <a:ext cx="1376901" cy="867819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DCA3E05C-EC06-4EDE-A73D-E45756378A98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05" t="37695" r="4702" b="53695"/>
          <a:stretch/>
        </p:blipFill>
        <p:spPr>
          <a:xfrm>
            <a:off x="9108542" y="1239856"/>
            <a:ext cx="1376901" cy="867819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CE0BED66-3AFC-46DF-9BB9-951402EE692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71037" r="529" b="3042"/>
          <a:stretch/>
        </p:blipFill>
        <p:spPr>
          <a:xfrm>
            <a:off x="5060983" y="4904042"/>
            <a:ext cx="4556667" cy="1778758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B3973819-275B-415E-936B-F5344168D9D4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9713449" y="412839"/>
            <a:ext cx="2346350" cy="1478833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CDB282A-E4C6-48ED-A767-3F2211306604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1" t="71037" r="14311" b="3042"/>
          <a:stretch/>
        </p:blipFill>
        <p:spPr>
          <a:xfrm>
            <a:off x="8278551" y="5079243"/>
            <a:ext cx="3913450" cy="1778758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C3A6BE9B-C7DA-4D62-B835-488962A4A06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5572051" y="673784"/>
            <a:ext cx="1623819" cy="1023444"/>
          </a:xfrm>
          <a:prstGeom prst="rect">
            <a:avLst/>
          </a:prstGeom>
        </p:spPr>
      </p:pic>
      <p:pic>
        <p:nvPicPr>
          <p:cNvPr id="29" name="图片 28">
            <a:extLst>
              <a:ext uri="{FF2B5EF4-FFF2-40B4-BE49-F238E27FC236}">
                <a16:creationId xmlns:a16="http://schemas.microsoft.com/office/drawing/2014/main" id="{ADFE223F-C9CE-4803-8490-E7BDE4C30585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4" t="41607" r="74503" b="49783"/>
          <a:stretch/>
        </p:blipFill>
        <p:spPr>
          <a:xfrm>
            <a:off x="4187526" y="1239856"/>
            <a:ext cx="830151" cy="52322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692" y="4097463"/>
            <a:ext cx="3524250" cy="2857500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1684" y="4786494"/>
            <a:ext cx="3048000" cy="2095500"/>
          </a:xfrm>
          <a:prstGeom prst="rect">
            <a:avLst/>
          </a:prstGeom>
        </p:spPr>
      </p:pic>
      <p:pic>
        <p:nvPicPr>
          <p:cNvPr id="35" name="ai nhanh hơn (mp3cut.net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-947261" y="4764565"/>
            <a:ext cx="487363" cy="48736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9508" y="3622925"/>
            <a:ext cx="3429000" cy="3429000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-4991760" y="890169"/>
            <a:ext cx="5787983" cy="116955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7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>
                  <a:glow rad="228600">
                    <a:srgbClr val="8064A2">
                      <a:satMod val="175000"/>
                      <a:alpha val="40000"/>
                    </a:srgbClr>
                  </a:glow>
                  <a:reflection blurRad="6350" stA="55000" endA="300" endPos="45500" dir="5400000" sy="-100000" algn="bl" rotWithShape="0"/>
                </a:effectLst>
                <a:uLnTx/>
                <a:uFillTx/>
                <a:latin typeface="UTM Showcard" panose="02040603050506020204" pitchFamily="18" charset="0"/>
                <a:ea typeface="+mn-ea"/>
                <a:cs typeface="+mn-cs"/>
              </a:rPr>
              <a:t>TRÒ CHƠI</a:t>
            </a:r>
            <a:endParaRPr kumimoji="0" lang="en-US" sz="7000" b="0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>
                <a:glow rad="228600">
                  <a:srgbClr val="8064A2">
                    <a:satMod val="175000"/>
                    <a:alpha val="40000"/>
                  </a:srgbClr>
                </a:glow>
                <a:reflection blurRad="6350" stA="55000" endA="300" endPos="45500" dir="5400000" sy="-100000" algn="bl" rotWithShape="0"/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1999912" y="2012020"/>
            <a:ext cx="7617738" cy="1708132"/>
          </a:xfrm>
          <a:prstGeom prst="rect">
            <a:avLst/>
          </a:prstGeom>
          <a:noFill/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9409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Ai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9409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nhanh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9409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4800" b="0" i="0" u="none" strike="noStrike" kern="1200" cap="none" spc="0" normalizeH="0" baseline="0" noProof="0" dirty="0" err="1">
                <a:ln>
                  <a:noFill/>
                </a:ln>
                <a:solidFill>
                  <a:srgbClr val="FF9409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hơn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FF9409"/>
                </a:soli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</a:effectLst>
                <a:uLnTx/>
                <a:uFillTx/>
                <a:latin typeface="UTM Cookies" panose="02040603050506020204" pitchFamily="18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150564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7867" fill="hold"/>
                                        <p:tgtEl>
                                          <p:spTgt spid="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40" presetID="37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85185E-6 L 0.15977 0.25092 C 0.19258 0.30764 0.24232 0.33866 0.29467 0.33866 C 0.3543 0.33866 0.40183 0.30764 0.43503 0.25092 L 0.5948 1.85185E-6 " pathEditMode="relative" rAng="0" ptsTypes="AAAAA">
                                      <p:cBhvr>
                                        <p:cTn id="4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740" y="16921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32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5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5"/>
                </p:tgtEl>
              </p:cMediaNode>
            </p:audio>
          </p:childTnLst>
        </p:cTn>
      </p:par>
    </p:tnLst>
    <p:bldLst>
      <p:bldP spid="38" grpId="0"/>
      <p:bldP spid="38" grpId="1"/>
      <p:bldP spid="39" grpId="0"/>
      <p:bldP spid="39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图片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57" t="62546" b="8278"/>
          <a:stretch/>
        </p:blipFill>
        <p:spPr>
          <a:xfrm>
            <a:off x="-191607" y="2584301"/>
            <a:ext cx="12392334" cy="4273699"/>
          </a:xfrm>
          <a:prstGeom prst="rect">
            <a:avLst/>
          </a:prstGeom>
        </p:spPr>
      </p:pic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324744"/>
              </p:ext>
            </p:extLst>
          </p:nvPr>
        </p:nvGraphicFramePr>
        <p:xfrm>
          <a:off x="259883" y="568603"/>
          <a:ext cx="11678688" cy="555397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150806">
                  <a:extLst>
                    <a:ext uri="{9D8B030D-6E8A-4147-A177-3AD203B41FA5}">
                      <a16:colId xmlns:a16="http://schemas.microsoft.com/office/drawing/2014/main" val="2647682330"/>
                    </a:ext>
                  </a:extLst>
                </a:gridCol>
                <a:gridCol w="3101991">
                  <a:extLst>
                    <a:ext uri="{9D8B030D-6E8A-4147-A177-3AD203B41FA5}">
                      <a16:colId xmlns:a16="http://schemas.microsoft.com/office/drawing/2014/main" val="843424448"/>
                    </a:ext>
                  </a:extLst>
                </a:gridCol>
                <a:gridCol w="5425891">
                  <a:extLst>
                    <a:ext uri="{9D8B030D-6E8A-4147-A177-3AD203B41FA5}">
                      <a16:colId xmlns:a16="http://schemas.microsoft.com/office/drawing/2014/main" val="160326941"/>
                    </a:ext>
                  </a:extLst>
                </a:gridCol>
              </a:tblGrid>
              <a:tr h="552370">
                <a:tc gridSpan="2">
                  <a:txBody>
                    <a:bodyPr/>
                    <a:lstStyle/>
                    <a:p>
                      <a:pPr algn="ctr"/>
                      <a:r>
                        <a:rPr lang="vi-VN" dirty="0" smtClean="0"/>
                        <a:t>Từ ngữ chỉ sự vật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vi-VN" dirty="0" smtClean="0"/>
                        <a:t>Từ ngữ chỉ hoạt động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2103520"/>
                  </a:ext>
                </a:extLst>
              </a:tr>
              <a:tr h="552370"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rgbClr val="002060"/>
                          </a:solidFill>
                        </a:rPr>
                        <a:t>Chỉ người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b="1" dirty="0" smtClean="0">
                          <a:solidFill>
                            <a:srgbClr val="002060"/>
                          </a:solidFill>
                        </a:rPr>
                        <a:t>Chỉ con vật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3476615"/>
                  </a:ext>
                </a:extLst>
              </a:tr>
              <a:tr h="552370">
                <a:tc>
                  <a:txBody>
                    <a:bodyPr/>
                    <a:lstStyle/>
                    <a:p>
                      <a:pPr algn="ctr"/>
                      <a:r>
                        <a:rPr lang="vi-VN" sz="3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bác nông dân</a:t>
                      </a:r>
                      <a:endParaRPr lang="en-US" sz="3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gặt lúa</a:t>
                      </a:r>
                      <a:endParaRPr lang="en-US" sz="3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6638357"/>
                  </a:ext>
                </a:extLst>
              </a:tr>
              <a:tr h="552370"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con trâu</a:t>
                      </a:r>
                      <a:endParaRPr lang="en-US" sz="3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0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gặm cỏ</a:t>
                      </a:r>
                      <a:endParaRPr lang="en-US" sz="3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02968810"/>
                  </a:ext>
                </a:extLst>
              </a:tr>
              <a:tr h="55237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702548"/>
                  </a:ext>
                </a:extLst>
              </a:tr>
              <a:tr h="55237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40551643"/>
                  </a:ext>
                </a:extLst>
              </a:tr>
              <a:tr h="84369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4459625"/>
                  </a:ext>
                </a:extLst>
              </a:tr>
              <a:tr h="84369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32707576"/>
                  </a:ext>
                </a:extLst>
              </a:tr>
              <a:tr h="552370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77581286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9883" y="2757125"/>
            <a:ext cx="3157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26">
              <a:defRPr/>
            </a:pPr>
            <a:r>
              <a:rPr 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vi-VN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 bé/ em nhỏ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345907" y="2827786"/>
            <a:ext cx="28859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thả </a:t>
            </a:r>
            <a:r>
              <a:rPr 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diều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000" b="1" dirty="0"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361848" y="3349434"/>
            <a:ext cx="16427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26">
              <a:defRPr/>
            </a:pPr>
            <a:r>
              <a:rPr lang="vi-VN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vịt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950467" y="3335617"/>
            <a:ext cx="328141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26">
              <a:defRPr/>
            </a:pPr>
            <a:r>
              <a:rPr lang="vi-VN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bơi </a:t>
            </a:r>
            <a:r>
              <a:rPr 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lội/ kiếm ăn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2013" y="3998950"/>
            <a:ext cx="318596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26">
              <a:defRPr/>
            </a:pPr>
            <a:r>
              <a:rPr 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bạ</a:t>
            </a:r>
            <a:r>
              <a:rPr lang="vi-VN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 nữ/bạn gái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785811" y="3998950"/>
            <a:ext cx="51527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Xách ấm nước/mang ấm </a:t>
            </a:r>
            <a:r>
              <a:rPr 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</a:p>
          <a:p>
            <a:endParaRPr lang="en-US" sz="3000" b="1" dirty="0">
              <a:latin typeface="UTM Avo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91188" y="4800359"/>
            <a:ext cx="408111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 </a:t>
            </a:r>
            <a:r>
              <a:rPr 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chuồn chuồn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53112" y="4819974"/>
            <a:ext cx="113578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26">
              <a:defRPr/>
            </a:pPr>
            <a:r>
              <a:rPr 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bay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3019" y="5564841"/>
            <a:ext cx="193467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 </a:t>
            </a:r>
            <a:r>
              <a:rPr lang="vi-VN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85811" y="5539023"/>
            <a:ext cx="5062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chăn trâu/ ngồi trên lưng trâu</a:t>
            </a:r>
            <a:endParaRPr lang="en-US" sz="28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85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  <p:bldP spid="12" grpId="0"/>
      <p:bldP spid="13" grpId="0"/>
      <p:bldP spid="14" grpId="0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7B35D4D-BC00-4953-819B-509F904BED7A}"/>
              </a:ext>
            </a:extLst>
          </p:cNvPr>
          <p:cNvGrpSpPr/>
          <p:nvPr/>
        </p:nvGrpSpPr>
        <p:grpSpPr>
          <a:xfrm>
            <a:off x="0" y="0"/>
            <a:ext cx="12190413" cy="1041400"/>
            <a:chOff x="0" y="0"/>
            <a:chExt cx="12190413" cy="1041400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DEC6DDA-C9B2-49AF-AEC5-21F3BF8DE050}"/>
                </a:ext>
              </a:extLst>
            </p:cNvPr>
            <p:cNvSpPr/>
            <p:nvPr/>
          </p:nvSpPr>
          <p:spPr>
            <a:xfrm>
              <a:off x="0" y="0"/>
              <a:ext cx="12190413" cy="1041400"/>
            </a:xfrm>
            <a:prstGeom prst="rect">
              <a:avLst/>
            </a:prstGeom>
            <a:solidFill>
              <a:srgbClr val="A2CC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endParaRPr>
            </a:p>
          </p:txBody>
        </p:sp>
        <p:sp>
          <p:nvSpPr>
            <p:cNvPr id="5" name="TextBox 8">
              <a:extLst>
                <a:ext uri="{FF2B5EF4-FFF2-40B4-BE49-F238E27FC236}">
                  <a16:creationId xmlns:a16="http://schemas.microsoft.com/office/drawing/2014/main" id="{25FA5E3A-75F5-44E4-9D74-C90A4659CC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94030"/>
              <a:ext cx="11810284" cy="760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2. Dựa vào từ ngữ vừa tìm được ở</a:t>
              </a:r>
              <a:r>
                <a:rPr kumimoji="0" lang="vi-VN" altLang="zh-CN" sz="3800" b="1" i="0" u="none" strike="noStrike" kern="1200" cap="none" spc="0" normalizeH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bài</a:t>
              </a:r>
              <a:r>
                <a:rPr kumimoji="0" lang="vi-VN" altLang="zh-CN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  <a:sym typeface="+mn-lt"/>
                </a:rPr>
                <a:t> tập 1, đặt câu:</a:t>
              </a:r>
              <a:endParaRPr kumimoji="0" lang="zh-CN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9" name="Oval 2">
            <a:extLst>
              <a:ext uri="{FF2B5EF4-FFF2-40B4-BE49-F238E27FC236}">
                <a16:creationId xmlns:a16="http://schemas.microsoft.com/office/drawing/2014/main" id="{E6F32201-F627-4409-86AE-23DBCF604C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50203" y="1113531"/>
            <a:ext cx="927539" cy="89098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9" tIns="45709" rIns="91419" bIns="45709" numCol="1" rtlCol="0" anchor="t" anchorCtr="0" compatLnSpc="1">
            <a:prstTxWarp prst="textNoShape">
              <a:avLst/>
            </a:prstTxWarp>
          </a:bodyPr>
          <a:lstStyle/>
          <a:p>
            <a:pPr algn="ctr" defTabSz="914217">
              <a:lnSpc>
                <a:spcPct val="130000"/>
              </a:lnSpc>
              <a:defRPr/>
            </a:pPr>
            <a:r>
              <a:rPr lang="vi-VN" altLang="zh-CN" sz="3800" b="1" kern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lt"/>
              </a:rPr>
              <a:t>a.</a:t>
            </a:r>
            <a:endParaRPr lang="fr-FR" altLang="zh-CN" sz="3800" b="1" kern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1" name="圆角矩形 7">
            <a:extLst>
              <a:ext uri="{FF2B5EF4-FFF2-40B4-BE49-F238E27FC236}">
                <a16:creationId xmlns:a16="http://schemas.microsoft.com/office/drawing/2014/main" id="{0CB436AD-F135-453A-B44E-543C5147747A}"/>
              </a:ext>
            </a:extLst>
          </p:cNvPr>
          <p:cNvSpPr/>
          <p:nvPr/>
        </p:nvSpPr>
        <p:spPr bwMode="auto">
          <a:xfrm>
            <a:off x="121622" y="3548255"/>
            <a:ext cx="11800721" cy="879366"/>
          </a:xfrm>
          <a:prstGeom prst="roundRect">
            <a:avLst>
              <a:gd name="adj" fmla="val 7848"/>
            </a:avLst>
          </a:prstGeom>
          <a:solidFill>
            <a:srgbClr val="A2CC4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9" tIns="45709" rIns="91419" bIns="45709" numCol="1" rtlCol="0" anchor="t" anchorCtr="0" compatLnSpc="1">
            <a:prstTxWarp prst="textNoShape">
              <a:avLst/>
            </a:prstTxWarp>
          </a:bodyPr>
          <a:lstStyle/>
          <a:p>
            <a:pPr marL="0" lvl="2" defTabSz="914217">
              <a:lnSpc>
                <a:spcPct val="130000"/>
              </a:lnSpc>
              <a:defRPr/>
            </a:pPr>
            <a:endParaRPr lang="zh-CN" altLang="en-US" sz="1600" kern="0" dirty="0">
              <a:solidFill>
                <a:srgbClr val="C4261D"/>
              </a:solidFill>
              <a:cs typeface="+mn-ea"/>
              <a:sym typeface="+mn-lt"/>
            </a:endParaRPr>
          </a:p>
        </p:txBody>
      </p:sp>
      <p:sp>
        <p:nvSpPr>
          <p:cNvPr id="13" name="圆角矩形 9">
            <a:extLst>
              <a:ext uri="{FF2B5EF4-FFF2-40B4-BE49-F238E27FC236}">
                <a16:creationId xmlns:a16="http://schemas.microsoft.com/office/drawing/2014/main" id="{699D4373-2FFA-4AF8-9F8A-FF45E8518B69}"/>
              </a:ext>
            </a:extLst>
          </p:cNvPr>
          <p:cNvSpPr/>
          <p:nvPr/>
        </p:nvSpPr>
        <p:spPr bwMode="auto">
          <a:xfrm>
            <a:off x="495787" y="4982677"/>
            <a:ext cx="11247033" cy="927884"/>
          </a:xfrm>
          <a:prstGeom prst="roundRect">
            <a:avLst>
              <a:gd name="adj" fmla="val 7848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9" tIns="45709" rIns="91419" bIns="45709" numCol="1" rtlCol="0" anchor="t" anchorCtr="0" compatLnSpc="1">
            <a:prstTxWarp prst="textNoShape">
              <a:avLst/>
            </a:prstTxWarp>
          </a:bodyPr>
          <a:lstStyle/>
          <a:p>
            <a:pPr marL="0" lvl="2" defTabSz="914217">
              <a:lnSpc>
                <a:spcPct val="130000"/>
              </a:lnSpc>
              <a:defRPr/>
            </a:pPr>
            <a:endParaRPr lang="zh-CN" altLang="en-US" sz="1600" kern="0" dirty="0">
              <a:solidFill>
                <a:srgbClr val="C4261D"/>
              </a:solidFill>
              <a:latin typeface="Cambria" panose="02040503050406030204" pitchFamily="18" charset="0"/>
              <a:cs typeface="+mn-ea"/>
              <a:sym typeface="+mn-lt"/>
            </a:endParaRPr>
          </a:p>
        </p:txBody>
      </p:sp>
      <p:sp>
        <p:nvSpPr>
          <p:cNvPr id="17" name="圆角矩形 13">
            <a:extLst>
              <a:ext uri="{FF2B5EF4-FFF2-40B4-BE49-F238E27FC236}">
                <a16:creationId xmlns:a16="http://schemas.microsoft.com/office/drawing/2014/main" id="{9BA6B908-08BE-4467-81E9-A4F0CCD9F401}"/>
              </a:ext>
            </a:extLst>
          </p:cNvPr>
          <p:cNvSpPr/>
          <p:nvPr/>
        </p:nvSpPr>
        <p:spPr bwMode="auto">
          <a:xfrm>
            <a:off x="30182" y="2222202"/>
            <a:ext cx="12068791" cy="1116053"/>
          </a:xfrm>
          <a:prstGeom prst="roundRect">
            <a:avLst>
              <a:gd name="adj" fmla="val 7848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9" tIns="45709" rIns="91419" bIns="45709" numCol="1" rtlCol="0" anchor="t" anchorCtr="0" compatLnSpc="1">
            <a:prstTxWarp prst="textNoShape">
              <a:avLst/>
            </a:prstTxWarp>
          </a:bodyPr>
          <a:lstStyle/>
          <a:p>
            <a:pPr marL="0" lvl="2" defTabSz="914217">
              <a:lnSpc>
                <a:spcPct val="130000"/>
              </a:lnSpc>
              <a:defRPr/>
            </a:pPr>
            <a:endParaRPr lang="zh-CN" altLang="en-US" sz="1600" kern="0" dirty="0">
              <a:solidFill>
                <a:srgbClr val="C4261D"/>
              </a:solidFill>
              <a:cs typeface="+mn-ea"/>
              <a:sym typeface="+mn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21622" y="2470739"/>
            <a:ext cx="1223801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800" b="1" dirty="0" smtClean="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M: </a:t>
            </a:r>
            <a:r>
              <a:rPr lang="vi-VN" sz="3800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 cô bác nông dân là những người làm ra lúa gạo.</a:t>
            </a:r>
            <a:endParaRPr lang="en-US" sz="38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625" y="3620503"/>
            <a:ext cx="1191271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3800" b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Con trâu là người bạn thân thiết của người nông dân.</a:t>
            </a:r>
            <a:endParaRPr lang="en-US" sz="3800" b="1" dirty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88451" y="5108065"/>
            <a:ext cx="779515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8926">
              <a:defRPr/>
            </a:pPr>
            <a:r>
              <a:rPr lang="vi-VN" sz="3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Bạn gái là một người con ngoan.</a:t>
            </a:r>
            <a:endParaRPr lang="en-US" sz="3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80563" y="930362"/>
            <a:ext cx="4615072" cy="1341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99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>
        <p14:window dir="vert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7" grpId="0" animBg="1"/>
      <p:bldP spid="27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7B35D4D-BC00-4953-819B-509F904BED7A}"/>
              </a:ext>
            </a:extLst>
          </p:cNvPr>
          <p:cNvGrpSpPr/>
          <p:nvPr/>
        </p:nvGrpSpPr>
        <p:grpSpPr>
          <a:xfrm>
            <a:off x="0" y="0"/>
            <a:ext cx="12190413" cy="1041400"/>
            <a:chOff x="0" y="0"/>
            <a:chExt cx="12190413" cy="1041400"/>
          </a:xfrm>
        </p:grpSpPr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3DEC6DDA-C9B2-49AF-AEC5-21F3BF8DE050}"/>
                </a:ext>
              </a:extLst>
            </p:cNvPr>
            <p:cNvSpPr/>
            <p:nvPr/>
          </p:nvSpPr>
          <p:spPr>
            <a:xfrm>
              <a:off x="0" y="0"/>
              <a:ext cx="12190413" cy="1041400"/>
            </a:xfrm>
            <a:prstGeom prst="rect">
              <a:avLst/>
            </a:prstGeom>
            <a:solidFill>
              <a:srgbClr val="A2CC4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anaMinB"/>
                <a:ea typeface="FZHei-B01S"/>
                <a:cs typeface="+mn-ea"/>
                <a:sym typeface="+mn-lt"/>
              </a:endParaRPr>
            </a:p>
          </p:txBody>
        </p:sp>
        <p:sp>
          <p:nvSpPr>
            <p:cNvPr id="5" name="TextBox 8">
              <a:extLst>
                <a:ext uri="{FF2B5EF4-FFF2-40B4-BE49-F238E27FC236}">
                  <a16:creationId xmlns:a16="http://schemas.microsoft.com/office/drawing/2014/main" id="{25FA5E3A-75F5-44E4-9D74-C90A4659CC3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0" y="94030"/>
              <a:ext cx="11810284" cy="7602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Times New Roman" panose="02020603050405020304" pitchFamily="18" charset="0"/>
                  <a:ea typeface="FZHei-B01S"/>
                  <a:cs typeface="Times New Roman" panose="02020603050405020304" pitchFamily="18" charset="0"/>
                  <a:sym typeface="+mn-lt"/>
                </a:rPr>
                <a:t>2. Dựa vào từ ngữ vừa tìm được ở bài tập 1, đặt câu:</a:t>
              </a:r>
              <a:endParaRPr kumimoji="0" lang="zh-CN" alt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anose="02020603050405020304" pitchFamily="18" charset="0"/>
                <a:ea typeface="FZHei-B01S"/>
                <a:cs typeface="Times New Roman" panose="02020603050405020304" pitchFamily="18" charset="0"/>
                <a:sym typeface="+mn-lt"/>
              </a:endParaRPr>
            </a:p>
          </p:txBody>
        </p:sp>
      </p:grpSp>
      <p:sp>
        <p:nvSpPr>
          <p:cNvPr id="9" name="Oval 2">
            <a:extLst>
              <a:ext uri="{FF2B5EF4-FFF2-40B4-BE49-F238E27FC236}">
                <a16:creationId xmlns:a16="http://schemas.microsoft.com/office/drawing/2014/main" id="{E6F32201-F627-4409-86AE-23DBCF604C7A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250203" y="1113531"/>
            <a:ext cx="927539" cy="89098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9" tIns="45709" rIns="91419" bIns="45709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21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zh-CN" sz="3800" b="1" kern="0" dirty="0">
                <a:solidFill>
                  <a:srgbClr val="002060"/>
                </a:solidFill>
                <a:latin typeface="Times New Roman" panose="02020603050405020304" pitchFamily="18" charset="0"/>
                <a:ea typeface="FZHei-B01S"/>
                <a:cs typeface="Times New Roman" panose="02020603050405020304" pitchFamily="18" charset="0"/>
                <a:sym typeface="+mn-lt"/>
              </a:rPr>
              <a:t>b</a:t>
            </a:r>
            <a:r>
              <a:rPr kumimoji="0" lang="vi-VN" altLang="zh-CN" sz="3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FZHei-B01S"/>
                <a:cs typeface="Times New Roman" panose="02020603050405020304" pitchFamily="18" charset="0"/>
                <a:sym typeface="+mn-lt"/>
              </a:rPr>
              <a:t>.</a:t>
            </a:r>
            <a:endParaRPr kumimoji="0" lang="fr-FR" altLang="zh-CN" sz="38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FZHei-B01S"/>
              <a:cs typeface="Times New Roman" panose="02020603050405020304" pitchFamily="18" charset="0"/>
              <a:sym typeface="+mn-lt"/>
            </a:endParaRPr>
          </a:p>
        </p:txBody>
      </p:sp>
      <p:sp>
        <p:nvSpPr>
          <p:cNvPr id="11" name="圆角矩形 7">
            <a:extLst>
              <a:ext uri="{FF2B5EF4-FFF2-40B4-BE49-F238E27FC236}">
                <a16:creationId xmlns:a16="http://schemas.microsoft.com/office/drawing/2014/main" id="{0CB436AD-F135-453A-B44E-543C5147747A}"/>
              </a:ext>
            </a:extLst>
          </p:cNvPr>
          <p:cNvSpPr/>
          <p:nvPr/>
        </p:nvSpPr>
        <p:spPr bwMode="auto">
          <a:xfrm>
            <a:off x="232314" y="3548255"/>
            <a:ext cx="11577969" cy="879366"/>
          </a:xfrm>
          <a:prstGeom prst="roundRect">
            <a:avLst>
              <a:gd name="adj" fmla="val 7848"/>
            </a:avLst>
          </a:prstGeom>
          <a:solidFill>
            <a:srgbClr val="A2CC4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9" tIns="45709" rIns="91419" bIns="45709" numCol="1" rtlCol="0" anchor="t" anchorCtr="0" compatLnSpc="1">
            <a:prstTxWarp prst="textNoShape">
              <a:avLst/>
            </a:prstTxWarp>
          </a:bodyPr>
          <a:lstStyle/>
          <a:p>
            <a:pPr marL="0" marR="0" lvl="2" indent="0" algn="l" defTabSz="91421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C4261D"/>
              </a:solidFill>
              <a:effectLst/>
              <a:uLnTx/>
              <a:uFillTx/>
              <a:latin typeface="HanaMinB"/>
              <a:ea typeface="FZHei-B01S"/>
              <a:cs typeface="+mn-ea"/>
              <a:sym typeface="+mn-lt"/>
            </a:endParaRPr>
          </a:p>
        </p:txBody>
      </p:sp>
      <p:sp>
        <p:nvSpPr>
          <p:cNvPr id="13" name="圆角矩形 9">
            <a:extLst>
              <a:ext uri="{FF2B5EF4-FFF2-40B4-BE49-F238E27FC236}">
                <a16:creationId xmlns:a16="http://schemas.microsoft.com/office/drawing/2014/main" id="{699D4373-2FFA-4AF8-9F8A-FF45E8518B69}"/>
              </a:ext>
            </a:extLst>
          </p:cNvPr>
          <p:cNvSpPr/>
          <p:nvPr/>
        </p:nvSpPr>
        <p:spPr bwMode="auto">
          <a:xfrm>
            <a:off x="397781" y="4666469"/>
            <a:ext cx="11247033" cy="927884"/>
          </a:xfrm>
          <a:prstGeom prst="roundRect">
            <a:avLst>
              <a:gd name="adj" fmla="val 7848"/>
            </a:avLst>
          </a:prstGeom>
          <a:solidFill>
            <a:schemeClr val="accent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9" tIns="45709" rIns="91419" bIns="45709" numCol="1" rtlCol="0" anchor="t" anchorCtr="0" compatLnSpc="1">
            <a:prstTxWarp prst="textNoShape">
              <a:avLst/>
            </a:prstTxWarp>
          </a:bodyPr>
          <a:lstStyle/>
          <a:p>
            <a:pPr marL="0" marR="0" lvl="2" indent="0" algn="l" defTabSz="91421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C4261D"/>
              </a:solidFill>
              <a:effectLst/>
              <a:uLnTx/>
              <a:uFillTx/>
              <a:latin typeface="HanaMinB"/>
              <a:ea typeface="FZHei-B01S"/>
              <a:cs typeface="+mn-ea"/>
              <a:sym typeface="+mn-lt"/>
            </a:endParaRPr>
          </a:p>
        </p:txBody>
      </p:sp>
      <p:sp>
        <p:nvSpPr>
          <p:cNvPr id="17" name="圆角矩形 13">
            <a:extLst>
              <a:ext uri="{FF2B5EF4-FFF2-40B4-BE49-F238E27FC236}">
                <a16:creationId xmlns:a16="http://schemas.microsoft.com/office/drawing/2014/main" id="{9BA6B908-08BE-4467-81E9-A4F0CCD9F401}"/>
              </a:ext>
            </a:extLst>
          </p:cNvPr>
          <p:cNvSpPr/>
          <p:nvPr/>
        </p:nvSpPr>
        <p:spPr bwMode="auto">
          <a:xfrm>
            <a:off x="232315" y="2222202"/>
            <a:ext cx="11510505" cy="1116053"/>
          </a:xfrm>
          <a:prstGeom prst="roundRect">
            <a:avLst>
              <a:gd name="adj" fmla="val 7848"/>
            </a:avLst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9" tIns="45709" rIns="91419" bIns="45709" numCol="1" rtlCol="0" anchor="t" anchorCtr="0" compatLnSpc="1">
            <a:prstTxWarp prst="textNoShape">
              <a:avLst/>
            </a:prstTxWarp>
          </a:bodyPr>
          <a:lstStyle/>
          <a:p>
            <a:pPr marL="0" marR="0" lvl="2" indent="0" algn="l" defTabSz="91421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C4261D"/>
              </a:solidFill>
              <a:effectLst/>
              <a:uLnTx/>
              <a:uFillTx/>
              <a:latin typeface="HanaMinB"/>
              <a:ea typeface="FZHei-B01S"/>
              <a:cs typeface="+mn-ea"/>
              <a:sym typeface="+mn-lt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97781" y="2415877"/>
            <a:ext cx="117703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M: </a:t>
            </a:r>
            <a:r>
              <a:rPr kumimoji="0" lang="vi-VN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 cô bác nông dân</a:t>
            </a:r>
            <a:r>
              <a:rPr kumimoji="0" lang="vi-VN" sz="44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đang gặt lúa.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625" y="3620503"/>
            <a:ext cx="119127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4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Đàn vịt đang bơi lội tung tăng dưới nước</a:t>
            </a:r>
            <a:r>
              <a:rPr kumimoji="0" lang="vi-VN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857347" y="4709869"/>
            <a:ext cx="1009559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400" b="1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Bé gái đang mang nước ra đồng cho mẹ</a:t>
            </a:r>
            <a:r>
              <a:rPr kumimoji="0" lang="vi-VN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2509" y="798562"/>
            <a:ext cx="8181541" cy="1609483"/>
          </a:xfrm>
          <a:prstGeom prst="rect">
            <a:avLst/>
          </a:prstGeom>
        </p:spPr>
      </p:pic>
      <p:sp>
        <p:nvSpPr>
          <p:cNvPr id="20" name="圆角矩形 9">
            <a:extLst>
              <a:ext uri="{FF2B5EF4-FFF2-40B4-BE49-F238E27FC236}">
                <a16:creationId xmlns:a16="http://schemas.microsoft.com/office/drawing/2014/main" id="{699D4373-2FFA-4AF8-9F8A-FF45E8518B69}"/>
              </a:ext>
            </a:extLst>
          </p:cNvPr>
          <p:cNvSpPr/>
          <p:nvPr/>
        </p:nvSpPr>
        <p:spPr bwMode="auto">
          <a:xfrm>
            <a:off x="364050" y="5813701"/>
            <a:ext cx="11247033" cy="927884"/>
          </a:xfrm>
          <a:prstGeom prst="roundRect">
            <a:avLst>
              <a:gd name="adj" fmla="val 7848"/>
            </a:avLst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19" tIns="45709" rIns="91419" bIns="45709" numCol="1" rtlCol="0" anchor="t" anchorCtr="0" compatLnSpc="1">
            <a:prstTxWarp prst="textNoShape">
              <a:avLst/>
            </a:prstTxWarp>
          </a:bodyPr>
          <a:lstStyle/>
          <a:p>
            <a:pPr marL="0" marR="0" lvl="2" indent="0" algn="l" defTabSz="91421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600" b="0" i="0" u="none" strike="noStrike" kern="0" cap="none" spc="0" normalizeH="0" baseline="0" noProof="0" dirty="0">
              <a:ln>
                <a:noFill/>
              </a:ln>
              <a:solidFill>
                <a:srgbClr val="C4261D"/>
              </a:solidFill>
              <a:effectLst/>
              <a:uLnTx/>
              <a:uFillTx/>
              <a:latin typeface="HanaMinB"/>
              <a:ea typeface="FZHei-B01S"/>
              <a:cs typeface="+mn-ea"/>
              <a:sym typeface="+mn-lt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5967" y="5813701"/>
            <a:ext cx="10095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89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4400" b="1" noProof="0" dirty="0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Cậu bé đang chơi thả diều.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07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>
        <p14:prism isContent="1" isInverted="1"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3" grpId="0" animBg="1"/>
      <p:bldP spid="17" grpId="0" animBg="1"/>
      <p:bldP spid="27" grpId="0"/>
      <p:bldP spid="29" grpId="0"/>
      <p:bldP spid="30" grpId="0"/>
      <p:bldP spid="20" grpId="0" animBg="1"/>
      <p:bldP spid="21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811005471"/>
</p:tagLst>
</file>

<file path=ppt/theme/theme1.xml><?xml version="1.0" encoding="utf-8"?>
<a:theme xmlns:a="http://schemas.openxmlformats.org/drawingml/2006/main" name="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aucvpe3c">
      <a:majorFont>
        <a:latin typeface="HanaMinB"/>
        <a:ea typeface="FZHei-B01S"/>
        <a:cs typeface=""/>
      </a:majorFont>
      <a:minorFont>
        <a:latin typeface="HanaMinB"/>
        <a:ea typeface="FZHei-B01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</TotalTime>
  <Words>560</Words>
  <Application>Microsoft Office PowerPoint</Application>
  <PresentationFormat>Widescreen</PresentationFormat>
  <Paragraphs>90</Paragraphs>
  <Slides>18</Slides>
  <Notes>3</Notes>
  <HiddenSlides>0</HiddenSlides>
  <MMClips>8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18</vt:i4>
      </vt:variant>
    </vt:vector>
  </HeadingPairs>
  <TitlesOfParts>
    <vt:vector size="44" baseType="lpstr">
      <vt:lpstr>#9Slide07 HoneyCream</vt:lpstr>
      <vt:lpstr>SimSun</vt:lpstr>
      <vt:lpstr>Times New Roman</vt:lpstr>
      <vt:lpstr>FZHei-B01S</vt:lpstr>
      <vt:lpstr>Arial</vt:lpstr>
      <vt:lpstr>#9Slide07 Altus</vt:lpstr>
      <vt:lpstr>UTM Habano</vt:lpstr>
      <vt:lpstr>UTM Showcard</vt:lpstr>
      <vt:lpstr>HP001 4 hàng</vt:lpstr>
      <vt:lpstr>Calibri</vt:lpstr>
      <vt:lpstr>#9Slide03 SFU Grenoble</vt:lpstr>
      <vt:lpstr>SVN-Newton</vt:lpstr>
      <vt:lpstr>UTM Cookies</vt:lpstr>
      <vt:lpstr>ITC Avant Garde Std Bk</vt:lpstr>
      <vt:lpstr>等线</vt:lpstr>
      <vt:lpstr>HanaMinB</vt:lpstr>
      <vt:lpstr>Cambria</vt:lpstr>
      <vt:lpstr>Calibri Light</vt:lpstr>
      <vt:lpstr>UTM Avo</vt:lpstr>
      <vt:lpstr>Office Theme</vt:lpstr>
      <vt:lpstr>1_Office Theme</vt:lpstr>
      <vt:lpstr>2_Office Theme</vt:lpstr>
      <vt:lpstr>3_Office Theme</vt:lpstr>
      <vt:lpstr>4_Office Theme</vt:lpstr>
      <vt:lpstr>5_Office Theme</vt:lpstr>
      <vt:lpstr>7_Office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Măngnon</dc:creator>
  <cp:keywords>MĂNG NON TEAM</cp:keywords>
  <cp:lastModifiedBy>ADMIN</cp:lastModifiedBy>
  <cp:revision>58</cp:revision>
  <dcterms:created xsi:type="dcterms:W3CDTF">2018-08-12T12:27:35Z</dcterms:created>
  <dcterms:modified xsi:type="dcterms:W3CDTF">2024-03-31T12:39:39Z</dcterms:modified>
</cp:coreProperties>
</file>