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431" r:id="rId2"/>
    <p:sldId id="256" r:id="rId3"/>
    <p:sldId id="437" r:id="rId4"/>
    <p:sldId id="438" r:id="rId5"/>
    <p:sldId id="439" r:id="rId6"/>
    <p:sldId id="440" r:id="rId7"/>
    <p:sldId id="441" r:id="rId8"/>
    <p:sldId id="442" r:id="rId9"/>
    <p:sldId id="374" r:id="rId10"/>
    <p:sldId id="336" r:id="rId11"/>
    <p:sldId id="375" r:id="rId12"/>
    <p:sldId id="363" r:id="rId13"/>
    <p:sldId id="377" r:id="rId14"/>
    <p:sldId id="376" r:id="rId15"/>
    <p:sldId id="378" r:id="rId16"/>
    <p:sldId id="379" r:id="rId17"/>
    <p:sldId id="380" r:id="rId18"/>
    <p:sldId id="381" r:id="rId19"/>
    <p:sldId id="382" r:id="rId20"/>
    <p:sldId id="383" r:id="rId21"/>
    <p:sldId id="435" r:id="rId22"/>
    <p:sldId id="429" r:id="rId23"/>
    <p:sldId id="427" r:id="rId24"/>
    <p:sldId id="428" r:id="rId25"/>
    <p:sldId id="419" r:id="rId26"/>
    <p:sldId id="420" r:id="rId27"/>
    <p:sldId id="421" r:id="rId28"/>
    <p:sldId id="423" r:id="rId29"/>
    <p:sldId id="424" r:id="rId30"/>
    <p:sldId id="425" r:id="rId31"/>
    <p:sldId id="426" r:id="rId32"/>
    <p:sldId id="430" r:id="rId33"/>
    <p:sldId id="432" r:id="rId34"/>
    <p:sldId id="434" r:id="rId35"/>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5">
          <p15:clr>
            <a:srgbClr val="A4A3A4"/>
          </p15:clr>
        </p15:guide>
        <p15:guide id="2" pos="49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3AD"/>
    <a:srgbClr val="865B3E"/>
    <a:srgbClr val="F29A5B"/>
    <a:srgbClr val="C8D85B"/>
    <a:srgbClr val="B09277"/>
    <a:srgbClr val="B09278"/>
    <a:srgbClr val="A6C0A4"/>
    <a:srgbClr val="85AA84"/>
    <a:srgbClr val="A5C0A4"/>
    <a:srgbClr val="F089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0" autoAdjust="0"/>
    <p:restoredTop sz="94414" autoAdjust="0"/>
  </p:normalViewPr>
  <p:slideViewPr>
    <p:cSldViewPr snapToGrid="0" showGuides="1">
      <p:cViewPr varScale="1">
        <p:scale>
          <a:sx n="81" d="100"/>
          <a:sy n="81" d="100"/>
        </p:scale>
        <p:origin x="811" y="67"/>
      </p:cViewPr>
      <p:guideLst>
        <p:guide orient="horz" pos="3905"/>
        <p:guide pos="491"/>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83068A-753F-47ED-95DE-D06E5578E574}" type="datetimeFigureOut">
              <a:rPr lang="zh-CN" altLang="en-US" smtClean="0"/>
              <a:t>2022/3/26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DF164E-D685-493E-AF07-0CE742DE1FDD}" type="slidenum">
              <a:rPr lang="zh-CN" altLang="en-US" smtClean="0"/>
              <a:t>‹#›</a:t>
            </a:fld>
            <a:endParaRPr lang="zh-CN" altLang="en-US"/>
          </a:p>
        </p:txBody>
      </p:sp>
    </p:spTree>
    <p:extLst>
      <p:ext uri="{BB962C8B-B14F-4D97-AF65-F5344CB8AC3E}">
        <p14:creationId xmlns:p14="http://schemas.microsoft.com/office/powerpoint/2010/main" val="1299561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51201"/>
          <p:cNvSpPr>
            <a:spLocks noGrp="1" noRot="1" noChangeAspect="1" noTextEdit="1"/>
          </p:cNvSpPr>
          <p:nvPr>
            <p:ph type="sldImg"/>
          </p:nvPr>
        </p:nvSpPr>
        <p:spPr/>
      </p:sp>
      <p:sp>
        <p:nvSpPr>
          <p:cNvPr id="51203" name="文本占位符 51202"/>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10</a:t>
            </a:fld>
            <a:endParaRPr lang="zh-CN"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DDBB0A2-735A-4473-BF60-0ACA9E5CC10D}" type="slidenum">
              <a:rPr lang="en-US" altLang="en-US" smtClean="0"/>
              <a:pPr/>
              <a:t>25</a:t>
            </a:fld>
            <a:endParaRPr lang="en-US" altLang="en-US"/>
          </a:p>
        </p:txBody>
      </p:sp>
    </p:spTree>
    <p:extLst>
      <p:ext uri="{BB962C8B-B14F-4D97-AF65-F5344CB8AC3E}">
        <p14:creationId xmlns:p14="http://schemas.microsoft.com/office/powerpoint/2010/main" val="143583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B64F45C6-FAEE-4CC4-99B6-5D878424951C}"/>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DF5DDEE8-3FBC-4C9E-AE22-78BC511967C9}"/>
              </a:ext>
            </a:extLst>
          </p:cNvPr>
          <p:cNvSpPr>
            <a:spLocks noGrp="1" noChangeArrowheads="1"/>
          </p:cNvSpPr>
          <p:nvPr>
            <p:ph type="body" idx="1"/>
          </p:nvPr>
        </p:nvSpPr>
        <p:spPr>
          <a:noFill/>
        </p:spPr>
        <p:txBody>
          <a:bodyPr/>
          <a:lstStyle/>
          <a:p>
            <a:endParaRPr lang="en-US" altLang="en-US"/>
          </a:p>
        </p:txBody>
      </p:sp>
      <p:sp>
        <p:nvSpPr>
          <p:cNvPr id="14340" name="Slide Number Placeholder 3">
            <a:extLst>
              <a:ext uri="{FF2B5EF4-FFF2-40B4-BE49-F238E27FC236}">
                <a16:creationId xmlns:a16="http://schemas.microsoft.com/office/drawing/2014/main" id="{617DFFE2-4163-4231-A9A5-152CA4DA4AD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C19131-324A-4E40-B687-8172CA4058A8}" type="slidenum">
              <a:rPr lang="en-US" altLang="en-US"/>
              <a:pPr/>
              <a:t>31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FE3A17E3-6A89-4095-BD30-16657B828D0B}" type="datetimeFigureOut">
              <a:rPr lang="en-US" smtClean="0"/>
              <a:t>3/26/2022</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581EA640-BE9C-4D34-8120-74047C17BD65}"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52CF327B-81E2-4584-BEA0-B9EE86C91B6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22CC21D-C62B-49A6-B468-0C01A2F997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04CDB77-0685-48DA-A63D-9BCA1ECE23C3}"/>
              </a:ext>
            </a:extLst>
          </p:cNvPr>
          <p:cNvSpPr>
            <a:spLocks noGrp="1" noChangeArrowheads="1"/>
          </p:cNvSpPr>
          <p:nvPr>
            <p:ph type="sldNum" sz="quarter" idx="12"/>
          </p:nvPr>
        </p:nvSpPr>
        <p:spPr>
          <a:ln/>
        </p:spPr>
        <p:txBody>
          <a:bodyPr/>
          <a:lstStyle>
            <a:lvl1pPr>
              <a:defRPr/>
            </a:lvl1pPr>
          </a:lstStyle>
          <a:p>
            <a:fld id="{190500F9-A3E9-4633-97F7-408D708AD02D}" type="slidenum">
              <a:rPr lang="en-US" altLang="en-US"/>
              <a:pPr/>
              <a:t>‹#›</a:t>
            </a:fld>
            <a:endParaRPr lang="en-US" altLang="en-US"/>
          </a:p>
        </p:txBody>
      </p:sp>
    </p:spTree>
    <p:extLst>
      <p:ext uri="{BB962C8B-B14F-4D97-AF65-F5344CB8AC3E}">
        <p14:creationId xmlns:p14="http://schemas.microsoft.com/office/powerpoint/2010/main" val="2268094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FFF6BD0-6993-4899-89DE-0C56A555928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590D5EE-6765-4EA0-855F-279D8EAA5F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AB2703B-AAE1-459C-927C-6AA96BAF43BA}"/>
              </a:ext>
            </a:extLst>
          </p:cNvPr>
          <p:cNvSpPr>
            <a:spLocks noGrp="1" noChangeArrowheads="1"/>
          </p:cNvSpPr>
          <p:nvPr>
            <p:ph type="sldNum" sz="quarter" idx="12"/>
          </p:nvPr>
        </p:nvSpPr>
        <p:spPr>
          <a:ln/>
        </p:spPr>
        <p:txBody>
          <a:bodyPr/>
          <a:lstStyle>
            <a:lvl1pPr>
              <a:defRPr/>
            </a:lvl1pPr>
          </a:lstStyle>
          <a:p>
            <a:fld id="{B2F02BEA-C940-4EB6-B291-E78654BF1370}" type="slidenum">
              <a:rPr lang="en-US" altLang="en-US"/>
              <a:pPr/>
              <a:t>‹#›</a:t>
            </a:fld>
            <a:endParaRPr lang="en-US" altLang="en-US"/>
          </a:p>
        </p:txBody>
      </p:sp>
    </p:spTree>
    <p:extLst>
      <p:ext uri="{BB962C8B-B14F-4D97-AF65-F5344CB8AC3E}">
        <p14:creationId xmlns:p14="http://schemas.microsoft.com/office/powerpoint/2010/main" val="1445233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63D3F9F-ACD9-488C-83AD-AED08AE1FCA5}" type="datetimeFigureOut">
              <a:rPr lang="zh-CN" altLang="en-US" smtClean="0"/>
              <a:t>2022/3/26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8.xml"/><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image" Target="../media/image10.png"/><Relationship Id="rId18" Type="http://schemas.openxmlformats.org/officeDocument/2006/relationships/slide" Target="slide8.xml"/><Relationship Id="rId3" Type="http://schemas.openxmlformats.org/officeDocument/2006/relationships/slideLayout" Target="../slideLayouts/slideLayout13.xml"/><Relationship Id="rId21" Type="http://schemas.openxmlformats.org/officeDocument/2006/relationships/image" Target="../media/image15.png"/><Relationship Id="rId7" Type="http://schemas.openxmlformats.org/officeDocument/2006/relationships/image" Target="../media/image7.png"/><Relationship Id="rId12" Type="http://schemas.openxmlformats.org/officeDocument/2006/relationships/slide" Target="slide5.xml"/><Relationship Id="rId1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slide" Target="slide7.xml"/><Relationship Id="rId20"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slide" Target="slide9.xml"/><Relationship Id="rId15" Type="http://schemas.openxmlformats.org/officeDocument/2006/relationships/image" Target="../media/image11.png"/><Relationship Id="rId10" Type="http://schemas.openxmlformats.org/officeDocument/2006/relationships/slide" Target="slide4.xml"/><Relationship Id="rId19"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jp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image" Target="../media/image36.png"/><Relationship Id="rId7" Type="http://schemas.openxmlformats.org/officeDocument/2006/relationships/image" Target="../media/image41.gif"/><Relationship Id="rId12" Type="http://schemas.openxmlformats.org/officeDocument/2006/relationships/slide" Target="slide3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slide" Target="slide29.xml"/><Relationship Id="rId11" Type="http://schemas.openxmlformats.org/officeDocument/2006/relationships/image" Target="../media/image43.gif"/><Relationship Id="rId5" Type="http://schemas.openxmlformats.org/officeDocument/2006/relationships/image" Target="../media/image40.gif"/><Relationship Id="rId10" Type="http://schemas.openxmlformats.org/officeDocument/2006/relationships/slide" Target="slide28.xml"/><Relationship Id="rId4" Type="http://schemas.openxmlformats.org/officeDocument/2006/relationships/slide" Target="slide26.xml"/><Relationship Id="rId9" Type="http://schemas.openxmlformats.org/officeDocument/2006/relationships/image" Target="../media/image42.gif"/></Relationships>
</file>

<file path=ppt/slides/_rels/slide2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4.png"/><Relationship Id="rId1" Type="http://schemas.openxmlformats.org/officeDocument/2006/relationships/slideLayout" Target="../slideLayouts/slideLayout14.xml"/><Relationship Id="rId4" Type="http://schemas.openxmlformats.org/officeDocument/2006/relationships/image" Target="../media/image40.gif"/></Relationships>
</file>

<file path=ppt/slides/_rels/slide2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2.gif"/></Relationships>
</file>

<file path=ppt/slides/_rels/slide2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3.gif"/></Relationships>
</file>

<file path=ppt/slides/_rels/slide2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1.gif"/></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45.gif"/></Relationships>
</file>

<file path=ppt/slides/_rels/slide31.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audio" Target="../media/audio2.wav"/><Relationship Id="rId7"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6.gif"/><Relationship Id="rId5" Type="http://schemas.openxmlformats.org/officeDocument/2006/relationships/slide" Target="slide25.xml"/><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slide" Target="slide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45F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a16="http://schemas.microsoft.com/office/drawing/2014/main" id="{0EF54CFE-DB4E-4B45-95A3-28F6F45A2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866309"/>
            <a:ext cx="10905066" cy="5125381"/>
          </a:xfrm>
          <a:prstGeom prst="rect">
            <a:avLst/>
          </a:prstGeom>
        </p:spPr>
      </p:pic>
      <p:sp>
        <p:nvSpPr>
          <p:cNvPr id="6" name="TextBox 5">
            <a:extLst>
              <a:ext uri="{FF2B5EF4-FFF2-40B4-BE49-F238E27FC236}">
                <a16:creationId xmlns:a16="http://schemas.microsoft.com/office/drawing/2014/main" id="{49D08420-E325-4C55-B724-BEF1554F10DB}"/>
              </a:ext>
            </a:extLst>
          </p:cNvPr>
          <p:cNvSpPr txBox="1"/>
          <p:nvPr/>
        </p:nvSpPr>
        <p:spPr>
          <a:xfrm>
            <a:off x="2678446" y="2846401"/>
            <a:ext cx="7104830" cy="1446550"/>
          </a:xfrm>
          <a:prstGeom prst="rect">
            <a:avLst/>
          </a:prstGeom>
          <a:noFill/>
        </p:spPr>
        <p:txBody>
          <a:bodyPr wrap="none" rtlCol="0">
            <a:prstTxWarp prst="textArchUp">
              <a:avLst/>
            </a:prstTxWarp>
            <a:spAutoFit/>
          </a:bodyPr>
          <a:lstStyle/>
          <a:p>
            <a:pPr algn="ctr"/>
            <a:r>
              <a:rPr lang="en-US" sz="4800" b="1" dirty="0" err="1">
                <a:solidFill>
                  <a:schemeClr val="accent5">
                    <a:lumMod val="75000"/>
                  </a:schemeClr>
                </a:solidFill>
                <a:latin typeface="Times New Roman" panose="02020603050405020304" pitchFamily="18" charset="0"/>
                <a:cs typeface="Times New Roman" panose="02020603050405020304" pitchFamily="18" charset="0"/>
              </a:rPr>
              <a:t>Chào</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mừng</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các</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thầy</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cô</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giáo</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p>
          <a:p>
            <a:pPr algn="ctr"/>
            <a:r>
              <a:rPr lang="en-US" sz="4800" b="1" dirty="0" err="1">
                <a:solidFill>
                  <a:schemeClr val="accent5">
                    <a:lumMod val="75000"/>
                  </a:schemeClr>
                </a:solidFill>
                <a:latin typeface="Times New Roman" panose="02020603050405020304" pitchFamily="18" charset="0"/>
                <a:cs typeface="Times New Roman" panose="02020603050405020304" pitchFamily="18" charset="0"/>
              </a:rPr>
              <a:t>về</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dự</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giờ</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thăm</a:t>
            </a:r>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b="1" dirty="0" err="1">
                <a:solidFill>
                  <a:schemeClr val="accent5">
                    <a:lumMod val="75000"/>
                  </a:schemeClr>
                </a:solidFill>
                <a:latin typeface="Times New Roman" panose="02020603050405020304" pitchFamily="18" charset="0"/>
                <a:cs typeface="Times New Roman" panose="02020603050405020304" pitchFamily="18" charset="0"/>
              </a:rPr>
              <a:t>lớp</a:t>
            </a:r>
            <a:r>
              <a:rPr lang="en-US" sz="4800" b="1" dirty="0">
                <a:solidFill>
                  <a:schemeClr val="accent5">
                    <a:lumMod val="75000"/>
                  </a:schemeClr>
                </a:solidFill>
                <a:latin typeface="Times New Roman" panose="02020603050405020304" pitchFamily="18" charset="0"/>
                <a:cs typeface="Times New Roman" panose="02020603050405020304" pitchFamily="18" charset="0"/>
              </a:rPr>
              <a:t> 5</a:t>
            </a:r>
          </a:p>
        </p:txBody>
      </p:sp>
    </p:spTree>
    <p:extLst>
      <p:ext uri="{BB962C8B-B14F-4D97-AF65-F5344CB8AC3E}">
        <p14:creationId xmlns:p14="http://schemas.microsoft.com/office/powerpoint/2010/main" val="486935530"/>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图片 33796" descr="1-17"/>
          <p:cNvPicPr>
            <a:picLocks noChangeAspect="1"/>
          </p:cNvPicPr>
          <p:nvPr/>
        </p:nvPicPr>
        <p:blipFill>
          <a:blip r:embed="rId3"/>
          <a:stretch>
            <a:fillRect/>
          </a:stretch>
        </p:blipFill>
        <p:spPr>
          <a:xfrm>
            <a:off x="-210033" y="4069668"/>
            <a:ext cx="12377904" cy="2788562"/>
          </a:xfrm>
          <a:prstGeom prst="rect">
            <a:avLst/>
          </a:prstGeom>
          <a:noFill/>
          <a:ln w="9525">
            <a:noFill/>
          </a:ln>
        </p:spPr>
      </p:pic>
      <p:pic>
        <p:nvPicPr>
          <p:cNvPr id="33798" name="图片 33797" descr="1-24"/>
          <p:cNvPicPr>
            <a:picLocks noChangeAspect="1"/>
          </p:cNvPicPr>
          <p:nvPr/>
        </p:nvPicPr>
        <p:blipFill>
          <a:blip r:embed="rId4"/>
          <a:stretch>
            <a:fillRect/>
          </a:stretch>
        </p:blipFill>
        <p:spPr>
          <a:xfrm>
            <a:off x="7165032" y="7579"/>
            <a:ext cx="2175009" cy="1980832"/>
          </a:xfrm>
          <a:prstGeom prst="rect">
            <a:avLst/>
          </a:prstGeom>
          <a:noFill/>
          <a:ln w="9525">
            <a:noFill/>
          </a:ln>
        </p:spPr>
      </p:pic>
      <p:pic>
        <p:nvPicPr>
          <p:cNvPr id="33799" name="图片 33798" descr="1-23"/>
          <p:cNvPicPr>
            <a:picLocks noChangeAspect="1"/>
          </p:cNvPicPr>
          <p:nvPr/>
        </p:nvPicPr>
        <p:blipFill>
          <a:blip r:embed="rId5"/>
          <a:stretch>
            <a:fillRect/>
          </a:stretch>
        </p:blipFill>
        <p:spPr>
          <a:xfrm rot="21325612">
            <a:off x="362847" y="2855202"/>
            <a:ext cx="4332783" cy="4019113"/>
          </a:xfrm>
          <a:prstGeom prst="rect">
            <a:avLst/>
          </a:prstGeom>
          <a:noFill/>
          <a:ln w="9525">
            <a:noFill/>
          </a:ln>
        </p:spPr>
      </p:pic>
      <p:pic>
        <p:nvPicPr>
          <p:cNvPr id="33800" name="图片 33799" descr="1-25"/>
          <p:cNvPicPr>
            <a:picLocks noChangeAspect="1"/>
          </p:cNvPicPr>
          <p:nvPr/>
        </p:nvPicPr>
        <p:blipFill>
          <a:blip r:embed="rId6"/>
          <a:stretch>
            <a:fillRect/>
          </a:stretch>
        </p:blipFill>
        <p:spPr>
          <a:xfrm>
            <a:off x="8697130" y="3264007"/>
            <a:ext cx="3647995" cy="3593993"/>
          </a:xfrm>
          <a:prstGeom prst="rect">
            <a:avLst/>
          </a:prstGeom>
          <a:noFill/>
          <a:ln w="9525">
            <a:noFill/>
          </a:ln>
        </p:spPr>
      </p:pic>
      <p:pic>
        <p:nvPicPr>
          <p:cNvPr id="33801" name="图片 33800" descr="1-25"/>
          <p:cNvPicPr>
            <a:picLocks noChangeAspect="1"/>
          </p:cNvPicPr>
          <p:nvPr/>
        </p:nvPicPr>
        <p:blipFill>
          <a:blip r:embed="rId7"/>
          <a:stretch>
            <a:fillRect/>
          </a:stretch>
        </p:blipFill>
        <p:spPr>
          <a:xfrm>
            <a:off x="467862" y="341246"/>
            <a:ext cx="2605875" cy="2566809"/>
          </a:xfrm>
          <a:prstGeom prst="rect">
            <a:avLst/>
          </a:prstGeom>
          <a:noFill/>
          <a:ln w="9525">
            <a:noFill/>
          </a:ln>
        </p:spPr>
      </p:pic>
      <p:pic>
        <p:nvPicPr>
          <p:cNvPr id="33802" name="图片 33801" descr="1-25"/>
          <p:cNvPicPr>
            <a:picLocks noChangeAspect="1"/>
          </p:cNvPicPr>
          <p:nvPr/>
        </p:nvPicPr>
        <p:blipFill>
          <a:blip r:embed="rId6"/>
          <a:stretch>
            <a:fillRect/>
          </a:stretch>
        </p:blipFill>
        <p:spPr>
          <a:xfrm>
            <a:off x="3434035" y="901756"/>
            <a:ext cx="4122281" cy="4060901"/>
          </a:xfrm>
          <a:prstGeom prst="rect">
            <a:avLst/>
          </a:prstGeom>
          <a:noFill/>
          <a:ln w="9525">
            <a:noFill/>
          </a:ln>
        </p:spPr>
      </p:pic>
      <p:sp>
        <p:nvSpPr>
          <p:cNvPr id="8" name="文本框 7"/>
          <p:cNvSpPr txBox="1"/>
          <p:nvPr/>
        </p:nvSpPr>
        <p:spPr>
          <a:xfrm>
            <a:off x="1111724" y="1058569"/>
            <a:ext cx="1377334" cy="1076325"/>
          </a:xfrm>
          <a:prstGeom prst="rect">
            <a:avLst/>
          </a:prstGeom>
          <a:noFill/>
          <a:ln w="9525">
            <a:noFill/>
          </a:ln>
        </p:spPr>
        <p:txBody>
          <a:bodyPr wrap="square">
            <a:spAutoFit/>
          </a:bodyPr>
          <a:lstStyle/>
          <a:p>
            <a:pPr lvl="0" algn="ctr" defTabSz="1500505">
              <a:spcBef>
                <a:spcPct val="50000"/>
              </a:spcBef>
            </a:pPr>
            <a:r>
              <a:rPr lang="vi-VN" altLang="zh-CN" sz="3200" b="1" dirty="0">
                <a:latin typeface="Times New Roman" panose="02020603050405020304" pitchFamily="18" charset="0"/>
              </a:rPr>
              <a:t>MỤC TIÊU</a:t>
            </a:r>
          </a:p>
        </p:txBody>
      </p:sp>
      <p:sp>
        <p:nvSpPr>
          <p:cNvPr id="9" name="文本框 8"/>
          <p:cNvSpPr txBox="1"/>
          <p:nvPr/>
        </p:nvSpPr>
        <p:spPr>
          <a:xfrm>
            <a:off x="9130523" y="4276173"/>
            <a:ext cx="2851959" cy="1569660"/>
          </a:xfrm>
          <a:prstGeom prst="rect">
            <a:avLst/>
          </a:prstGeom>
          <a:noFill/>
          <a:ln w="9525">
            <a:noFill/>
          </a:ln>
        </p:spPr>
        <p:txBody>
          <a:bodyPr wrap="square">
            <a:spAutoFit/>
          </a:bodyPr>
          <a:lstStyle/>
          <a:p>
            <a:pPr lvl="0" algn="ctr" defTabSz="1500505">
              <a:lnSpc>
                <a:spcPct val="100000"/>
              </a:lnSpc>
              <a:spcBef>
                <a:spcPct val="50000"/>
              </a:spcBef>
            </a:pPr>
            <a:r>
              <a:rPr lang="en-US" altLang="zh-CN" sz="3200" b="1" i="1">
                <a:latin typeface="Times New Roman" panose="02020603050405020304" pitchFamily="18" charset="0"/>
              </a:rPr>
              <a:t>Một số đặc điểm của các đại dương</a:t>
            </a:r>
            <a:endParaRPr lang="vi-VN" altLang="zh-CN" sz="3200" b="1" i="1" dirty="0">
              <a:latin typeface="Times New Roman" panose="02020603050405020304" pitchFamily="18" charset="0"/>
            </a:endParaRPr>
          </a:p>
        </p:txBody>
      </p:sp>
      <p:sp>
        <p:nvSpPr>
          <p:cNvPr id="10" name="文本框 9"/>
          <p:cNvSpPr txBox="1"/>
          <p:nvPr/>
        </p:nvSpPr>
        <p:spPr>
          <a:xfrm>
            <a:off x="4090266" y="2050168"/>
            <a:ext cx="2933065" cy="2062103"/>
          </a:xfrm>
          <a:prstGeom prst="rect">
            <a:avLst/>
          </a:prstGeom>
          <a:noFill/>
          <a:ln w="9525">
            <a:noFill/>
          </a:ln>
        </p:spPr>
        <p:txBody>
          <a:bodyPr wrap="square">
            <a:spAutoFit/>
          </a:bodyPr>
          <a:lstStyle/>
          <a:p>
            <a:pPr lvl="0" algn="ctr" defTabSz="1500505">
              <a:spcBef>
                <a:spcPct val="50000"/>
              </a:spcBef>
            </a:pPr>
            <a:r>
              <a:rPr lang="en-US" altLang="zh-CN" sz="3200" b="1" i="1">
                <a:latin typeface="Times New Roman" panose="02020603050405020304" pitchFamily="18" charset="0"/>
              </a:rPr>
              <a:t>Các đại dương, vị trí của các đại dương trên thế giới</a:t>
            </a:r>
            <a:endParaRPr lang="zh-CN" altLang="en-US" sz="3200" b="1" i="1" dirty="0">
              <a:latin typeface="Times New Roman" panose="02020603050405020304" pitchFamily="18" charset="0"/>
            </a:endParaRPr>
          </a:p>
        </p:txBody>
      </p:sp>
      <p:sp>
        <p:nvSpPr>
          <p:cNvPr id="3" name="Curved Right Arrow 2"/>
          <p:cNvSpPr/>
          <p:nvPr/>
        </p:nvSpPr>
        <p:spPr>
          <a:xfrm rot="16740000">
            <a:off x="1972945" y="2104390"/>
            <a:ext cx="1167130" cy="2667635"/>
          </a:xfrm>
          <a:prstGeom prst="curvedRightArrow">
            <a:avLst>
              <a:gd name="adj1" fmla="val 25000"/>
              <a:gd name="adj2" fmla="val 50000"/>
              <a:gd name="adj3" fmla="val 278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Curved Right Arrow 3"/>
          <p:cNvSpPr/>
          <p:nvPr/>
        </p:nvSpPr>
        <p:spPr>
          <a:xfrm rot="18300000" flipH="1">
            <a:off x="8154840" y="1327241"/>
            <a:ext cx="1084580" cy="2921000"/>
          </a:xfrm>
          <a:prstGeom prst="curvedRightArrow">
            <a:avLst>
              <a:gd name="adj1" fmla="val 25000"/>
              <a:gd name="adj2" fmla="val 50000"/>
              <a:gd name="adj3" fmla="val 278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B7588-2F0B-4E12-B77F-D1FB96382B5A}"/>
              </a:ext>
            </a:extLst>
          </p:cNvPr>
          <p:cNvSpPr txBox="1"/>
          <p:nvPr/>
        </p:nvSpPr>
        <p:spPr>
          <a:xfrm>
            <a:off x="3003870" y="600728"/>
            <a:ext cx="5980099" cy="584775"/>
          </a:xfrm>
          <a:prstGeom prst="rect">
            <a:avLst/>
          </a:prstGeom>
          <a:noFill/>
        </p:spPr>
        <p:txBody>
          <a:bodyPr wrap="none" rtlCol="0">
            <a:spAutoFit/>
          </a:bodyPr>
          <a:lstStyle/>
          <a:p>
            <a:r>
              <a:rPr lang="en-US" sz="3200" b="1" dirty="0" err="1">
                <a:solidFill>
                  <a:schemeClr val="bg1"/>
                </a:solidFill>
                <a:latin typeface="HP001 5 hàng" panose="020B0603050302020204" pitchFamily="34" charset="0"/>
              </a:rPr>
              <a:t>Thứ</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ngày</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tháng</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năm</a:t>
            </a:r>
            <a:r>
              <a:rPr lang="en-US" sz="3200" b="1" dirty="0">
                <a:solidFill>
                  <a:schemeClr val="bg1"/>
                </a:solidFill>
                <a:latin typeface="HP001 5 hàng" panose="020B0603050302020204" pitchFamily="34" charset="0"/>
              </a:rPr>
              <a:t> 2022</a:t>
            </a:r>
          </a:p>
        </p:txBody>
      </p:sp>
      <p:sp>
        <p:nvSpPr>
          <p:cNvPr id="3" name="TextBox 2">
            <a:extLst>
              <a:ext uri="{FF2B5EF4-FFF2-40B4-BE49-F238E27FC236}">
                <a16:creationId xmlns:a16="http://schemas.microsoft.com/office/drawing/2014/main" id="{137BEAC0-A002-4210-9B7D-49D42F7F778B}"/>
              </a:ext>
            </a:extLst>
          </p:cNvPr>
          <p:cNvSpPr txBox="1"/>
          <p:nvPr/>
        </p:nvSpPr>
        <p:spPr>
          <a:xfrm>
            <a:off x="5348551" y="1474765"/>
            <a:ext cx="1290738" cy="584775"/>
          </a:xfrm>
          <a:prstGeom prst="rect">
            <a:avLst/>
          </a:prstGeom>
          <a:noFill/>
        </p:spPr>
        <p:txBody>
          <a:bodyPr wrap="none" rtlCol="0">
            <a:spAutoFit/>
          </a:bodyPr>
          <a:lstStyle/>
          <a:p>
            <a:r>
              <a:rPr lang="en-US" sz="3200" b="1" u="sng">
                <a:solidFill>
                  <a:schemeClr val="bg1"/>
                </a:solidFill>
                <a:latin typeface="HP001 5 hàng" panose="020B0603050302020204" pitchFamily="34" charset="0"/>
              </a:rPr>
              <a:t>Địa lí</a:t>
            </a:r>
          </a:p>
        </p:txBody>
      </p:sp>
      <p:sp>
        <p:nvSpPr>
          <p:cNvPr id="5" name="TextBox 4">
            <a:extLst>
              <a:ext uri="{FF2B5EF4-FFF2-40B4-BE49-F238E27FC236}">
                <a16:creationId xmlns:a16="http://schemas.microsoft.com/office/drawing/2014/main" id="{1B93B9A6-0414-4B17-B8C4-E22644DC5D30}"/>
              </a:ext>
            </a:extLst>
          </p:cNvPr>
          <p:cNvSpPr txBox="1"/>
          <p:nvPr/>
        </p:nvSpPr>
        <p:spPr>
          <a:xfrm>
            <a:off x="956606" y="3083358"/>
            <a:ext cx="4790863"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1. Vị trí của các đại dương</a:t>
            </a:r>
          </a:p>
        </p:txBody>
      </p:sp>
      <p:sp>
        <p:nvSpPr>
          <p:cNvPr id="6" name="TextBox 5">
            <a:extLst>
              <a:ext uri="{FF2B5EF4-FFF2-40B4-BE49-F238E27FC236}">
                <a16:creationId xmlns:a16="http://schemas.microsoft.com/office/drawing/2014/main" id="{16E69929-7991-4977-B418-AFE6282DDCD8}"/>
              </a:ext>
            </a:extLst>
          </p:cNvPr>
          <p:cNvSpPr txBox="1"/>
          <p:nvPr/>
        </p:nvSpPr>
        <p:spPr>
          <a:xfrm>
            <a:off x="2368037" y="1994858"/>
            <a:ext cx="7399654" cy="646331"/>
          </a:xfrm>
          <a:prstGeom prst="rect">
            <a:avLst/>
          </a:prstGeom>
          <a:noFill/>
        </p:spPr>
        <p:txBody>
          <a:bodyPr wrap="none" rtlCol="0">
            <a:spAutoFit/>
          </a:bodyPr>
          <a:lstStyle/>
          <a:p>
            <a:r>
              <a:rPr lang="en-US" sz="3600" b="1">
                <a:solidFill>
                  <a:srgbClr val="FFFF00"/>
                </a:solidFill>
                <a:latin typeface="HP001 5 hàng" panose="020B0603050302020204" pitchFamily="34" charset="0"/>
              </a:rPr>
              <a:t>Tiết 27: Các đại dương trên thế giới</a:t>
            </a:r>
          </a:p>
        </p:txBody>
      </p:sp>
    </p:spTree>
    <p:extLst>
      <p:ext uri="{BB962C8B-B14F-4D97-AF65-F5344CB8AC3E}">
        <p14:creationId xmlns:p14="http://schemas.microsoft.com/office/powerpoint/2010/main" val="11218056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descr="A picture containing map&#10;&#10;Description automatically generated">
            <a:extLst>
              <a:ext uri="{FF2B5EF4-FFF2-40B4-BE49-F238E27FC236}">
                <a16:creationId xmlns:a16="http://schemas.microsoft.com/office/drawing/2014/main" id="{C5EBBA2E-4CBB-4A19-8E05-F8DEBB89E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605" y="243143"/>
            <a:ext cx="4140885" cy="4145973"/>
          </a:xfrm>
          <a:prstGeom prst="rect">
            <a:avLst/>
          </a:prstGeom>
          <a:blipFill>
            <a:blip r:embed="rId2"/>
            <a:stretch>
              <a:fillRect/>
            </a:stretch>
          </a:blipFill>
        </p:spPr>
      </p:pic>
      <p:pic>
        <p:nvPicPr>
          <p:cNvPr id="10" name="Picture 9" descr="Diagram&#10;&#10;Description automatically generated">
            <a:extLst>
              <a:ext uri="{FF2B5EF4-FFF2-40B4-BE49-F238E27FC236}">
                <a16:creationId xmlns:a16="http://schemas.microsoft.com/office/drawing/2014/main" id="{09F8807B-9080-40B5-8B5F-13AF34D12F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4590" y="257211"/>
            <a:ext cx="4140885" cy="4342922"/>
          </a:xfrm>
          <a:prstGeom prst="rect">
            <a:avLst/>
          </a:prstGeom>
        </p:spPr>
      </p:pic>
      <p:sp>
        <p:nvSpPr>
          <p:cNvPr id="11" name="TextBox 10">
            <a:extLst>
              <a:ext uri="{FF2B5EF4-FFF2-40B4-BE49-F238E27FC236}">
                <a16:creationId xmlns:a16="http://schemas.microsoft.com/office/drawing/2014/main" id="{E680AFEB-6A73-4C89-B5EA-0E7E14D259C5}"/>
              </a:ext>
            </a:extLst>
          </p:cNvPr>
          <p:cNvSpPr txBox="1"/>
          <p:nvPr/>
        </p:nvSpPr>
        <p:spPr>
          <a:xfrm>
            <a:off x="494418" y="4600133"/>
            <a:ext cx="10359099"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Có mấy đại dương trên thế giới? Nêu tên các đại dương đó.</a:t>
            </a:r>
          </a:p>
        </p:txBody>
      </p:sp>
      <p:sp>
        <p:nvSpPr>
          <p:cNvPr id="16" name="TextBox 15">
            <a:extLst>
              <a:ext uri="{FF2B5EF4-FFF2-40B4-BE49-F238E27FC236}">
                <a16:creationId xmlns:a16="http://schemas.microsoft.com/office/drawing/2014/main" id="{F8155C04-5B39-4A79-9EA2-4CD4B7EF3032}"/>
              </a:ext>
            </a:extLst>
          </p:cNvPr>
          <p:cNvSpPr txBox="1"/>
          <p:nvPr/>
        </p:nvSpPr>
        <p:spPr>
          <a:xfrm>
            <a:off x="1266090" y="5255248"/>
            <a:ext cx="9153378" cy="1077218"/>
          </a:xfrm>
          <a:prstGeom prst="rect">
            <a:avLst/>
          </a:prstGeom>
          <a:noFill/>
        </p:spPr>
        <p:txBody>
          <a:bodyPr wrap="square" rtlCol="0">
            <a:spAutoFit/>
          </a:bodyPr>
          <a:lstStyle/>
          <a:p>
            <a:r>
              <a:rPr lang="en-US" sz="3200" b="1" i="1">
                <a:latin typeface="Times New Roman" panose="02020603050405020304" pitchFamily="18" charset="0"/>
                <a:cs typeface="Times New Roman" panose="02020603050405020304" pitchFamily="18" charset="0"/>
              </a:rPr>
              <a:t>Có 4 đại dương trên thế giới: Thái Bình Dương, Đại Tây Dương, Ấn Độ Dương, Bắc Băng Dương</a:t>
            </a:r>
          </a:p>
        </p:txBody>
      </p:sp>
      <p:sp>
        <p:nvSpPr>
          <p:cNvPr id="12" name="Arrow: Right 11">
            <a:extLst>
              <a:ext uri="{FF2B5EF4-FFF2-40B4-BE49-F238E27FC236}">
                <a16:creationId xmlns:a16="http://schemas.microsoft.com/office/drawing/2014/main" id="{C7B12E6C-397A-4971-AEAB-9FA2018C4561}"/>
              </a:ext>
            </a:extLst>
          </p:cNvPr>
          <p:cNvSpPr/>
          <p:nvPr/>
        </p:nvSpPr>
        <p:spPr>
          <a:xfrm>
            <a:off x="140675" y="5480333"/>
            <a:ext cx="705435" cy="58477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25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8" name="Picture 7" descr="A picture containing map&#10;&#10;Description automatically generated">
            <a:extLst>
              <a:ext uri="{FF2B5EF4-FFF2-40B4-BE49-F238E27FC236}">
                <a16:creationId xmlns:a16="http://schemas.microsoft.com/office/drawing/2014/main" id="{C5EBBA2E-4CBB-4A19-8E05-F8DEBB89E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0772" y="229075"/>
            <a:ext cx="4140885" cy="4145973"/>
          </a:xfrm>
          <a:prstGeom prst="rect">
            <a:avLst/>
          </a:prstGeom>
        </p:spPr>
      </p:pic>
      <p:pic>
        <p:nvPicPr>
          <p:cNvPr id="10" name="Picture 9" descr="Diagram&#10;&#10;Description automatically generated">
            <a:extLst>
              <a:ext uri="{FF2B5EF4-FFF2-40B4-BE49-F238E27FC236}">
                <a16:creationId xmlns:a16="http://schemas.microsoft.com/office/drawing/2014/main" id="{09F8807B-9080-40B5-8B5F-13AF34D12F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0345" y="229075"/>
            <a:ext cx="4140885" cy="4145973"/>
          </a:xfrm>
          <a:prstGeom prst="rect">
            <a:avLst/>
          </a:prstGeom>
        </p:spPr>
      </p:pic>
      <p:sp>
        <p:nvSpPr>
          <p:cNvPr id="11" name="TextBox 10">
            <a:extLst>
              <a:ext uri="{FF2B5EF4-FFF2-40B4-BE49-F238E27FC236}">
                <a16:creationId xmlns:a16="http://schemas.microsoft.com/office/drawing/2014/main" id="{E680AFEB-6A73-4C89-B5EA-0E7E14D259C5}"/>
              </a:ext>
            </a:extLst>
          </p:cNvPr>
          <p:cNvSpPr txBox="1"/>
          <p:nvPr/>
        </p:nvSpPr>
        <p:spPr>
          <a:xfrm>
            <a:off x="523870" y="4447042"/>
            <a:ext cx="11706959"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Thái Bình Dương nằm ở bán cầu, giáp với các châu lục và đại dương nào?</a:t>
            </a:r>
          </a:p>
        </p:txBody>
      </p:sp>
      <p:sp>
        <p:nvSpPr>
          <p:cNvPr id="5" name="TextBox 4">
            <a:extLst>
              <a:ext uri="{FF2B5EF4-FFF2-40B4-BE49-F238E27FC236}">
                <a16:creationId xmlns:a16="http://schemas.microsoft.com/office/drawing/2014/main" id="{6F6359F5-95CA-48BF-A3DB-97F000416384}"/>
              </a:ext>
            </a:extLst>
          </p:cNvPr>
          <p:cNvSpPr txBox="1"/>
          <p:nvPr/>
        </p:nvSpPr>
        <p:spPr>
          <a:xfrm>
            <a:off x="523870" y="4974629"/>
            <a:ext cx="11033030"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Đại Tây Dương nằm ở bán cầu, giáp với các châu lục và đại dương nào?</a:t>
            </a:r>
          </a:p>
        </p:txBody>
      </p:sp>
      <p:sp>
        <p:nvSpPr>
          <p:cNvPr id="6" name="TextBox 5">
            <a:extLst>
              <a:ext uri="{FF2B5EF4-FFF2-40B4-BE49-F238E27FC236}">
                <a16:creationId xmlns:a16="http://schemas.microsoft.com/office/drawing/2014/main" id="{CB3AB309-931D-4553-9723-597882D33EE1}"/>
              </a:ext>
            </a:extLst>
          </p:cNvPr>
          <p:cNvSpPr txBox="1"/>
          <p:nvPr/>
        </p:nvSpPr>
        <p:spPr>
          <a:xfrm>
            <a:off x="523870" y="5503598"/>
            <a:ext cx="11033030"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Ấn Độ Dương nằm ở bán cầu, giáp với các châu lục và đại dương nào?</a:t>
            </a:r>
          </a:p>
        </p:txBody>
      </p:sp>
      <p:sp>
        <p:nvSpPr>
          <p:cNvPr id="7" name="TextBox 6">
            <a:extLst>
              <a:ext uri="{FF2B5EF4-FFF2-40B4-BE49-F238E27FC236}">
                <a16:creationId xmlns:a16="http://schemas.microsoft.com/office/drawing/2014/main" id="{07C8BE37-A032-4F35-97D4-2BE04DA4CE2E}"/>
              </a:ext>
            </a:extLst>
          </p:cNvPr>
          <p:cNvSpPr txBox="1"/>
          <p:nvPr/>
        </p:nvSpPr>
        <p:spPr>
          <a:xfrm>
            <a:off x="523870" y="6026818"/>
            <a:ext cx="11278926"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Bắc Băng Dương nằm ở bán cầu, giáp với các châu lục và đại dương nào?</a:t>
            </a:r>
          </a:p>
        </p:txBody>
      </p:sp>
    </p:spTree>
    <p:extLst>
      <p:ext uri="{BB962C8B-B14F-4D97-AF65-F5344CB8AC3E}">
        <p14:creationId xmlns:p14="http://schemas.microsoft.com/office/powerpoint/2010/main" val="887213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38CB3154-2729-4FF4-8804-3C36A7FA945D}"/>
              </a:ext>
            </a:extLst>
          </p:cNvPr>
          <p:cNvGraphicFramePr>
            <a:graphicFrameLocks noGrp="1"/>
          </p:cNvGraphicFramePr>
          <p:nvPr>
            <p:extLst>
              <p:ext uri="{D42A27DB-BD31-4B8C-83A1-F6EECF244321}">
                <p14:modId xmlns:p14="http://schemas.microsoft.com/office/powerpoint/2010/main" val="3428113196"/>
              </p:ext>
            </p:extLst>
          </p:nvPr>
        </p:nvGraphicFramePr>
        <p:xfrm>
          <a:off x="53182" y="114755"/>
          <a:ext cx="11988763" cy="6539263"/>
        </p:xfrm>
        <a:graphic>
          <a:graphicData uri="http://schemas.openxmlformats.org/drawingml/2006/table">
            <a:tbl>
              <a:tblPr firstRow="1" bandRow="1">
                <a:tableStyleId>{5940675A-B579-460E-94D1-54222C63F5DA}</a:tableStyleId>
              </a:tblPr>
              <a:tblGrid>
                <a:gridCol w="2675950">
                  <a:extLst>
                    <a:ext uri="{9D8B030D-6E8A-4147-A177-3AD203B41FA5}">
                      <a16:colId xmlns:a16="http://schemas.microsoft.com/office/drawing/2014/main" val="1979547180"/>
                    </a:ext>
                  </a:extLst>
                </a:gridCol>
                <a:gridCol w="3699803">
                  <a:extLst>
                    <a:ext uri="{9D8B030D-6E8A-4147-A177-3AD203B41FA5}">
                      <a16:colId xmlns:a16="http://schemas.microsoft.com/office/drawing/2014/main" val="314695997"/>
                    </a:ext>
                  </a:extLst>
                </a:gridCol>
                <a:gridCol w="2630659">
                  <a:extLst>
                    <a:ext uri="{9D8B030D-6E8A-4147-A177-3AD203B41FA5}">
                      <a16:colId xmlns:a16="http://schemas.microsoft.com/office/drawing/2014/main" val="1761462422"/>
                    </a:ext>
                  </a:extLst>
                </a:gridCol>
                <a:gridCol w="2982351">
                  <a:extLst>
                    <a:ext uri="{9D8B030D-6E8A-4147-A177-3AD203B41FA5}">
                      <a16:colId xmlns:a16="http://schemas.microsoft.com/office/drawing/2014/main" val="2475520239"/>
                    </a:ext>
                  </a:extLst>
                </a:gridCol>
              </a:tblGrid>
              <a:tr h="370840">
                <a:tc>
                  <a:txBody>
                    <a:bodyPr/>
                    <a:lstStyle/>
                    <a:p>
                      <a:pPr algn="ctr"/>
                      <a:r>
                        <a:rPr lang="en-US" sz="2400" b="1">
                          <a:latin typeface="Times New Roman" panose="02020603050405020304" pitchFamily="18" charset="0"/>
                          <a:cs typeface="Times New Roman" panose="02020603050405020304" pitchFamily="18" charset="0"/>
                        </a:rPr>
                        <a:t>Tên đại dương</a:t>
                      </a:r>
                    </a:p>
                  </a:txBody>
                  <a:tcPr anchor="ctr"/>
                </a:tc>
                <a:tc>
                  <a:txBody>
                    <a:bodyPr/>
                    <a:lstStyle/>
                    <a:p>
                      <a:pPr algn="ctr"/>
                      <a:r>
                        <a:rPr lang="en-US" sz="2400" b="1">
                          <a:latin typeface="Times New Roman" panose="02020603050405020304" pitchFamily="18" charset="0"/>
                          <a:cs typeface="Times New Roman" panose="02020603050405020304" pitchFamily="18" charset="0"/>
                        </a:rPr>
                        <a:t>Vị trí (nằm ở bán cầu nào)</a:t>
                      </a:r>
                    </a:p>
                  </a:txBody>
                  <a:tcPr anchor="ctr"/>
                </a:tc>
                <a:tc>
                  <a:txBody>
                    <a:bodyPr/>
                    <a:lstStyle/>
                    <a:p>
                      <a:pPr algn="ctr"/>
                      <a:r>
                        <a:rPr lang="en-US" sz="2400" b="1">
                          <a:latin typeface="Times New Roman" panose="02020603050405020304" pitchFamily="18" charset="0"/>
                          <a:cs typeface="Times New Roman" panose="02020603050405020304" pitchFamily="18" charset="0"/>
                        </a:rPr>
                        <a:t>Giáp với châu lục</a:t>
                      </a:r>
                    </a:p>
                  </a:txBody>
                  <a:tcPr anchor="ctr"/>
                </a:tc>
                <a:tc>
                  <a:txBody>
                    <a:bodyPr/>
                    <a:lstStyle/>
                    <a:p>
                      <a:pPr algn="ctr"/>
                      <a:r>
                        <a:rPr lang="en-US" sz="2400" b="1">
                          <a:latin typeface="Times New Roman" panose="02020603050405020304" pitchFamily="18" charset="0"/>
                          <a:cs typeface="Times New Roman" panose="02020603050405020304" pitchFamily="18" charset="0"/>
                        </a:rPr>
                        <a:t>Giáp với đại dương</a:t>
                      </a:r>
                    </a:p>
                  </a:txBody>
                  <a:tcPr anchor="ctr"/>
                </a:tc>
                <a:extLst>
                  <a:ext uri="{0D108BD9-81ED-4DB2-BD59-A6C34878D82A}">
                    <a16:rowId xmlns:a16="http://schemas.microsoft.com/office/drawing/2014/main" val="643282098"/>
                  </a:ext>
                </a:extLst>
              </a:tr>
              <a:tr h="13713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2119996"/>
                  </a:ext>
                </a:extLst>
              </a:tr>
              <a:tr h="1617785">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09114174"/>
                  </a:ext>
                </a:extLst>
              </a:tr>
              <a:tr h="156151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34793383"/>
                  </a:ext>
                </a:extLst>
              </a:tr>
              <a:tr h="15314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23624759"/>
                  </a:ext>
                </a:extLst>
              </a:tr>
            </a:tbl>
          </a:graphicData>
        </a:graphic>
      </p:graphicFrame>
      <p:sp>
        <p:nvSpPr>
          <p:cNvPr id="10" name="TextBox 9">
            <a:extLst>
              <a:ext uri="{FF2B5EF4-FFF2-40B4-BE49-F238E27FC236}">
                <a16:creationId xmlns:a16="http://schemas.microsoft.com/office/drawing/2014/main" id="{DEEF02BB-24A9-4BAE-8A9E-15F1386C017A}"/>
              </a:ext>
            </a:extLst>
          </p:cNvPr>
          <p:cNvSpPr txBox="1"/>
          <p:nvPr/>
        </p:nvSpPr>
        <p:spPr>
          <a:xfrm>
            <a:off x="126609" y="942535"/>
            <a:ext cx="2561920" cy="461665"/>
          </a:xfrm>
          <a:prstGeom prst="rect">
            <a:avLst/>
          </a:prstGeom>
          <a:noFill/>
        </p:spPr>
        <p:txBody>
          <a:bodyPr wrap="none" rtlCol="0">
            <a:spAutoFit/>
          </a:bodyPr>
          <a:lstStyle/>
          <a:p>
            <a:r>
              <a:rPr lang="en-US" sz="2400">
                <a:solidFill>
                  <a:srgbClr val="002060"/>
                </a:solidFill>
              </a:rPr>
              <a:t>Thái Bình Dương</a:t>
            </a:r>
          </a:p>
        </p:txBody>
      </p:sp>
      <p:sp>
        <p:nvSpPr>
          <p:cNvPr id="11" name="TextBox 10">
            <a:extLst>
              <a:ext uri="{FF2B5EF4-FFF2-40B4-BE49-F238E27FC236}">
                <a16:creationId xmlns:a16="http://schemas.microsoft.com/office/drawing/2014/main" id="{B7FAF7AE-4262-439D-8852-1C1AD7408E4A}"/>
              </a:ext>
            </a:extLst>
          </p:cNvPr>
          <p:cNvSpPr txBox="1"/>
          <p:nvPr/>
        </p:nvSpPr>
        <p:spPr>
          <a:xfrm>
            <a:off x="2856902" y="657840"/>
            <a:ext cx="3484099" cy="1154162"/>
          </a:xfrm>
          <a:prstGeom prst="rect">
            <a:avLst/>
          </a:prstGeom>
          <a:noFill/>
        </p:spPr>
        <p:txBody>
          <a:bodyPr wrap="square" rtlCol="0">
            <a:spAutoFit/>
          </a:bodyPr>
          <a:lstStyle/>
          <a:p>
            <a:pPr algn="just"/>
            <a:r>
              <a:rPr lang="en-US" sz="2300">
                <a:solidFill>
                  <a:srgbClr val="002060"/>
                </a:solidFill>
              </a:rPr>
              <a:t>Phần lớn nằm ở bán cầu Tây, một phần nhỏ nằm ở bán cầu Đông</a:t>
            </a:r>
          </a:p>
        </p:txBody>
      </p:sp>
      <p:sp>
        <p:nvSpPr>
          <p:cNvPr id="12" name="TextBox 11">
            <a:extLst>
              <a:ext uri="{FF2B5EF4-FFF2-40B4-BE49-F238E27FC236}">
                <a16:creationId xmlns:a16="http://schemas.microsoft.com/office/drawing/2014/main" id="{FE47AA08-6A7C-4BD0-9C68-12DAF21E45E7}"/>
              </a:ext>
            </a:extLst>
          </p:cNvPr>
          <p:cNvSpPr txBox="1"/>
          <p:nvPr/>
        </p:nvSpPr>
        <p:spPr>
          <a:xfrm>
            <a:off x="6509375" y="545066"/>
            <a:ext cx="2331087" cy="1446550"/>
          </a:xfrm>
          <a:prstGeom prst="rect">
            <a:avLst/>
          </a:prstGeom>
          <a:noFill/>
        </p:spPr>
        <p:txBody>
          <a:bodyPr wrap="none" rtlCol="0">
            <a:spAutoFit/>
          </a:bodyPr>
          <a:lstStyle/>
          <a:p>
            <a:r>
              <a:rPr lang="en-US" sz="2200">
                <a:solidFill>
                  <a:srgbClr val="002060"/>
                </a:solidFill>
              </a:rPr>
              <a:t>Châu Mĩ</a:t>
            </a:r>
          </a:p>
          <a:p>
            <a:r>
              <a:rPr lang="en-US" sz="2200">
                <a:solidFill>
                  <a:srgbClr val="002060"/>
                </a:solidFill>
              </a:rPr>
              <a:t>Châu Á</a:t>
            </a:r>
          </a:p>
          <a:p>
            <a:r>
              <a:rPr lang="en-US" sz="2200">
                <a:solidFill>
                  <a:srgbClr val="002060"/>
                </a:solidFill>
              </a:rPr>
              <a:t>Châu Đại Dương</a:t>
            </a:r>
          </a:p>
          <a:p>
            <a:r>
              <a:rPr lang="en-US" sz="2200">
                <a:solidFill>
                  <a:srgbClr val="002060"/>
                </a:solidFill>
              </a:rPr>
              <a:t>Châu Nam Cực</a:t>
            </a:r>
          </a:p>
        </p:txBody>
      </p:sp>
      <p:sp>
        <p:nvSpPr>
          <p:cNvPr id="13" name="TextBox 12">
            <a:extLst>
              <a:ext uri="{FF2B5EF4-FFF2-40B4-BE49-F238E27FC236}">
                <a16:creationId xmlns:a16="http://schemas.microsoft.com/office/drawing/2014/main" id="{D473A4B0-C4F6-4A64-9228-95010E50E34D}"/>
              </a:ext>
            </a:extLst>
          </p:cNvPr>
          <p:cNvSpPr txBox="1"/>
          <p:nvPr/>
        </p:nvSpPr>
        <p:spPr>
          <a:xfrm>
            <a:off x="9151427" y="657840"/>
            <a:ext cx="2579552" cy="1200329"/>
          </a:xfrm>
          <a:prstGeom prst="rect">
            <a:avLst/>
          </a:prstGeom>
          <a:noFill/>
        </p:spPr>
        <p:txBody>
          <a:bodyPr wrap="none" rtlCol="0">
            <a:spAutoFit/>
          </a:bodyPr>
          <a:lstStyle/>
          <a:p>
            <a:r>
              <a:rPr lang="en-US" sz="2400">
                <a:solidFill>
                  <a:srgbClr val="002060"/>
                </a:solidFill>
              </a:rPr>
              <a:t>Ấn Độ Dương</a:t>
            </a:r>
          </a:p>
          <a:p>
            <a:r>
              <a:rPr lang="en-US" sz="2400">
                <a:solidFill>
                  <a:srgbClr val="002060"/>
                </a:solidFill>
              </a:rPr>
              <a:t>Đại Tây Dương</a:t>
            </a:r>
          </a:p>
          <a:p>
            <a:r>
              <a:rPr lang="en-US" sz="2400">
                <a:solidFill>
                  <a:srgbClr val="002060"/>
                </a:solidFill>
              </a:rPr>
              <a:t>Bắc Băng Dương</a:t>
            </a:r>
          </a:p>
        </p:txBody>
      </p:sp>
      <p:sp>
        <p:nvSpPr>
          <p:cNvPr id="14" name="TextBox 13">
            <a:extLst>
              <a:ext uri="{FF2B5EF4-FFF2-40B4-BE49-F238E27FC236}">
                <a16:creationId xmlns:a16="http://schemas.microsoft.com/office/drawing/2014/main" id="{3A1B2082-98A4-488D-B3AA-43BAC5137FCA}"/>
              </a:ext>
            </a:extLst>
          </p:cNvPr>
          <p:cNvSpPr txBox="1"/>
          <p:nvPr/>
        </p:nvSpPr>
        <p:spPr>
          <a:xfrm>
            <a:off x="257639" y="2586111"/>
            <a:ext cx="2299860" cy="461665"/>
          </a:xfrm>
          <a:prstGeom prst="rect">
            <a:avLst/>
          </a:prstGeom>
          <a:noFill/>
        </p:spPr>
        <p:txBody>
          <a:bodyPr wrap="none" rtlCol="0">
            <a:spAutoFit/>
          </a:bodyPr>
          <a:lstStyle/>
          <a:p>
            <a:r>
              <a:rPr lang="en-US" sz="2400">
                <a:solidFill>
                  <a:schemeClr val="accent6">
                    <a:lumMod val="50000"/>
                  </a:schemeClr>
                </a:solidFill>
              </a:rPr>
              <a:t>Đại Tây Dương</a:t>
            </a:r>
          </a:p>
        </p:txBody>
      </p:sp>
      <p:sp>
        <p:nvSpPr>
          <p:cNvPr id="15" name="TextBox 14">
            <a:extLst>
              <a:ext uri="{FF2B5EF4-FFF2-40B4-BE49-F238E27FC236}">
                <a16:creationId xmlns:a16="http://schemas.microsoft.com/office/drawing/2014/main" id="{D9A5B960-8CC8-481A-831C-86A4E84BCEBA}"/>
              </a:ext>
            </a:extLst>
          </p:cNvPr>
          <p:cNvSpPr txBox="1"/>
          <p:nvPr/>
        </p:nvSpPr>
        <p:spPr>
          <a:xfrm>
            <a:off x="2965522" y="4130263"/>
            <a:ext cx="3126177" cy="461665"/>
          </a:xfrm>
          <a:prstGeom prst="rect">
            <a:avLst/>
          </a:prstGeom>
          <a:noFill/>
        </p:spPr>
        <p:txBody>
          <a:bodyPr wrap="none" rtlCol="0">
            <a:spAutoFit/>
          </a:bodyPr>
          <a:lstStyle/>
          <a:p>
            <a:r>
              <a:rPr lang="en-US" sz="2400">
                <a:solidFill>
                  <a:schemeClr val="accent1"/>
                </a:solidFill>
              </a:rPr>
              <a:t>Nằm ở bán cầu Đông</a:t>
            </a:r>
          </a:p>
        </p:txBody>
      </p:sp>
      <p:sp>
        <p:nvSpPr>
          <p:cNvPr id="17" name="TextBox 16">
            <a:extLst>
              <a:ext uri="{FF2B5EF4-FFF2-40B4-BE49-F238E27FC236}">
                <a16:creationId xmlns:a16="http://schemas.microsoft.com/office/drawing/2014/main" id="{361AEFEE-3932-4AC1-9C17-DA8C828D609B}"/>
              </a:ext>
            </a:extLst>
          </p:cNvPr>
          <p:cNvSpPr txBox="1"/>
          <p:nvPr/>
        </p:nvSpPr>
        <p:spPr>
          <a:xfrm>
            <a:off x="6509375" y="3599542"/>
            <a:ext cx="2331087" cy="1446550"/>
          </a:xfrm>
          <a:prstGeom prst="rect">
            <a:avLst/>
          </a:prstGeom>
          <a:noFill/>
        </p:spPr>
        <p:txBody>
          <a:bodyPr wrap="none" rtlCol="0">
            <a:spAutoFit/>
          </a:bodyPr>
          <a:lstStyle/>
          <a:p>
            <a:r>
              <a:rPr lang="en-US" sz="2200">
                <a:solidFill>
                  <a:schemeClr val="accent1"/>
                </a:solidFill>
              </a:rPr>
              <a:t>Châu Á</a:t>
            </a:r>
          </a:p>
          <a:p>
            <a:r>
              <a:rPr lang="en-US" sz="2200">
                <a:solidFill>
                  <a:schemeClr val="accent1"/>
                </a:solidFill>
              </a:rPr>
              <a:t>Châu Phi</a:t>
            </a:r>
          </a:p>
          <a:p>
            <a:r>
              <a:rPr lang="en-US" sz="2200">
                <a:solidFill>
                  <a:schemeClr val="accent1"/>
                </a:solidFill>
              </a:rPr>
              <a:t>Châu Nam Cực</a:t>
            </a:r>
          </a:p>
          <a:p>
            <a:r>
              <a:rPr lang="en-US" sz="2200">
                <a:solidFill>
                  <a:schemeClr val="accent1"/>
                </a:solidFill>
              </a:rPr>
              <a:t>Châu Đại Dương</a:t>
            </a:r>
          </a:p>
        </p:txBody>
      </p:sp>
      <p:sp>
        <p:nvSpPr>
          <p:cNvPr id="18" name="TextBox 17">
            <a:extLst>
              <a:ext uri="{FF2B5EF4-FFF2-40B4-BE49-F238E27FC236}">
                <a16:creationId xmlns:a16="http://schemas.microsoft.com/office/drawing/2014/main" id="{D2D3B0B6-EAEE-4565-A100-C655448227BA}"/>
              </a:ext>
            </a:extLst>
          </p:cNvPr>
          <p:cNvSpPr txBox="1"/>
          <p:nvPr/>
        </p:nvSpPr>
        <p:spPr>
          <a:xfrm>
            <a:off x="9187798" y="3945596"/>
            <a:ext cx="2561920" cy="830997"/>
          </a:xfrm>
          <a:prstGeom prst="rect">
            <a:avLst/>
          </a:prstGeom>
          <a:noFill/>
        </p:spPr>
        <p:txBody>
          <a:bodyPr wrap="none" rtlCol="0">
            <a:spAutoFit/>
          </a:bodyPr>
          <a:lstStyle/>
          <a:p>
            <a:r>
              <a:rPr lang="en-US" sz="2400">
                <a:solidFill>
                  <a:schemeClr val="accent1"/>
                </a:solidFill>
              </a:rPr>
              <a:t>Thái Bình Dương</a:t>
            </a:r>
          </a:p>
          <a:p>
            <a:r>
              <a:rPr lang="en-US" sz="2400">
                <a:solidFill>
                  <a:schemeClr val="accent1"/>
                </a:solidFill>
              </a:rPr>
              <a:t>Đại Tây Dương</a:t>
            </a:r>
          </a:p>
        </p:txBody>
      </p:sp>
      <p:sp>
        <p:nvSpPr>
          <p:cNvPr id="19" name="TextBox 18">
            <a:extLst>
              <a:ext uri="{FF2B5EF4-FFF2-40B4-BE49-F238E27FC236}">
                <a16:creationId xmlns:a16="http://schemas.microsoft.com/office/drawing/2014/main" id="{057DC501-E16F-49B4-80F9-A2C2F9B77874}"/>
              </a:ext>
            </a:extLst>
          </p:cNvPr>
          <p:cNvSpPr txBox="1"/>
          <p:nvPr/>
        </p:nvSpPr>
        <p:spPr>
          <a:xfrm>
            <a:off x="271707" y="4130263"/>
            <a:ext cx="2100255" cy="461665"/>
          </a:xfrm>
          <a:prstGeom prst="rect">
            <a:avLst/>
          </a:prstGeom>
          <a:noFill/>
        </p:spPr>
        <p:txBody>
          <a:bodyPr wrap="none" rtlCol="0">
            <a:spAutoFit/>
          </a:bodyPr>
          <a:lstStyle/>
          <a:p>
            <a:r>
              <a:rPr lang="en-US" sz="2400">
                <a:solidFill>
                  <a:schemeClr val="accent1"/>
                </a:solidFill>
              </a:rPr>
              <a:t>Ấn Độ Dương</a:t>
            </a:r>
          </a:p>
        </p:txBody>
      </p:sp>
      <p:sp>
        <p:nvSpPr>
          <p:cNvPr id="20" name="TextBox 19">
            <a:extLst>
              <a:ext uri="{FF2B5EF4-FFF2-40B4-BE49-F238E27FC236}">
                <a16:creationId xmlns:a16="http://schemas.microsoft.com/office/drawing/2014/main" id="{491DAFDF-684B-400B-BE99-4FA9FFB1DDEC}"/>
              </a:ext>
            </a:extLst>
          </p:cNvPr>
          <p:cNvSpPr txBox="1"/>
          <p:nvPr/>
        </p:nvSpPr>
        <p:spPr>
          <a:xfrm>
            <a:off x="2856902" y="2150656"/>
            <a:ext cx="3484099" cy="1154162"/>
          </a:xfrm>
          <a:prstGeom prst="rect">
            <a:avLst/>
          </a:prstGeom>
          <a:noFill/>
        </p:spPr>
        <p:txBody>
          <a:bodyPr wrap="square" rtlCol="0">
            <a:spAutoFit/>
          </a:bodyPr>
          <a:lstStyle/>
          <a:p>
            <a:pPr algn="just"/>
            <a:r>
              <a:rPr lang="en-US" sz="2300">
                <a:solidFill>
                  <a:schemeClr val="accent6">
                    <a:lumMod val="50000"/>
                  </a:schemeClr>
                </a:solidFill>
              </a:rPr>
              <a:t>Một nửa nằm ở bán cầu Đông, một nửa nằm ở bán cầu Tây</a:t>
            </a:r>
          </a:p>
        </p:txBody>
      </p:sp>
      <p:sp>
        <p:nvSpPr>
          <p:cNvPr id="21" name="TextBox 20">
            <a:extLst>
              <a:ext uri="{FF2B5EF4-FFF2-40B4-BE49-F238E27FC236}">
                <a16:creationId xmlns:a16="http://schemas.microsoft.com/office/drawing/2014/main" id="{100C8B45-81BD-41A0-BA13-657E953C29CC}"/>
              </a:ext>
            </a:extLst>
          </p:cNvPr>
          <p:cNvSpPr txBox="1"/>
          <p:nvPr/>
        </p:nvSpPr>
        <p:spPr>
          <a:xfrm>
            <a:off x="6509375" y="2004462"/>
            <a:ext cx="2146742" cy="1446550"/>
          </a:xfrm>
          <a:prstGeom prst="rect">
            <a:avLst/>
          </a:prstGeom>
          <a:noFill/>
        </p:spPr>
        <p:txBody>
          <a:bodyPr wrap="none" rtlCol="0">
            <a:spAutoFit/>
          </a:bodyPr>
          <a:lstStyle/>
          <a:p>
            <a:r>
              <a:rPr lang="en-US" sz="2200">
                <a:solidFill>
                  <a:schemeClr val="accent6">
                    <a:lumMod val="50000"/>
                  </a:schemeClr>
                </a:solidFill>
              </a:rPr>
              <a:t>Châu Âu</a:t>
            </a:r>
          </a:p>
          <a:p>
            <a:r>
              <a:rPr lang="en-US" sz="2200">
                <a:solidFill>
                  <a:schemeClr val="accent6">
                    <a:lumMod val="50000"/>
                  </a:schemeClr>
                </a:solidFill>
              </a:rPr>
              <a:t>Châu Mĩ</a:t>
            </a:r>
          </a:p>
          <a:p>
            <a:r>
              <a:rPr lang="en-US" sz="2200">
                <a:solidFill>
                  <a:schemeClr val="accent6">
                    <a:lumMod val="50000"/>
                  </a:schemeClr>
                </a:solidFill>
              </a:rPr>
              <a:t>Châu Phi</a:t>
            </a:r>
          </a:p>
          <a:p>
            <a:r>
              <a:rPr lang="en-US" sz="2200">
                <a:solidFill>
                  <a:schemeClr val="accent6">
                    <a:lumMod val="50000"/>
                  </a:schemeClr>
                </a:solidFill>
              </a:rPr>
              <a:t>Châu Nam Cực</a:t>
            </a:r>
          </a:p>
        </p:txBody>
      </p:sp>
      <p:sp>
        <p:nvSpPr>
          <p:cNvPr id="22" name="TextBox 21">
            <a:extLst>
              <a:ext uri="{FF2B5EF4-FFF2-40B4-BE49-F238E27FC236}">
                <a16:creationId xmlns:a16="http://schemas.microsoft.com/office/drawing/2014/main" id="{2DC2A96B-1086-47DE-8AE8-5C79E7D3700C}"/>
              </a:ext>
            </a:extLst>
          </p:cNvPr>
          <p:cNvSpPr txBox="1"/>
          <p:nvPr/>
        </p:nvSpPr>
        <p:spPr>
          <a:xfrm>
            <a:off x="9187798" y="2401444"/>
            <a:ext cx="2561920" cy="830997"/>
          </a:xfrm>
          <a:prstGeom prst="rect">
            <a:avLst/>
          </a:prstGeom>
          <a:noFill/>
        </p:spPr>
        <p:txBody>
          <a:bodyPr wrap="none" rtlCol="0">
            <a:spAutoFit/>
          </a:bodyPr>
          <a:lstStyle/>
          <a:p>
            <a:r>
              <a:rPr lang="en-US" sz="2400">
                <a:solidFill>
                  <a:schemeClr val="accent6">
                    <a:lumMod val="50000"/>
                  </a:schemeClr>
                </a:solidFill>
              </a:rPr>
              <a:t>Thái Bình Dương</a:t>
            </a:r>
          </a:p>
          <a:p>
            <a:r>
              <a:rPr lang="en-US" sz="2400">
                <a:solidFill>
                  <a:schemeClr val="accent6">
                    <a:lumMod val="50000"/>
                  </a:schemeClr>
                </a:solidFill>
              </a:rPr>
              <a:t>Ấn Độ Dương</a:t>
            </a:r>
          </a:p>
        </p:txBody>
      </p:sp>
      <p:sp>
        <p:nvSpPr>
          <p:cNvPr id="24" name="TextBox 23">
            <a:extLst>
              <a:ext uri="{FF2B5EF4-FFF2-40B4-BE49-F238E27FC236}">
                <a16:creationId xmlns:a16="http://schemas.microsoft.com/office/drawing/2014/main" id="{505E94A2-2E41-44AD-8C65-B0DBCA569E23}"/>
              </a:ext>
            </a:extLst>
          </p:cNvPr>
          <p:cNvSpPr txBox="1"/>
          <p:nvPr/>
        </p:nvSpPr>
        <p:spPr>
          <a:xfrm>
            <a:off x="159162" y="5602125"/>
            <a:ext cx="2664512" cy="461665"/>
          </a:xfrm>
          <a:prstGeom prst="rect">
            <a:avLst/>
          </a:prstGeom>
          <a:noFill/>
        </p:spPr>
        <p:txBody>
          <a:bodyPr wrap="none" rtlCol="0">
            <a:spAutoFit/>
          </a:bodyPr>
          <a:lstStyle/>
          <a:p>
            <a:r>
              <a:rPr lang="en-US" sz="2400">
                <a:solidFill>
                  <a:srgbClr val="7030A0"/>
                </a:solidFill>
              </a:rPr>
              <a:t>Bắc Băng Dương</a:t>
            </a:r>
          </a:p>
        </p:txBody>
      </p:sp>
      <p:sp>
        <p:nvSpPr>
          <p:cNvPr id="25" name="TextBox 24">
            <a:extLst>
              <a:ext uri="{FF2B5EF4-FFF2-40B4-BE49-F238E27FC236}">
                <a16:creationId xmlns:a16="http://schemas.microsoft.com/office/drawing/2014/main" id="{6DDC16F0-09B0-4D3A-B2FD-36D29F58985F}"/>
              </a:ext>
            </a:extLst>
          </p:cNvPr>
          <p:cNvSpPr txBox="1"/>
          <p:nvPr/>
        </p:nvSpPr>
        <p:spPr>
          <a:xfrm>
            <a:off x="2991726" y="5602125"/>
            <a:ext cx="3090911" cy="461665"/>
          </a:xfrm>
          <a:prstGeom prst="rect">
            <a:avLst/>
          </a:prstGeom>
          <a:noFill/>
        </p:spPr>
        <p:txBody>
          <a:bodyPr wrap="none" rtlCol="0">
            <a:spAutoFit/>
          </a:bodyPr>
          <a:lstStyle/>
          <a:p>
            <a:r>
              <a:rPr lang="en-US" sz="2400">
                <a:solidFill>
                  <a:srgbClr val="7030A0"/>
                </a:solidFill>
              </a:rPr>
              <a:t>Nằm ở vùng Bắc cực</a:t>
            </a:r>
          </a:p>
        </p:txBody>
      </p:sp>
      <p:sp>
        <p:nvSpPr>
          <p:cNvPr id="26" name="TextBox 25">
            <a:extLst>
              <a:ext uri="{FF2B5EF4-FFF2-40B4-BE49-F238E27FC236}">
                <a16:creationId xmlns:a16="http://schemas.microsoft.com/office/drawing/2014/main" id="{EBC946B4-9DA5-421B-A7B9-0A75953A66A2}"/>
              </a:ext>
            </a:extLst>
          </p:cNvPr>
          <p:cNvSpPr txBox="1"/>
          <p:nvPr/>
        </p:nvSpPr>
        <p:spPr>
          <a:xfrm>
            <a:off x="6509375" y="5337800"/>
            <a:ext cx="1282723" cy="1107996"/>
          </a:xfrm>
          <a:prstGeom prst="rect">
            <a:avLst/>
          </a:prstGeom>
          <a:noFill/>
        </p:spPr>
        <p:txBody>
          <a:bodyPr wrap="none" rtlCol="0">
            <a:spAutoFit/>
          </a:bodyPr>
          <a:lstStyle/>
          <a:p>
            <a:r>
              <a:rPr lang="en-US" sz="2200">
                <a:solidFill>
                  <a:srgbClr val="7030A0"/>
                </a:solidFill>
              </a:rPr>
              <a:t>Châu Mĩ</a:t>
            </a:r>
          </a:p>
          <a:p>
            <a:r>
              <a:rPr lang="en-US" sz="2200">
                <a:solidFill>
                  <a:srgbClr val="7030A0"/>
                </a:solidFill>
              </a:rPr>
              <a:t>Châu Âu</a:t>
            </a:r>
          </a:p>
          <a:p>
            <a:r>
              <a:rPr lang="en-US" sz="2200">
                <a:solidFill>
                  <a:srgbClr val="7030A0"/>
                </a:solidFill>
              </a:rPr>
              <a:t>Châu Á</a:t>
            </a:r>
          </a:p>
        </p:txBody>
      </p:sp>
      <p:sp>
        <p:nvSpPr>
          <p:cNvPr id="27" name="TextBox 26">
            <a:extLst>
              <a:ext uri="{FF2B5EF4-FFF2-40B4-BE49-F238E27FC236}">
                <a16:creationId xmlns:a16="http://schemas.microsoft.com/office/drawing/2014/main" id="{72FA3078-56E7-4808-8706-FF39C6378AFA}"/>
              </a:ext>
            </a:extLst>
          </p:cNvPr>
          <p:cNvSpPr txBox="1"/>
          <p:nvPr/>
        </p:nvSpPr>
        <p:spPr>
          <a:xfrm>
            <a:off x="9228305" y="5656613"/>
            <a:ext cx="2561920" cy="461665"/>
          </a:xfrm>
          <a:prstGeom prst="rect">
            <a:avLst/>
          </a:prstGeom>
          <a:noFill/>
        </p:spPr>
        <p:txBody>
          <a:bodyPr wrap="none" rtlCol="0">
            <a:spAutoFit/>
          </a:bodyPr>
          <a:lstStyle/>
          <a:p>
            <a:r>
              <a:rPr lang="en-US" sz="2400">
                <a:solidFill>
                  <a:srgbClr val="7030A0"/>
                </a:solidFill>
              </a:rPr>
              <a:t>Thái Bình Dương</a:t>
            </a:r>
          </a:p>
        </p:txBody>
      </p:sp>
    </p:spTree>
    <p:extLst>
      <p:ext uri="{BB962C8B-B14F-4D97-AF65-F5344CB8AC3E}">
        <p14:creationId xmlns:p14="http://schemas.microsoft.com/office/powerpoint/2010/main" val="11551217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7" grpId="0"/>
      <p:bldP spid="18" grpId="0"/>
      <p:bldP spid="20" grpId="0"/>
      <p:bldP spid="21" grpId="0"/>
      <p:bldP spid="22" grpId="0"/>
      <p:bldP spid="25" grpId="0"/>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oll, clipart, toy, vector graphics&#10;&#10;Description automatically generated">
            <a:extLst>
              <a:ext uri="{FF2B5EF4-FFF2-40B4-BE49-F238E27FC236}">
                <a16:creationId xmlns:a16="http://schemas.microsoft.com/office/drawing/2014/main" id="{7151AEC3-83F9-4DFE-8E2E-1C03EB2DF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980" y="288485"/>
            <a:ext cx="10676040" cy="6129808"/>
          </a:xfrm>
          <a:prstGeom prst="rect">
            <a:avLst/>
          </a:prstGeom>
          <a:ln>
            <a:noFill/>
          </a:ln>
        </p:spPr>
      </p:pic>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706CE2B-D338-4F1D-8654-7E0FA8CFAFCB}"/>
              </a:ext>
            </a:extLst>
          </p:cNvPr>
          <p:cNvSpPr txBox="1"/>
          <p:nvPr/>
        </p:nvSpPr>
        <p:spPr>
          <a:xfrm>
            <a:off x="3404383" y="2664331"/>
            <a:ext cx="6735870" cy="3416320"/>
          </a:xfrm>
          <a:prstGeom prst="rect">
            <a:avLst/>
          </a:prstGeom>
          <a:noFill/>
        </p:spPr>
        <p:txBody>
          <a:bodyPr wrap="square" rtlCol="0">
            <a:spAutoFit/>
          </a:bodyPr>
          <a:lstStyle/>
          <a:p>
            <a:pPr algn="just"/>
            <a:r>
              <a:rPr lang="en-US" sz="3600" b="1" i="1">
                <a:latin typeface="Times New Roman" panose="02020603050405020304" pitchFamily="18" charset="0"/>
                <a:cs typeface="Times New Roman" panose="02020603050405020304" pitchFamily="18" charset="0"/>
              </a:rPr>
              <a:t>     Trên bề mặt Trái Đất, các đại dương chiếm một diện tích rộng lớn, gấp 3 lần diện tích các lục địa. Các đại dương đó là: Thái Bình Dương, Đại Tây Dương, Ấn Độ Dương, Bắc Băng Dương.</a:t>
            </a:r>
          </a:p>
        </p:txBody>
      </p:sp>
    </p:spTree>
    <p:extLst>
      <p:ext uri="{BB962C8B-B14F-4D97-AF65-F5344CB8AC3E}">
        <p14:creationId xmlns:p14="http://schemas.microsoft.com/office/powerpoint/2010/main" val="16663248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7BEAC0-A002-4210-9B7D-49D42F7F778B}"/>
              </a:ext>
            </a:extLst>
          </p:cNvPr>
          <p:cNvSpPr txBox="1"/>
          <p:nvPr/>
        </p:nvSpPr>
        <p:spPr>
          <a:xfrm>
            <a:off x="5348551" y="1474765"/>
            <a:ext cx="1290738" cy="584775"/>
          </a:xfrm>
          <a:prstGeom prst="rect">
            <a:avLst/>
          </a:prstGeom>
          <a:noFill/>
        </p:spPr>
        <p:txBody>
          <a:bodyPr wrap="none" rtlCol="0">
            <a:spAutoFit/>
          </a:bodyPr>
          <a:lstStyle/>
          <a:p>
            <a:r>
              <a:rPr lang="en-US" sz="3200" b="1" u="sng">
                <a:solidFill>
                  <a:schemeClr val="bg1"/>
                </a:solidFill>
                <a:latin typeface="HP001 5 hàng" panose="020B0603050302020204" pitchFamily="34" charset="0"/>
              </a:rPr>
              <a:t>Địa lí</a:t>
            </a:r>
          </a:p>
        </p:txBody>
      </p:sp>
      <p:sp>
        <p:nvSpPr>
          <p:cNvPr id="5" name="TextBox 4">
            <a:extLst>
              <a:ext uri="{FF2B5EF4-FFF2-40B4-BE49-F238E27FC236}">
                <a16:creationId xmlns:a16="http://schemas.microsoft.com/office/drawing/2014/main" id="{1B93B9A6-0414-4B17-B8C4-E22644DC5D30}"/>
              </a:ext>
            </a:extLst>
          </p:cNvPr>
          <p:cNvSpPr txBox="1"/>
          <p:nvPr/>
        </p:nvSpPr>
        <p:spPr>
          <a:xfrm>
            <a:off x="956606" y="3083358"/>
            <a:ext cx="4790863"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1. Vị trí của các đại dương</a:t>
            </a:r>
          </a:p>
        </p:txBody>
      </p:sp>
      <p:sp>
        <p:nvSpPr>
          <p:cNvPr id="6" name="TextBox 5">
            <a:extLst>
              <a:ext uri="{FF2B5EF4-FFF2-40B4-BE49-F238E27FC236}">
                <a16:creationId xmlns:a16="http://schemas.microsoft.com/office/drawing/2014/main" id="{9A0D73AD-502B-4F74-AFCF-834D7E08E5C9}"/>
              </a:ext>
            </a:extLst>
          </p:cNvPr>
          <p:cNvSpPr txBox="1"/>
          <p:nvPr/>
        </p:nvSpPr>
        <p:spPr>
          <a:xfrm>
            <a:off x="872197" y="3904940"/>
            <a:ext cx="6855531"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2. Một số đặc điểm của các đại dương</a:t>
            </a:r>
          </a:p>
        </p:txBody>
      </p:sp>
      <p:sp>
        <p:nvSpPr>
          <p:cNvPr id="7" name="TextBox 6">
            <a:extLst>
              <a:ext uri="{FF2B5EF4-FFF2-40B4-BE49-F238E27FC236}">
                <a16:creationId xmlns:a16="http://schemas.microsoft.com/office/drawing/2014/main" id="{558EBB16-A121-4E7E-97DC-EFC90AB1AC8A}"/>
              </a:ext>
            </a:extLst>
          </p:cNvPr>
          <p:cNvSpPr txBox="1"/>
          <p:nvPr/>
        </p:nvSpPr>
        <p:spPr>
          <a:xfrm>
            <a:off x="2368037" y="1994858"/>
            <a:ext cx="7399654" cy="646331"/>
          </a:xfrm>
          <a:prstGeom prst="rect">
            <a:avLst/>
          </a:prstGeom>
          <a:noFill/>
        </p:spPr>
        <p:txBody>
          <a:bodyPr wrap="none" rtlCol="0">
            <a:spAutoFit/>
          </a:bodyPr>
          <a:lstStyle/>
          <a:p>
            <a:r>
              <a:rPr lang="en-US" sz="3600" b="1">
                <a:solidFill>
                  <a:srgbClr val="FFFF00"/>
                </a:solidFill>
                <a:latin typeface="HP001 5 hàng" panose="020B0603050302020204" pitchFamily="34" charset="0"/>
              </a:rPr>
              <a:t>Tiết 27: Các đại dương trên thế giới</a:t>
            </a:r>
          </a:p>
        </p:txBody>
      </p:sp>
    </p:spTree>
    <p:extLst>
      <p:ext uri="{BB962C8B-B14F-4D97-AF65-F5344CB8AC3E}">
        <p14:creationId xmlns:p14="http://schemas.microsoft.com/office/powerpoint/2010/main" val="253157381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aphicFrame>
        <p:nvGraphicFramePr>
          <p:cNvPr id="2" name="Group 3">
            <a:extLst>
              <a:ext uri="{FF2B5EF4-FFF2-40B4-BE49-F238E27FC236}">
                <a16:creationId xmlns:a16="http://schemas.microsoft.com/office/drawing/2014/main" id="{612960E9-667D-405A-A46F-614D49C396E1}"/>
              </a:ext>
            </a:extLst>
          </p:cNvPr>
          <p:cNvGraphicFramePr>
            <a:graphicFrameLocks noGrp="1"/>
          </p:cNvGraphicFramePr>
          <p:nvPr>
            <p:extLst>
              <p:ext uri="{D42A27DB-BD31-4B8C-83A1-F6EECF244321}">
                <p14:modId xmlns:p14="http://schemas.microsoft.com/office/powerpoint/2010/main" val="2502511388"/>
              </p:ext>
            </p:extLst>
          </p:nvPr>
        </p:nvGraphicFramePr>
        <p:xfrm>
          <a:off x="785445" y="265208"/>
          <a:ext cx="10621109" cy="3870694"/>
        </p:xfrm>
        <a:graphic>
          <a:graphicData uri="http://schemas.openxmlformats.org/drawingml/2006/table">
            <a:tbl>
              <a:tblPr>
                <a:tableStyleId>{5940675A-B579-460E-94D1-54222C63F5DA}</a:tableStyleId>
              </a:tblPr>
              <a:tblGrid>
                <a:gridCol w="1074134">
                  <a:extLst>
                    <a:ext uri="{9D8B030D-6E8A-4147-A177-3AD203B41FA5}">
                      <a16:colId xmlns:a16="http://schemas.microsoft.com/office/drawing/2014/main" val="3761687109"/>
                    </a:ext>
                  </a:extLst>
                </a:gridCol>
                <a:gridCol w="2907024">
                  <a:extLst>
                    <a:ext uri="{9D8B030D-6E8A-4147-A177-3AD203B41FA5}">
                      <a16:colId xmlns:a16="http://schemas.microsoft.com/office/drawing/2014/main" val="57343899"/>
                    </a:ext>
                  </a:extLst>
                </a:gridCol>
                <a:gridCol w="2039815">
                  <a:extLst>
                    <a:ext uri="{9D8B030D-6E8A-4147-A177-3AD203B41FA5}">
                      <a16:colId xmlns:a16="http://schemas.microsoft.com/office/drawing/2014/main" val="4226842020"/>
                    </a:ext>
                  </a:extLst>
                </a:gridCol>
                <a:gridCol w="2494226">
                  <a:extLst>
                    <a:ext uri="{9D8B030D-6E8A-4147-A177-3AD203B41FA5}">
                      <a16:colId xmlns:a16="http://schemas.microsoft.com/office/drawing/2014/main" val="63519910"/>
                    </a:ext>
                  </a:extLst>
                </a:gridCol>
                <a:gridCol w="2105910">
                  <a:extLst>
                    <a:ext uri="{9D8B030D-6E8A-4147-A177-3AD203B41FA5}">
                      <a16:colId xmlns:a16="http://schemas.microsoft.com/office/drawing/2014/main" val="2210293923"/>
                    </a:ext>
                  </a:extLst>
                </a:gridCol>
              </a:tblGrid>
              <a:tr h="1138238">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STT</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Đại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Diện tích</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 triệu km</a:t>
                      </a:r>
                      <a:r>
                        <a:rPr kumimoji="0" lang="en-US" altLang="en-US" sz="2500" b="1" u="none" strike="noStrike" cap="none" normalizeH="0" baseline="30000">
                          <a:ln>
                            <a:noFill/>
                          </a:ln>
                          <a:solidFill>
                            <a:schemeClr val="tx1">
                              <a:lumMod val="95000"/>
                              <a:lumOff val="5000"/>
                            </a:schemeClr>
                          </a:solidFill>
                          <a:effectLst/>
                        </a:rPr>
                        <a:t>2 </a:t>
                      </a:r>
                      <a:r>
                        <a:rPr kumimoji="0" lang="en-US" altLang="en-US" sz="2500" b="1" u="none" strike="noStrike" cap="none" normalizeH="0" baseline="0">
                          <a:ln>
                            <a:noFill/>
                          </a:ln>
                          <a:solidFill>
                            <a:schemeClr val="tx1">
                              <a:lumMod val="95000"/>
                              <a:lumOff val="5000"/>
                            </a:schemeClr>
                          </a:solidFill>
                          <a:effectLst/>
                        </a:rPr>
                        <a:t>)</a:t>
                      </a: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Độ sâu</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trung bình (m)</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Độ sâu</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lớn nhất (m)</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extLst>
                  <a:ext uri="{0D108BD9-81ED-4DB2-BD59-A6C34878D82A}">
                    <a16:rowId xmlns:a16="http://schemas.microsoft.com/office/drawing/2014/main" val="2628176486"/>
                  </a:ext>
                </a:extLst>
              </a:tr>
              <a:tr h="706708">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Ấn Độ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75</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3963</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7455</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1879944878"/>
                  </a:ext>
                </a:extLst>
              </a:tr>
              <a:tr h="675249">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2</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Bắc Băng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13</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1134</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5449</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1760355977"/>
                  </a:ext>
                </a:extLst>
              </a:tr>
              <a:tr h="661182">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3</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Đại Tây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93</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3530</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9227</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4106402797"/>
                  </a:ext>
                </a:extLst>
              </a:tr>
              <a:tr h="689317">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4</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Thái Bình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180</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4279</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11034</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3436321057"/>
                  </a:ext>
                </a:extLst>
              </a:tr>
            </a:tbl>
          </a:graphicData>
        </a:graphic>
      </p:graphicFrame>
      <p:sp>
        <p:nvSpPr>
          <p:cNvPr id="3" name="TextBox 2">
            <a:extLst>
              <a:ext uri="{FF2B5EF4-FFF2-40B4-BE49-F238E27FC236}">
                <a16:creationId xmlns:a16="http://schemas.microsoft.com/office/drawing/2014/main" id="{BE4D2871-F001-41E8-983D-1C7381F7E989}"/>
              </a:ext>
            </a:extLst>
          </p:cNvPr>
          <p:cNvSpPr txBox="1"/>
          <p:nvPr/>
        </p:nvSpPr>
        <p:spPr>
          <a:xfrm>
            <a:off x="3841215" y="4206237"/>
            <a:ext cx="4509568" cy="523220"/>
          </a:xfrm>
          <a:prstGeom prst="rect">
            <a:avLst/>
          </a:prstGeom>
          <a:noFill/>
        </p:spPr>
        <p:txBody>
          <a:bodyPr wrap="none" rtlCol="0">
            <a:spAutoFit/>
          </a:bodyPr>
          <a:lstStyle/>
          <a:p>
            <a:r>
              <a:rPr lang="en-US" sz="2800" i="1">
                <a:latin typeface="Times New Roman" panose="02020603050405020304" pitchFamily="18" charset="0"/>
                <a:cs typeface="Times New Roman" panose="02020603050405020304" pitchFamily="18" charset="0"/>
              </a:rPr>
              <a:t>Bảng số liệu về các đại dương</a:t>
            </a:r>
          </a:p>
        </p:txBody>
      </p:sp>
      <p:sp>
        <p:nvSpPr>
          <p:cNvPr id="4" name="Text Box 44">
            <a:extLst>
              <a:ext uri="{FF2B5EF4-FFF2-40B4-BE49-F238E27FC236}">
                <a16:creationId xmlns:a16="http://schemas.microsoft.com/office/drawing/2014/main" id="{BDCED3E7-9E9C-44A6-99AC-A25DD2F06F0E}"/>
              </a:ext>
            </a:extLst>
          </p:cNvPr>
          <p:cNvSpPr txBox="1">
            <a:spLocks noChangeArrowheads="1"/>
          </p:cNvSpPr>
          <p:nvPr/>
        </p:nvSpPr>
        <p:spPr bwMode="auto">
          <a:xfrm>
            <a:off x="501747" y="4870137"/>
            <a:ext cx="8382000" cy="1815882"/>
          </a:xfrm>
          <a:prstGeom prst="rect">
            <a:avLst/>
          </a:prstGeom>
          <a:noFill/>
          <a:ln w="9525" cmpd="sng">
            <a:noFill/>
            <a:miter lim="800000"/>
            <a:headEnd/>
            <a:tailEnd/>
          </a:ln>
          <a:effectLst/>
        </p:spPr>
        <p:txBody>
          <a:bodyPr>
            <a:spAutoFit/>
          </a:bodyPr>
          <a:lstStyle>
            <a:lvl1pPr>
              <a:defRPr>
                <a:solidFill>
                  <a:schemeClr val="tx1"/>
                </a:solidFill>
                <a:latin typeface=".VnTime" panose="020B7200000000000000" pitchFamily="34" charset="0"/>
              </a:defRPr>
            </a:lvl1pPr>
            <a:lvl2pPr marL="742950" indent="-285750">
              <a:defRPr>
                <a:solidFill>
                  <a:schemeClr val="tx1"/>
                </a:solidFill>
                <a:latin typeface=".VnTime" panose="020B7200000000000000" pitchFamily="34" charset="0"/>
              </a:defRPr>
            </a:lvl2pPr>
            <a:lvl3pPr marL="1143000" indent="-228600">
              <a:defRPr>
                <a:solidFill>
                  <a:schemeClr val="tx1"/>
                </a:solidFill>
                <a:latin typeface=".VnTime" panose="020B7200000000000000" pitchFamily="34" charset="0"/>
              </a:defRPr>
            </a:lvl3pPr>
            <a:lvl4pPr marL="1600200" indent="-228600">
              <a:defRPr>
                <a:solidFill>
                  <a:schemeClr val="tx1"/>
                </a:solidFill>
                <a:latin typeface=".VnTime" panose="020B7200000000000000" pitchFamily="34" charset="0"/>
              </a:defRPr>
            </a:lvl4pPr>
            <a:lvl5pPr marL="2057400" indent="-228600">
              <a:defRPr>
                <a:solidFill>
                  <a:schemeClr val="tx1"/>
                </a:solidFill>
                <a:latin typeface=".VnTime" panose="020B7200000000000000"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VnTime" panose="020B7200000000000000"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VnTime" panose="020B7200000000000000"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VnTime" panose="020B7200000000000000"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VnTime" panose="020B7200000000000000" pitchFamily="34" charset="0"/>
              </a:defRPr>
            </a:lvl9pPr>
          </a:lstStyle>
          <a:p>
            <a:r>
              <a:rPr lang="en-US" altLang="en-US" sz="2800">
                <a:latin typeface="Times New Roman" panose="02020603050405020304" pitchFamily="18" charset="0"/>
                <a:ea typeface="Comic Sans MS" panose="030F0702030302020204" pitchFamily="66" charset="0"/>
                <a:cs typeface="Times New Roman" panose="02020603050405020304" pitchFamily="18" charset="0"/>
              </a:rPr>
              <a:t>* Dựa vào bảng số liệu, hãy:</a:t>
            </a:r>
          </a:p>
          <a:p>
            <a:r>
              <a:rPr lang="en-US" altLang="en-US" sz="2800">
                <a:latin typeface="Times New Roman" panose="02020603050405020304" pitchFamily="18" charset="0"/>
                <a:ea typeface="Comic Sans MS" panose="030F0702030302020204" pitchFamily="66" charset="0"/>
                <a:cs typeface="Times New Roman" panose="02020603050405020304" pitchFamily="18" charset="0"/>
              </a:rPr>
              <a:t>- Xếp các đại dương theo thứ tự lớn đến nhỏ về diện tích.</a:t>
            </a:r>
          </a:p>
          <a:p>
            <a:r>
              <a:rPr lang="en-US" altLang="en-US" sz="2800">
                <a:latin typeface="Times New Roman" panose="02020603050405020304" pitchFamily="18" charset="0"/>
                <a:ea typeface="Comic Sans MS" panose="030F0702030302020204" pitchFamily="66" charset="0"/>
                <a:cs typeface="Times New Roman" panose="02020603050405020304" pitchFamily="18" charset="0"/>
              </a:rPr>
              <a:t>+ Độ sâu trung bình lớn nhất thuộc về đại dương nào?</a:t>
            </a:r>
          </a:p>
          <a:p>
            <a:r>
              <a:rPr lang="en-US" altLang="en-US" sz="2800">
                <a:latin typeface="Times New Roman" panose="02020603050405020304" pitchFamily="18" charset="0"/>
                <a:ea typeface="Comic Sans MS" panose="030F0702030302020204" pitchFamily="66" charset="0"/>
                <a:cs typeface="Times New Roman" panose="02020603050405020304" pitchFamily="18" charset="0"/>
              </a:rPr>
              <a:t>+ Độ sâu lớn nhất thuộc về đại dương nào?</a:t>
            </a:r>
          </a:p>
        </p:txBody>
      </p:sp>
    </p:spTree>
    <p:extLst>
      <p:ext uri="{BB962C8B-B14F-4D97-AF65-F5344CB8AC3E}">
        <p14:creationId xmlns:p14="http://schemas.microsoft.com/office/powerpoint/2010/main" val="32617829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graphicFrame>
        <p:nvGraphicFramePr>
          <p:cNvPr id="2" name="Group 3">
            <a:extLst>
              <a:ext uri="{FF2B5EF4-FFF2-40B4-BE49-F238E27FC236}">
                <a16:creationId xmlns:a16="http://schemas.microsoft.com/office/drawing/2014/main" id="{612960E9-667D-405A-A46F-614D49C396E1}"/>
              </a:ext>
            </a:extLst>
          </p:cNvPr>
          <p:cNvGraphicFramePr>
            <a:graphicFrameLocks noGrp="1"/>
          </p:cNvGraphicFramePr>
          <p:nvPr>
            <p:extLst>
              <p:ext uri="{D42A27DB-BD31-4B8C-83A1-F6EECF244321}">
                <p14:modId xmlns:p14="http://schemas.microsoft.com/office/powerpoint/2010/main" val="2407597685"/>
              </p:ext>
            </p:extLst>
          </p:nvPr>
        </p:nvGraphicFramePr>
        <p:xfrm>
          <a:off x="785445" y="377749"/>
          <a:ext cx="10621109" cy="3870694"/>
        </p:xfrm>
        <a:graphic>
          <a:graphicData uri="http://schemas.openxmlformats.org/drawingml/2006/table">
            <a:tbl>
              <a:tblPr>
                <a:tableStyleId>{5940675A-B579-460E-94D1-54222C63F5DA}</a:tableStyleId>
              </a:tblPr>
              <a:tblGrid>
                <a:gridCol w="1074134">
                  <a:extLst>
                    <a:ext uri="{9D8B030D-6E8A-4147-A177-3AD203B41FA5}">
                      <a16:colId xmlns:a16="http://schemas.microsoft.com/office/drawing/2014/main" val="3761687109"/>
                    </a:ext>
                  </a:extLst>
                </a:gridCol>
                <a:gridCol w="2907024">
                  <a:extLst>
                    <a:ext uri="{9D8B030D-6E8A-4147-A177-3AD203B41FA5}">
                      <a16:colId xmlns:a16="http://schemas.microsoft.com/office/drawing/2014/main" val="57343899"/>
                    </a:ext>
                  </a:extLst>
                </a:gridCol>
                <a:gridCol w="2039815">
                  <a:extLst>
                    <a:ext uri="{9D8B030D-6E8A-4147-A177-3AD203B41FA5}">
                      <a16:colId xmlns:a16="http://schemas.microsoft.com/office/drawing/2014/main" val="4226842020"/>
                    </a:ext>
                  </a:extLst>
                </a:gridCol>
                <a:gridCol w="2494226">
                  <a:extLst>
                    <a:ext uri="{9D8B030D-6E8A-4147-A177-3AD203B41FA5}">
                      <a16:colId xmlns:a16="http://schemas.microsoft.com/office/drawing/2014/main" val="63519910"/>
                    </a:ext>
                  </a:extLst>
                </a:gridCol>
                <a:gridCol w="2105910">
                  <a:extLst>
                    <a:ext uri="{9D8B030D-6E8A-4147-A177-3AD203B41FA5}">
                      <a16:colId xmlns:a16="http://schemas.microsoft.com/office/drawing/2014/main" val="2210293923"/>
                    </a:ext>
                  </a:extLst>
                </a:gridCol>
              </a:tblGrid>
              <a:tr h="1138238">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STT</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Đại dương</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Diện tích</a:t>
                      </a: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Độ sâu</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trung bình (m)</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Độ sâu</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lớn nhất (m)</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extLst>
                  <a:ext uri="{0D108BD9-81ED-4DB2-BD59-A6C34878D82A}">
                    <a16:rowId xmlns:a16="http://schemas.microsoft.com/office/drawing/2014/main" val="2628176486"/>
                  </a:ext>
                </a:extLst>
              </a:tr>
              <a:tr h="706708">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1</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Times New Roman" panose="02020603050405020304" pitchFamily="18" charset="0"/>
                        <a:ea typeface="Comic Sans MS" panose="030F0702030302020204" pitchFamily="66"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anchor="ctr" horzOverflow="overflow"/>
                </a:tc>
                <a:extLst>
                  <a:ext uri="{0D108BD9-81ED-4DB2-BD59-A6C34878D82A}">
                    <a16:rowId xmlns:a16="http://schemas.microsoft.com/office/drawing/2014/main" val="1879944878"/>
                  </a:ext>
                </a:extLst>
              </a:tr>
              <a:tr h="675249">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2</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1760355977"/>
                  </a:ext>
                </a:extLst>
              </a:tr>
              <a:tr h="661182">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3</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4106402797"/>
                  </a:ext>
                </a:extLst>
              </a:tr>
              <a:tr h="689317">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u="none" strike="noStrike" cap="none" normalizeH="0" baseline="0">
                          <a:ln>
                            <a:noFill/>
                          </a:ln>
                          <a:solidFill>
                            <a:schemeClr val="tx1">
                              <a:lumMod val="95000"/>
                              <a:lumOff val="5000"/>
                            </a:schemeClr>
                          </a:solidFill>
                          <a:effectLst/>
                        </a:rPr>
                        <a:t>4</a:t>
                      </a: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a typeface="Comic Sans MS" panose="030F0702030302020204" pitchFamily="66" charset="0"/>
                        <a:cs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500" b="1" i="0" u="none" strike="noStrike" cap="none" normalizeH="0" baseline="0">
                        <a:ln>
                          <a:noFill/>
                        </a:ln>
                        <a:solidFill>
                          <a:schemeClr val="tx1">
                            <a:lumMod val="95000"/>
                            <a:lumOff val="5000"/>
                          </a:schemeClr>
                        </a:solidFill>
                        <a:effectLst/>
                        <a:latin typeface="Comic Sans MS" panose="030F0702030302020204" pitchFamily="66" charset="0"/>
                      </a:endParaRPr>
                    </a:p>
                  </a:txBody>
                  <a:tcPr anchor="ctr" horzOverflow="overflow"/>
                </a:tc>
                <a:extLst>
                  <a:ext uri="{0D108BD9-81ED-4DB2-BD59-A6C34878D82A}">
                    <a16:rowId xmlns:a16="http://schemas.microsoft.com/office/drawing/2014/main" val="3436321057"/>
                  </a:ext>
                </a:extLst>
              </a:tr>
            </a:tbl>
          </a:graphicData>
        </a:graphic>
      </p:graphicFrame>
      <p:sp>
        <p:nvSpPr>
          <p:cNvPr id="5" name="TextBox 4">
            <a:extLst>
              <a:ext uri="{FF2B5EF4-FFF2-40B4-BE49-F238E27FC236}">
                <a16:creationId xmlns:a16="http://schemas.microsoft.com/office/drawing/2014/main" id="{120178CD-32A2-4C05-958D-BD3F92FF0E52}"/>
              </a:ext>
            </a:extLst>
          </p:cNvPr>
          <p:cNvSpPr txBox="1"/>
          <p:nvPr/>
        </p:nvSpPr>
        <p:spPr>
          <a:xfrm>
            <a:off x="1994575" y="1642658"/>
            <a:ext cx="2584362" cy="477054"/>
          </a:xfrm>
          <a:prstGeom prst="rect">
            <a:avLst/>
          </a:prstGeom>
          <a:noFill/>
        </p:spPr>
        <p:txBody>
          <a:bodyPr wrap="none" rtlCol="0">
            <a:spAutoFit/>
          </a:bodyPr>
          <a:lstStyle/>
          <a:p>
            <a:r>
              <a:rPr lang="en-US" sz="2500" b="1">
                <a:solidFill>
                  <a:srgbClr val="FF0000"/>
                </a:solidFill>
                <a:latin typeface="Times New Roman" panose="02020603050405020304" pitchFamily="18" charset="0"/>
                <a:cs typeface="Times New Roman" panose="02020603050405020304" pitchFamily="18" charset="0"/>
              </a:rPr>
              <a:t>Thái Bình Dương</a:t>
            </a:r>
          </a:p>
        </p:txBody>
      </p:sp>
      <p:sp>
        <p:nvSpPr>
          <p:cNvPr id="6" name="TextBox 5">
            <a:extLst>
              <a:ext uri="{FF2B5EF4-FFF2-40B4-BE49-F238E27FC236}">
                <a16:creationId xmlns:a16="http://schemas.microsoft.com/office/drawing/2014/main" id="{E4666F9D-5D63-4BCD-87B0-9946B5E29DAD}"/>
              </a:ext>
            </a:extLst>
          </p:cNvPr>
          <p:cNvSpPr txBox="1"/>
          <p:nvPr/>
        </p:nvSpPr>
        <p:spPr>
          <a:xfrm>
            <a:off x="2140128" y="2348712"/>
            <a:ext cx="2293256" cy="477054"/>
          </a:xfrm>
          <a:prstGeom prst="rect">
            <a:avLst/>
          </a:prstGeom>
          <a:noFill/>
        </p:spPr>
        <p:txBody>
          <a:bodyPr wrap="none" rtlCol="0">
            <a:spAutoFit/>
          </a:bodyPr>
          <a:lstStyle/>
          <a:p>
            <a:r>
              <a:rPr lang="en-US" sz="2500" b="1">
                <a:solidFill>
                  <a:srgbClr val="FF0000"/>
                </a:solidFill>
                <a:latin typeface="Times New Roman" panose="02020603050405020304" pitchFamily="18" charset="0"/>
                <a:cs typeface="Times New Roman" panose="02020603050405020304" pitchFamily="18" charset="0"/>
              </a:rPr>
              <a:t>Đại Tây Dương</a:t>
            </a:r>
          </a:p>
        </p:txBody>
      </p:sp>
      <p:sp>
        <p:nvSpPr>
          <p:cNvPr id="7" name="TextBox 6">
            <a:extLst>
              <a:ext uri="{FF2B5EF4-FFF2-40B4-BE49-F238E27FC236}">
                <a16:creationId xmlns:a16="http://schemas.microsoft.com/office/drawing/2014/main" id="{DB8912DC-F766-4AE5-92A3-CC35C78C9E73}"/>
              </a:ext>
            </a:extLst>
          </p:cNvPr>
          <p:cNvSpPr txBox="1"/>
          <p:nvPr/>
        </p:nvSpPr>
        <p:spPr>
          <a:xfrm>
            <a:off x="2244643" y="2951946"/>
            <a:ext cx="2084225" cy="477054"/>
          </a:xfrm>
          <a:prstGeom prst="rect">
            <a:avLst/>
          </a:prstGeom>
          <a:noFill/>
        </p:spPr>
        <p:txBody>
          <a:bodyPr wrap="none" rtlCol="0">
            <a:spAutoFit/>
          </a:bodyPr>
          <a:lstStyle/>
          <a:p>
            <a:r>
              <a:rPr lang="en-US" sz="2500" b="1">
                <a:solidFill>
                  <a:srgbClr val="FF0000"/>
                </a:solidFill>
                <a:latin typeface="Times New Roman" panose="02020603050405020304" pitchFamily="18" charset="0"/>
                <a:cs typeface="Times New Roman" panose="02020603050405020304" pitchFamily="18" charset="0"/>
              </a:rPr>
              <a:t>Ấn Độ Dương</a:t>
            </a:r>
          </a:p>
        </p:txBody>
      </p:sp>
      <p:sp>
        <p:nvSpPr>
          <p:cNvPr id="8" name="TextBox 7">
            <a:extLst>
              <a:ext uri="{FF2B5EF4-FFF2-40B4-BE49-F238E27FC236}">
                <a16:creationId xmlns:a16="http://schemas.microsoft.com/office/drawing/2014/main" id="{C8C06438-AA2F-460A-8736-17460E7CFD55}"/>
              </a:ext>
            </a:extLst>
          </p:cNvPr>
          <p:cNvSpPr txBox="1"/>
          <p:nvPr/>
        </p:nvSpPr>
        <p:spPr>
          <a:xfrm>
            <a:off x="2066711" y="3661430"/>
            <a:ext cx="2512226" cy="477054"/>
          </a:xfrm>
          <a:prstGeom prst="rect">
            <a:avLst/>
          </a:prstGeom>
          <a:noFill/>
        </p:spPr>
        <p:txBody>
          <a:bodyPr wrap="none" rtlCol="0">
            <a:spAutoFit/>
          </a:bodyPr>
          <a:lstStyle/>
          <a:p>
            <a:r>
              <a:rPr lang="en-US" sz="2500" b="1">
                <a:solidFill>
                  <a:srgbClr val="FF0000"/>
                </a:solidFill>
                <a:latin typeface="Times New Roman" panose="02020603050405020304" pitchFamily="18" charset="0"/>
                <a:cs typeface="Times New Roman" panose="02020603050405020304" pitchFamily="18" charset="0"/>
              </a:rPr>
              <a:t>Bắc Băng Dương</a:t>
            </a:r>
          </a:p>
        </p:txBody>
      </p:sp>
      <p:sp>
        <p:nvSpPr>
          <p:cNvPr id="13" name="TextBox 12">
            <a:extLst>
              <a:ext uri="{FF2B5EF4-FFF2-40B4-BE49-F238E27FC236}">
                <a16:creationId xmlns:a16="http://schemas.microsoft.com/office/drawing/2014/main" id="{33296012-68CF-40FF-AB8B-77ADE4D983DE}"/>
              </a:ext>
            </a:extLst>
          </p:cNvPr>
          <p:cNvSpPr txBox="1"/>
          <p:nvPr/>
        </p:nvSpPr>
        <p:spPr>
          <a:xfrm>
            <a:off x="5455283" y="1681089"/>
            <a:ext cx="6655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rPr>
              <a:t>180</a:t>
            </a:r>
          </a:p>
        </p:txBody>
      </p:sp>
      <p:sp>
        <p:nvSpPr>
          <p:cNvPr id="14" name="TextBox 13">
            <a:extLst>
              <a:ext uri="{FF2B5EF4-FFF2-40B4-BE49-F238E27FC236}">
                <a16:creationId xmlns:a16="http://schemas.microsoft.com/office/drawing/2014/main" id="{FA1B5E30-5AEE-443E-9180-7F28FC0E7852}"/>
              </a:ext>
            </a:extLst>
          </p:cNvPr>
          <p:cNvSpPr txBox="1"/>
          <p:nvPr/>
        </p:nvSpPr>
        <p:spPr>
          <a:xfrm>
            <a:off x="7579812" y="1696519"/>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rPr>
              <a:t>4279</a:t>
            </a:r>
          </a:p>
        </p:txBody>
      </p:sp>
      <p:sp>
        <p:nvSpPr>
          <p:cNvPr id="15" name="TextBox 14">
            <a:extLst>
              <a:ext uri="{FF2B5EF4-FFF2-40B4-BE49-F238E27FC236}">
                <a16:creationId xmlns:a16="http://schemas.microsoft.com/office/drawing/2014/main" id="{48D5F546-140F-4EDA-955A-0B2DDDBAFC2C}"/>
              </a:ext>
            </a:extLst>
          </p:cNvPr>
          <p:cNvSpPr txBox="1"/>
          <p:nvPr/>
        </p:nvSpPr>
        <p:spPr>
          <a:xfrm>
            <a:off x="9918428" y="1696519"/>
            <a:ext cx="968470"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rPr>
              <a:t>11034</a:t>
            </a:r>
          </a:p>
        </p:txBody>
      </p:sp>
      <p:sp>
        <p:nvSpPr>
          <p:cNvPr id="16" name="TextBox 15">
            <a:extLst>
              <a:ext uri="{FF2B5EF4-FFF2-40B4-BE49-F238E27FC236}">
                <a16:creationId xmlns:a16="http://schemas.microsoft.com/office/drawing/2014/main" id="{A74F5A6C-73B8-46A4-9ADA-CC4247E0C7C9}"/>
              </a:ext>
            </a:extLst>
          </p:cNvPr>
          <p:cNvSpPr txBox="1"/>
          <p:nvPr/>
        </p:nvSpPr>
        <p:spPr>
          <a:xfrm>
            <a:off x="5535432" y="2348712"/>
            <a:ext cx="505268"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93</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8140CB7-930A-4CB1-B0F0-143496B704D7}"/>
              </a:ext>
            </a:extLst>
          </p:cNvPr>
          <p:cNvSpPr txBox="1"/>
          <p:nvPr/>
        </p:nvSpPr>
        <p:spPr>
          <a:xfrm>
            <a:off x="7579811" y="2346443"/>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3530</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DF04BDD4-45DF-4132-BFAD-E1C0903047C4}"/>
              </a:ext>
            </a:extLst>
          </p:cNvPr>
          <p:cNvSpPr txBox="1"/>
          <p:nvPr/>
        </p:nvSpPr>
        <p:spPr>
          <a:xfrm>
            <a:off x="9982857" y="2344174"/>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9227</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24BC6F1D-E921-40D2-8414-F8BF150516E5}"/>
              </a:ext>
            </a:extLst>
          </p:cNvPr>
          <p:cNvSpPr txBox="1"/>
          <p:nvPr/>
        </p:nvSpPr>
        <p:spPr>
          <a:xfrm>
            <a:off x="5533614" y="2999489"/>
            <a:ext cx="505268"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75</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7F6A8EDA-B7ED-4D53-87FB-7C6C36D3B665}"/>
              </a:ext>
            </a:extLst>
          </p:cNvPr>
          <p:cNvSpPr txBox="1"/>
          <p:nvPr/>
        </p:nvSpPr>
        <p:spPr>
          <a:xfrm>
            <a:off x="7579811" y="2967376"/>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3963</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3E4B125B-330C-4A3D-B29A-67AA1060634F}"/>
              </a:ext>
            </a:extLst>
          </p:cNvPr>
          <p:cNvSpPr txBox="1"/>
          <p:nvPr/>
        </p:nvSpPr>
        <p:spPr>
          <a:xfrm>
            <a:off x="9952132" y="3074350"/>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7455</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B42348D-A0C5-45B5-994B-73ACC9ACB688}"/>
              </a:ext>
            </a:extLst>
          </p:cNvPr>
          <p:cNvSpPr txBox="1"/>
          <p:nvPr/>
        </p:nvSpPr>
        <p:spPr>
          <a:xfrm>
            <a:off x="5528771" y="3682957"/>
            <a:ext cx="505268"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13</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B2A1B3C6-D83F-4215-BEEC-A0F6CD431E62}"/>
              </a:ext>
            </a:extLst>
          </p:cNvPr>
          <p:cNvSpPr txBox="1"/>
          <p:nvPr/>
        </p:nvSpPr>
        <p:spPr>
          <a:xfrm>
            <a:off x="7579811" y="3661430"/>
            <a:ext cx="808170"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1134</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E5992F40-B67D-4C77-8307-77239A5423C9}"/>
              </a:ext>
            </a:extLst>
          </p:cNvPr>
          <p:cNvSpPr txBox="1"/>
          <p:nvPr/>
        </p:nvSpPr>
        <p:spPr>
          <a:xfrm>
            <a:off x="9918428" y="3707937"/>
            <a:ext cx="825867" cy="4770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altLang="en-US" sz="2500" b="1">
                <a:solidFill>
                  <a:srgbClr val="FF0000"/>
                </a:solidFill>
                <a:latin typeface="Times New Roman" panose="02020603050405020304" pitchFamily="18" charset="0"/>
                <a:cs typeface="Times New Roman" panose="02020603050405020304" pitchFamily="18" charset="0"/>
              </a:rPr>
              <a:t>5449</a:t>
            </a:r>
            <a:endParaRPr kumimoji="0" lang="en-US" altLang="en-US" sz="25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59BEA5B-9491-4098-B416-7A2E5E123047}"/>
              </a:ext>
            </a:extLst>
          </p:cNvPr>
          <p:cNvSpPr txBox="1"/>
          <p:nvPr/>
        </p:nvSpPr>
        <p:spPr>
          <a:xfrm>
            <a:off x="785445" y="4814608"/>
            <a:ext cx="10273903" cy="523220"/>
          </a:xfrm>
          <a:prstGeom prst="rect">
            <a:avLst/>
          </a:prstGeom>
          <a:noFill/>
        </p:spPr>
        <p:txBody>
          <a:bodyPr wrap="none" rtlCol="0">
            <a:spAutoFit/>
          </a:bodyPr>
          <a:lstStyle/>
          <a:p>
            <a:r>
              <a:rPr lang="en-US" sz="2800" b="1" i="1">
                <a:solidFill>
                  <a:srgbClr val="FF0000"/>
                </a:solidFill>
                <a:latin typeface="Times New Roman" panose="02020603050405020304" pitchFamily="18" charset="0"/>
                <a:cs typeface="Times New Roman" panose="02020603050405020304" pitchFamily="18" charset="0"/>
              </a:rPr>
              <a:t>Độ sâu trung bình lớn nhất thuộc về đại dương: Thái Bình Dương</a:t>
            </a:r>
          </a:p>
        </p:txBody>
      </p:sp>
      <p:sp>
        <p:nvSpPr>
          <p:cNvPr id="25" name="TextBox 24">
            <a:extLst>
              <a:ext uri="{FF2B5EF4-FFF2-40B4-BE49-F238E27FC236}">
                <a16:creationId xmlns:a16="http://schemas.microsoft.com/office/drawing/2014/main" id="{A581EA5A-7E40-4EE4-A4DE-85367E079B20}"/>
              </a:ext>
            </a:extLst>
          </p:cNvPr>
          <p:cNvSpPr txBox="1"/>
          <p:nvPr/>
        </p:nvSpPr>
        <p:spPr>
          <a:xfrm>
            <a:off x="785445" y="5511647"/>
            <a:ext cx="8534644" cy="523220"/>
          </a:xfrm>
          <a:prstGeom prst="rect">
            <a:avLst/>
          </a:prstGeom>
          <a:noFill/>
        </p:spPr>
        <p:txBody>
          <a:bodyPr wrap="none" rtlCol="0">
            <a:spAutoFit/>
          </a:bodyPr>
          <a:lstStyle/>
          <a:p>
            <a:r>
              <a:rPr lang="en-US" sz="2800" b="1" i="1">
                <a:solidFill>
                  <a:srgbClr val="FF0000"/>
                </a:solidFill>
                <a:latin typeface="Times New Roman" panose="02020603050405020304" pitchFamily="18" charset="0"/>
                <a:cs typeface="Times New Roman" panose="02020603050405020304" pitchFamily="18" charset="0"/>
              </a:rPr>
              <a:t>Độ sâu lớn nhất thuộc về đại dương: Thái Bình Dương</a:t>
            </a:r>
          </a:p>
        </p:txBody>
      </p:sp>
    </p:spTree>
    <p:extLst>
      <p:ext uri="{BB962C8B-B14F-4D97-AF65-F5344CB8AC3E}">
        <p14:creationId xmlns:p14="http://schemas.microsoft.com/office/powerpoint/2010/main" val="34148390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anim calcmode="lin" valueType="num">
                                      <p:cBhvr>
                                        <p:cTn id="40" dur="500" fill="hold"/>
                                        <p:tgtEl>
                                          <p:spTgt spid="7"/>
                                        </p:tgtEl>
                                        <p:attrNameLst>
                                          <p:attrName>ppt_x</p:attrName>
                                        </p:attrNameLst>
                                      </p:cBhvr>
                                      <p:tavLst>
                                        <p:tav tm="0">
                                          <p:val>
                                            <p:strVal val="#ppt_x"/>
                                          </p:val>
                                        </p:tav>
                                        <p:tav tm="100000">
                                          <p:val>
                                            <p:strVal val="#ppt_x"/>
                                          </p:val>
                                        </p:tav>
                                      </p:tavLst>
                                    </p:anim>
                                    <p:anim calcmode="lin" valueType="num">
                                      <p:cBhvr>
                                        <p:cTn id="41" dur="500" fill="hold"/>
                                        <p:tgtEl>
                                          <p:spTgt spid="7"/>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anim calcmode="lin" valueType="num">
                                      <p:cBhvr>
                                        <p:cTn id="45" dur="500" fill="hold"/>
                                        <p:tgtEl>
                                          <p:spTgt spid="19"/>
                                        </p:tgtEl>
                                        <p:attrNameLst>
                                          <p:attrName>ppt_x</p:attrName>
                                        </p:attrNameLst>
                                      </p:cBhvr>
                                      <p:tavLst>
                                        <p:tav tm="0">
                                          <p:val>
                                            <p:strVal val="#ppt_x"/>
                                          </p:val>
                                        </p:tav>
                                        <p:tav tm="100000">
                                          <p:val>
                                            <p:strVal val="#ppt_x"/>
                                          </p:val>
                                        </p:tav>
                                      </p:tavLst>
                                    </p:anim>
                                    <p:anim calcmode="lin" valueType="num">
                                      <p:cBhvr>
                                        <p:cTn id="46" dur="500" fill="hold"/>
                                        <p:tgtEl>
                                          <p:spTgt spid="1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anim calcmode="lin" valueType="num">
                                      <p:cBhvr>
                                        <p:cTn id="50" dur="500" fill="hold"/>
                                        <p:tgtEl>
                                          <p:spTgt spid="20"/>
                                        </p:tgtEl>
                                        <p:attrNameLst>
                                          <p:attrName>ppt_x</p:attrName>
                                        </p:attrNameLst>
                                      </p:cBhvr>
                                      <p:tavLst>
                                        <p:tav tm="0">
                                          <p:val>
                                            <p:strVal val="#ppt_x"/>
                                          </p:val>
                                        </p:tav>
                                        <p:tav tm="100000">
                                          <p:val>
                                            <p:strVal val="#ppt_x"/>
                                          </p:val>
                                        </p:tav>
                                      </p:tavLst>
                                    </p:anim>
                                    <p:anim calcmode="lin" valueType="num">
                                      <p:cBhvr>
                                        <p:cTn id="51" dur="500" fill="hold"/>
                                        <p:tgtEl>
                                          <p:spTgt spid="2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anim calcmode="lin" valueType="num">
                                      <p:cBhvr>
                                        <p:cTn id="55" dur="500" fill="hold"/>
                                        <p:tgtEl>
                                          <p:spTgt spid="21"/>
                                        </p:tgtEl>
                                        <p:attrNameLst>
                                          <p:attrName>ppt_x</p:attrName>
                                        </p:attrNameLst>
                                      </p:cBhvr>
                                      <p:tavLst>
                                        <p:tav tm="0">
                                          <p:val>
                                            <p:strVal val="#ppt_x"/>
                                          </p:val>
                                        </p:tav>
                                        <p:tav tm="100000">
                                          <p:val>
                                            <p:strVal val="#ppt_x"/>
                                          </p:val>
                                        </p:tav>
                                      </p:tavLst>
                                    </p:anim>
                                    <p:anim calcmode="lin" valueType="num">
                                      <p:cBhvr>
                                        <p:cTn id="5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500"/>
                                        <p:tgtEl>
                                          <p:spTgt spid="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500"/>
                                        <p:tgtEl>
                                          <p:spTgt spid="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3" grpId="0"/>
      <p:bldP spid="14" grpId="0"/>
      <p:bldP spid="15" grpId="0"/>
      <p:bldP spid="16" grpId="0"/>
      <p:bldP spid="17" grpId="0"/>
      <p:bldP spid="18" grpId="0"/>
      <p:bldP spid="19" grpId="0"/>
      <p:bldP spid="20" grpId="0"/>
      <p:bldP spid="21" grpId="0"/>
      <p:bldP spid="22" grpId="0"/>
      <p:bldP spid="23" grpId="0"/>
      <p:bldP spid="24" grpId="0"/>
      <p:bldP spid="3"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imeline&#10;&#10;Description automatically generated with low confidence">
            <a:extLst>
              <a:ext uri="{FF2B5EF4-FFF2-40B4-BE49-F238E27FC236}">
                <a16:creationId xmlns:a16="http://schemas.microsoft.com/office/drawing/2014/main" id="{5DE29DB3-0171-4885-ACFB-FCE52B3F6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942" y="740418"/>
            <a:ext cx="9904115" cy="5571065"/>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8E78D4F-B99B-4458-A923-F81D613D232D}"/>
              </a:ext>
            </a:extLst>
          </p:cNvPr>
          <p:cNvSpPr txBox="1"/>
          <p:nvPr/>
        </p:nvSpPr>
        <p:spPr>
          <a:xfrm>
            <a:off x="2377440" y="1913475"/>
            <a:ext cx="7413674" cy="2554545"/>
          </a:xfrm>
          <a:prstGeom prst="rect">
            <a:avLst/>
          </a:prstGeom>
          <a:noFill/>
        </p:spPr>
        <p:txBody>
          <a:bodyPr wrap="square" rtlCol="0">
            <a:spAutoFit/>
          </a:bodyPr>
          <a:lstStyle/>
          <a:p>
            <a:pPr algn="just"/>
            <a:r>
              <a:rPr lang="en-US" sz="3200" b="1" i="1">
                <a:latin typeface="Times New Roman" panose="02020603050405020304" pitchFamily="18" charset="0"/>
                <a:cs typeface="Times New Roman" panose="02020603050405020304" pitchFamily="18" charset="0"/>
              </a:rPr>
              <a:t>  Các đại dương đều có kích thước lớn và thông với nhau, nhưng mỗi đại dương vẫn có điểm khác biệt về diện tích, độ sâu, nhiệt độ,…Thái Bình Dương là đại dương có diện tích và độ sâu lớn nhất.</a:t>
            </a:r>
          </a:p>
        </p:txBody>
      </p:sp>
    </p:spTree>
    <p:extLst>
      <p:ext uri="{BB962C8B-B14F-4D97-AF65-F5344CB8AC3E}">
        <p14:creationId xmlns:p14="http://schemas.microsoft.com/office/powerpoint/2010/main" val="37722992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0B7333-4CA5-495B-89FC-16ADF41978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1" y="0"/>
            <a:ext cx="12187269" cy="6858767"/>
          </a:xfrm>
          <a:prstGeom prst="rect">
            <a:avLst/>
          </a:prstGeom>
        </p:spPr>
      </p:pic>
      <p:pic>
        <p:nvPicPr>
          <p:cNvPr id="5" name="Picture 4">
            <a:hlinkClick r:id="rId5" action="ppaction://hlinksldjump"/>
            <a:extLst>
              <a:ext uri="{FF2B5EF4-FFF2-40B4-BE49-F238E27FC236}">
                <a16:creationId xmlns:a16="http://schemas.microsoft.com/office/drawing/2014/main" id="{C3042B89-9013-42CD-9CF4-C9CAEF4CE1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4691" y="-717451"/>
            <a:ext cx="1761897" cy="5802568"/>
          </a:xfrm>
          <a:prstGeom prst="rect">
            <a:avLst/>
          </a:prstGeom>
        </p:spPr>
      </p:pic>
      <p:pic>
        <p:nvPicPr>
          <p:cNvPr id="7" name="Picture 6" descr="A school of fish swimming in the ocean&#10;&#10;Description automatically generated with medium confidence">
            <a:extLst>
              <a:ext uri="{FF2B5EF4-FFF2-40B4-BE49-F238E27FC236}">
                <a16:creationId xmlns:a16="http://schemas.microsoft.com/office/drawing/2014/main" id="{9EFAA342-7A66-41CF-81B0-D594791DCE5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2166" y="1463040"/>
            <a:ext cx="6165144" cy="3854548"/>
          </a:xfrm>
          <a:prstGeom prst="rect">
            <a:avLst/>
          </a:prstGeom>
        </p:spPr>
      </p:pic>
      <p:pic>
        <p:nvPicPr>
          <p:cNvPr id="8" name="mau1">
            <a:hlinkClick r:id="rId8" action="ppaction://hlinksldjump"/>
            <a:extLst>
              <a:ext uri="{FF2B5EF4-FFF2-40B4-BE49-F238E27FC236}">
                <a16:creationId xmlns:a16="http://schemas.microsoft.com/office/drawing/2014/main" id="{A1EB5831-72AB-4B78-A49B-07C7D4881B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58199" y="739513"/>
            <a:ext cx="2651990" cy="2651990"/>
          </a:xfrm>
          <a:prstGeom prst="rect">
            <a:avLst/>
          </a:prstGeom>
        </p:spPr>
      </p:pic>
      <p:pic>
        <p:nvPicPr>
          <p:cNvPr id="9" name="mau2">
            <a:hlinkClick r:id="rId10" action="ppaction://hlinksldjump"/>
            <a:extLst>
              <a:ext uri="{FF2B5EF4-FFF2-40B4-BE49-F238E27FC236}">
                <a16:creationId xmlns:a16="http://schemas.microsoft.com/office/drawing/2014/main" id="{A94DCA33-2939-463E-AF7B-2AE884AD1F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54326" y="1090663"/>
            <a:ext cx="2633741" cy="2639810"/>
          </a:xfrm>
          <a:prstGeom prst="rect">
            <a:avLst/>
          </a:prstGeom>
        </p:spPr>
      </p:pic>
      <p:pic>
        <p:nvPicPr>
          <p:cNvPr id="10" name="mau3">
            <a:hlinkClick r:id="rId12" action="ppaction://hlinksldjump"/>
            <a:extLst>
              <a:ext uri="{FF2B5EF4-FFF2-40B4-BE49-F238E27FC236}">
                <a16:creationId xmlns:a16="http://schemas.microsoft.com/office/drawing/2014/main" id="{A233768A-03CD-4C3A-92FD-2F894CE56B0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0378" y="738002"/>
            <a:ext cx="2639810" cy="2639810"/>
          </a:xfrm>
          <a:prstGeom prst="rect">
            <a:avLst/>
          </a:prstGeom>
        </p:spPr>
      </p:pic>
      <p:pic>
        <p:nvPicPr>
          <p:cNvPr id="11" name="mau4">
            <a:hlinkClick r:id="rId14" action="ppaction://hlinksldjump"/>
            <a:extLst>
              <a:ext uri="{FF2B5EF4-FFF2-40B4-BE49-F238E27FC236}">
                <a16:creationId xmlns:a16="http://schemas.microsoft.com/office/drawing/2014/main" id="{8A16DCDB-878F-41E6-B7AA-66D3F0EC6FE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05959" y="3020060"/>
            <a:ext cx="2651990" cy="2651990"/>
          </a:xfrm>
          <a:prstGeom prst="rect">
            <a:avLst/>
          </a:prstGeom>
        </p:spPr>
      </p:pic>
      <p:pic>
        <p:nvPicPr>
          <p:cNvPr id="12" name="mau5">
            <a:hlinkClick r:id="rId16" action="ppaction://hlinksldjump"/>
            <a:extLst>
              <a:ext uri="{FF2B5EF4-FFF2-40B4-BE49-F238E27FC236}">
                <a16:creationId xmlns:a16="http://schemas.microsoft.com/office/drawing/2014/main" id="{ABA1E9BB-5578-4FE7-985D-AB4525A6BFE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600992" y="3381011"/>
            <a:ext cx="2633741" cy="2639810"/>
          </a:xfrm>
          <a:prstGeom prst="rect">
            <a:avLst/>
          </a:prstGeom>
        </p:spPr>
      </p:pic>
      <p:pic>
        <p:nvPicPr>
          <p:cNvPr id="13" name="mau6">
            <a:hlinkClick r:id="rId18" action="ppaction://hlinksldjump"/>
            <a:extLst>
              <a:ext uri="{FF2B5EF4-FFF2-40B4-BE49-F238E27FC236}">
                <a16:creationId xmlns:a16="http://schemas.microsoft.com/office/drawing/2014/main" id="{76FC8434-F2A4-42DA-88FE-2B71D371A6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874994" y="3018790"/>
            <a:ext cx="2651990" cy="2651990"/>
          </a:xfrm>
          <a:prstGeom prst="rect">
            <a:avLst/>
          </a:prstGeom>
        </p:spPr>
      </p:pic>
      <p:pic>
        <p:nvPicPr>
          <p:cNvPr id="14" name="Picture 13">
            <a:hlinkClick r:id="rId18" action="ppaction://hlinksldjump"/>
            <a:extLst>
              <a:ext uri="{FF2B5EF4-FFF2-40B4-BE49-F238E27FC236}">
                <a16:creationId xmlns:a16="http://schemas.microsoft.com/office/drawing/2014/main" id="{27B9508B-F6F5-4D06-8191-024AB5E2807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2" name="Nhạc nền sôi động, vui nhộn cho video - Soundtrack funning and exciting for create video">
            <a:hlinkClick r:id="" action="ppaction://media"/>
            <a:extLst>
              <a:ext uri="{FF2B5EF4-FFF2-40B4-BE49-F238E27FC236}">
                <a16:creationId xmlns:a16="http://schemas.microsoft.com/office/drawing/2014/main" id="{DBC260D1-A29A-4A15-9BDA-DF16991CF8F5}"/>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517908" y="4780317"/>
            <a:ext cx="609600" cy="609600"/>
          </a:xfrm>
          <a:prstGeom prst="rect">
            <a:avLst/>
          </a:prstGeom>
        </p:spPr>
      </p:pic>
    </p:spTree>
    <p:extLst>
      <p:ext uri="{BB962C8B-B14F-4D97-AF65-F5344CB8AC3E}">
        <p14:creationId xmlns:p14="http://schemas.microsoft.com/office/powerpoint/2010/main" val="16988022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5"/>
                                        </p:tgtEl>
                                        <p:attrNameLst>
                                          <p:attrName>r</p:attrName>
                                        </p:attrNameLst>
                                      </p:cBhvr>
                                    </p:animRot>
                                    <p:animRot by="-240000">
                                      <p:cBhvr>
                                        <p:cTn id="7" dur="550" fill="hold">
                                          <p:stCondLst>
                                            <p:cond delay="550"/>
                                          </p:stCondLst>
                                        </p:cTn>
                                        <p:tgtEl>
                                          <p:spTgt spid="5"/>
                                        </p:tgtEl>
                                        <p:attrNameLst>
                                          <p:attrName>r</p:attrName>
                                        </p:attrNameLst>
                                      </p:cBhvr>
                                    </p:animRot>
                                    <p:animRot by="240000">
                                      <p:cBhvr>
                                        <p:cTn id="8" dur="550" fill="hold">
                                          <p:stCondLst>
                                            <p:cond delay="1100"/>
                                          </p:stCondLst>
                                        </p:cTn>
                                        <p:tgtEl>
                                          <p:spTgt spid="5"/>
                                        </p:tgtEl>
                                        <p:attrNameLst>
                                          <p:attrName>r</p:attrName>
                                        </p:attrNameLst>
                                      </p:cBhvr>
                                    </p:animRot>
                                    <p:animRot by="-240000">
                                      <p:cBhvr>
                                        <p:cTn id="9" dur="550" fill="hold">
                                          <p:stCondLst>
                                            <p:cond delay="1650"/>
                                          </p:stCondLst>
                                        </p:cTn>
                                        <p:tgtEl>
                                          <p:spTgt spid="5"/>
                                        </p:tgtEl>
                                        <p:attrNameLst>
                                          <p:attrName>r</p:attrName>
                                        </p:attrNameLst>
                                      </p:cBhvr>
                                    </p:animRot>
                                    <p:animRot by="120000">
                                      <p:cBhvr>
                                        <p:cTn id="10" dur="550" fill="hold">
                                          <p:stCondLst>
                                            <p:cond delay="22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9" restart="whenNotActive" fill="hold" evtFilter="cancelBubble" nodeType="interactiveSeq">
                <p:stCondLst>
                  <p:cond evt="onClick" delay="0">
                    <p:tgtEl>
                      <p:spTgt spid="12"/>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5" restart="whenNotActive" fill="hold" evtFilter="cancelBubble" nodeType="interactiveSeq">
                <p:stCondLst>
                  <p:cond evt="onClick" delay="0">
                    <p:tgtEl>
                      <p:spTgt spid="13"/>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audio>
              <p:cMediaNode vol="10606" numSld="7">
                <p:cTn id="51"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 outdoor, ocean floor&#10;&#10;Description automatically generated">
            <a:extLst>
              <a:ext uri="{FF2B5EF4-FFF2-40B4-BE49-F238E27FC236}">
                <a16:creationId xmlns:a16="http://schemas.microsoft.com/office/drawing/2014/main" id="{40A036B7-C6CA-47C2-9B94-FE27699AE6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16"/>
            <a:ext cx="12192000" cy="6852384"/>
          </a:xfrm>
          <a:prstGeom prst="rect">
            <a:avLst/>
          </a:prstGeom>
        </p:spPr>
      </p:pic>
      <p:pic>
        <p:nvPicPr>
          <p:cNvPr id="5" name="Picture 4" descr="A picture containing underwater&#10;&#10;Description automatically generated">
            <a:extLst>
              <a:ext uri="{FF2B5EF4-FFF2-40B4-BE49-F238E27FC236}">
                <a16:creationId xmlns:a16="http://schemas.microsoft.com/office/drawing/2014/main" id="{97895540-2E8E-4466-88C7-004C5D7DF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46276"/>
          </a:xfrm>
          <a:prstGeom prst="rect">
            <a:avLst/>
          </a:prstGeom>
        </p:spPr>
      </p:pic>
      <p:pic>
        <p:nvPicPr>
          <p:cNvPr id="9" name="Picture 8" descr="A picture containing colorful, coral, coelenterate&#10;&#10;Description automatically generated">
            <a:extLst>
              <a:ext uri="{FF2B5EF4-FFF2-40B4-BE49-F238E27FC236}">
                <a16:creationId xmlns:a16="http://schemas.microsoft.com/office/drawing/2014/main" id="{27B0D01F-3D7D-4D5F-A306-214B86C4A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724"/>
            <a:ext cx="12191999" cy="6858000"/>
          </a:xfrm>
          <a:prstGeom prst="rect">
            <a:avLst/>
          </a:prstGeom>
        </p:spPr>
      </p:pic>
      <p:pic>
        <p:nvPicPr>
          <p:cNvPr id="11" name="Picture 10" descr="A picture containing underwater, ocean floor&#10;&#10;Description automatically generated">
            <a:extLst>
              <a:ext uri="{FF2B5EF4-FFF2-40B4-BE49-F238E27FC236}">
                <a16:creationId xmlns:a16="http://schemas.microsoft.com/office/drawing/2014/main" id="{9BBF5A73-0503-4852-ACEE-6EEF2BE08E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 y="-23448"/>
            <a:ext cx="12191998" cy="6858000"/>
          </a:xfrm>
          <a:prstGeom prst="rect">
            <a:avLst/>
          </a:prstGeom>
        </p:spPr>
      </p:pic>
      <p:pic>
        <p:nvPicPr>
          <p:cNvPr id="17" name="Picture 16" descr="A picture containing sky, outdoor, fish, day&#10;&#10;Description automatically generated">
            <a:extLst>
              <a:ext uri="{FF2B5EF4-FFF2-40B4-BE49-F238E27FC236}">
                <a16:creationId xmlns:a16="http://schemas.microsoft.com/office/drawing/2014/main" id="{E72F43B8-8F47-471C-9082-E6CC71DB3A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 y="4204"/>
            <a:ext cx="12191997" cy="6873040"/>
          </a:xfrm>
          <a:prstGeom prst="rect">
            <a:avLst/>
          </a:prstGeom>
        </p:spPr>
      </p:pic>
      <p:pic>
        <p:nvPicPr>
          <p:cNvPr id="19" name="Picture 18" descr="A picture containing tree, outdoor, ocean floor&#10;&#10;Description automatically generated">
            <a:extLst>
              <a:ext uri="{FF2B5EF4-FFF2-40B4-BE49-F238E27FC236}">
                <a16:creationId xmlns:a16="http://schemas.microsoft.com/office/drawing/2014/main" id="{26CF8A64-61F6-49EE-AB1A-87A1A9D12F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628"/>
            <a:ext cx="12191996" cy="6911926"/>
          </a:xfrm>
          <a:prstGeom prst="rect">
            <a:avLst/>
          </a:prstGeom>
        </p:spPr>
      </p:pic>
      <p:pic>
        <p:nvPicPr>
          <p:cNvPr id="21" name="Picture 20" descr="A picture containing underwater&#10;&#10;Description automatically generated">
            <a:extLst>
              <a:ext uri="{FF2B5EF4-FFF2-40B4-BE49-F238E27FC236}">
                <a16:creationId xmlns:a16="http://schemas.microsoft.com/office/drawing/2014/main" id="{E0948B9B-1793-45B2-B646-B09E79334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 y="-29556"/>
            <a:ext cx="12191996" cy="6893174"/>
          </a:xfrm>
          <a:prstGeom prst="rect">
            <a:avLst/>
          </a:prstGeom>
        </p:spPr>
      </p:pic>
      <p:pic>
        <p:nvPicPr>
          <p:cNvPr id="23" name="Picture 22" descr="A picture containing plant&#10;&#10;Description automatically generated">
            <a:extLst>
              <a:ext uri="{FF2B5EF4-FFF2-40B4-BE49-F238E27FC236}">
                <a16:creationId xmlns:a16="http://schemas.microsoft.com/office/drawing/2014/main" id="{DA1FA122-D4D7-411A-8730-A2D965FF1B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 y="-44502"/>
            <a:ext cx="12191995" cy="6928870"/>
          </a:xfrm>
          <a:prstGeom prst="rect">
            <a:avLst/>
          </a:prstGeom>
        </p:spPr>
      </p:pic>
    </p:spTree>
    <p:extLst>
      <p:ext uri="{BB962C8B-B14F-4D97-AF65-F5344CB8AC3E}">
        <p14:creationId xmlns:p14="http://schemas.microsoft.com/office/powerpoint/2010/main" val="37007689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heel(1)">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hape&#10;&#10;Description automatically generated">
            <a:extLst>
              <a:ext uri="{FF2B5EF4-FFF2-40B4-BE49-F238E27FC236}">
                <a16:creationId xmlns:a16="http://schemas.microsoft.com/office/drawing/2014/main" id="{BC385000-B33F-47BE-BF6C-A12CB54FA4FF}"/>
              </a:ext>
            </a:extLst>
          </p:cNvPr>
          <p:cNvPicPr>
            <a:picLocks noChangeAspect="1"/>
          </p:cNvPicPr>
          <p:nvPr/>
        </p:nvPicPr>
        <p:blipFill rotWithShape="1">
          <a:blip r:embed="rId2">
            <a:extLst>
              <a:ext uri="{28A0092B-C50C-407E-A947-70E740481C1C}">
                <a14:useLocalDpi xmlns:a14="http://schemas.microsoft.com/office/drawing/2010/main" val="0"/>
              </a:ext>
            </a:extLst>
          </a:blip>
          <a:srcRect t="29730"/>
          <a:stretch/>
        </p:blipFill>
        <p:spPr>
          <a:xfrm>
            <a:off x="579409" y="456770"/>
            <a:ext cx="11277600" cy="5943600"/>
          </a:xfrm>
          <a:prstGeom prst="rect">
            <a:avLst/>
          </a:prstGeom>
        </p:spPr>
      </p:pic>
      <p:sp>
        <p:nvSpPr>
          <p:cNvPr id="6" name="TextBox 5">
            <a:extLst>
              <a:ext uri="{FF2B5EF4-FFF2-40B4-BE49-F238E27FC236}">
                <a16:creationId xmlns:a16="http://schemas.microsoft.com/office/drawing/2014/main" id="{AA843141-E2B6-4F4E-97F6-3098DE754FD2}"/>
              </a:ext>
            </a:extLst>
          </p:cNvPr>
          <p:cNvSpPr txBox="1"/>
          <p:nvPr/>
        </p:nvSpPr>
        <p:spPr>
          <a:xfrm>
            <a:off x="3100388" y="2102422"/>
            <a:ext cx="8613746" cy="3016210"/>
          </a:xfrm>
          <a:prstGeom prst="rect">
            <a:avLst/>
          </a:prstGeom>
          <a:noFill/>
        </p:spPr>
        <p:txBody>
          <a:bodyPr wrap="square" rtlCol="0">
            <a:spAutoFit/>
          </a:bodyPr>
          <a:lstStyle/>
          <a:p>
            <a:pPr algn="just"/>
            <a:r>
              <a:rPr lang="en-US" sz="3800" b="1" i="1">
                <a:latin typeface="Times New Roman" panose="02020603050405020304" pitchFamily="18" charset="0"/>
                <a:cs typeface="Times New Roman" panose="02020603050405020304" pitchFamily="18" charset="0"/>
              </a:rPr>
              <a:t>      Trên Trái Đất có 4 đại dương đó là: Thái Bình Dương, Đại Tây Dương, Ấn Độ Dương và Bắc Băng Dương. Thái Bình Dương là đại dương có diện tích và độ sâu trung  bình lớn nhất.</a:t>
            </a:r>
          </a:p>
        </p:txBody>
      </p:sp>
      <p:sp>
        <p:nvSpPr>
          <p:cNvPr id="9" name="Speech Bubble: Oval 8">
            <a:extLst>
              <a:ext uri="{FF2B5EF4-FFF2-40B4-BE49-F238E27FC236}">
                <a16:creationId xmlns:a16="http://schemas.microsoft.com/office/drawing/2014/main" id="{74433850-C2C3-41C2-9FE2-616408F44385}"/>
              </a:ext>
            </a:extLst>
          </p:cNvPr>
          <p:cNvSpPr/>
          <p:nvPr/>
        </p:nvSpPr>
        <p:spPr>
          <a:xfrm>
            <a:off x="1879786" y="685800"/>
            <a:ext cx="3986212" cy="925054"/>
          </a:xfrm>
          <a:prstGeom prst="wedgeEllipseCallout">
            <a:avLst>
              <a:gd name="adj1" fmla="val -48790"/>
              <a:gd name="adj2" fmla="val 82579"/>
            </a:avLst>
          </a:prstGeom>
          <a:solidFill>
            <a:srgbClr val="F7E3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0000"/>
                </a:solidFill>
                <a:latin typeface="Times New Roman" panose="02020603050405020304" pitchFamily="18" charset="0"/>
                <a:cs typeface="Times New Roman" panose="02020603050405020304" pitchFamily="18" charset="0"/>
              </a:rPr>
              <a:t>Ghi nhớ</a:t>
            </a:r>
          </a:p>
        </p:txBody>
      </p:sp>
    </p:spTree>
    <p:extLst>
      <p:ext uri="{BB962C8B-B14F-4D97-AF65-F5344CB8AC3E}">
        <p14:creationId xmlns:p14="http://schemas.microsoft.com/office/powerpoint/2010/main" val="36138005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6000" b="-16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5276BD-563D-4FAD-A4BB-C3676AC924A0}"/>
              </a:ext>
            </a:extLst>
          </p:cNvPr>
          <p:cNvPicPr>
            <a:picLocks noChangeAspect="1"/>
          </p:cNvPicPr>
          <p:nvPr/>
        </p:nvPicPr>
        <p:blipFill>
          <a:blip r:embed="rId5">
            <a:extLst>
              <a:ext uri="{28A0092B-C50C-407E-A947-70E740481C1C}">
                <a14:useLocalDpi xmlns:a14="http://schemas.microsoft.com/office/drawing/2010/main" val="0"/>
              </a:ext>
            </a:extLst>
          </a:blip>
          <a:srcRect l="18500" t="10101" r="20074" b="50000"/>
          <a:stretch>
            <a:fillRect/>
          </a:stretch>
        </p:blipFill>
        <p:spPr bwMode="auto">
          <a:xfrm>
            <a:off x="3188141" y="1325196"/>
            <a:ext cx="56165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hạc Thư Giãn - Khám Phá Đại Dương Đầy Màu Sắc - 10 Minutes Relaxing">
            <a:hlinkClick r:id="" action="ppaction://media"/>
            <a:extLst>
              <a:ext uri="{FF2B5EF4-FFF2-40B4-BE49-F238E27FC236}">
                <a16:creationId xmlns:a16="http://schemas.microsoft.com/office/drawing/2014/main" id="{DCBDC63D-D52A-401E-A3F2-DBE3606CAB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7508" y="366932"/>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4848" numSld="10">
                <p:cTn id="12"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604A9E70-472C-4446-96FE-D7D9531EEE3E}"/>
              </a:ext>
            </a:extLst>
          </p:cNvPr>
          <p:cNvSpPr/>
          <p:nvPr/>
        </p:nvSpPr>
        <p:spPr>
          <a:xfrm>
            <a:off x="7005710" y="956603"/>
            <a:ext cx="4712677" cy="1603716"/>
          </a:xfrm>
          <a:prstGeom prst="wedgeEllipseCallout">
            <a:avLst>
              <a:gd name="adj1" fmla="val -37251"/>
              <a:gd name="adj2" fmla="val 7559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Bà phù thủy độc ác, nham hiểm đã bắt cóc hết sinh vật biển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D1EBB5DA-A743-4EBB-8FAB-B81107B26B0C}"/>
              </a:ext>
            </a:extLst>
          </p:cNvPr>
          <p:cNvSpPr/>
          <p:nvPr/>
        </p:nvSpPr>
        <p:spPr>
          <a:xfrm>
            <a:off x="3870325" y="4308377"/>
            <a:ext cx="5824025" cy="2025748"/>
          </a:xfrm>
          <a:prstGeom prst="wedgeEllipseCallout">
            <a:avLst>
              <a:gd name="adj1" fmla="val -48852"/>
              <a:gd name="adj2" fmla="val -7777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n-US" altLang="en-US" sz="2800" b="1">
                <a:solidFill>
                  <a:schemeClr val="tx1"/>
                </a:solidFill>
                <a:latin typeface="+mj-lt"/>
                <a:cs typeface="Times New Roman" panose="02020603050405020304" pitchFamily="18" charset="0"/>
              </a:rPr>
              <a:t>Bạn hãy giúp đại dương giải cứu các sinh vật biển nhé!</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6000" b="-16000"/>
          </a:stretch>
        </a:blipFill>
        <a:effectLst/>
      </p:bgPr>
    </p:bg>
    <p:spTree>
      <p:nvGrpSpPr>
        <p:cNvPr id="1" name=""/>
        <p:cNvGrpSpPr/>
        <p:nvPr/>
      </p:nvGrpSpPr>
      <p:grpSpPr>
        <a:xfrm>
          <a:off x="0" y="0"/>
          <a:ext cx="0" cy="0"/>
          <a:chOff x="0" y="0"/>
          <a:chExt cx="0" cy="0"/>
        </a:xfrm>
      </p:grpSpPr>
      <p:pic>
        <p:nvPicPr>
          <p:cNvPr id="6149" name="Picture 10">
            <a:hlinkClick r:id="rId4" action="ppaction://hlinksldjump"/>
            <a:extLst>
              <a:ext uri="{FF2B5EF4-FFF2-40B4-BE49-F238E27FC236}">
                <a16:creationId xmlns:a16="http://schemas.microsoft.com/office/drawing/2014/main" id="{1C7CD4D9-BEFA-491F-9803-BD7F44400B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40206" y="1542342"/>
            <a:ext cx="1519237"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2">
            <a:hlinkClick r:id="rId6" action="ppaction://hlinksldjump"/>
            <a:extLst>
              <a:ext uri="{FF2B5EF4-FFF2-40B4-BE49-F238E27FC236}">
                <a16:creationId xmlns:a16="http://schemas.microsoft.com/office/drawing/2014/main" id="{DE8B93BA-CF14-4A66-9648-E3F240E4128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970569" y="1905880"/>
            <a:ext cx="21812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15">
            <a:hlinkClick r:id="rId8" action="ppaction://hlinksldjump"/>
            <a:extLst>
              <a:ext uri="{FF2B5EF4-FFF2-40B4-BE49-F238E27FC236}">
                <a16:creationId xmlns:a16="http://schemas.microsoft.com/office/drawing/2014/main" id="{D1960A93-3632-4267-94ED-60C2B23941E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31683" y="1782848"/>
            <a:ext cx="14700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16">
            <a:hlinkClick r:id="rId10" action="ppaction://hlinksldjump"/>
            <a:extLst>
              <a:ext uri="{FF2B5EF4-FFF2-40B4-BE49-F238E27FC236}">
                <a16:creationId xmlns:a16="http://schemas.microsoft.com/office/drawing/2014/main" id="{A80E19C9-D6DD-4F34-8EE2-27DE3793D05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80439" y="4511676"/>
            <a:ext cx="1817687"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otched Right Arrow 1">
            <a:hlinkClick r:id="rId12" action="ppaction://hlinksldjump"/>
            <a:extLst>
              <a:ext uri="{FF2B5EF4-FFF2-40B4-BE49-F238E27FC236}">
                <a16:creationId xmlns:a16="http://schemas.microsoft.com/office/drawing/2014/main" id="{69DCEE67-7E9A-40B2-AE73-B8AD093C2F7F}"/>
              </a:ext>
            </a:extLst>
          </p:cNvPr>
          <p:cNvSpPr/>
          <p:nvPr/>
        </p:nvSpPr>
        <p:spPr>
          <a:xfrm>
            <a:off x="9777584" y="5894388"/>
            <a:ext cx="1692275" cy="836612"/>
          </a:xfrm>
          <a:prstGeom prst="notched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a:solidFill>
                  <a:schemeClr val="bg1"/>
                </a:solidFill>
              </a:rPr>
              <a:t>VỀ NHÀ THÔI</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149"/>
                    </p:tgtEl>
                  </p:cond>
                </p:stCondLst>
                <p:endSync evt="end" delay="0">
                  <p:rtn val="all"/>
                </p:endSync>
                <p:childTnLst>
                  <p:par>
                    <p:cTn id="3" fill="hold" nodeType="clickPar">
                      <p:stCondLst>
                        <p:cond delay="0"/>
                      </p:stCondLst>
                      <p:childTnLst>
                        <p:par>
                          <p:cTn id="4" fill="hold" nodeType="withGroup">
                            <p:stCondLst>
                              <p:cond delay="0"/>
                            </p:stCondLst>
                            <p:childTnLst>
                              <p:par>
                                <p:cTn id="5" presetID="52" presetClass="exit" presetSubtype="0" fill="hold" nodeType="clickEffect">
                                  <p:stCondLst>
                                    <p:cond delay="0"/>
                                  </p:stCondLst>
                                  <p:childTnLst>
                                    <p:animScale>
                                      <p:cBhvr>
                                        <p:cTn id="6" dur="1000" accel="50000">
                                          <p:stCondLst>
                                            <p:cond delay="0"/>
                                          </p:stCondLst>
                                        </p:cTn>
                                        <p:tgtEl>
                                          <p:spTgt spid="6149"/>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7" dur="1000" accel="50000">
                                          <p:stCondLst>
                                            <p:cond delay="0"/>
                                          </p:stCondLst>
                                        </p:cTn>
                                        <p:tgtEl>
                                          <p:spTgt spid="6149"/>
                                        </p:tgtEl>
                                        <p:attrNameLst>
                                          <p:attrName>ppt_x</p:attrName>
                                          <p:attrName>ppt_y</p:attrName>
                                        </p:attrNameLst>
                                      </p:cBhvr>
                                    </p:animMotion>
                                    <p:animEffect transition="out" filter="fade">
                                      <p:cBhvr>
                                        <p:cTn id="8" dur="1000"/>
                                        <p:tgtEl>
                                          <p:spTgt spid="6149"/>
                                        </p:tgtEl>
                                      </p:cBhvr>
                                    </p:animEffect>
                                    <p:set>
                                      <p:cBhvr>
                                        <p:cTn id="9" dur="1" fill="hold">
                                          <p:stCondLst>
                                            <p:cond delay="999"/>
                                          </p:stCondLst>
                                        </p:cTn>
                                        <p:tgtEl>
                                          <p:spTgt spid="6149"/>
                                        </p:tgtEl>
                                        <p:attrNameLst>
                                          <p:attrName>style.visibility</p:attrName>
                                        </p:attrNameLst>
                                      </p:cBhvr>
                                      <p:to>
                                        <p:strVal val="hidden"/>
                                      </p:to>
                                    </p:set>
                                  </p:childTnLst>
                                </p:cTn>
                              </p:par>
                            </p:childTnLst>
                          </p:cTn>
                        </p:par>
                      </p:childTnLst>
                    </p:cTn>
                  </p:par>
                </p:childTnLst>
              </p:cTn>
              <p:nextCondLst>
                <p:cond evt="onClick" delay="0">
                  <p:tgtEl>
                    <p:spTgt spid="6149"/>
                  </p:tgtEl>
                </p:cond>
              </p:nextCondLst>
            </p:seq>
            <p:seq concurrent="1" nextAc="seek">
              <p:cTn id="10" restart="whenNotActive" fill="hold" evtFilter="cancelBubble" nodeType="interactiveSeq">
                <p:stCondLst>
                  <p:cond evt="onClick" delay="0">
                    <p:tgtEl>
                      <p:spTgt spid="6151"/>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52" presetClass="exit" presetSubtype="0" fill="hold" nodeType="clickEffect">
                                  <p:stCondLst>
                                    <p:cond delay="0"/>
                                  </p:stCondLst>
                                  <p:childTnLst>
                                    <p:animScale>
                                      <p:cBhvr>
                                        <p:cTn id="14" dur="1000" accel="50000">
                                          <p:stCondLst>
                                            <p:cond delay="0"/>
                                          </p:stCondLst>
                                        </p:cTn>
                                        <p:tgtEl>
                                          <p:spTgt spid="6151"/>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15" dur="1000" accel="50000">
                                          <p:stCondLst>
                                            <p:cond delay="0"/>
                                          </p:stCondLst>
                                        </p:cTn>
                                        <p:tgtEl>
                                          <p:spTgt spid="6151"/>
                                        </p:tgtEl>
                                        <p:attrNameLst>
                                          <p:attrName>ppt_x</p:attrName>
                                          <p:attrName>ppt_y</p:attrName>
                                        </p:attrNameLst>
                                      </p:cBhvr>
                                    </p:animMotion>
                                    <p:animEffect transition="out" filter="fade">
                                      <p:cBhvr>
                                        <p:cTn id="16" dur="1000"/>
                                        <p:tgtEl>
                                          <p:spTgt spid="6151"/>
                                        </p:tgtEl>
                                      </p:cBhvr>
                                    </p:animEffect>
                                    <p:set>
                                      <p:cBhvr>
                                        <p:cTn id="17" dur="1" fill="hold">
                                          <p:stCondLst>
                                            <p:cond delay="999"/>
                                          </p:stCondLst>
                                        </p:cTn>
                                        <p:tgtEl>
                                          <p:spTgt spid="6151"/>
                                        </p:tgtEl>
                                        <p:attrNameLst>
                                          <p:attrName>style.visibility</p:attrName>
                                        </p:attrNameLst>
                                      </p:cBhvr>
                                      <p:to>
                                        <p:strVal val="hidden"/>
                                      </p:to>
                                    </p:set>
                                  </p:childTnLst>
                                </p:cTn>
                              </p:par>
                            </p:childTnLst>
                          </p:cTn>
                        </p:par>
                      </p:childTnLst>
                    </p:cTn>
                  </p:par>
                </p:childTnLst>
              </p:cTn>
              <p:nextCondLst>
                <p:cond evt="onClick" delay="0">
                  <p:tgtEl>
                    <p:spTgt spid="6151"/>
                  </p:tgtEl>
                </p:cond>
              </p:nextCondLst>
            </p:seq>
            <p:seq concurrent="1" nextAc="seek">
              <p:cTn id="18" restart="whenNotActive" fill="hold" evtFilter="cancelBubble" nodeType="interactiveSeq">
                <p:stCondLst>
                  <p:cond evt="onClick" delay="0">
                    <p:tgtEl>
                      <p:spTgt spid="615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52" presetClass="exit" presetSubtype="0" fill="hold" nodeType="clickEffect">
                                  <p:stCondLst>
                                    <p:cond delay="0"/>
                                  </p:stCondLst>
                                  <p:childTnLst>
                                    <p:animScale>
                                      <p:cBhvr>
                                        <p:cTn id="22" dur="1000" accel="50000">
                                          <p:stCondLst>
                                            <p:cond delay="0"/>
                                          </p:stCondLst>
                                        </p:cTn>
                                        <p:tgtEl>
                                          <p:spTgt spid="6153"/>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3" dur="1000" accel="50000">
                                          <p:stCondLst>
                                            <p:cond delay="0"/>
                                          </p:stCondLst>
                                        </p:cTn>
                                        <p:tgtEl>
                                          <p:spTgt spid="6153"/>
                                        </p:tgtEl>
                                        <p:attrNameLst>
                                          <p:attrName>ppt_x</p:attrName>
                                          <p:attrName>ppt_y</p:attrName>
                                        </p:attrNameLst>
                                      </p:cBhvr>
                                    </p:animMotion>
                                    <p:animEffect transition="out" filter="fade">
                                      <p:cBhvr>
                                        <p:cTn id="24" dur="1000"/>
                                        <p:tgtEl>
                                          <p:spTgt spid="6153"/>
                                        </p:tgtEl>
                                      </p:cBhvr>
                                    </p:animEffect>
                                    <p:set>
                                      <p:cBhvr>
                                        <p:cTn id="25" dur="1" fill="hold">
                                          <p:stCondLst>
                                            <p:cond delay="999"/>
                                          </p:stCondLst>
                                        </p:cTn>
                                        <p:tgtEl>
                                          <p:spTgt spid="6153"/>
                                        </p:tgtEl>
                                        <p:attrNameLst>
                                          <p:attrName>style.visibility</p:attrName>
                                        </p:attrNameLst>
                                      </p:cBhvr>
                                      <p:to>
                                        <p:strVal val="hidden"/>
                                      </p:to>
                                    </p:set>
                                  </p:childTnLst>
                                </p:cTn>
                              </p:par>
                            </p:childTnLst>
                          </p:cTn>
                        </p:par>
                      </p:childTnLst>
                    </p:cTn>
                  </p:par>
                </p:childTnLst>
              </p:cTn>
              <p:nextCondLst>
                <p:cond evt="onClick" delay="0">
                  <p:tgtEl>
                    <p:spTgt spid="6153"/>
                  </p:tgtEl>
                </p:cond>
              </p:nextCondLst>
            </p:seq>
            <p:seq concurrent="1" nextAc="seek">
              <p:cTn id="26" restart="whenNotActive" fill="hold" evtFilter="cancelBubble" nodeType="interactiveSeq">
                <p:stCondLst>
                  <p:cond evt="onClick" delay="0">
                    <p:tgtEl>
                      <p:spTgt spid="6154"/>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52" presetClass="exit" presetSubtype="0" fill="hold" nodeType="clickEffect">
                                  <p:stCondLst>
                                    <p:cond delay="0"/>
                                  </p:stCondLst>
                                  <p:childTnLst>
                                    <p:animScale>
                                      <p:cBhvr>
                                        <p:cTn id="30" dur="1000" accel="50000">
                                          <p:stCondLst>
                                            <p:cond delay="0"/>
                                          </p:stCondLst>
                                        </p:cTn>
                                        <p:tgtEl>
                                          <p:spTgt spid="61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1" dur="1000" accel="50000">
                                          <p:stCondLst>
                                            <p:cond delay="0"/>
                                          </p:stCondLst>
                                        </p:cTn>
                                        <p:tgtEl>
                                          <p:spTgt spid="6154"/>
                                        </p:tgtEl>
                                        <p:attrNameLst>
                                          <p:attrName>ppt_x</p:attrName>
                                          <p:attrName>ppt_y</p:attrName>
                                        </p:attrNameLst>
                                      </p:cBhvr>
                                    </p:animMotion>
                                    <p:animEffect transition="out" filter="fade">
                                      <p:cBhvr>
                                        <p:cTn id="32" dur="1000"/>
                                        <p:tgtEl>
                                          <p:spTgt spid="6154"/>
                                        </p:tgtEl>
                                      </p:cBhvr>
                                    </p:animEffect>
                                    <p:set>
                                      <p:cBhvr>
                                        <p:cTn id="33" dur="1" fill="hold">
                                          <p:stCondLst>
                                            <p:cond delay="999"/>
                                          </p:stCondLst>
                                        </p:cTn>
                                        <p:tgtEl>
                                          <p:spTgt spid="6154"/>
                                        </p:tgtEl>
                                        <p:attrNameLst>
                                          <p:attrName>style.visibility</p:attrName>
                                        </p:attrNameLst>
                                      </p:cBhvr>
                                      <p:to>
                                        <p:strVal val="hidden"/>
                                      </p:to>
                                    </p:set>
                                  </p:childTnLst>
                                </p:cTn>
                              </p:par>
                            </p:childTnLst>
                          </p:cTn>
                        </p:par>
                      </p:childTnLst>
                    </p:cTn>
                  </p:par>
                </p:childTnLst>
              </p:cTn>
              <p:nextCondLst>
                <p:cond evt="onClick" delay="0">
                  <p:tgtEl>
                    <p:spTgt spid="615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7170" name="Text Box 3">
            <a:extLst>
              <a:ext uri="{FF2B5EF4-FFF2-40B4-BE49-F238E27FC236}">
                <a16:creationId xmlns:a16="http://schemas.microsoft.com/office/drawing/2014/main" id="{FF37B96D-BDF2-46FF-834E-DEFD805A3ACC}"/>
              </a:ext>
            </a:extLst>
          </p:cNvPr>
          <p:cNvSpPr txBox="1">
            <a:spLocks noChangeArrowheads="1"/>
          </p:cNvSpPr>
          <p:nvPr/>
        </p:nvSpPr>
        <p:spPr bwMode="auto">
          <a:xfrm>
            <a:off x="3432176" y="914401"/>
            <a:ext cx="54340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p>
        </p:txBody>
      </p:sp>
      <p:sp>
        <p:nvSpPr>
          <p:cNvPr id="7171" name="AutoShape 10">
            <a:hlinkClick r:id="rId3" action="ppaction://hlinksldjump" highlightClick="1"/>
            <a:extLst>
              <a:ext uri="{FF2B5EF4-FFF2-40B4-BE49-F238E27FC236}">
                <a16:creationId xmlns:a16="http://schemas.microsoft.com/office/drawing/2014/main" id="{ECF287ED-AB26-437E-97B9-612FA62D1237}"/>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 name="Oval 3">
            <a:extLst>
              <a:ext uri="{FF2B5EF4-FFF2-40B4-BE49-F238E27FC236}">
                <a16:creationId xmlns:a16="http://schemas.microsoft.com/office/drawing/2014/main" id="{595A305F-7699-4A21-8E85-677942819B75}"/>
              </a:ext>
            </a:extLst>
          </p:cNvPr>
          <p:cNvSpPr/>
          <p:nvPr/>
        </p:nvSpPr>
        <p:spPr>
          <a:xfrm>
            <a:off x="8685214" y="461964"/>
            <a:ext cx="1152525" cy="1152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a:extLst>
              <a:ext uri="{FF2B5EF4-FFF2-40B4-BE49-F238E27FC236}">
                <a16:creationId xmlns:a16="http://schemas.microsoft.com/office/drawing/2014/main" id="{2EA61E54-4AF5-449F-8F59-CF387E2D488C}"/>
              </a:ext>
            </a:extLst>
          </p:cNvPr>
          <p:cNvSpPr/>
          <p:nvPr/>
        </p:nvSpPr>
        <p:spPr>
          <a:xfrm>
            <a:off x="8615363" y="1830388"/>
            <a:ext cx="785812" cy="722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4" name="Picture 10">
            <a:extLst>
              <a:ext uri="{FF2B5EF4-FFF2-40B4-BE49-F238E27FC236}">
                <a16:creationId xmlns:a16="http://schemas.microsoft.com/office/drawing/2014/main" id="{125AC522-693C-47A8-AF19-44CCB44EE9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82775" y="4222751"/>
            <a:ext cx="1519238" cy="219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Callout 8">
            <a:extLst>
              <a:ext uri="{FF2B5EF4-FFF2-40B4-BE49-F238E27FC236}">
                <a16:creationId xmlns:a16="http://schemas.microsoft.com/office/drawing/2014/main" id="{CD546EEF-5883-4083-86C9-83D761455777}"/>
              </a:ext>
            </a:extLst>
          </p:cNvPr>
          <p:cNvSpPr/>
          <p:nvPr/>
        </p:nvSpPr>
        <p:spPr>
          <a:xfrm>
            <a:off x="2424114" y="0"/>
            <a:ext cx="4751387"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b="1" dirty="0">
                <a:solidFill>
                  <a:schemeClr val="accent2">
                    <a:lumMod val="50000"/>
                  </a:schemeClr>
                </a:solidFill>
              </a:rPr>
              <a:t>Có mấy Đại dương trên Thế Giới?</a:t>
            </a:r>
            <a:endParaRPr lang="en-US" sz="2400" dirty="0">
              <a:solidFill>
                <a:schemeClr val="accent2">
                  <a:lumMod val="50000"/>
                </a:schemeClr>
              </a:solidFill>
            </a:endParaRPr>
          </a:p>
        </p:txBody>
      </p:sp>
      <p:sp>
        <p:nvSpPr>
          <p:cNvPr id="10" name="Oval Callout 9">
            <a:extLst>
              <a:ext uri="{FF2B5EF4-FFF2-40B4-BE49-F238E27FC236}">
                <a16:creationId xmlns:a16="http://schemas.microsoft.com/office/drawing/2014/main" id="{9FBFC561-94DD-4C8D-9F68-77B93522E9A3}"/>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err="1">
                <a:solidFill>
                  <a:srgbClr val="C00000"/>
                </a:solidFill>
              </a:rPr>
              <a:t>Có</a:t>
            </a:r>
            <a:r>
              <a:rPr lang="en-US" sz="2400">
                <a:solidFill>
                  <a:srgbClr val="C00000"/>
                </a:solidFill>
              </a:rPr>
              <a:t> 4 </a:t>
            </a:r>
            <a:r>
              <a:rPr lang="en-US" sz="2400" dirty="0" err="1">
                <a:solidFill>
                  <a:srgbClr val="C00000"/>
                </a:solidFill>
              </a:rPr>
              <a:t>đại</a:t>
            </a:r>
            <a:r>
              <a:rPr lang="en-US" sz="2400" dirty="0">
                <a:solidFill>
                  <a:srgbClr val="C00000"/>
                </a:solidFill>
              </a:rPr>
              <a:t> </a:t>
            </a:r>
            <a:r>
              <a:rPr lang="en-US" sz="2400" dirty="0" err="1">
                <a:solidFill>
                  <a:srgbClr val="C00000"/>
                </a:solidFill>
              </a:rPr>
              <a:t>dương</a:t>
            </a:r>
            <a:endParaRPr lang="en-US" sz="2400"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Oval Callout 1">
            <a:extLst>
              <a:ext uri="{FF2B5EF4-FFF2-40B4-BE49-F238E27FC236}">
                <a16:creationId xmlns:a16="http://schemas.microsoft.com/office/drawing/2014/main" id="{4ED44A48-06AC-4A93-8C10-3D8C011BC06F}"/>
              </a:ext>
            </a:extLst>
          </p:cNvPr>
          <p:cNvSpPr/>
          <p:nvPr/>
        </p:nvSpPr>
        <p:spPr>
          <a:xfrm>
            <a:off x="2424114" y="0"/>
            <a:ext cx="4751387"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b="1" dirty="0">
                <a:solidFill>
                  <a:schemeClr val="accent2">
                    <a:lumMod val="50000"/>
                  </a:schemeClr>
                </a:solidFill>
              </a:rPr>
              <a:t>Đại dương nào có diện tích lớn nhất?</a:t>
            </a:r>
            <a:endParaRPr lang="en-US" sz="2400" dirty="0">
              <a:solidFill>
                <a:schemeClr val="accent2">
                  <a:lumMod val="50000"/>
                </a:schemeClr>
              </a:solidFill>
            </a:endParaRPr>
          </a:p>
        </p:txBody>
      </p:sp>
      <p:sp>
        <p:nvSpPr>
          <p:cNvPr id="4" name="Oval Callout 3">
            <a:extLst>
              <a:ext uri="{FF2B5EF4-FFF2-40B4-BE49-F238E27FC236}">
                <a16:creationId xmlns:a16="http://schemas.microsoft.com/office/drawing/2014/main" id="{35EEF9DB-517B-4421-9E9C-09A45630A517}"/>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err="1">
                <a:solidFill>
                  <a:srgbClr val="C00000"/>
                </a:solidFill>
              </a:rPr>
              <a:t>Thái</a:t>
            </a:r>
            <a:r>
              <a:rPr lang="en-US" sz="2400" dirty="0">
                <a:solidFill>
                  <a:srgbClr val="C00000"/>
                </a:solidFill>
              </a:rPr>
              <a:t> </a:t>
            </a:r>
            <a:r>
              <a:rPr lang="en-US" sz="2400" dirty="0" err="1">
                <a:solidFill>
                  <a:srgbClr val="C00000"/>
                </a:solidFill>
              </a:rPr>
              <a:t>Bình</a:t>
            </a:r>
            <a:r>
              <a:rPr lang="en-US" sz="2400" dirty="0">
                <a:solidFill>
                  <a:srgbClr val="C00000"/>
                </a:solidFill>
              </a:rPr>
              <a:t> </a:t>
            </a:r>
            <a:r>
              <a:rPr lang="en-US" sz="2400" dirty="0" err="1">
                <a:solidFill>
                  <a:srgbClr val="C00000"/>
                </a:solidFill>
              </a:rPr>
              <a:t>Dương</a:t>
            </a:r>
            <a:endParaRPr lang="en-US" sz="2400" dirty="0">
              <a:solidFill>
                <a:srgbClr val="C00000"/>
              </a:solidFill>
            </a:endParaRPr>
          </a:p>
        </p:txBody>
      </p:sp>
      <p:sp>
        <p:nvSpPr>
          <p:cNvPr id="8196" name="AutoShape 10">
            <a:hlinkClick r:id="rId3" action="ppaction://hlinksldjump" highlightClick="1"/>
            <a:extLst>
              <a:ext uri="{FF2B5EF4-FFF2-40B4-BE49-F238E27FC236}">
                <a16:creationId xmlns:a16="http://schemas.microsoft.com/office/drawing/2014/main" id="{46588F7A-F10D-4290-8C51-42EDE675BDE4}"/>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8197" name="Picture 15">
            <a:extLst>
              <a:ext uri="{FF2B5EF4-FFF2-40B4-BE49-F238E27FC236}">
                <a16:creationId xmlns:a16="http://schemas.microsoft.com/office/drawing/2014/main" id="{A890883A-519A-4626-B5CB-B01283DEB51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9" y="3989388"/>
            <a:ext cx="2001837"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10242" name="AutoShape 10">
            <a:hlinkClick r:id="rId3" action="ppaction://hlinksldjump" highlightClick="1"/>
            <a:extLst>
              <a:ext uri="{FF2B5EF4-FFF2-40B4-BE49-F238E27FC236}">
                <a16:creationId xmlns:a16="http://schemas.microsoft.com/office/drawing/2014/main" id="{4C75D28F-A007-4580-8B45-9AAE342B122D}"/>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0243" name="Picture 16">
            <a:extLst>
              <a:ext uri="{FF2B5EF4-FFF2-40B4-BE49-F238E27FC236}">
                <a16:creationId xmlns:a16="http://schemas.microsoft.com/office/drawing/2014/main" id="{104A1A21-5864-4016-AE78-172817F1FE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2063750" y="4941888"/>
            <a:ext cx="1817688"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16:creationId xmlns:a16="http://schemas.microsoft.com/office/drawing/2014/main" id="{8841DE46-9431-474A-A528-0646693E1528}"/>
              </a:ext>
            </a:extLst>
          </p:cNvPr>
          <p:cNvSpPr/>
          <p:nvPr/>
        </p:nvSpPr>
        <p:spPr>
          <a:xfrm>
            <a:off x="2424114" y="0"/>
            <a:ext cx="4751387"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b="1" dirty="0">
                <a:solidFill>
                  <a:schemeClr val="accent2">
                    <a:lumMod val="50000"/>
                  </a:schemeClr>
                </a:solidFill>
              </a:rPr>
              <a:t>Biển có phải là đại dương không?</a:t>
            </a:r>
            <a:endParaRPr lang="en-US" sz="2400" dirty="0">
              <a:solidFill>
                <a:schemeClr val="accent2">
                  <a:lumMod val="50000"/>
                </a:schemeClr>
              </a:solidFill>
            </a:endParaRPr>
          </a:p>
        </p:txBody>
      </p:sp>
      <p:sp>
        <p:nvSpPr>
          <p:cNvPr id="7" name="Oval Callout 6">
            <a:extLst>
              <a:ext uri="{FF2B5EF4-FFF2-40B4-BE49-F238E27FC236}">
                <a16:creationId xmlns:a16="http://schemas.microsoft.com/office/drawing/2014/main" id="{FFE9499F-D094-42D6-8F85-EA409569BE8F}"/>
              </a:ext>
            </a:extLst>
          </p:cNvPr>
          <p:cNvSpPr/>
          <p:nvPr/>
        </p:nvSpPr>
        <p:spPr>
          <a:xfrm>
            <a:off x="4656139" y="3500439"/>
            <a:ext cx="3621087"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err="1">
                <a:solidFill>
                  <a:srgbClr val="C00000"/>
                </a:solidFill>
              </a:rPr>
              <a:t>Không</a:t>
            </a:r>
            <a:r>
              <a:rPr lang="en-US" sz="2400" dirty="0">
                <a:solidFill>
                  <a:srgbClr val="C00000"/>
                </a:solidFill>
              </a:rPr>
              <a:t> </a:t>
            </a:r>
            <a:r>
              <a:rPr lang="en-US" sz="2400" dirty="0" err="1">
                <a:solidFill>
                  <a:srgbClr val="C00000"/>
                </a:solidFill>
              </a:rPr>
              <a:t>phải</a:t>
            </a:r>
            <a:r>
              <a:rPr lang="en-US" sz="2400" dirty="0">
                <a:solidFill>
                  <a:srgbClr val="C00000"/>
                </a:solidFill>
              </a:rPr>
              <a:t>. </a:t>
            </a:r>
          </a:p>
          <a:p>
            <a:pPr>
              <a:defRPr/>
            </a:pPr>
            <a:r>
              <a:rPr lang="en-US" sz="2400" dirty="0">
                <a:solidFill>
                  <a:srgbClr val="C00000"/>
                </a:solidFill>
              </a:rPr>
              <a:t>( </a:t>
            </a:r>
            <a:r>
              <a:rPr lang="en-US" sz="2400" dirty="0" err="1">
                <a:solidFill>
                  <a:srgbClr val="C00000"/>
                </a:solidFill>
              </a:rPr>
              <a:t>biển</a:t>
            </a:r>
            <a:r>
              <a:rPr lang="en-US" sz="2400" dirty="0">
                <a:solidFill>
                  <a:srgbClr val="C00000"/>
                </a:solidFill>
              </a:rPr>
              <a:t> </a:t>
            </a:r>
            <a:r>
              <a:rPr lang="en-US" sz="2400" dirty="0" err="1">
                <a:solidFill>
                  <a:srgbClr val="C00000"/>
                </a:solidFill>
              </a:rPr>
              <a:t>là</a:t>
            </a:r>
            <a:r>
              <a:rPr lang="en-US" sz="2400" dirty="0">
                <a:solidFill>
                  <a:srgbClr val="C00000"/>
                </a:solidFill>
              </a:rPr>
              <a:t> </a:t>
            </a:r>
            <a:r>
              <a:rPr lang="en-US" sz="2400" dirty="0" err="1">
                <a:solidFill>
                  <a:srgbClr val="C00000"/>
                </a:solidFill>
              </a:rPr>
              <a:t>nhánh</a:t>
            </a:r>
            <a:r>
              <a:rPr lang="en-US" sz="2400" dirty="0">
                <a:solidFill>
                  <a:srgbClr val="C00000"/>
                </a:solidFill>
              </a:rPr>
              <a:t> </a:t>
            </a:r>
            <a:r>
              <a:rPr lang="en-US" sz="2400" dirty="0" err="1">
                <a:solidFill>
                  <a:srgbClr val="C00000"/>
                </a:solidFill>
              </a:rPr>
              <a:t>nhỏ</a:t>
            </a:r>
            <a:r>
              <a:rPr lang="en-US" sz="2400" dirty="0">
                <a:solidFill>
                  <a:srgbClr val="C00000"/>
                </a:solidFill>
              </a:rPr>
              <a:t> </a:t>
            </a:r>
            <a:r>
              <a:rPr lang="en-US" sz="2400" dirty="0" err="1">
                <a:solidFill>
                  <a:srgbClr val="C00000"/>
                </a:solidFill>
              </a:rPr>
              <a:t>của</a:t>
            </a:r>
            <a:r>
              <a:rPr lang="en-US" sz="2400" dirty="0">
                <a:solidFill>
                  <a:srgbClr val="C00000"/>
                </a:solidFill>
              </a:rPr>
              <a:t> </a:t>
            </a:r>
            <a:r>
              <a:rPr lang="en-US" sz="2400" dirty="0" err="1">
                <a:solidFill>
                  <a:srgbClr val="C00000"/>
                </a:solidFill>
              </a:rPr>
              <a:t>đại</a:t>
            </a:r>
            <a:r>
              <a:rPr lang="en-US" sz="2400" dirty="0">
                <a:solidFill>
                  <a:srgbClr val="C00000"/>
                </a:solidFill>
              </a:rPr>
              <a:t> </a:t>
            </a:r>
            <a:r>
              <a:rPr lang="en-US" sz="2400" dirty="0" err="1">
                <a:solidFill>
                  <a:srgbClr val="C00000"/>
                </a:solidFill>
              </a:rPr>
              <a:t>dương</a:t>
            </a:r>
            <a:r>
              <a:rPr lang="en-US" sz="2400" dirty="0">
                <a:solidFill>
                  <a:srgbClr val="C00000"/>
                </a:solidFill>
              </a:rPr>
              <a:t> </a:t>
            </a:r>
            <a:r>
              <a:rPr lang="en-US" sz="2400" dirty="0" err="1">
                <a:solidFill>
                  <a:srgbClr val="C00000"/>
                </a:solidFill>
              </a:rPr>
              <a:t>mà</a:t>
            </a:r>
            <a:r>
              <a:rPr lang="en-US" sz="2400" dirty="0">
                <a:solidFill>
                  <a:srgbClr val="C00000"/>
                </a:solidFill>
              </a:rPr>
              <a:t> </a:t>
            </a:r>
            <a:r>
              <a:rPr lang="en-US" sz="2400" dirty="0" err="1">
                <a:solidFill>
                  <a:srgbClr val="C00000"/>
                </a:solidFill>
              </a:rPr>
              <a:t>thôi</a:t>
            </a:r>
            <a:r>
              <a:rPr lang="en-US" sz="2400" dirty="0">
                <a:solidFill>
                  <a:srgbClr val="C00000"/>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11266" name="AutoShape 10">
            <a:hlinkClick r:id="rId3" action="ppaction://hlinksldjump" highlightClick="1"/>
            <a:extLst>
              <a:ext uri="{FF2B5EF4-FFF2-40B4-BE49-F238E27FC236}">
                <a16:creationId xmlns:a16="http://schemas.microsoft.com/office/drawing/2014/main" id="{C18410F5-2233-429F-814D-A8554672E845}"/>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1267" name="Picture 12">
            <a:extLst>
              <a:ext uri="{FF2B5EF4-FFF2-40B4-BE49-F238E27FC236}">
                <a16:creationId xmlns:a16="http://schemas.microsoft.com/office/drawing/2014/main" id="{8B5D7239-40C2-4483-8B8B-5776653A32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flipH="1">
            <a:off x="1308101" y="4168775"/>
            <a:ext cx="28289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16:creationId xmlns:a16="http://schemas.microsoft.com/office/drawing/2014/main" id="{833F4D81-AA92-4A80-A718-C28F128AC5B2}"/>
              </a:ext>
            </a:extLst>
          </p:cNvPr>
          <p:cNvSpPr/>
          <p:nvPr/>
        </p:nvSpPr>
        <p:spPr>
          <a:xfrm>
            <a:off x="2424114" y="0"/>
            <a:ext cx="4751387" cy="4343400"/>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b="1">
                <a:solidFill>
                  <a:schemeClr val="accent2">
                    <a:lumMod val="50000"/>
                  </a:schemeClr>
                </a:solidFill>
              </a:rPr>
              <a:t>Đại dương nào có diện tích bé nhất?</a:t>
            </a:r>
            <a:endParaRPr lang="en-US" sz="2400" dirty="0">
              <a:solidFill>
                <a:schemeClr val="accent2">
                  <a:lumMod val="50000"/>
                </a:schemeClr>
              </a:solidFill>
            </a:endParaRPr>
          </a:p>
        </p:txBody>
      </p:sp>
      <p:sp>
        <p:nvSpPr>
          <p:cNvPr id="7" name="Oval Callout 6">
            <a:extLst>
              <a:ext uri="{FF2B5EF4-FFF2-40B4-BE49-F238E27FC236}">
                <a16:creationId xmlns:a16="http://schemas.microsoft.com/office/drawing/2014/main" id="{3F41FBDA-38F6-4624-9AB0-AC562353C3E0}"/>
              </a:ext>
            </a:extLst>
          </p:cNvPr>
          <p:cNvSpPr/>
          <p:nvPr/>
        </p:nvSpPr>
        <p:spPr>
          <a:xfrm>
            <a:off x="4656138" y="3500439"/>
            <a:ext cx="3960812"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a:solidFill>
                  <a:srgbClr val="C00000"/>
                </a:solidFill>
              </a:rPr>
              <a:t>Bắc Băng </a:t>
            </a:r>
            <a:r>
              <a:rPr lang="en-US" sz="2400" dirty="0" err="1">
                <a:solidFill>
                  <a:srgbClr val="C00000"/>
                </a:solidFill>
              </a:rPr>
              <a:t>Dương</a:t>
            </a:r>
            <a:r>
              <a:rPr lang="en-US" sz="2400" dirty="0">
                <a:solidFill>
                  <a:srgbClr val="C00000"/>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936939"/>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rPr>
              <a:t>Lục địa Ô-xtrây-li-a nằm ở bán cầu nào?</a:t>
            </a:r>
          </a:p>
        </p:txBody>
      </p:sp>
      <p:sp>
        <p:nvSpPr>
          <p:cNvPr id="50" name="Snip Diagonal Corner Rectangle 49"/>
          <p:cNvSpPr/>
          <p:nvPr/>
        </p:nvSpPr>
        <p:spPr>
          <a:xfrm>
            <a:off x="829227" y="3359077"/>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rPr>
              <a:t>Lục địa Ô-xtrây-li-a nằm ở bán cầu Nam.</a:t>
            </a: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1790229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12290" name="AutoShape 10">
            <a:hlinkClick r:id="rId3" action="ppaction://hlinksldjump" highlightClick="1"/>
            <a:extLst>
              <a:ext uri="{FF2B5EF4-FFF2-40B4-BE49-F238E27FC236}">
                <a16:creationId xmlns:a16="http://schemas.microsoft.com/office/drawing/2014/main" id="{E495EAD2-86ED-414B-B6AD-A2A6E6AD10C8}"/>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12291" name="Picture 14">
            <a:extLst>
              <a:ext uri="{FF2B5EF4-FFF2-40B4-BE49-F238E27FC236}">
                <a16:creationId xmlns:a16="http://schemas.microsoft.com/office/drawing/2014/main" id="{7C010E6C-D26D-42F1-9796-969A38406D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92313" y="4810125"/>
            <a:ext cx="21590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Callout 4">
            <a:extLst>
              <a:ext uri="{FF2B5EF4-FFF2-40B4-BE49-F238E27FC236}">
                <a16:creationId xmlns:a16="http://schemas.microsoft.com/office/drawing/2014/main" id="{098949A5-8188-4DAE-9A4C-9E99170C651B}"/>
              </a:ext>
            </a:extLst>
          </p:cNvPr>
          <p:cNvSpPr/>
          <p:nvPr/>
        </p:nvSpPr>
        <p:spPr>
          <a:xfrm>
            <a:off x="2424114" y="-55563"/>
            <a:ext cx="4751387" cy="4343401"/>
          </a:xfrm>
          <a:prstGeom prst="wedgeEllipseCallout">
            <a:avLst>
              <a:gd name="adj1" fmla="val -29287"/>
              <a:gd name="adj2" fmla="val 60905"/>
            </a:avLst>
          </a:prstGeom>
          <a:solidFill>
            <a:schemeClr val="bg1">
              <a:alpha val="83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accent2">
                  <a:lumMod val="50000"/>
                </a:schemeClr>
              </a:solidFill>
            </a:endParaRPr>
          </a:p>
        </p:txBody>
      </p:sp>
      <p:sp>
        <p:nvSpPr>
          <p:cNvPr id="6" name="Oval Callout 5">
            <a:extLst>
              <a:ext uri="{FF2B5EF4-FFF2-40B4-BE49-F238E27FC236}">
                <a16:creationId xmlns:a16="http://schemas.microsoft.com/office/drawing/2014/main" id="{EC6A6C62-EC25-4158-A9A3-4C238C44C46C}"/>
              </a:ext>
            </a:extLst>
          </p:cNvPr>
          <p:cNvSpPr/>
          <p:nvPr/>
        </p:nvSpPr>
        <p:spPr>
          <a:xfrm>
            <a:off x="4656138" y="3500439"/>
            <a:ext cx="3816350" cy="3241675"/>
          </a:xfrm>
          <a:prstGeom prst="wedgeEllipseCallout">
            <a:avLst>
              <a:gd name="adj1" fmla="val -82443"/>
              <a:gd name="adj2" fmla="val -4586"/>
            </a:avLst>
          </a:prstGeom>
          <a:solidFill>
            <a:schemeClr val="bg1">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a:solidFill>
                  <a:srgbClr val="C00000"/>
                </a:solidFill>
              </a:rPr>
              <a:t>Một nửa nằm ở bán cầu Đông, một nửa nằm ở bán cầu Tây.</a:t>
            </a:r>
            <a:endParaRPr lang="en-US" sz="2400" dirty="0">
              <a:solidFill>
                <a:srgbClr val="C00000"/>
              </a:solidFill>
            </a:endParaRPr>
          </a:p>
        </p:txBody>
      </p:sp>
      <p:sp>
        <p:nvSpPr>
          <p:cNvPr id="12294" name="TextBox 1">
            <a:extLst>
              <a:ext uri="{FF2B5EF4-FFF2-40B4-BE49-F238E27FC236}">
                <a16:creationId xmlns:a16="http://schemas.microsoft.com/office/drawing/2014/main" id="{AA3806B3-8CE0-4892-B9DD-FA462221992E}"/>
              </a:ext>
            </a:extLst>
          </p:cNvPr>
          <p:cNvSpPr txBox="1">
            <a:spLocks noChangeArrowheads="1"/>
          </p:cNvSpPr>
          <p:nvPr/>
        </p:nvSpPr>
        <p:spPr bwMode="auto">
          <a:xfrm>
            <a:off x="3216275" y="1628776"/>
            <a:ext cx="3600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002060"/>
                </a:solidFill>
              </a:rPr>
              <a:t>Đại Tây Dương nằm ở bán cầu nào?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
        <p:nvSpPr>
          <p:cNvPr id="13314" name="WordArt 6">
            <a:extLst>
              <a:ext uri="{FF2B5EF4-FFF2-40B4-BE49-F238E27FC236}">
                <a16:creationId xmlns:a16="http://schemas.microsoft.com/office/drawing/2014/main" id="{36ABF4CE-DCF4-4864-A88E-BDA531944F87}"/>
              </a:ext>
            </a:extLst>
          </p:cNvPr>
          <p:cNvSpPr>
            <a:spLocks noChangeArrowheads="1" noChangeShapeType="1" noTextEdit="1"/>
          </p:cNvSpPr>
          <p:nvPr/>
        </p:nvSpPr>
        <p:spPr bwMode="auto">
          <a:xfrm>
            <a:off x="3276600" y="762000"/>
            <a:ext cx="5715000" cy="990600"/>
          </a:xfrm>
          <a:prstGeom prst="rect">
            <a:avLst/>
          </a:prstGeom>
        </p:spPr>
        <p:txBody>
          <a:bodyPr wrap="none" fromWordArt="1">
            <a:prstTxWarp prst="textPlain">
              <a:avLst>
                <a:gd name="adj" fmla="val 50000"/>
              </a:avLst>
            </a:prstTxWarp>
          </a:bodyPr>
          <a:lstStyle/>
          <a:p>
            <a:pPr algn="ctr"/>
            <a:endParaRPr lang="en-US" sz="4000" b="1"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ndParaRPr>
          </a:p>
        </p:txBody>
      </p:sp>
      <p:sp>
        <p:nvSpPr>
          <p:cNvPr id="13315" name="AutoShape 7">
            <a:hlinkClick r:id="rId5" action="ppaction://hlinksldjump" highlightClick="1"/>
            <a:extLst>
              <a:ext uri="{FF2B5EF4-FFF2-40B4-BE49-F238E27FC236}">
                <a16:creationId xmlns:a16="http://schemas.microsoft.com/office/drawing/2014/main" id="{5503F0F4-AB66-412B-8E59-220F6394D73A}"/>
              </a:ext>
            </a:extLst>
          </p:cNvPr>
          <p:cNvSpPr>
            <a:spLocks noChangeArrowheads="1"/>
          </p:cNvSpPr>
          <p:nvPr/>
        </p:nvSpPr>
        <p:spPr bwMode="auto">
          <a:xfrm>
            <a:off x="10210800" y="6324600"/>
            <a:ext cx="457200" cy="533400"/>
          </a:xfrm>
          <a:prstGeom prst="actionButtonHome">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pic>
        <p:nvPicPr>
          <p:cNvPr id="2" name="Picture 1">
            <a:extLst>
              <a:ext uri="{FF2B5EF4-FFF2-40B4-BE49-F238E27FC236}">
                <a16:creationId xmlns:a16="http://schemas.microsoft.com/office/drawing/2014/main" id="{8F2839C5-7EF9-4FBC-B1F6-FA6A8D1640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90531" y="3429000"/>
            <a:ext cx="4402138"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a:extLst>
              <a:ext uri="{FF2B5EF4-FFF2-40B4-BE49-F238E27FC236}">
                <a16:creationId xmlns:a16="http://schemas.microsoft.com/office/drawing/2014/main" id="{CCAB9EA4-80DE-4A2C-8002-B9914FEC2962}"/>
              </a:ext>
            </a:extLst>
          </p:cNvPr>
          <p:cNvSpPr/>
          <p:nvPr/>
        </p:nvSpPr>
        <p:spPr>
          <a:xfrm>
            <a:off x="4849813" y="269875"/>
            <a:ext cx="3960813" cy="2811463"/>
          </a:xfrm>
          <a:prstGeom prst="cloudCallout">
            <a:avLst>
              <a:gd name="adj1" fmla="val -71959"/>
              <a:gd name="adj2" fmla="val 255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b="1" dirty="0">
              <a:solidFill>
                <a:schemeClr val="accent2">
                  <a:lumMod val="50000"/>
                </a:schemeClr>
              </a:solidFill>
            </a:endParaRPr>
          </a:p>
          <a:p>
            <a:pPr algn="ctr">
              <a:defRPr/>
            </a:pPr>
            <a:r>
              <a:rPr lang="en-US" sz="2400" b="1" dirty="0">
                <a:solidFill>
                  <a:schemeClr val="accent2">
                    <a:lumMod val="50000"/>
                  </a:schemeClr>
                </a:solidFill>
              </a:rPr>
              <a:t>C</a:t>
            </a:r>
            <a:r>
              <a:rPr lang="vi-VN" sz="2400" b="1" dirty="0">
                <a:solidFill>
                  <a:schemeClr val="accent2">
                    <a:lumMod val="50000"/>
                  </a:schemeClr>
                </a:solidFill>
              </a:rPr>
              <a:t>ảm ơn bạn vì đã giúp chúng mình. Tặng bạn viên ngọc trai tuyệt đẹp</a:t>
            </a:r>
            <a:r>
              <a:rPr lang="en-US" sz="2400" b="1" dirty="0">
                <a:solidFill>
                  <a:schemeClr val="accent2">
                    <a:lumMod val="50000"/>
                  </a:schemeClr>
                </a:solidFill>
              </a:rPr>
              <a:t> </a:t>
            </a:r>
            <a:r>
              <a:rPr lang="en-US" sz="2400" b="1" dirty="0" err="1">
                <a:solidFill>
                  <a:schemeClr val="accent2">
                    <a:lumMod val="50000"/>
                  </a:schemeClr>
                </a:solidFill>
              </a:rPr>
              <a:t>này</a:t>
            </a:r>
            <a:endParaRPr lang="en-US" sz="2400" dirty="0"/>
          </a:p>
          <a:p>
            <a:pPr algn="ctr">
              <a:defRPr/>
            </a:pPr>
            <a:endParaRPr lang="en-US" sz="2400" dirty="0"/>
          </a:p>
        </p:txBody>
      </p:sp>
      <p:pic>
        <p:nvPicPr>
          <p:cNvPr id="13318" name="Picture 8" descr="Beyond the sea – Nhạc phim Finding Nemo | Đọt Chuối Non">
            <a:extLst>
              <a:ext uri="{FF2B5EF4-FFF2-40B4-BE49-F238E27FC236}">
                <a16:creationId xmlns:a16="http://schemas.microsoft.com/office/drawing/2014/main" id="{BE94A0ED-654C-412B-9C58-7A0690A7D1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9875" y="5789614"/>
            <a:ext cx="76993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0" descr="Phát hiện &quot;bản sao&quot; của chú cá Nemo">
            <a:extLst>
              <a:ext uri="{FF2B5EF4-FFF2-40B4-BE49-F238E27FC236}">
                <a16:creationId xmlns:a16="http://schemas.microsoft.com/office/drawing/2014/main" id="{61F5C015-F9BD-4778-8B4E-14AA4F47EE7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5653" t="20576" r="6148" b="8864"/>
          <a:stretch>
            <a:fillRect/>
          </a:stretch>
        </p:blipFill>
        <p:spPr bwMode="auto">
          <a:xfrm>
            <a:off x="8499475" y="1690689"/>
            <a:ext cx="6477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ap&#10;&#10;Description automatically generated">
            <a:extLst>
              <a:ext uri="{FF2B5EF4-FFF2-40B4-BE49-F238E27FC236}">
                <a16:creationId xmlns:a16="http://schemas.microsoft.com/office/drawing/2014/main" id="{783F855F-F808-4F84-8EE0-8D2954B7A6F4}"/>
              </a:ext>
            </a:extLst>
          </p:cNvPr>
          <p:cNvPicPr>
            <a:picLocks noChangeAspect="1"/>
          </p:cNvPicPr>
          <p:nvPr/>
        </p:nvPicPr>
        <p:blipFill rotWithShape="1">
          <a:blip r:embed="rId2">
            <a:extLst>
              <a:ext uri="{28A0092B-C50C-407E-A947-70E740481C1C}">
                <a14:useLocalDpi xmlns:a14="http://schemas.microsoft.com/office/drawing/2010/main" val="0"/>
              </a:ext>
            </a:extLst>
          </a:blip>
          <a:srcRect l="3684"/>
          <a:stretch/>
        </p:blipFill>
        <p:spPr>
          <a:xfrm>
            <a:off x="603671" y="-1"/>
            <a:ext cx="11588329" cy="6857999"/>
          </a:xfrm>
          <a:prstGeom prst="rect">
            <a:avLst/>
          </a:prstGeom>
        </p:spPr>
      </p:pic>
      <p:sp>
        <p:nvSpPr>
          <p:cNvPr id="22" name="Rectangle 21">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27"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814438E-8A12-400C-B437-9CBF03D7038A}"/>
              </a:ext>
            </a:extLst>
          </p:cNvPr>
          <p:cNvSpPr txBox="1"/>
          <p:nvPr/>
        </p:nvSpPr>
        <p:spPr>
          <a:xfrm>
            <a:off x="755571" y="1211377"/>
            <a:ext cx="4479514" cy="4393886"/>
          </a:xfrm>
          <a:prstGeom prst="rect">
            <a:avLst/>
          </a:prstGeom>
        </p:spPr>
        <p:txBody>
          <a:bodyPr vert="horz" lIns="91440" tIns="45720" rIns="91440" bIns="45720" rtlCol="0" anchor="ctr">
            <a:normAutofit/>
          </a:bodyPr>
          <a:lstStyle/>
          <a:p>
            <a:pPr algn="just">
              <a:lnSpc>
                <a:spcPct val="90000"/>
              </a:lnSpc>
              <a:spcAft>
                <a:spcPts val="600"/>
              </a:spcAft>
            </a:pPr>
            <a:r>
              <a:rPr lang="en-US" sz="4400" b="1">
                <a:solidFill>
                  <a:schemeClr val="bg1"/>
                </a:solidFill>
                <a:latin typeface="Times New Roman" panose="02020603050405020304" pitchFamily="18" charset="0"/>
                <a:cs typeface="Times New Roman" panose="02020603050405020304" pitchFamily="18" charset="0"/>
              </a:rPr>
              <a:t>  Vùng Biển Đông thuộc Thái Bình Dương.</a:t>
            </a:r>
          </a:p>
        </p:txBody>
      </p:sp>
    </p:spTree>
    <p:extLst>
      <p:ext uri="{BB962C8B-B14F-4D97-AF65-F5344CB8AC3E}">
        <p14:creationId xmlns:p14="http://schemas.microsoft.com/office/powerpoint/2010/main" val="8172970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F332D7-F391-4885-B662-C958DBB13914}"/>
              </a:ext>
            </a:extLst>
          </p:cNvPr>
          <p:cNvSpPr txBox="1"/>
          <p:nvPr/>
        </p:nvSpPr>
        <p:spPr>
          <a:xfrm>
            <a:off x="587659" y="3108452"/>
            <a:ext cx="11238974" cy="1200329"/>
          </a:xfrm>
          <a:prstGeom prst="rect">
            <a:avLst/>
          </a:prstGeom>
          <a:noFill/>
        </p:spPr>
        <p:txBody>
          <a:bodyPr wrap="none" rtlCol="0">
            <a:prstTxWarp prst="textArchUp">
              <a:avLst/>
            </a:prstTxWarp>
            <a:spAutoFit/>
          </a:bodyPr>
          <a:lstStyle/>
          <a:p>
            <a:pPr algn="ctr"/>
            <a:r>
              <a:rPr lang="en-US" sz="360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Cảm ơn các thầy cô giáo đã chú ý lắng nghe</a:t>
            </a:r>
          </a:p>
          <a:p>
            <a:pPr algn="ctr"/>
            <a:r>
              <a:rPr lang="en-US" sz="360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Chúc các em học sinh có một ngày học tập đạt hiệu quả!</a:t>
            </a:r>
          </a:p>
        </p:txBody>
      </p:sp>
    </p:spTree>
    <p:extLst>
      <p:ext uri="{BB962C8B-B14F-4D97-AF65-F5344CB8AC3E}">
        <p14:creationId xmlns:p14="http://schemas.microsoft.com/office/powerpoint/2010/main" val="31423661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7BEAC0-A002-4210-9B7D-49D42F7F778B}"/>
              </a:ext>
            </a:extLst>
          </p:cNvPr>
          <p:cNvSpPr txBox="1"/>
          <p:nvPr/>
        </p:nvSpPr>
        <p:spPr>
          <a:xfrm>
            <a:off x="5348551" y="1474765"/>
            <a:ext cx="1290738" cy="584775"/>
          </a:xfrm>
          <a:prstGeom prst="rect">
            <a:avLst/>
          </a:prstGeom>
          <a:noFill/>
        </p:spPr>
        <p:txBody>
          <a:bodyPr wrap="none" rtlCol="0">
            <a:spAutoFit/>
          </a:bodyPr>
          <a:lstStyle/>
          <a:p>
            <a:r>
              <a:rPr lang="en-US" sz="3200" b="1" u="sng">
                <a:solidFill>
                  <a:schemeClr val="bg1"/>
                </a:solidFill>
                <a:latin typeface="HP001 5 hàng" panose="020B0603050302020204" pitchFamily="34" charset="0"/>
              </a:rPr>
              <a:t>Địa lí</a:t>
            </a:r>
          </a:p>
        </p:txBody>
      </p:sp>
      <p:sp>
        <p:nvSpPr>
          <p:cNvPr id="5" name="TextBox 4">
            <a:extLst>
              <a:ext uri="{FF2B5EF4-FFF2-40B4-BE49-F238E27FC236}">
                <a16:creationId xmlns:a16="http://schemas.microsoft.com/office/drawing/2014/main" id="{1B93B9A6-0414-4B17-B8C4-E22644DC5D30}"/>
              </a:ext>
            </a:extLst>
          </p:cNvPr>
          <p:cNvSpPr txBox="1"/>
          <p:nvPr/>
        </p:nvSpPr>
        <p:spPr>
          <a:xfrm>
            <a:off x="956606" y="3083358"/>
            <a:ext cx="4790863"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1. Vị trí của các đại dương</a:t>
            </a:r>
          </a:p>
        </p:txBody>
      </p:sp>
      <p:sp>
        <p:nvSpPr>
          <p:cNvPr id="6" name="TextBox 5">
            <a:extLst>
              <a:ext uri="{FF2B5EF4-FFF2-40B4-BE49-F238E27FC236}">
                <a16:creationId xmlns:a16="http://schemas.microsoft.com/office/drawing/2014/main" id="{9A0D73AD-502B-4F74-AFCF-834D7E08E5C9}"/>
              </a:ext>
            </a:extLst>
          </p:cNvPr>
          <p:cNvSpPr txBox="1"/>
          <p:nvPr/>
        </p:nvSpPr>
        <p:spPr>
          <a:xfrm>
            <a:off x="872197" y="3904940"/>
            <a:ext cx="6855531"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2. Một số đặc điểm của các đại dương</a:t>
            </a:r>
          </a:p>
        </p:txBody>
      </p:sp>
      <p:sp>
        <p:nvSpPr>
          <p:cNvPr id="7" name="TextBox 6">
            <a:extLst>
              <a:ext uri="{FF2B5EF4-FFF2-40B4-BE49-F238E27FC236}">
                <a16:creationId xmlns:a16="http://schemas.microsoft.com/office/drawing/2014/main" id="{558EBB16-A121-4E7E-97DC-EFC90AB1AC8A}"/>
              </a:ext>
            </a:extLst>
          </p:cNvPr>
          <p:cNvSpPr txBox="1"/>
          <p:nvPr/>
        </p:nvSpPr>
        <p:spPr>
          <a:xfrm>
            <a:off x="2368037" y="1994858"/>
            <a:ext cx="7399654" cy="646331"/>
          </a:xfrm>
          <a:prstGeom prst="rect">
            <a:avLst/>
          </a:prstGeom>
          <a:noFill/>
        </p:spPr>
        <p:txBody>
          <a:bodyPr wrap="none" rtlCol="0">
            <a:spAutoFit/>
          </a:bodyPr>
          <a:lstStyle/>
          <a:p>
            <a:r>
              <a:rPr lang="en-US" sz="3600" b="1">
                <a:solidFill>
                  <a:srgbClr val="FFFF00"/>
                </a:solidFill>
                <a:latin typeface="HP001 5 hàng" panose="020B0603050302020204" pitchFamily="34" charset="0"/>
              </a:rPr>
              <a:t>Tiết 27: Các đại dương trên thế giới</a:t>
            </a:r>
          </a:p>
        </p:txBody>
      </p:sp>
      <p:sp>
        <p:nvSpPr>
          <p:cNvPr id="8" name="TextBox 7">
            <a:extLst>
              <a:ext uri="{FF2B5EF4-FFF2-40B4-BE49-F238E27FC236}">
                <a16:creationId xmlns:a16="http://schemas.microsoft.com/office/drawing/2014/main" id="{A122169B-FBE3-4A38-9B3A-0EC96D68FE19}"/>
              </a:ext>
            </a:extLst>
          </p:cNvPr>
          <p:cNvSpPr txBox="1"/>
          <p:nvPr/>
        </p:nvSpPr>
        <p:spPr>
          <a:xfrm>
            <a:off x="895768" y="4725224"/>
            <a:ext cx="2227661" cy="584775"/>
          </a:xfrm>
          <a:prstGeom prst="rect">
            <a:avLst/>
          </a:prstGeom>
          <a:noFill/>
        </p:spPr>
        <p:txBody>
          <a:bodyPr wrap="none" rtlCol="0">
            <a:spAutoFit/>
          </a:bodyPr>
          <a:lstStyle/>
          <a:p>
            <a:r>
              <a:rPr lang="en-US" sz="3200" b="1">
                <a:solidFill>
                  <a:schemeClr val="bg1"/>
                </a:solidFill>
                <a:latin typeface="HP001 5 hàng" panose="020B0603050302020204" pitchFamily="34" charset="0"/>
              </a:rPr>
              <a:t>3. Ghi nhớ</a:t>
            </a:r>
          </a:p>
        </p:txBody>
      </p:sp>
    </p:spTree>
    <p:extLst>
      <p:ext uri="{BB962C8B-B14F-4D97-AF65-F5344CB8AC3E}">
        <p14:creationId xmlns:p14="http://schemas.microsoft.com/office/powerpoint/2010/main" val="21446068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921561"/>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Em hãy nêu đặc điểm tự nhiên của lục địa Ô-xtrây-li-a</a:t>
            </a:r>
          </a:p>
        </p:txBody>
      </p:sp>
      <p:sp>
        <p:nvSpPr>
          <p:cNvPr id="50" name="Snip Diagonal Corner Rectangle 49"/>
          <p:cNvSpPr/>
          <p:nvPr/>
        </p:nvSpPr>
        <p:spPr>
          <a:xfrm>
            <a:off x="829227" y="335907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Có khí hậu khô hạn, chủ yếu là hoang mạc và xa van, giới sinh vật có nhiều loài độc đáo, phần lớn các đảo có khí hậu nóng ẩm có rừng rậm hoặc rừng thưa bao phủ.</a:t>
            </a: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22200273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921343"/>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Dân cư chủ yêu trên lục địa Ô-xtrây-li-a là?</a:t>
            </a:r>
          </a:p>
        </p:txBody>
      </p:sp>
      <p:sp>
        <p:nvSpPr>
          <p:cNvPr id="50" name="Snip Diagonal Corner Rectangle 49"/>
          <p:cNvSpPr/>
          <p:nvPr/>
        </p:nvSpPr>
        <p:spPr>
          <a:xfrm>
            <a:off x="829227" y="3359731"/>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Là người da trắng (con cháu người Anh di cư sang từ những thế kỉ trước).</a:t>
            </a: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2341617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892326"/>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Em hãy nêu vị trí địa lí của Châu Nam Cực</a:t>
            </a:r>
          </a:p>
        </p:txBody>
      </p:sp>
      <p:sp>
        <p:nvSpPr>
          <p:cNvPr id="50" name="Snip Diagonal Corner Rectangle 49"/>
          <p:cNvSpPr/>
          <p:nvPr/>
        </p:nvSpPr>
        <p:spPr>
          <a:xfrm>
            <a:off x="829227" y="3344563"/>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Châu Nam Cực nằm ở vùng địa cực.</a:t>
            </a: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5209798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92089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Em hãy nêu đặc điểm của Châu Nam Cực</a:t>
            </a:r>
          </a:p>
        </p:txBody>
      </p:sp>
      <mc:AlternateContent xmlns:mc="http://schemas.openxmlformats.org/markup-compatibility/2006" xmlns:a14="http://schemas.microsoft.com/office/drawing/2010/main">
        <mc:Choice Requires="a14">
          <p:sp>
            <p:nvSpPr>
              <p:cNvPr id="50" name="Snip Diagonal Corner Rectangle 49"/>
              <p:cNvSpPr/>
              <p:nvPr/>
            </p:nvSpPr>
            <p:spPr>
              <a:xfrm>
                <a:off x="829227" y="3359947"/>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Là châu lục lạnh nhất thế giới, quanh năm nhiệt độ dưới 0</a:t>
                </a:r>
                <a14:m>
                  <m:oMath xmlns:m="http://schemas.openxmlformats.org/officeDocument/2006/math">
                    <m:r>
                      <a:rPr lang="en-US" sz="3200" b="1" i="1">
                        <a:solidFill>
                          <a:prstClr val="white"/>
                        </a:solidFill>
                        <a:latin typeface="Cambria Math" panose="02040503050406030204" pitchFamily="18" charset="0"/>
                        <a:ea typeface="Cambria Math" panose="02040503050406030204" pitchFamily="18" charset="0"/>
                      </a:rPr>
                      <m:t>℃</m:t>
                    </m:r>
                  </m:oMath>
                </a14:m>
                <a:r>
                  <a:rPr lang="en-US" sz="3200" b="1">
                    <a:solidFill>
                      <a:prstClr val="white"/>
                    </a:solidFill>
                    <a:latin typeface="Calibri" panose="020F0502020204030204"/>
                  </a:rPr>
                  <a:t>, toàn bộ bề mặt bị phủ một lớp băng dày, trung bình trên 2000m.</a:t>
                </a:r>
              </a:p>
            </p:txBody>
          </p:sp>
        </mc:Choice>
        <mc:Fallback xmlns="">
          <p:sp>
            <p:nvSpPr>
              <p:cNvPr id="50" name="Snip Diagonal Corner Rectangle 49"/>
              <p:cNvSpPr>
                <a:spLocks noRot="1" noChangeAspect="1" noMove="1" noResize="1" noEditPoints="1" noAdjustHandles="1" noChangeArrowheads="1" noChangeShapeType="1" noTextEdit="1"/>
              </p:cNvSpPr>
              <p:nvPr/>
            </p:nvSpPr>
            <p:spPr>
              <a:xfrm>
                <a:off x="829227" y="3359947"/>
                <a:ext cx="10522857" cy="2227943"/>
              </a:xfrm>
              <a:prstGeom prst="snip2DiagRect">
                <a:avLst/>
              </a:prstGeom>
              <a:blipFill>
                <a:blip r:embed="rId4"/>
                <a:stretch>
                  <a:fillRect/>
                </a:stretch>
              </a:blipFill>
              <a:ln>
                <a:noFill/>
              </a:ln>
            </p:spPr>
            <p:txBody>
              <a:bodyPr/>
              <a:lstStyle/>
              <a:p>
                <a:r>
                  <a:rPr lang="en-US">
                    <a:noFill/>
                  </a:rPr>
                  <a:t> </a:t>
                </a:r>
              </a:p>
            </p:txBody>
          </p:sp>
        </mc:Fallback>
      </mc:AlternateContent>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0992913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893644"/>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Động vật tiêu biểu ở Châu Nam Cực là gì?</a:t>
            </a:r>
          </a:p>
        </p:txBody>
      </p:sp>
      <p:sp>
        <p:nvSpPr>
          <p:cNvPr id="50" name="Snip Diagonal Corner Rectangle 49"/>
          <p:cNvSpPr/>
          <p:nvPr/>
        </p:nvSpPr>
        <p:spPr>
          <a:xfrm>
            <a:off x="829227" y="3360605"/>
            <a:ext cx="10522857" cy="222794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a:solidFill>
                  <a:prstClr val="white"/>
                </a:solidFill>
                <a:latin typeface="Calibri" panose="020F0502020204030204"/>
              </a:rPr>
              <a:t>Động vật tiêu biểu ở Châu Nam Cực là chim cánh cụt.</a:t>
            </a: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29499956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FB7588-2F0B-4E12-B77F-D1FB96382B5A}"/>
              </a:ext>
            </a:extLst>
          </p:cNvPr>
          <p:cNvSpPr txBox="1"/>
          <p:nvPr/>
        </p:nvSpPr>
        <p:spPr>
          <a:xfrm>
            <a:off x="2924340" y="629943"/>
            <a:ext cx="5980099" cy="584775"/>
          </a:xfrm>
          <a:prstGeom prst="rect">
            <a:avLst/>
          </a:prstGeom>
          <a:noFill/>
        </p:spPr>
        <p:txBody>
          <a:bodyPr wrap="none" rtlCol="0">
            <a:spAutoFit/>
          </a:bodyPr>
          <a:lstStyle/>
          <a:p>
            <a:r>
              <a:rPr lang="en-US" sz="3200" b="1" dirty="0" err="1">
                <a:solidFill>
                  <a:schemeClr val="bg1"/>
                </a:solidFill>
                <a:latin typeface="HP001 5 hàng" panose="020B0603050302020204" pitchFamily="34" charset="0"/>
              </a:rPr>
              <a:t>Thứ</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ngày</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tháng</a:t>
            </a:r>
            <a:r>
              <a:rPr lang="en-US" sz="3200" b="1" dirty="0">
                <a:solidFill>
                  <a:schemeClr val="bg1"/>
                </a:solidFill>
                <a:latin typeface="HP001 5 hàng" panose="020B0603050302020204" pitchFamily="34" charset="0"/>
              </a:rPr>
              <a:t>  </a:t>
            </a:r>
            <a:r>
              <a:rPr lang="en-US" sz="3200" b="1" dirty="0" err="1">
                <a:solidFill>
                  <a:schemeClr val="bg1"/>
                </a:solidFill>
                <a:latin typeface="HP001 5 hàng" panose="020B0603050302020204" pitchFamily="34" charset="0"/>
              </a:rPr>
              <a:t>năm</a:t>
            </a:r>
            <a:r>
              <a:rPr lang="en-US" sz="3200" b="1" dirty="0">
                <a:solidFill>
                  <a:schemeClr val="bg1"/>
                </a:solidFill>
                <a:latin typeface="HP001 5 hàng" panose="020B0603050302020204" pitchFamily="34" charset="0"/>
              </a:rPr>
              <a:t> 2022</a:t>
            </a:r>
          </a:p>
        </p:txBody>
      </p:sp>
      <p:sp>
        <p:nvSpPr>
          <p:cNvPr id="3" name="TextBox 2">
            <a:extLst>
              <a:ext uri="{FF2B5EF4-FFF2-40B4-BE49-F238E27FC236}">
                <a16:creationId xmlns:a16="http://schemas.microsoft.com/office/drawing/2014/main" id="{137BEAC0-A002-4210-9B7D-49D42F7F778B}"/>
              </a:ext>
            </a:extLst>
          </p:cNvPr>
          <p:cNvSpPr txBox="1"/>
          <p:nvPr/>
        </p:nvSpPr>
        <p:spPr>
          <a:xfrm>
            <a:off x="5348551" y="1474765"/>
            <a:ext cx="1290738" cy="584775"/>
          </a:xfrm>
          <a:prstGeom prst="rect">
            <a:avLst/>
          </a:prstGeom>
          <a:noFill/>
        </p:spPr>
        <p:txBody>
          <a:bodyPr wrap="none" rtlCol="0">
            <a:spAutoFit/>
          </a:bodyPr>
          <a:lstStyle/>
          <a:p>
            <a:r>
              <a:rPr lang="en-US" sz="3200" b="1" u="sng">
                <a:solidFill>
                  <a:schemeClr val="bg1"/>
                </a:solidFill>
                <a:latin typeface="HP001 5 hàng" panose="020B0603050302020204" pitchFamily="34" charset="0"/>
              </a:rPr>
              <a:t>Địa lí</a:t>
            </a:r>
          </a:p>
        </p:txBody>
      </p:sp>
      <p:sp>
        <p:nvSpPr>
          <p:cNvPr id="4" name="TextBox 3">
            <a:extLst>
              <a:ext uri="{FF2B5EF4-FFF2-40B4-BE49-F238E27FC236}">
                <a16:creationId xmlns:a16="http://schemas.microsoft.com/office/drawing/2014/main" id="{996D158D-C99D-4B52-9A74-AF3F75CC2E32}"/>
              </a:ext>
            </a:extLst>
          </p:cNvPr>
          <p:cNvSpPr txBox="1"/>
          <p:nvPr/>
        </p:nvSpPr>
        <p:spPr>
          <a:xfrm>
            <a:off x="2368037" y="1994858"/>
            <a:ext cx="7399654" cy="646331"/>
          </a:xfrm>
          <a:prstGeom prst="rect">
            <a:avLst/>
          </a:prstGeom>
          <a:noFill/>
        </p:spPr>
        <p:txBody>
          <a:bodyPr wrap="none" rtlCol="0">
            <a:spAutoFit/>
          </a:bodyPr>
          <a:lstStyle/>
          <a:p>
            <a:r>
              <a:rPr lang="en-US" sz="3600" b="1">
                <a:solidFill>
                  <a:srgbClr val="FFFF00"/>
                </a:solidFill>
                <a:latin typeface="HP001 5 hàng" panose="020B0603050302020204" pitchFamily="34" charset="0"/>
              </a:rPr>
              <a:t>Tiết 27: Các đại dương trên thế giới</a:t>
            </a:r>
          </a:p>
        </p:txBody>
      </p:sp>
    </p:spTree>
    <p:extLst>
      <p:ext uri="{BB962C8B-B14F-4D97-AF65-F5344CB8AC3E}">
        <p14:creationId xmlns:p14="http://schemas.microsoft.com/office/powerpoint/2010/main" val="817774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可爱卡通儿童教育PPT"/>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553</TotalTime>
  <Words>1058</Words>
  <Application>Microsoft Office PowerPoint</Application>
  <PresentationFormat>Màn hình rộng</PresentationFormat>
  <Paragraphs>162</Paragraphs>
  <Slides>34</Slides>
  <Notes>3</Notes>
  <HiddenSlides>0</HiddenSlides>
  <MMClips>2</MMClips>
  <ScaleCrop>false</ScaleCrop>
  <HeadingPairs>
    <vt:vector size="6" baseType="variant">
      <vt:variant>
        <vt:lpstr>Phông được Dùng</vt:lpstr>
      </vt:variant>
      <vt:variant>
        <vt:i4>8</vt:i4>
      </vt:variant>
      <vt:variant>
        <vt:lpstr>Chủ đề</vt:lpstr>
      </vt:variant>
      <vt:variant>
        <vt:i4>1</vt:i4>
      </vt:variant>
      <vt:variant>
        <vt:lpstr>Tiêu đề Bản chiếu</vt:lpstr>
      </vt:variant>
      <vt:variant>
        <vt:i4>34</vt:i4>
      </vt:variant>
    </vt:vector>
  </HeadingPairs>
  <TitlesOfParts>
    <vt:vector size="43" baseType="lpstr">
      <vt:lpstr>Arial</vt:lpstr>
      <vt:lpstr>Arial Unicode MS</vt:lpstr>
      <vt:lpstr>Calibri</vt:lpstr>
      <vt:lpstr>Cambria Math</vt:lpstr>
      <vt:lpstr>Comic Sans MS</vt:lpstr>
      <vt:lpstr>HP001 5 hàng</vt:lpstr>
      <vt:lpstr>Impact</vt:lpstr>
      <vt:lpstr>Times New Roman</vt:lpstr>
      <vt:lpstr>Office 主题</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可爱卡通儿童教育PPT</dc:title>
  <dc:creator>优品PPT</dc:creator>
  <cp:keywords>http:/www.ypppt.com</cp:keywords>
  <dc:description>http://www.ypppt.com/</dc:description>
  <cp:lastModifiedBy>phong nguyen</cp:lastModifiedBy>
  <cp:revision>529</cp:revision>
  <dcterms:created xsi:type="dcterms:W3CDTF">2016-02-25T11:28:00Z</dcterms:created>
  <dcterms:modified xsi:type="dcterms:W3CDTF">2022-03-26T14:11:01Z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1033-11.2.0.10114</vt:lpwstr>
  </property>
</Properties>
</file>