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1" r:id="rId2"/>
    <p:sldId id="307" r:id="rId3"/>
    <p:sldId id="293" r:id="rId4"/>
    <p:sldId id="268" r:id="rId5"/>
    <p:sldId id="300" r:id="rId6"/>
    <p:sldId id="301" r:id="rId7"/>
    <p:sldId id="294" r:id="rId8"/>
    <p:sldId id="295" r:id="rId9"/>
    <p:sldId id="276" r:id="rId10"/>
    <p:sldId id="299" r:id="rId11"/>
    <p:sldId id="278" r:id="rId12"/>
    <p:sldId id="275" r:id="rId13"/>
    <p:sldId id="308" r:id="rId14"/>
    <p:sldId id="280" r:id="rId15"/>
    <p:sldId id="297" r:id="rId16"/>
    <p:sldId id="291" r:id="rId17"/>
    <p:sldId id="298" r:id="rId18"/>
    <p:sldId id="283" r:id="rId19"/>
    <p:sldId id="287" r:id="rId20"/>
    <p:sldId id="284" r:id="rId21"/>
    <p:sldId id="288" r:id="rId22"/>
    <p:sldId id="30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>
      <p:cViewPr varScale="1">
        <p:scale>
          <a:sx n="104" d="100"/>
          <a:sy n="104" d="100"/>
        </p:scale>
        <p:origin x="165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E9CFF-90C9-4234-8E84-E859B257C946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9CCB9-B9BC-41F0-A1BA-5F819E13BA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9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9CCB9-B9BC-41F0-A1BA-5F819E13BA9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5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9CCB9-B9BC-41F0-A1BA-5F819E13BA9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09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12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37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4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9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5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0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1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5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6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91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9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AB5D9-698F-4FD0-9A9E-2FA66A742DC5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15856-0286-447C-8B3E-4FF355CABF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5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image" Target="../media/image10.jpeg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582572"/>
            <a:ext cx="5257800" cy="404682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614" y="-171400"/>
            <a:ext cx="8229600" cy="1085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Ê-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30219" y="1676400"/>
            <a:ext cx="4724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Chu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61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rizontal Scroll 10">
            <a:hlinkClick r:id="rId2" action="ppaction://hlinksldjump"/>
          </p:cNvPr>
          <p:cNvSpPr/>
          <p:nvPr/>
        </p:nvSpPr>
        <p:spPr>
          <a:xfrm>
            <a:off x="0" y="-273536"/>
            <a:ext cx="9144000" cy="1905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itchFamily="18" charset="0"/>
                <a:cs typeface="Times New Roman" pitchFamily="18" charset="0"/>
              </a:rPr>
              <a:t>2. Kể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772816"/>
            <a:ext cx="9144000" cy="42473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cha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cắp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tội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mình</a:t>
            </a:r>
            <a:endParaRPr lang="vi-VN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87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6104" y="1268760"/>
            <a:ext cx="7772400" cy="24511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 song ) 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 co ),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600" y="3917674"/>
            <a:ext cx="7772400" cy="2590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Tang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gùi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,…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, tai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.</a:t>
            </a:r>
          </a:p>
        </p:txBody>
      </p:sp>
      <p:sp>
        <p:nvSpPr>
          <p:cNvPr id="8" name="Action Button: Home 7">
            <a:hlinkClick r:id="rId2" action="ppaction://hlinksldjump" highlightClick="1"/>
          </p:cNvPr>
          <p:cNvSpPr/>
          <p:nvPr/>
        </p:nvSpPr>
        <p:spPr>
          <a:xfrm>
            <a:off x="8534400" y="6172200"/>
            <a:ext cx="609600" cy="685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orizontal Scroll 9">
            <a:hlinkClick r:id="rId3" action="ppaction://hlinksldjump"/>
          </p:cNvPr>
          <p:cNvSpPr/>
          <p:nvPr/>
        </p:nvSpPr>
        <p:spPr>
          <a:xfrm>
            <a:off x="1600200" y="2057400"/>
            <a:ext cx="6324600" cy="243840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>
                <a:latin typeface="Times New Roman" pitchFamily="18" charset="0"/>
                <a:cs typeface="Times New Roman" pitchFamily="18" charset="0"/>
              </a:rPr>
              <a:t>3. Tìm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30737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>
            <a:hlinkClick r:id="rId2" action="ppaction://hlinksldjump"/>
          </p:cNvPr>
          <p:cNvSpPr/>
          <p:nvPr/>
        </p:nvSpPr>
        <p:spPr>
          <a:xfrm>
            <a:off x="0" y="685800"/>
            <a:ext cx="9144000" cy="20574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0" y="3124200"/>
            <a:ext cx="9144000" cy="2514600"/>
          </a:xfrm>
          <a:prstGeom prst="foldedCorne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đai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Hôn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mại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137268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76200" y="44450"/>
            <a:ext cx="8991600" cy="6705600"/>
          </a:xfrm>
          <a:prstGeom prst="rect">
            <a:avLst/>
          </a:prstGeom>
          <a:noFill/>
          <a:ln w="57150" cmpd="thinThick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endParaRPr lang="vi-VN" altLang="en-US" sz="1800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0" y="332656"/>
            <a:ext cx="874395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 eaLnBrk="1" hangingPunct="1">
              <a:spcBef>
                <a:spcPct val="20000"/>
              </a:spcBef>
            </a:pPr>
            <a:r>
              <a:rPr lang="en-US" altLang="en-US" sz="3000" b="1" dirty="0">
                <a:latin typeface="Times New Roman" pitchFamily="18" charset="0"/>
              </a:rPr>
              <a:t>   - Qua </a:t>
            </a:r>
            <a:r>
              <a:rPr lang="en-US" altLang="en-US" sz="3000" b="1" dirty="0" err="1">
                <a:latin typeface="Times New Roman" pitchFamily="18" charset="0"/>
              </a:rPr>
              <a:t>bài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tập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đọc</a:t>
            </a:r>
            <a:r>
              <a:rPr lang="en-US" altLang="en-US" sz="3000" b="1" dirty="0">
                <a:latin typeface="Times New Roman" pitchFamily="18" charset="0"/>
              </a:rPr>
              <a:t> “</a:t>
            </a:r>
            <a:r>
              <a:rPr lang="en-US" altLang="en-US" sz="3000" b="1" dirty="0" err="1">
                <a:latin typeface="Times New Roman" pitchFamily="18" charset="0"/>
              </a:rPr>
              <a:t>Luật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tục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xưa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của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người</a:t>
            </a:r>
            <a:r>
              <a:rPr lang="en-US" altLang="en-US" sz="3000" b="1" dirty="0">
                <a:latin typeface="Times New Roman" pitchFamily="18" charset="0"/>
              </a:rPr>
              <a:t> Ê-</a:t>
            </a:r>
            <a:r>
              <a:rPr lang="en-US" altLang="en-US" sz="3000" b="1" dirty="0" err="1">
                <a:latin typeface="Times New Roman" pitchFamily="18" charset="0"/>
              </a:rPr>
              <a:t>đê</a:t>
            </a:r>
            <a:r>
              <a:rPr lang="en-US" altLang="en-US" sz="3000" b="1" dirty="0">
                <a:latin typeface="Times New Roman" pitchFamily="18" charset="0"/>
              </a:rPr>
              <a:t>” </a:t>
            </a:r>
            <a:r>
              <a:rPr lang="en-US" altLang="en-US" sz="3000" b="1" dirty="0" err="1">
                <a:latin typeface="Times New Roman" pitchFamily="18" charset="0"/>
              </a:rPr>
              <a:t>em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hiểu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được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điều</a:t>
            </a:r>
            <a:r>
              <a:rPr lang="en-US" altLang="en-US" sz="3000" b="1" dirty="0">
                <a:latin typeface="Times New Roman" pitchFamily="18" charset="0"/>
              </a:rPr>
              <a:t> </a:t>
            </a:r>
            <a:r>
              <a:rPr lang="en-US" altLang="en-US" sz="3000" b="1" dirty="0" err="1">
                <a:latin typeface="Times New Roman" pitchFamily="18" charset="0"/>
              </a:rPr>
              <a:t>gì</a:t>
            </a:r>
            <a:r>
              <a:rPr lang="en-US" altLang="en-US" sz="3000" b="1" dirty="0">
                <a:latin typeface="Times New Roman" pitchFamily="18" charset="0"/>
              </a:rPr>
              <a:t> ?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211138" y="1556792"/>
            <a:ext cx="86423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   - </a:t>
            </a:r>
            <a:r>
              <a:rPr lang="vi-VN" altLang="en-US" sz="3000" b="1" dirty="0">
                <a:solidFill>
                  <a:srgbClr val="0000FF"/>
                </a:solidFill>
                <a:latin typeface="Times New Roman" pitchFamily="18" charset="0"/>
              </a:rPr>
              <a:t>Xã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hội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nào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cũng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có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luật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pháp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mọi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phải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sống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làm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việc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theo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pháp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0000FF"/>
                </a:solidFill>
                <a:latin typeface="Times New Roman" pitchFamily="18" charset="0"/>
              </a:rPr>
              <a:t>luật</a:t>
            </a:r>
            <a:r>
              <a:rPr lang="en-US" altLang="en-US" sz="3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0" y="6191250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1712635"/>
      </p:ext>
    </p:extLst>
  </p:cSld>
  <p:clrMapOvr>
    <a:masterClrMapping/>
  </p:clrMapOvr>
  <p:transition spd="slow" advTm="185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7908" y="40680"/>
            <a:ext cx="939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60" y="836712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40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u="sng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:Người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60839" y="2590800"/>
            <a:ext cx="662232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961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762000"/>
            <a:ext cx="8610600" cy="41549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 .</a:t>
            </a: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sung,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5" name="Line 65"/>
          <p:cNvSpPr>
            <a:spLocks noChangeShapeType="1"/>
          </p:cNvSpPr>
          <p:nvPr/>
        </p:nvSpPr>
        <p:spPr bwMode="auto">
          <a:xfrm flipH="1">
            <a:off x="838200" y="1524000"/>
            <a:ext cx="609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" name="Line 65"/>
          <p:cNvSpPr>
            <a:spLocks noChangeShapeType="1"/>
          </p:cNvSpPr>
          <p:nvPr/>
        </p:nvSpPr>
        <p:spPr bwMode="auto">
          <a:xfrm flipH="1">
            <a:off x="4159526" y="1504122"/>
            <a:ext cx="609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Line 65"/>
          <p:cNvSpPr>
            <a:spLocks noChangeShapeType="1"/>
          </p:cNvSpPr>
          <p:nvPr/>
        </p:nvSpPr>
        <p:spPr bwMode="auto">
          <a:xfrm flipH="1">
            <a:off x="6400800" y="1524000"/>
            <a:ext cx="762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0" name="Line 65"/>
          <p:cNvSpPr>
            <a:spLocks noChangeShapeType="1"/>
          </p:cNvSpPr>
          <p:nvPr/>
        </p:nvSpPr>
        <p:spPr bwMode="auto">
          <a:xfrm flipH="1">
            <a:off x="4876800" y="1905000"/>
            <a:ext cx="15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1" name="Line 65"/>
          <p:cNvSpPr>
            <a:spLocks noChangeShapeType="1"/>
          </p:cNvSpPr>
          <p:nvPr/>
        </p:nvSpPr>
        <p:spPr bwMode="auto">
          <a:xfrm flipH="1">
            <a:off x="7924800" y="1524000"/>
            <a:ext cx="838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2" name="Line 65"/>
          <p:cNvSpPr>
            <a:spLocks noChangeShapeType="1"/>
          </p:cNvSpPr>
          <p:nvPr/>
        </p:nvSpPr>
        <p:spPr bwMode="auto">
          <a:xfrm flipH="1">
            <a:off x="838200" y="2286000"/>
            <a:ext cx="2133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13" name="Line 65"/>
          <p:cNvSpPr>
            <a:spLocks noChangeShapeType="1"/>
          </p:cNvSpPr>
          <p:nvPr/>
        </p:nvSpPr>
        <p:spPr bwMode="auto">
          <a:xfrm flipH="1" flipV="1">
            <a:off x="7924800" y="2279374"/>
            <a:ext cx="762000" cy="662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4" name="Line 65"/>
          <p:cNvSpPr>
            <a:spLocks noChangeShapeType="1"/>
          </p:cNvSpPr>
          <p:nvPr/>
        </p:nvSpPr>
        <p:spPr bwMode="auto">
          <a:xfrm flipH="1">
            <a:off x="304800" y="2590800"/>
            <a:ext cx="609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Line 65"/>
          <p:cNvSpPr>
            <a:spLocks noChangeShapeType="1"/>
          </p:cNvSpPr>
          <p:nvPr/>
        </p:nvSpPr>
        <p:spPr bwMode="auto">
          <a:xfrm flipH="1">
            <a:off x="3429000" y="25908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6" name="Line 65"/>
          <p:cNvSpPr>
            <a:spLocks noChangeShapeType="1"/>
          </p:cNvSpPr>
          <p:nvPr/>
        </p:nvSpPr>
        <p:spPr bwMode="auto">
          <a:xfrm flipH="1">
            <a:off x="2362200" y="3352800"/>
            <a:ext cx="914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7" name="Line 65"/>
          <p:cNvSpPr>
            <a:spLocks noChangeShapeType="1"/>
          </p:cNvSpPr>
          <p:nvPr/>
        </p:nvSpPr>
        <p:spPr bwMode="auto">
          <a:xfrm flipH="1">
            <a:off x="1295400" y="1843709"/>
            <a:ext cx="914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8" name="Line 65"/>
          <p:cNvSpPr>
            <a:spLocks noChangeShapeType="1"/>
          </p:cNvSpPr>
          <p:nvPr/>
        </p:nvSpPr>
        <p:spPr bwMode="auto">
          <a:xfrm flipH="1">
            <a:off x="3505200" y="3703983"/>
            <a:ext cx="2133600" cy="1987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9" name="Line 65"/>
          <p:cNvSpPr>
            <a:spLocks noChangeShapeType="1"/>
          </p:cNvSpPr>
          <p:nvPr/>
        </p:nvSpPr>
        <p:spPr bwMode="auto">
          <a:xfrm flipH="1">
            <a:off x="685800" y="3703983"/>
            <a:ext cx="609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Line 49"/>
          <p:cNvSpPr>
            <a:spLocks noChangeShapeType="1"/>
          </p:cNvSpPr>
          <p:nvPr/>
        </p:nvSpPr>
        <p:spPr bwMode="auto">
          <a:xfrm flipH="1">
            <a:off x="1562100" y="1157909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1" name="Line 49"/>
          <p:cNvSpPr>
            <a:spLocks noChangeShapeType="1"/>
          </p:cNvSpPr>
          <p:nvPr/>
        </p:nvSpPr>
        <p:spPr bwMode="auto">
          <a:xfrm flipH="1">
            <a:off x="5105400" y="1172818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" name="Line 49"/>
          <p:cNvSpPr>
            <a:spLocks noChangeShapeType="1"/>
          </p:cNvSpPr>
          <p:nvPr/>
        </p:nvSpPr>
        <p:spPr bwMode="auto">
          <a:xfrm flipH="1">
            <a:off x="8763000" y="1143000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" name="Line 49"/>
          <p:cNvSpPr>
            <a:spLocks noChangeShapeType="1"/>
          </p:cNvSpPr>
          <p:nvPr/>
        </p:nvSpPr>
        <p:spPr bwMode="auto">
          <a:xfrm flipH="1">
            <a:off x="4351683" y="1462709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Line 49"/>
          <p:cNvSpPr>
            <a:spLocks noChangeShapeType="1"/>
          </p:cNvSpPr>
          <p:nvPr/>
        </p:nvSpPr>
        <p:spPr bwMode="auto">
          <a:xfrm flipH="1">
            <a:off x="8709991" y="1555475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Line 49"/>
          <p:cNvSpPr>
            <a:spLocks noChangeShapeType="1"/>
          </p:cNvSpPr>
          <p:nvPr/>
        </p:nvSpPr>
        <p:spPr bwMode="auto">
          <a:xfrm flipH="1">
            <a:off x="6019800" y="1905000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" name="Line 49"/>
          <p:cNvSpPr>
            <a:spLocks noChangeShapeType="1"/>
          </p:cNvSpPr>
          <p:nvPr/>
        </p:nvSpPr>
        <p:spPr bwMode="auto">
          <a:xfrm flipH="1">
            <a:off x="2693504" y="3354457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" name="Line 49"/>
          <p:cNvSpPr>
            <a:spLocks noChangeShapeType="1"/>
          </p:cNvSpPr>
          <p:nvPr/>
        </p:nvSpPr>
        <p:spPr bwMode="auto">
          <a:xfrm flipH="1">
            <a:off x="5334000" y="2973457"/>
            <a:ext cx="76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0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533400" y="19878"/>
            <a:ext cx="8153400" cy="944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Ê-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903" y="1219200"/>
            <a:ext cx="4040188" cy="639762"/>
          </a:xfrm>
        </p:spPr>
        <p:txBody>
          <a:bodyPr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vi-VN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820379"/>
            <a:ext cx="3430588" cy="2625725"/>
          </a:xfrm>
        </p:spPr>
        <p:txBody>
          <a:bodyPr>
            <a:normAutofit/>
          </a:bodyPr>
          <a:lstStyle/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song.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8626" y="1219200"/>
            <a:ext cx="4041775" cy="639762"/>
          </a:xfrm>
        </p:spPr>
        <p:txBody>
          <a:bodyPr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905000"/>
            <a:ext cx="3657600" cy="106680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Gùi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sung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876800" y="1447800"/>
            <a:ext cx="0" cy="45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81000" y="46482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-</a:t>
            </a:r>
            <a:r>
              <a:rPr lang="en-US" dirty="0" err="1">
                <a:solidFill>
                  <a:srgbClr val="000000"/>
                </a:solidFill>
              </a:rPr>
              <a:t>Gánh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không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nổi,nhìn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tận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mặt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Line 36"/>
          <p:cNvSpPr>
            <a:spLocks noChangeShapeType="1"/>
          </p:cNvSpPr>
          <p:nvPr/>
        </p:nvSpPr>
        <p:spPr bwMode="auto">
          <a:xfrm>
            <a:off x="838200" y="5029200"/>
            <a:ext cx="15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Line 37"/>
          <p:cNvSpPr>
            <a:spLocks noChangeShapeType="1"/>
          </p:cNvSpPr>
          <p:nvPr/>
        </p:nvSpPr>
        <p:spPr bwMode="auto">
          <a:xfrm>
            <a:off x="2743200" y="5029200"/>
            <a:ext cx="1371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381000" y="5105400"/>
            <a:ext cx="3962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sung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sung,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cha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cha.</a:t>
            </a: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V="1">
            <a:off x="1905000" y="5257800"/>
            <a:ext cx="76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1905000" y="5638800"/>
            <a:ext cx="152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 flipH="1">
            <a:off x="2438400" y="6019800"/>
            <a:ext cx="152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876800" y="2971800"/>
            <a:ext cx="3962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4114800" y="1015880"/>
            <a:ext cx="4724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Chu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146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" y="3786187"/>
            <a:ext cx="2343150" cy="1952625"/>
          </a:xfrm>
          <a:prstGeom prst="rect">
            <a:avLst/>
          </a:prstGeom>
        </p:spPr>
      </p:pic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762249"/>
            <a:ext cx="2286000" cy="2000250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748" y="3633787"/>
            <a:ext cx="2810317" cy="2105025"/>
          </a:xfrm>
          <a:prstGeom prst="rect">
            <a:avLst/>
          </a:prstGeom>
        </p:spPr>
      </p:pic>
      <p:sp>
        <p:nvSpPr>
          <p:cNvPr id="8" name="Flowchart: Punched Tape 7"/>
          <p:cNvSpPr/>
          <p:nvPr/>
        </p:nvSpPr>
        <p:spPr>
          <a:xfrm>
            <a:off x="1562100" y="1066800"/>
            <a:ext cx="6477000" cy="137160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CHIẾC HỘP BÍ MẬT </a:t>
            </a:r>
          </a:p>
        </p:txBody>
      </p:sp>
      <p:sp>
        <p:nvSpPr>
          <p:cNvPr id="9" name="Action Button: Forward or Next 8">
            <a:hlinkClick r:id="" action="ppaction://noaction" highlightClick="1"/>
          </p:cNvPr>
          <p:cNvSpPr/>
          <p:nvPr/>
        </p:nvSpPr>
        <p:spPr>
          <a:xfrm>
            <a:off x="8382000" y="6143625"/>
            <a:ext cx="762000" cy="7143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02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1219199" y="762000"/>
            <a:ext cx="7145481" cy="1752600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2743200"/>
            <a:ext cx="6781800" cy="5611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19200" y="3508664"/>
            <a:ext cx="6781800" cy="533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cắp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9200" y="4249882"/>
            <a:ext cx="6781800" cy="533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219200" y="4953001"/>
            <a:ext cx="6781800" cy="9663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0" y="6198178"/>
            <a:ext cx="914400" cy="65982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92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87338" y="476672"/>
            <a:ext cx="86772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ts val="600"/>
              </a:spcAft>
            </a:pPr>
            <a:r>
              <a:rPr lang="en-US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     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Bài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được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chia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làm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đoạn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: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+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Đoạn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1: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Về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cách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xử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phạt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  </a:t>
            </a:r>
            <a:r>
              <a:rPr lang="vi-VN" alt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</a:t>
            </a:r>
            <a:r>
              <a:rPr lang="en-US" alt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ừ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Chuyện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nhỏ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thì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xử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nhẹ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…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phải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chịu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chết</a:t>
            </a:r>
            <a:endParaRPr lang="en-US" alt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+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Đoạn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2: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Về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tang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chứng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v</a:t>
            </a:r>
            <a:r>
              <a:rPr lang="en-US" alt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à</a:t>
            </a:r>
            <a:r>
              <a:rPr lang="en-US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nhân</a:t>
            </a:r>
            <a:r>
              <a:rPr lang="en-US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chứng</a:t>
            </a:r>
            <a:endParaRPr lang="en-US" alt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  </a:t>
            </a:r>
            <a:r>
              <a:rPr lang="vi-VN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</a:t>
            </a:r>
            <a:r>
              <a:rPr lang="en-US" alt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ừ</a:t>
            </a:r>
            <a:r>
              <a:rPr lang="en-US" alt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Phải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nhìn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tận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mặt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…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mới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chắc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chắn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.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+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Đoạn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3: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Về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các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tội</a:t>
            </a:r>
            <a:endParaRPr lang="en-US" alt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   </a:t>
            </a:r>
            <a:r>
              <a:rPr lang="vi-VN" alt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</a:t>
            </a:r>
            <a:r>
              <a:rPr lang="en-US" altLang="en-US" sz="3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ừ</a:t>
            </a:r>
            <a:r>
              <a:rPr lang="en-US" alt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Tội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không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hỏi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mẹ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cha …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diều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tha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quạ</a:t>
            </a:r>
            <a:r>
              <a:rPr lang="en-US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mổ</a:t>
            </a:r>
            <a:endParaRPr lang="en-US" alt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9220" name="Audio 1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0" y="6191250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0" y="6191250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3031489"/>
      </p:ext>
    </p:extLst>
  </p:cSld>
  <p:clrMapOvr>
    <a:masterClrMapping/>
  </p:clrMapOvr>
  <p:transition spd="slow" advTm="275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1363394" y="1143000"/>
            <a:ext cx="7145481" cy="1676400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2971800"/>
            <a:ext cx="6781800" cy="5611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19200" y="3737264"/>
            <a:ext cx="6781800" cy="987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9200" y="4914901"/>
            <a:ext cx="6781800" cy="533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4" name="Action Button: Home 13">
            <a:hlinkClick r:id="rId2" action="ppaction://hlinksldjump" highlightClick="1"/>
          </p:cNvPr>
          <p:cNvSpPr/>
          <p:nvPr/>
        </p:nvSpPr>
        <p:spPr>
          <a:xfrm>
            <a:off x="0" y="6162675"/>
            <a:ext cx="9906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0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1219199" y="1066800"/>
            <a:ext cx="7145481" cy="1371600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2667000"/>
            <a:ext cx="6781800" cy="9161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19200" y="4114800"/>
            <a:ext cx="6781800" cy="987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0" y="6172200"/>
            <a:ext cx="990600" cy="685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4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vi-VN">
              <a:latin typeface="Calibri" pitchFamily="34" charset="0"/>
            </a:endParaRPr>
          </a:p>
        </p:txBody>
      </p:sp>
      <p:pic>
        <p:nvPicPr>
          <p:cNvPr id="19459" name="Picture 3" descr="A08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pic>
        <p:nvPicPr>
          <p:cNvPr id="19460" name="Picture 4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-59531" y="5584032"/>
            <a:ext cx="1371600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7775575" y="5626100"/>
            <a:ext cx="1371600" cy="115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4" descr="POINSE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879557" y="107156"/>
            <a:ext cx="137160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WordArt 8" descr="164-Bicchieri"/>
          <p:cNvSpPr>
            <a:spLocks noChangeArrowheads="1" noChangeShapeType="1" noTextEdit="1"/>
          </p:cNvSpPr>
          <p:nvPr/>
        </p:nvSpPr>
        <p:spPr bwMode="auto">
          <a:xfrm rot="591676">
            <a:off x="2395538" y="209550"/>
            <a:ext cx="5500687" cy="4373563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2222"/>
              </a:avLst>
            </a:prstTxWarp>
            <a:scene3d>
              <a:camera prst="legacyPerspectiveFront">
                <a:rot lat="19799980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vi-VN" sz="4000" kern="10" dirty="0">
                <a:ln w="9525">
                  <a:round/>
                  <a:headEnd/>
                  <a:tailEnd/>
                </a:ln>
                <a:solidFill>
                  <a:srgbClr val="C6D9F1"/>
                </a:solidFill>
                <a:latin typeface="Times New Roman"/>
                <a:cs typeface="Times New Roman"/>
              </a:rPr>
              <a:t>Xin chân thành cảm ơn</a:t>
            </a:r>
          </a:p>
          <a:p>
            <a:pPr algn="ctr"/>
            <a:r>
              <a:rPr lang="vi-VN" sz="4000" kern="10" dirty="0">
                <a:ln w="9525">
                  <a:round/>
                  <a:headEnd/>
                  <a:tailEnd/>
                </a:ln>
                <a:solidFill>
                  <a:srgbClr val="C6D9F1"/>
                </a:solidFill>
                <a:latin typeface="Times New Roman"/>
                <a:cs typeface="Times New Roman"/>
              </a:rPr>
              <a:t>chúc các em chăm ngoan học giỏi</a:t>
            </a:r>
          </a:p>
        </p:txBody>
      </p:sp>
      <p:pic>
        <p:nvPicPr>
          <p:cNvPr id="19465" name="Picture 9" descr="Vegitab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213" y="5257800"/>
            <a:ext cx="883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449" name="AutoShape 177"/>
          <p:cNvSpPr>
            <a:spLocks noChangeArrowheads="1"/>
          </p:cNvSpPr>
          <p:nvPr/>
        </p:nvSpPr>
        <p:spPr bwMode="auto">
          <a:xfrm>
            <a:off x="1371600" y="1524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50" name="AutoShape 178"/>
          <p:cNvSpPr>
            <a:spLocks noChangeArrowheads="1"/>
          </p:cNvSpPr>
          <p:nvPr/>
        </p:nvSpPr>
        <p:spPr bwMode="auto">
          <a:xfrm>
            <a:off x="8382000" y="48006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51" name="AutoShape 179"/>
          <p:cNvSpPr>
            <a:spLocks noChangeArrowheads="1"/>
          </p:cNvSpPr>
          <p:nvPr/>
        </p:nvSpPr>
        <p:spPr bwMode="auto">
          <a:xfrm>
            <a:off x="8229600" y="8382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52" name="AutoShape 180"/>
          <p:cNvSpPr>
            <a:spLocks noChangeArrowheads="1"/>
          </p:cNvSpPr>
          <p:nvPr/>
        </p:nvSpPr>
        <p:spPr bwMode="auto">
          <a:xfrm>
            <a:off x="381000" y="43434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53" name="AutoShape 181"/>
          <p:cNvSpPr>
            <a:spLocks noChangeArrowheads="1"/>
          </p:cNvSpPr>
          <p:nvPr/>
        </p:nvSpPr>
        <p:spPr bwMode="auto">
          <a:xfrm>
            <a:off x="5562600" y="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54" name="AutoShape 182"/>
          <p:cNvSpPr>
            <a:spLocks noChangeArrowheads="1"/>
          </p:cNvSpPr>
          <p:nvPr/>
        </p:nvSpPr>
        <p:spPr bwMode="auto">
          <a:xfrm>
            <a:off x="228600" y="243840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55" name="AutoShape 183"/>
          <p:cNvSpPr>
            <a:spLocks noChangeArrowheads="1"/>
          </p:cNvSpPr>
          <p:nvPr/>
        </p:nvSpPr>
        <p:spPr bwMode="auto">
          <a:xfrm>
            <a:off x="3733800" y="645795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56" name="AutoShape 184"/>
          <p:cNvSpPr>
            <a:spLocks noChangeArrowheads="1"/>
          </p:cNvSpPr>
          <p:nvPr/>
        </p:nvSpPr>
        <p:spPr bwMode="auto">
          <a:xfrm>
            <a:off x="8534400" y="320040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19474" name="AutoShape 185"/>
          <p:cNvSpPr>
            <a:spLocks noChangeArrowheads="1"/>
          </p:cNvSpPr>
          <p:nvPr/>
        </p:nvSpPr>
        <p:spPr bwMode="auto">
          <a:xfrm>
            <a:off x="228600" y="3657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19475" name="AutoShape 186"/>
          <p:cNvSpPr>
            <a:spLocks noChangeArrowheads="1"/>
          </p:cNvSpPr>
          <p:nvPr/>
        </p:nvSpPr>
        <p:spPr bwMode="auto">
          <a:xfrm>
            <a:off x="7467600" y="3810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19476" name="AutoShape 187"/>
          <p:cNvSpPr>
            <a:spLocks noChangeArrowheads="1"/>
          </p:cNvSpPr>
          <p:nvPr/>
        </p:nvSpPr>
        <p:spPr bwMode="auto">
          <a:xfrm>
            <a:off x="3886200" y="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19477" name="AutoShape 188"/>
          <p:cNvSpPr>
            <a:spLocks noChangeArrowheads="1"/>
          </p:cNvSpPr>
          <p:nvPr/>
        </p:nvSpPr>
        <p:spPr bwMode="auto">
          <a:xfrm>
            <a:off x="533400" y="609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19478" name="AutoShape 189"/>
          <p:cNvSpPr>
            <a:spLocks noChangeArrowheads="1"/>
          </p:cNvSpPr>
          <p:nvPr/>
        </p:nvSpPr>
        <p:spPr bwMode="auto">
          <a:xfrm>
            <a:off x="8382000" y="37338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19479" name="AutoShape 190"/>
          <p:cNvSpPr>
            <a:spLocks noChangeArrowheads="1"/>
          </p:cNvSpPr>
          <p:nvPr/>
        </p:nvSpPr>
        <p:spPr bwMode="auto">
          <a:xfrm>
            <a:off x="2667000" y="631825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19480" name="AutoShape 191"/>
          <p:cNvSpPr>
            <a:spLocks noChangeArrowheads="1"/>
          </p:cNvSpPr>
          <p:nvPr/>
        </p:nvSpPr>
        <p:spPr bwMode="auto">
          <a:xfrm>
            <a:off x="7010400" y="60960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64" name="AutoShape 192"/>
          <p:cNvSpPr>
            <a:spLocks noChangeArrowheads="1"/>
          </p:cNvSpPr>
          <p:nvPr/>
        </p:nvSpPr>
        <p:spPr bwMode="auto">
          <a:xfrm>
            <a:off x="5638800" y="61722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>
              <a:latin typeface="Arial" charset="0"/>
              <a:cs typeface="Arial" charset="0"/>
            </a:endParaRPr>
          </a:p>
        </p:txBody>
      </p:sp>
      <p:sp>
        <p:nvSpPr>
          <p:cNvPr id="54465" name="AutoShape 193"/>
          <p:cNvSpPr>
            <a:spLocks noChangeArrowheads="1"/>
          </p:cNvSpPr>
          <p:nvPr/>
        </p:nvSpPr>
        <p:spPr bwMode="auto">
          <a:xfrm>
            <a:off x="2590800" y="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4466" name="AutoShape 194"/>
          <p:cNvSpPr>
            <a:spLocks noChangeArrowheads="1"/>
          </p:cNvSpPr>
          <p:nvPr/>
        </p:nvSpPr>
        <p:spPr bwMode="auto">
          <a:xfrm>
            <a:off x="6629400" y="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4467" name="AutoShape 195"/>
          <p:cNvSpPr>
            <a:spLocks noChangeArrowheads="1"/>
          </p:cNvSpPr>
          <p:nvPr/>
        </p:nvSpPr>
        <p:spPr bwMode="auto">
          <a:xfrm>
            <a:off x="533400" y="5486400"/>
            <a:ext cx="403225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4468" name="AutoShape 196"/>
          <p:cNvSpPr>
            <a:spLocks noChangeArrowheads="1"/>
          </p:cNvSpPr>
          <p:nvPr/>
        </p:nvSpPr>
        <p:spPr bwMode="auto">
          <a:xfrm>
            <a:off x="4648200" y="5943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4469" name="AutoShape 197"/>
          <p:cNvSpPr>
            <a:spLocks noChangeArrowheads="1"/>
          </p:cNvSpPr>
          <p:nvPr/>
        </p:nvSpPr>
        <p:spPr bwMode="auto">
          <a:xfrm>
            <a:off x="7848600" y="57150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4470" name="AutoShape 198"/>
          <p:cNvSpPr>
            <a:spLocks noChangeArrowheads="1"/>
          </p:cNvSpPr>
          <p:nvPr/>
        </p:nvSpPr>
        <p:spPr bwMode="auto">
          <a:xfrm>
            <a:off x="8382000" y="18288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4471" name="AutoShape 199"/>
          <p:cNvSpPr>
            <a:spLocks noChangeArrowheads="1"/>
          </p:cNvSpPr>
          <p:nvPr/>
        </p:nvSpPr>
        <p:spPr bwMode="auto">
          <a:xfrm>
            <a:off x="228600" y="11430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4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4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4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4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4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4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4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4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4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4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4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4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4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4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4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4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4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4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4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4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4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4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4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4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49" grpId="0" animBg="1"/>
      <p:bldP spid="54450" grpId="0" animBg="1"/>
      <p:bldP spid="54451" grpId="0" animBg="1"/>
      <p:bldP spid="54452" grpId="0" animBg="1"/>
      <p:bldP spid="54453" grpId="0" animBg="1"/>
      <p:bldP spid="54454" grpId="0" animBg="1"/>
      <p:bldP spid="54455" grpId="0" animBg="1"/>
      <p:bldP spid="54456" grpId="0" animBg="1"/>
      <p:bldP spid="544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609600" y="33130"/>
            <a:ext cx="8153400" cy="944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Ê-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903" y="1219200"/>
            <a:ext cx="4040188" cy="639762"/>
          </a:xfrm>
        </p:spPr>
        <p:txBody>
          <a:bodyPr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vi-VN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820379"/>
            <a:ext cx="3430588" cy="2625725"/>
          </a:xfrm>
        </p:spPr>
        <p:txBody>
          <a:bodyPr>
            <a:normAutofit/>
          </a:bodyPr>
          <a:lstStyle/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song.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cắp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8626" y="1219200"/>
            <a:ext cx="4041775" cy="639762"/>
          </a:xfrm>
        </p:spPr>
        <p:txBody>
          <a:bodyPr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vi-VN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905000"/>
            <a:ext cx="36576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Gùi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876800" y="1600200"/>
            <a:ext cx="0" cy="45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Action Button: Home 20">
            <a:hlinkClick r:id="rId2" action="ppaction://hlinksldjump" highlightClick="1"/>
          </p:cNvPr>
          <p:cNvSpPr/>
          <p:nvPr/>
        </p:nvSpPr>
        <p:spPr>
          <a:xfrm>
            <a:off x="8191500" y="6390861"/>
            <a:ext cx="876300" cy="45720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251520" y="4201274"/>
            <a:ext cx="3962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sung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sung,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cha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cha.</a:t>
            </a: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V="1">
            <a:off x="1763688" y="4365104"/>
            <a:ext cx="76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1763688" y="4757504"/>
            <a:ext cx="152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 flipH="1">
            <a:off x="2286000" y="5040417"/>
            <a:ext cx="152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3905215" y="986135"/>
            <a:ext cx="4724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Chu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44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430" y="2352449"/>
            <a:ext cx="2303770" cy="30491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28" y="3276600"/>
            <a:ext cx="2568163" cy="3502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0170" y="1320800"/>
            <a:ext cx="440183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Gùi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Gùi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Ê-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7532" y="914400"/>
            <a:ext cx="6238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Chu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827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609600" y="33130"/>
            <a:ext cx="8153400" cy="944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Ê-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903" y="1219200"/>
            <a:ext cx="4040188" cy="639762"/>
          </a:xfrm>
        </p:spPr>
        <p:txBody>
          <a:bodyPr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  <a:endParaRPr lang="vi-VN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820379"/>
            <a:ext cx="3430588" cy="2625725"/>
          </a:xfrm>
        </p:spPr>
        <p:txBody>
          <a:bodyPr>
            <a:normAutofit/>
          </a:bodyPr>
          <a:lstStyle/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 marL="285750" indent="-28575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0" indent="0">
              <a:buNone/>
            </a:pP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8626" y="1219200"/>
            <a:ext cx="4041775" cy="639762"/>
          </a:xfrm>
        </p:spPr>
        <p:txBody>
          <a:bodyPr/>
          <a:lstStyle/>
          <a:p>
            <a:pPr algn="ctr"/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  <a:endParaRPr lang="vi-VN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905000"/>
            <a:ext cx="36576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Gùi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876800" y="1447800"/>
            <a:ext cx="0" cy="45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Action Button: Home 20">
            <a:hlinkClick r:id="rId2" action="ppaction://hlinksldjump" highlightClick="1"/>
          </p:cNvPr>
          <p:cNvSpPr/>
          <p:nvPr/>
        </p:nvSpPr>
        <p:spPr>
          <a:xfrm>
            <a:off x="8191500" y="6390861"/>
            <a:ext cx="876300" cy="45720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81000" y="46482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-</a:t>
            </a:r>
            <a:r>
              <a:rPr lang="en-US" dirty="0" err="1">
                <a:solidFill>
                  <a:srgbClr val="000000"/>
                </a:solidFill>
              </a:rPr>
              <a:t>Gánh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không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nổi,nhìn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tận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mặt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Line 36"/>
          <p:cNvSpPr>
            <a:spLocks noChangeShapeType="1"/>
          </p:cNvSpPr>
          <p:nvPr/>
        </p:nvSpPr>
        <p:spPr bwMode="auto">
          <a:xfrm>
            <a:off x="838200" y="5029200"/>
            <a:ext cx="15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Line 37"/>
          <p:cNvSpPr>
            <a:spLocks noChangeShapeType="1"/>
          </p:cNvSpPr>
          <p:nvPr/>
        </p:nvSpPr>
        <p:spPr bwMode="auto">
          <a:xfrm>
            <a:off x="2743200" y="5029200"/>
            <a:ext cx="1371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381000" y="5105400"/>
            <a:ext cx="3962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sung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sung,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cha 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cha.</a:t>
            </a: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V="1">
            <a:off x="1905000" y="5257800"/>
            <a:ext cx="76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1905000" y="5638800"/>
            <a:ext cx="152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 flipH="1">
            <a:off x="2438400" y="6019800"/>
            <a:ext cx="152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3905215" y="986135"/>
            <a:ext cx="4724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Chu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9200" y="2590800"/>
            <a:ext cx="1529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sung</a:t>
            </a:r>
          </a:p>
        </p:txBody>
      </p:sp>
    </p:spTree>
    <p:extLst>
      <p:ext uri="{BB962C8B-B14F-4D97-AF65-F5344CB8AC3E}">
        <p14:creationId xmlns:p14="http://schemas.microsoft.com/office/powerpoint/2010/main" val="247925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962417"/>
            <a:ext cx="4820478" cy="35832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838200"/>
            <a:ext cx="3733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tằm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" name="Action Button: Back or Previous 1">
            <a:hlinkClick r:id="rId3" action="ppaction://hlinksldjump" highlightClick="1"/>
          </p:cNvPr>
          <p:cNvSpPr/>
          <p:nvPr/>
        </p:nvSpPr>
        <p:spPr>
          <a:xfrm>
            <a:off x="6601239" y="5052259"/>
            <a:ext cx="637761" cy="457200"/>
          </a:xfrm>
          <a:prstGeom prst="actionButtonBackPreviou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8699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Back or Previous 1">
            <a:hlinkClick r:id="rId2" action="ppaction://hlinksldjump" highlightClick="1"/>
          </p:cNvPr>
          <p:cNvSpPr/>
          <p:nvPr/>
        </p:nvSpPr>
        <p:spPr>
          <a:xfrm>
            <a:off x="8229600" y="1524000"/>
            <a:ext cx="685800" cy="304800"/>
          </a:xfrm>
          <a:prstGeom prst="actionButtonBackPreviou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70" y="457200"/>
            <a:ext cx="5715000" cy="381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774" y="3454577"/>
            <a:ext cx="4504626" cy="3380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495800"/>
            <a:ext cx="2136329" cy="1954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322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860953"/>
            <a:ext cx="5257800" cy="8309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>
                <a:latin typeface="+mj-lt"/>
              </a:rPr>
              <a:t>Tự luyện đọc</a:t>
            </a:r>
            <a:endParaRPr lang="vi-VN" sz="4800">
              <a:latin typeface="+mj-lt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Ê-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rved Right Arrow 3"/>
          <p:cNvSpPr/>
          <p:nvPr/>
        </p:nvSpPr>
        <p:spPr>
          <a:xfrm>
            <a:off x="381000" y="1905000"/>
            <a:ext cx="990600" cy="955953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4643" y="1369367"/>
            <a:ext cx="4724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Chu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63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96078" y="3455822"/>
            <a:ext cx="8940418" cy="289560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trừng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tội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buôn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" y="1226910"/>
            <a:ext cx="2133600" cy="523220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Tìm hiểu bài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64688" y="39526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4800" y="1988840"/>
            <a:ext cx="9119200" cy="14597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1.Người xưa đặt ra luật tục để làm gì 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07371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1279779</TotalTime>
  <Words>1058</Words>
  <Application>Microsoft Office PowerPoint</Application>
  <PresentationFormat>On-screen Show (4:3)</PresentationFormat>
  <Paragraphs>100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Tập đọc Luật tục xưa của người Ê- đê</vt:lpstr>
      <vt:lpstr>PowerPoint Presentation</vt:lpstr>
      <vt:lpstr>Tập đọc Luật tục xưa của người Ê- đê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Tập đọc Luật tục xưa của người Ê- đê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132</cp:revision>
  <dcterms:created xsi:type="dcterms:W3CDTF">2016-02-22T00:56:09Z</dcterms:created>
  <dcterms:modified xsi:type="dcterms:W3CDTF">2024-02-26T01:17:07Z</dcterms:modified>
</cp:coreProperties>
</file>