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6" r:id="rId2"/>
    <p:sldId id="262" r:id="rId3"/>
    <p:sldId id="301" r:id="rId4"/>
    <p:sldId id="302" r:id="rId5"/>
    <p:sldId id="303" r:id="rId6"/>
    <p:sldId id="267" r:id="rId7"/>
    <p:sldId id="294" r:id="rId8"/>
    <p:sldId id="268" r:id="rId9"/>
    <p:sldId id="269" r:id="rId10"/>
    <p:sldId id="295" r:id="rId11"/>
    <p:sldId id="272" r:id="rId12"/>
    <p:sldId id="273" r:id="rId13"/>
    <p:sldId id="297" r:id="rId14"/>
    <p:sldId id="289" r:id="rId15"/>
    <p:sldId id="296" r:id="rId16"/>
    <p:sldId id="274" r:id="rId17"/>
    <p:sldId id="275" r:id="rId18"/>
    <p:sldId id="276" r:id="rId19"/>
    <p:sldId id="277" r:id="rId20"/>
    <p:sldId id="298" r:id="rId21"/>
    <p:sldId id="299" r:id="rId22"/>
    <p:sldId id="300" r:id="rId23"/>
    <p:sldId id="281" r:id="rId24"/>
    <p:sldId id="282" r:id="rId25"/>
    <p:sldId id="283" r:id="rId26"/>
    <p:sldId id="284" r:id="rId27"/>
    <p:sldId id="285" r:id="rId28"/>
    <p:sldId id="286" r:id="rId29"/>
    <p:sldId id="287" r:id="rId30"/>
    <p:sldId id="288" r:id="rId31"/>
  </p:sldIdLst>
  <p:sldSz cx="12161838" cy="6858000"/>
  <p:notesSz cx="6858000" cy="9144000"/>
  <p:defaultText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2D477"/>
    <a:srgbClr val="66FF66"/>
    <a:srgbClr val="33CC33"/>
    <a:srgbClr val="33CCFF"/>
    <a:srgbClr val="FFFF66"/>
    <a:srgbClr val="FF66FF"/>
    <a:srgbClr val="FF7C80"/>
    <a:srgbClr val="A2FB11"/>
    <a:srgbClr val="96BE4E"/>
    <a:srgbClr val="E96F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544" autoAdjust="0"/>
  </p:normalViewPr>
  <p:slideViewPr>
    <p:cSldViewPr>
      <p:cViewPr varScale="1">
        <p:scale>
          <a:sx n="64" d="100"/>
          <a:sy n="64" d="100"/>
        </p:scale>
        <p:origin x="-966" y="-102"/>
      </p:cViewPr>
      <p:guideLst>
        <p:guide orient="horz" pos="2160"/>
        <p:guide pos="383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DD6BCC-6ED7-4880-9868-8121FD3D1E36}" type="datetimeFigureOut">
              <a:rPr lang="en-US" smtClean="0"/>
              <a:t>8/30/2021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602FCF-448E-419E-82E4-12DAE3C8EF89}" type="slidenum">
              <a:rPr lang="en-US" smtClean="0"/>
              <a:t>‹#›</a:t>
            </a:fld>
            <a:endParaRPr lang="en-US"/>
          </a:p>
        </p:txBody>
      </p:sp>
    </p:spTree>
    <p:extLst>
      <p:ext uri="{BB962C8B-B14F-4D97-AF65-F5344CB8AC3E}">
        <p14:creationId xmlns:p14="http://schemas.microsoft.com/office/powerpoint/2010/main" val="788300810"/>
      </p:ext>
    </p:extLst>
  </p:cSld>
  <p:clrMap bg1="lt1" tx1="dk1" bg2="lt2" tx2="dk2" accent1="accent1" accent2="accent2" accent3="accent3" accent4="accent4" accent5="accent5" accent6="accent6" hlink="hlink" folHlink="folHlink"/>
  <p:notesStyle>
    <a:lvl1pPr marL="0" algn="l" defTabSz="1217249" rtl="0" eaLnBrk="1" latinLnBrk="0" hangingPunct="1">
      <a:defRPr sz="1600" kern="1200">
        <a:solidFill>
          <a:schemeClr val="tx1"/>
        </a:solidFill>
        <a:latin typeface="+mn-lt"/>
        <a:ea typeface="+mn-ea"/>
        <a:cs typeface="+mn-cs"/>
      </a:defRPr>
    </a:lvl1pPr>
    <a:lvl2pPr marL="608625" algn="l" defTabSz="1217249" rtl="0" eaLnBrk="1" latinLnBrk="0" hangingPunct="1">
      <a:defRPr sz="1600" kern="1200">
        <a:solidFill>
          <a:schemeClr val="tx1"/>
        </a:solidFill>
        <a:latin typeface="+mn-lt"/>
        <a:ea typeface="+mn-ea"/>
        <a:cs typeface="+mn-cs"/>
      </a:defRPr>
    </a:lvl2pPr>
    <a:lvl3pPr marL="1217249" algn="l" defTabSz="1217249" rtl="0" eaLnBrk="1" latinLnBrk="0" hangingPunct="1">
      <a:defRPr sz="1600" kern="1200">
        <a:solidFill>
          <a:schemeClr val="tx1"/>
        </a:solidFill>
        <a:latin typeface="+mn-lt"/>
        <a:ea typeface="+mn-ea"/>
        <a:cs typeface="+mn-cs"/>
      </a:defRPr>
    </a:lvl3pPr>
    <a:lvl4pPr marL="1825874" algn="l" defTabSz="1217249" rtl="0" eaLnBrk="1" latinLnBrk="0" hangingPunct="1">
      <a:defRPr sz="1600" kern="1200">
        <a:solidFill>
          <a:schemeClr val="tx1"/>
        </a:solidFill>
        <a:latin typeface="+mn-lt"/>
        <a:ea typeface="+mn-ea"/>
        <a:cs typeface="+mn-cs"/>
      </a:defRPr>
    </a:lvl4pPr>
    <a:lvl5pPr marL="2434499" algn="l" defTabSz="1217249" rtl="0" eaLnBrk="1" latinLnBrk="0" hangingPunct="1">
      <a:defRPr sz="1600" kern="1200">
        <a:solidFill>
          <a:schemeClr val="tx1"/>
        </a:solidFill>
        <a:latin typeface="+mn-lt"/>
        <a:ea typeface="+mn-ea"/>
        <a:cs typeface="+mn-cs"/>
      </a:defRPr>
    </a:lvl5pPr>
    <a:lvl6pPr marL="3043123" algn="l" defTabSz="1217249" rtl="0" eaLnBrk="1" latinLnBrk="0" hangingPunct="1">
      <a:defRPr sz="1600" kern="1200">
        <a:solidFill>
          <a:schemeClr val="tx1"/>
        </a:solidFill>
        <a:latin typeface="+mn-lt"/>
        <a:ea typeface="+mn-ea"/>
        <a:cs typeface="+mn-cs"/>
      </a:defRPr>
    </a:lvl6pPr>
    <a:lvl7pPr marL="3651748" algn="l" defTabSz="1217249" rtl="0" eaLnBrk="1" latinLnBrk="0" hangingPunct="1">
      <a:defRPr sz="1600" kern="1200">
        <a:solidFill>
          <a:schemeClr val="tx1"/>
        </a:solidFill>
        <a:latin typeface="+mn-lt"/>
        <a:ea typeface="+mn-ea"/>
        <a:cs typeface="+mn-cs"/>
      </a:defRPr>
    </a:lvl7pPr>
    <a:lvl8pPr marL="4260372" algn="l" defTabSz="1217249" rtl="0" eaLnBrk="1" latinLnBrk="0" hangingPunct="1">
      <a:defRPr sz="1600" kern="1200">
        <a:solidFill>
          <a:schemeClr val="tx1"/>
        </a:solidFill>
        <a:latin typeface="+mn-lt"/>
        <a:ea typeface="+mn-ea"/>
        <a:cs typeface="+mn-cs"/>
      </a:defRPr>
    </a:lvl8pPr>
    <a:lvl9pPr marL="4868997" algn="l" defTabSz="1217249"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Click vào</a:t>
            </a:r>
            <a:r>
              <a:rPr lang="en-US" baseline="0" smtClean="0"/>
              <a:t> hoa để tới câu hỏi</a:t>
            </a:r>
          </a:p>
          <a:p>
            <a:r>
              <a:rPr lang="en-US" baseline="0" smtClean="0"/>
              <a:t>Tại slide câu hỏi, click vào hoa để quay về đây</a:t>
            </a:r>
          </a:p>
          <a:p>
            <a:r>
              <a:rPr lang="en-US" baseline="0" smtClean="0"/>
              <a:t>Click vào mặt trời để đi tới bài học</a:t>
            </a:r>
            <a:endParaRPr lang="en-US"/>
          </a:p>
        </p:txBody>
      </p:sp>
      <p:sp>
        <p:nvSpPr>
          <p:cNvPr id="4" name="Slide Number Placeholder 3"/>
          <p:cNvSpPr>
            <a:spLocks noGrp="1"/>
          </p:cNvSpPr>
          <p:nvPr>
            <p:ph type="sldNum" sz="quarter" idx="10"/>
          </p:nvPr>
        </p:nvSpPr>
        <p:spPr/>
        <p:txBody>
          <a:bodyPr/>
          <a:lstStyle/>
          <a:p>
            <a:fld id="{BE602FCF-448E-419E-82E4-12DAE3C8EF89}" type="slidenum">
              <a:rPr lang="en-US" smtClean="0"/>
              <a:t>2</a:t>
            </a:fld>
            <a:endParaRPr lang="en-US"/>
          </a:p>
        </p:txBody>
      </p:sp>
    </p:spTree>
    <p:extLst>
      <p:ext uri="{BB962C8B-B14F-4D97-AF65-F5344CB8AC3E}">
        <p14:creationId xmlns:p14="http://schemas.microsoft.com/office/powerpoint/2010/main" val="3746328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Đọc</a:t>
            </a:r>
            <a:r>
              <a:rPr lang="en-US" baseline="0" smtClean="0"/>
              <a:t> lại toàn bài</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23</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E602FCF-448E-419E-82E4-12DAE3C8EF89}" type="slidenum">
              <a:rPr lang="en-US" smtClean="0"/>
              <a:t>24</a:t>
            </a:fld>
            <a:endParaRPr lang="en-US"/>
          </a:p>
        </p:txBody>
      </p:sp>
    </p:spTree>
    <p:extLst>
      <p:ext uri="{BB962C8B-B14F-4D97-AF65-F5344CB8AC3E}">
        <p14:creationId xmlns:p14="http://schemas.microsoft.com/office/powerpoint/2010/main" val="2896330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Cần</a:t>
            </a:r>
            <a:r>
              <a:rPr lang="en-US" baseline="0" smtClean="0"/>
              <a:t> cho HS hiểu “Nên tự tin và bản thân mình, mỗi chúng ta đều có điểm mạnh và vẻ đẹp riêng, không nên so sánh mình với bạn”…</a:t>
            </a:r>
            <a:endParaRPr lang="en-US"/>
          </a:p>
        </p:txBody>
      </p:sp>
      <p:sp>
        <p:nvSpPr>
          <p:cNvPr id="4" name="Slide Number Placeholder 3"/>
          <p:cNvSpPr>
            <a:spLocks noGrp="1"/>
          </p:cNvSpPr>
          <p:nvPr>
            <p:ph type="sldNum" sz="quarter" idx="10"/>
          </p:nvPr>
        </p:nvSpPr>
        <p:spPr/>
        <p:txBody>
          <a:bodyPr/>
          <a:lstStyle/>
          <a:p>
            <a:fld id="{BE602FCF-448E-419E-82E4-12DAE3C8EF89}" type="slidenum">
              <a:rPr lang="en-US" smtClean="0"/>
              <a:t>25</a:t>
            </a:fld>
            <a:endParaRPr lang="en-US"/>
          </a:p>
        </p:txBody>
      </p:sp>
    </p:spTree>
    <p:extLst>
      <p:ext uri="{BB962C8B-B14F-4D97-AF65-F5344CB8AC3E}">
        <p14:creationId xmlns:p14="http://schemas.microsoft.com/office/powerpoint/2010/main" val="1534370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nêu</a:t>
            </a:r>
            <a:r>
              <a:rPr lang="en-US" baseline="0" smtClean="0"/>
              <a:t> rõ hơn là nhận vật bé tròn bài Làm việc thật là vui.</a:t>
            </a:r>
          </a:p>
          <a:p>
            <a:r>
              <a:rPr lang="en-US" baseline="0" smtClean="0"/>
              <a:t>C. Ngoài ra bé con trông</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27</a:t>
            </a:fld>
            <a:endParaRPr lang="en-US"/>
          </a:p>
        </p:txBody>
      </p:sp>
    </p:spTree>
    <p:extLst>
      <p:ext uri="{BB962C8B-B14F-4D97-AF65-F5344CB8AC3E}">
        <p14:creationId xmlns:p14="http://schemas.microsoft.com/office/powerpoint/2010/main" val="1626295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Nếu</a:t>
            </a:r>
            <a:r>
              <a:rPr lang="en-US" baseline="0" smtClean="0"/>
              <a:t> thầy cô k mở đc video này nghĩa là máy tính thầy ô đang có vấn để, k xem đc các video, cần mang đến chuyên gia máy tính để hỏi</a:t>
            </a:r>
            <a:endParaRPr lang="en-US"/>
          </a:p>
        </p:txBody>
      </p:sp>
      <p:sp>
        <p:nvSpPr>
          <p:cNvPr id="4" name="Slide Number Placeholder 3"/>
          <p:cNvSpPr>
            <a:spLocks noGrp="1"/>
          </p:cNvSpPr>
          <p:nvPr>
            <p:ph type="sldNum" sz="quarter" idx="10"/>
          </p:nvPr>
        </p:nvSpPr>
        <p:spPr/>
        <p:txBody>
          <a:bodyPr/>
          <a:lstStyle/>
          <a:p>
            <a:fld id="{BE602FCF-448E-419E-82E4-12DAE3C8EF89}" type="slidenum">
              <a:rPr lang="en-US" smtClean="0"/>
              <a:t>7</a:t>
            </a:fld>
            <a:endParaRPr lang="en-US"/>
          </a:p>
        </p:txBody>
      </p:sp>
    </p:spTree>
    <p:extLst>
      <p:ext uri="{BB962C8B-B14F-4D97-AF65-F5344CB8AC3E}">
        <p14:creationId xmlns:p14="http://schemas.microsoft.com/office/powerpoint/2010/main" val="1637317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đọc</a:t>
            </a:r>
            <a:r>
              <a:rPr lang="en-US" baseline="0" smtClean="0"/>
              <a:t> mẫu toàn bài, cả lớp đọc thầm theo (nên cho Hs nhìn trong SGK)</a:t>
            </a:r>
          </a:p>
          <a:p>
            <a:r>
              <a:rPr lang="en-US" baseline="0" smtClean="0"/>
              <a:t>GV chú ý HDHS đọc đúng giọng điệu, ngắt nghỉ, nhấn giọng…</a:t>
            </a:r>
          </a:p>
          <a:p>
            <a:r>
              <a:rPr lang="en-US" baseline="0" smtClean="0"/>
              <a:t>GV linh động từ khó đọc theo đúng địa phương nhé!</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9</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Đọc từ</a:t>
            </a:r>
            <a:r>
              <a:rPr lang="en-US" baseline="0" smtClean="0"/>
              <a:t> khó</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10</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Phân</a:t>
            </a:r>
            <a:r>
              <a:rPr lang="en-US" baseline="0" smtClean="0"/>
              <a:t> các phần và HS đọc nối tiếp theo các phần</a:t>
            </a:r>
          </a:p>
          <a:p>
            <a:r>
              <a:rPr lang="en-US" baseline="0" smtClean="0"/>
              <a:t>Chia bài làm 3 đoạn (người soạn tự ý chia theo đoạn, thầy cô có thể linh động chia lại ạ)</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11</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Giúp</a:t>
            </a:r>
            <a:r>
              <a:rPr lang="en-US" baseline="0" smtClean="0"/>
              <a:t> hd so sánh lá khi chưa khép là khi đã khép</a:t>
            </a:r>
            <a:endParaRPr lang="en-US"/>
          </a:p>
        </p:txBody>
      </p:sp>
      <p:sp>
        <p:nvSpPr>
          <p:cNvPr id="4" name="Slide Number Placeholder 3"/>
          <p:cNvSpPr>
            <a:spLocks noGrp="1"/>
          </p:cNvSpPr>
          <p:nvPr>
            <p:ph type="sldNum" sz="quarter" idx="10"/>
          </p:nvPr>
        </p:nvSpPr>
        <p:spPr/>
        <p:txBody>
          <a:bodyPr/>
          <a:lstStyle/>
          <a:p>
            <a:fld id="{BE602FCF-448E-419E-82E4-12DAE3C8EF89}" type="slidenum">
              <a:rPr lang="en-US" smtClean="0"/>
              <a:t>12</a:t>
            </a:fld>
            <a:endParaRPr lang="en-US"/>
          </a:p>
        </p:txBody>
      </p:sp>
    </p:spTree>
    <p:extLst>
      <p:ext uri="{BB962C8B-B14F-4D97-AF65-F5344CB8AC3E}">
        <p14:creationId xmlns:p14="http://schemas.microsoft.com/office/powerpoint/2010/main" val="2708801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linh</a:t>
            </a:r>
            <a:r>
              <a:rPr lang="en-US" baseline="0" smtClean="0"/>
              <a:t> động phân đọc theo phần hoặc theo tuyến nhân vật</a:t>
            </a:r>
          </a:p>
          <a:p>
            <a:r>
              <a:rPr lang="en-US" baseline="0" smtClean="0"/>
              <a:t>Luyện đọc cá nhân</a:t>
            </a:r>
          </a:p>
          <a:p>
            <a:r>
              <a:rPr lang="en-US" baseline="0" smtClean="0"/>
              <a:t>(GV nên cho HS nhìn sách để đọc nhé, hạn chế nhìn màn hình)</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16</a:t>
            </a:fld>
            <a:endParaRPr lang="en-US"/>
          </a:p>
        </p:txBody>
      </p:sp>
    </p:spTree>
    <p:extLst>
      <p:ext uri="{BB962C8B-B14F-4D97-AF65-F5344CB8AC3E}">
        <p14:creationId xmlns:p14="http://schemas.microsoft.com/office/powerpoint/2010/main" val="3705988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đọc theo cặp</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17</a:t>
            </a:fld>
            <a:endParaRPr lang="en-US"/>
          </a:p>
        </p:txBody>
      </p:sp>
    </p:spTree>
    <p:extLst>
      <p:ext uri="{BB962C8B-B14F-4D97-AF65-F5344CB8AC3E}">
        <p14:creationId xmlns:p14="http://schemas.microsoft.com/office/powerpoint/2010/main" val="2799250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Thầy</a:t>
            </a:r>
            <a:r>
              <a:rPr lang="en-US" baseline="0" smtClean="0"/>
              <a:t> cô muốn nghỉ tiết 1 ở đâu thì kéo slide này lên nhé. </a:t>
            </a:r>
            <a:endParaRPr lang="en-US"/>
          </a:p>
        </p:txBody>
      </p:sp>
      <p:sp>
        <p:nvSpPr>
          <p:cNvPr id="4" name="Slide Number Placeholder 3"/>
          <p:cNvSpPr>
            <a:spLocks noGrp="1"/>
          </p:cNvSpPr>
          <p:nvPr>
            <p:ph type="sldNum" sz="quarter" idx="10"/>
          </p:nvPr>
        </p:nvSpPr>
        <p:spPr/>
        <p:txBody>
          <a:bodyPr/>
          <a:lstStyle/>
          <a:p>
            <a:fld id="{61EDDC2B-84F9-49EC-8469-3DF7D2942154}" type="slidenum">
              <a:rPr lang="en-US" smtClean="0"/>
              <a:t>18</a:t>
            </a:fld>
            <a:endParaRPr lang="en-US"/>
          </a:p>
        </p:txBody>
      </p:sp>
    </p:spTree>
    <p:extLst>
      <p:ext uri="{BB962C8B-B14F-4D97-AF65-F5344CB8AC3E}">
        <p14:creationId xmlns:p14="http://schemas.microsoft.com/office/powerpoint/2010/main" val="808195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608625" indent="0" algn="ctr">
              <a:buNone/>
              <a:defRPr>
                <a:solidFill>
                  <a:schemeClr val="tx1">
                    <a:tint val="75000"/>
                  </a:schemeClr>
                </a:solidFill>
              </a:defRPr>
            </a:lvl2pPr>
            <a:lvl3pPr marL="1217249" indent="0" algn="ctr">
              <a:buNone/>
              <a:defRPr>
                <a:solidFill>
                  <a:schemeClr val="tx1">
                    <a:tint val="75000"/>
                  </a:schemeClr>
                </a:solidFill>
              </a:defRPr>
            </a:lvl3pPr>
            <a:lvl4pPr marL="1825874" indent="0" algn="ctr">
              <a:buNone/>
              <a:defRPr>
                <a:solidFill>
                  <a:schemeClr val="tx1">
                    <a:tint val="75000"/>
                  </a:schemeClr>
                </a:solidFill>
              </a:defRPr>
            </a:lvl4pPr>
            <a:lvl5pPr marL="2434499" indent="0" algn="ctr">
              <a:buNone/>
              <a:defRPr>
                <a:solidFill>
                  <a:schemeClr val="tx1">
                    <a:tint val="75000"/>
                  </a:schemeClr>
                </a:solidFill>
              </a:defRPr>
            </a:lvl5pPr>
            <a:lvl6pPr marL="3043123" indent="0" algn="ctr">
              <a:buNone/>
              <a:defRPr>
                <a:solidFill>
                  <a:schemeClr val="tx1">
                    <a:tint val="75000"/>
                  </a:schemeClr>
                </a:solidFill>
              </a:defRPr>
            </a:lvl6pPr>
            <a:lvl7pPr marL="3651748" indent="0" algn="ctr">
              <a:buNone/>
              <a:defRPr>
                <a:solidFill>
                  <a:schemeClr val="tx1">
                    <a:tint val="75000"/>
                  </a:schemeClr>
                </a:solidFill>
              </a:defRPr>
            </a:lvl7pPr>
            <a:lvl8pPr marL="4260372" indent="0" algn="ctr">
              <a:buNone/>
              <a:defRPr>
                <a:solidFill>
                  <a:schemeClr val="tx1">
                    <a:tint val="75000"/>
                  </a:schemeClr>
                </a:solidFill>
              </a:defRPr>
            </a:lvl8pPr>
            <a:lvl9pPr marL="4868997"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613768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314756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7332" y="274639"/>
            <a:ext cx="273641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8092" y="274639"/>
            <a:ext cx="800654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509342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2">
  <p:cSld name="Caption 2">
    <p:spTree>
      <p:nvGrpSpPr>
        <p:cNvPr id="1" name="Shape 276"/>
        <p:cNvGrpSpPr/>
        <p:nvPr/>
      </p:nvGrpSpPr>
      <p:grpSpPr>
        <a:xfrm>
          <a:off x="0" y="0"/>
          <a:ext cx="0" cy="0"/>
          <a:chOff x="0" y="0"/>
          <a:chExt cx="0" cy="0"/>
        </a:xfrm>
      </p:grpSpPr>
      <p:grpSp>
        <p:nvGrpSpPr>
          <p:cNvPr id="277" name="Google Shape;277;p22"/>
          <p:cNvGrpSpPr/>
          <p:nvPr/>
        </p:nvGrpSpPr>
        <p:grpSpPr>
          <a:xfrm>
            <a:off x="5324928" y="4896633"/>
            <a:ext cx="7102951" cy="3608400"/>
            <a:chOff x="4003600" y="3672475"/>
            <a:chExt cx="5340425" cy="2706300"/>
          </a:xfrm>
        </p:grpSpPr>
        <p:sp>
          <p:nvSpPr>
            <p:cNvPr id="278" name="Google Shape;278;p22"/>
            <p:cNvSpPr/>
            <p:nvPr/>
          </p:nvSpPr>
          <p:spPr>
            <a:xfrm>
              <a:off x="4003600" y="3672475"/>
              <a:ext cx="2706300" cy="27063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2"/>
            <p:cNvSpPr/>
            <p:nvPr/>
          </p:nvSpPr>
          <p:spPr>
            <a:xfrm>
              <a:off x="5229225" y="3672475"/>
              <a:ext cx="4114800" cy="1652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0" name="Google Shape;280;p22"/>
          <p:cNvSpPr/>
          <p:nvPr/>
        </p:nvSpPr>
        <p:spPr>
          <a:xfrm>
            <a:off x="11734981" y="41679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1" name="Google Shape;281;p22"/>
          <p:cNvSpPr/>
          <p:nvPr/>
        </p:nvSpPr>
        <p:spPr>
          <a:xfrm>
            <a:off x="11193140" y="384134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2" name="Google Shape;282;p22"/>
          <p:cNvSpPr/>
          <p:nvPr/>
        </p:nvSpPr>
        <p:spPr>
          <a:xfrm>
            <a:off x="11139624" y="3171067"/>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83" name="Google Shape;283;p22"/>
          <p:cNvSpPr/>
          <p:nvPr/>
        </p:nvSpPr>
        <p:spPr>
          <a:xfrm rot="7641468">
            <a:off x="1455909" y="4644260"/>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84" name="Google Shape;284;p22"/>
          <p:cNvSpPr/>
          <p:nvPr/>
        </p:nvSpPr>
        <p:spPr>
          <a:xfrm>
            <a:off x="149214" y="5387385"/>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5" name="Google Shape;285;p22"/>
          <p:cNvSpPr/>
          <p:nvPr/>
        </p:nvSpPr>
        <p:spPr>
          <a:xfrm>
            <a:off x="-392626" y="5060748"/>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6" name="Google Shape;286;p22"/>
          <p:cNvSpPr/>
          <p:nvPr/>
        </p:nvSpPr>
        <p:spPr>
          <a:xfrm>
            <a:off x="314753" y="970181"/>
            <a:ext cx="1595087" cy="180169"/>
          </a:xfrm>
          <a:custGeom>
            <a:avLst/>
            <a:gdLst/>
            <a:ahLst/>
            <a:cxnLst/>
            <a:rect l="l" t="t" r="r" b="b"/>
            <a:pathLst>
              <a:path w="36202" h="4079" extrusionOk="0">
                <a:moveTo>
                  <a:pt x="0" y="4079"/>
                </a:moveTo>
                <a:lnTo>
                  <a:pt x="4334" y="255"/>
                </a:lnTo>
                <a:lnTo>
                  <a:pt x="8158" y="4079"/>
                </a:lnTo>
                <a:lnTo>
                  <a:pt x="13002" y="510"/>
                </a:lnTo>
                <a:lnTo>
                  <a:pt x="17081" y="4079"/>
                </a:lnTo>
                <a:lnTo>
                  <a:pt x="22435" y="0"/>
                </a:lnTo>
                <a:lnTo>
                  <a:pt x="26514" y="4079"/>
                </a:lnTo>
                <a:lnTo>
                  <a:pt x="31613" y="510"/>
                </a:lnTo>
                <a:lnTo>
                  <a:pt x="36202" y="3824"/>
                </a:lnTo>
              </a:path>
            </a:pathLst>
          </a:custGeom>
          <a:noFill/>
          <a:ln w="28575" cap="flat" cmpd="sng">
            <a:solidFill>
              <a:schemeClr val="lt1"/>
            </a:solidFill>
            <a:prstDash val="solid"/>
            <a:round/>
            <a:headEnd type="none" w="med" len="med"/>
            <a:tailEnd type="none" w="med" len="med"/>
          </a:ln>
        </p:spPr>
      </p:sp>
      <p:sp>
        <p:nvSpPr>
          <p:cNvPr id="287" name="Google Shape;287;p22"/>
          <p:cNvSpPr/>
          <p:nvPr/>
        </p:nvSpPr>
        <p:spPr>
          <a:xfrm rot="7641468">
            <a:off x="843395" y="501793"/>
            <a:ext cx="345775" cy="301264"/>
          </a:xfrm>
          <a:custGeom>
            <a:avLst/>
            <a:gdLst/>
            <a:ahLst/>
            <a:cxnLst/>
            <a:rect l="l" t="t" r="r" b="b"/>
            <a:pathLst>
              <a:path w="29249" h="25547" fill="none" extrusionOk="0">
                <a:moveTo>
                  <a:pt x="14439" y="0"/>
                </a:moveTo>
                <a:lnTo>
                  <a:pt x="0" y="25546"/>
                </a:lnTo>
                <a:lnTo>
                  <a:pt x="29248" y="25546"/>
                </a:lnTo>
                <a:close/>
              </a:path>
            </a:pathLst>
          </a:custGeom>
          <a:noFill/>
          <a:ln w="28575" cap="rnd" cmpd="sng">
            <a:solidFill>
              <a:schemeClr val="lt1"/>
            </a:solidFill>
            <a:prstDash val="solid"/>
            <a:round/>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88" name="Google Shape;288;p22"/>
          <p:cNvSpPr/>
          <p:nvPr/>
        </p:nvSpPr>
        <p:spPr>
          <a:xfrm>
            <a:off x="1424351" y="1294400"/>
            <a:ext cx="408885" cy="409899"/>
          </a:xfrm>
          <a:custGeom>
            <a:avLst/>
            <a:gdLst/>
            <a:ahLst/>
            <a:cxnLst/>
            <a:rect l="l" t="t" r="r" b="b"/>
            <a:pathLst>
              <a:path w="23325" h="23325" fill="none" extrusionOk="0">
                <a:moveTo>
                  <a:pt x="23325" y="9996"/>
                </a:moveTo>
                <a:cubicBezTo>
                  <a:pt x="23325" y="18882"/>
                  <a:pt x="12588" y="23325"/>
                  <a:pt x="6294" y="17031"/>
                </a:cubicBezTo>
                <a:cubicBezTo>
                  <a:pt x="0" y="10737"/>
                  <a:pt x="4443" y="0"/>
                  <a:pt x="13329" y="0"/>
                </a:cubicBezTo>
                <a:cubicBezTo>
                  <a:pt x="18882" y="0"/>
                  <a:pt x="23325" y="4443"/>
                  <a:pt x="23325" y="9996"/>
                </a:cubicBezTo>
                <a:close/>
              </a:path>
            </a:pathLst>
          </a:custGeom>
          <a:noFill/>
          <a:ln w="28575" cap="flat" cmpd="sng">
            <a:solidFill>
              <a:schemeClr val="lt1"/>
            </a:solidFill>
            <a:prstDash val="solid"/>
            <a:miter lim="370229"/>
            <a:headEnd type="none" w="sm" len="sm"/>
            <a:tailEnd type="none" w="sm" len="sm"/>
          </a:ln>
        </p:spPr>
        <p:txBody>
          <a:bodyPr spcFirstLastPara="1" wrap="square" lIns="121705" tIns="121705" rIns="121705" bIns="121705" anchor="ctr" anchorCtr="0">
            <a:noAutofit/>
          </a:bodyPr>
          <a:lstStyle/>
          <a:p>
            <a:pPr marL="0" lvl="0" indent="0" algn="l" rtl="0">
              <a:spcBef>
                <a:spcPts val="0"/>
              </a:spcBef>
              <a:spcAft>
                <a:spcPts val="0"/>
              </a:spcAft>
              <a:buNone/>
            </a:pPr>
            <a:endParaRPr/>
          </a:p>
        </p:txBody>
      </p:sp>
      <p:sp>
        <p:nvSpPr>
          <p:cNvPr id="289" name="Google Shape;289;p22"/>
          <p:cNvSpPr txBox="1">
            <a:spLocks noGrp="1"/>
          </p:cNvSpPr>
          <p:nvPr>
            <p:ph type="subTitle" idx="1"/>
          </p:nvPr>
        </p:nvSpPr>
        <p:spPr>
          <a:xfrm flipH="1">
            <a:off x="6519265" y="5422000"/>
            <a:ext cx="4126167" cy="614400"/>
          </a:xfrm>
          <a:prstGeom prst="rect">
            <a:avLst/>
          </a:prstGeom>
        </p:spPr>
        <p:txBody>
          <a:bodyPr spcFirstLastPara="1" wrap="square" lIns="121705" tIns="121705" rIns="121705" bIns="121705" anchor="ctr" anchorCtr="0">
            <a:noAutofit/>
          </a:bodyPr>
          <a:lstStyle>
            <a:lvl1pPr lvl="0" algn="r" rtl="0">
              <a:lnSpc>
                <a:spcPct val="100000"/>
              </a:lnSpc>
              <a:spcBef>
                <a:spcPts val="0"/>
              </a:spcBef>
              <a:spcAft>
                <a:spcPts val="0"/>
              </a:spcAft>
              <a:buNone/>
              <a:defRPr sz="3200" b="1">
                <a:solidFill>
                  <a:schemeClr val="lt1"/>
                </a:solidFill>
                <a:latin typeface="Quicksand"/>
                <a:ea typeface="Quicksand"/>
                <a:cs typeface="Quicksand"/>
                <a:sym typeface="Quicksand"/>
              </a:defRPr>
            </a:lvl1pPr>
            <a:lvl2pPr lvl="1" algn="r" rtl="0">
              <a:lnSpc>
                <a:spcPct val="100000"/>
              </a:lnSpc>
              <a:spcBef>
                <a:spcPts val="0"/>
              </a:spcBef>
              <a:spcAft>
                <a:spcPts val="0"/>
              </a:spcAft>
              <a:buNone/>
              <a:defRPr sz="3200" b="1">
                <a:solidFill>
                  <a:schemeClr val="lt1"/>
                </a:solidFill>
                <a:latin typeface="Quicksand"/>
                <a:ea typeface="Quicksand"/>
                <a:cs typeface="Quicksand"/>
                <a:sym typeface="Quicksand"/>
              </a:defRPr>
            </a:lvl2pPr>
            <a:lvl3pPr lvl="2" algn="r" rtl="0">
              <a:lnSpc>
                <a:spcPct val="100000"/>
              </a:lnSpc>
              <a:spcBef>
                <a:spcPts val="0"/>
              </a:spcBef>
              <a:spcAft>
                <a:spcPts val="0"/>
              </a:spcAft>
              <a:buNone/>
              <a:defRPr sz="3200" b="1">
                <a:solidFill>
                  <a:schemeClr val="lt1"/>
                </a:solidFill>
                <a:latin typeface="Quicksand"/>
                <a:ea typeface="Quicksand"/>
                <a:cs typeface="Quicksand"/>
                <a:sym typeface="Quicksand"/>
              </a:defRPr>
            </a:lvl3pPr>
            <a:lvl4pPr lvl="3" algn="r" rtl="0">
              <a:lnSpc>
                <a:spcPct val="100000"/>
              </a:lnSpc>
              <a:spcBef>
                <a:spcPts val="0"/>
              </a:spcBef>
              <a:spcAft>
                <a:spcPts val="0"/>
              </a:spcAft>
              <a:buNone/>
              <a:defRPr sz="3200" b="1">
                <a:solidFill>
                  <a:schemeClr val="lt1"/>
                </a:solidFill>
                <a:latin typeface="Quicksand"/>
                <a:ea typeface="Quicksand"/>
                <a:cs typeface="Quicksand"/>
                <a:sym typeface="Quicksand"/>
              </a:defRPr>
            </a:lvl4pPr>
            <a:lvl5pPr lvl="4" algn="r" rtl="0">
              <a:lnSpc>
                <a:spcPct val="100000"/>
              </a:lnSpc>
              <a:spcBef>
                <a:spcPts val="0"/>
              </a:spcBef>
              <a:spcAft>
                <a:spcPts val="0"/>
              </a:spcAft>
              <a:buNone/>
              <a:defRPr sz="3200" b="1">
                <a:solidFill>
                  <a:schemeClr val="lt1"/>
                </a:solidFill>
                <a:latin typeface="Quicksand"/>
                <a:ea typeface="Quicksand"/>
                <a:cs typeface="Quicksand"/>
                <a:sym typeface="Quicksand"/>
              </a:defRPr>
            </a:lvl5pPr>
            <a:lvl6pPr lvl="5" algn="r" rtl="0">
              <a:lnSpc>
                <a:spcPct val="100000"/>
              </a:lnSpc>
              <a:spcBef>
                <a:spcPts val="0"/>
              </a:spcBef>
              <a:spcAft>
                <a:spcPts val="0"/>
              </a:spcAft>
              <a:buNone/>
              <a:defRPr sz="3200" b="1">
                <a:solidFill>
                  <a:schemeClr val="lt1"/>
                </a:solidFill>
                <a:latin typeface="Quicksand"/>
                <a:ea typeface="Quicksand"/>
                <a:cs typeface="Quicksand"/>
                <a:sym typeface="Quicksand"/>
              </a:defRPr>
            </a:lvl6pPr>
            <a:lvl7pPr lvl="6" algn="r" rtl="0">
              <a:lnSpc>
                <a:spcPct val="100000"/>
              </a:lnSpc>
              <a:spcBef>
                <a:spcPts val="0"/>
              </a:spcBef>
              <a:spcAft>
                <a:spcPts val="0"/>
              </a:spcAft>
              <a:buNone/>
              <a:defRPr sz="3200" b="1">
                <a:solidFill>
                  <a:schemeClr val="lt1"/>
                </a:solidFill>
                <a:latin typeface="Quicksand"/>
                <a:ea typeface="Quicksand"/>
                <a:cs typeface="Quicksand"/>
                <a:sym typeface="Quicksand"/>
              </a:defRPr>
            </a:lvl7pPr>
            <a:lvl8pPr lvl="7" algn="r" rtl="0">
              <a:lnSpc>
                <a:spcPct val="100000"/>
              </a:lnSpc>
              <a:spcBef>
                <a:spcPts val="0"/>
              </a:spcBef>
              <a:spcAft>
                <a:spcPts val="0"/>
              </a:spcAft>
              <a:buNone/>
              <a:defRPr sz="3200" b="1">
                <a:solidFill>
                  <a:schemeClr val="lt1"/>
                </a:solidFill>
                <a:latin typeface="Quicksand"/>
                <a:ea typeface="Quicksand"/>
                <a:cs typeface="Quicksand"/>
                <a:sym typeface="Quicksand"/>
              </a:defRPr>
            </a:lvl8pPr>
            <a:lvl9pPr lvl="8" algn="r" rtl="0">
              <a:lnSpc>
                <a:spcPct val="100000"/>
              </a:lnSpc>
              <a:spcBef>
                <a:spcPts val="0"/>
              </a:spcBef>
              <a:spcAft>
                <a:spcPts val="0"/>
              </a:spcAft>
              <a:buNone/>
              <a:defRPr sz="3200" b="1">
                <a:solidFill>
                  <a:schemeClr val="lt1"/>
                </a:solidFill>
                <a:latin typeface="Quicksand"/>
                <a:ea typeface="Quicksand"/>
                <a:cs typeface="Quicksand"/>
                <a:sym typeface="Quicksand"/>
              </a:defRPr>
            </a:lvl9pPr>
          </a:lstStyle>
          <a:p>
            <a:endParaRPr/>
          </a:p>
        </p:txBody>
      </p:sp>
    </p:spTree>
    <p:extLst>
      <p:ext uri="{BB962C8B-B14F-4D97-AF65-F5344CB8AC3E}">
        <p14:creationId xmlns:p14="http://schemas.microsoft.com/office/powerpoint/2010/main" val="1784076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2400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53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700">
                <a:solidFill>
                  <a:schemeClr val="tx1">
                    <a:tint val="75000"/>
                  </a:schemeClr>
                </a:solidFill>
              </a:defRPr>
            </a:lvl1pPr>
            <a:lvl2pPr marL="608625" indent="0">
              <a:buNone/>
              <a:defRPr sz="2400">
                <a:solidFill>
                  <a:schemeClr val="tx1">
                    <a:tint val="75000"/>
                  </a:schemeClr>
                </a:solidFill>
              </a:defRPr>
            </a:lvl2pPr>
            <a:lvl3pPr marL="1217249" indent="0">
              <a:buNone/>
              <a:defRPr sz="2100">
                <a:solidFill>
                  <a:schemeClr val="tx1">
                    <a:tint val="75000"/>
                  </a:schemeClr>
                </a:solidFill>
              </a:defRPr>
            </a:lvl3pPr>
            <a:lvl4pPr marL="1825874" indent="0">
              <a:buNone/>
              <a:defRPr sz="1900">
                <a:solidFill>
                  <a:schemeClr val="tx1">
                    <a:tint val="75000"/>
                  </a:schemeClr>
                </a:solidFill>
              </a:defRPr>
            </a:lvl4pPr>
            <a:lvl5pPr marL="2434499" indent="0">
              <a:buNone/>
              <a:defRPr sz="1900">
                <a:solidFill>
                  <a:schemeClr val="tx1">
                    <a:tint val="75000"/>
                  </a:schemeClr>
                </a:solidFill>
              </a:defRPr>
            </a:lvl5pPr>
            <a:lvl6pPr marL="3043123" indent="0">
              <a:buNone/>
              <a:defRPr sz="1900">
                <a:solidFill>
                  <a:schemeClr val="tx1">
                    <a:tint val="75000"/>
                  </a:schemeClr>
                </a:solidFill>
              </a:defRPr>
            </a:lvl6pPr>
            <a:lvl7pPr marL="3651748" indent="0">
              <a:buNone/>
              <a:defRPr sz="1900">
                <a:solidFill>
                  <a:schemeClr val="tx1">
                    <a:tint val="75000"/>
                  </a:schemeClr>
                </a:solidFill>
              </a:defRPr>
            </a:lvl7pPr>
            <a:lvl8pPr marL="4260372" indent="0">
              <a:buNone/>
              <a:defRPr sz="1900">
                <a:solidFill>
                  <a:schemeClr val="tx1">
                    <a:tint val="75000"/>
                  </a:schemeClr>
                </a:solidFill>
              </a:defRPr>
            </a:lvl8pPr>
            <a:lvl9pPr marL="4868997" indent="0">
              <a:buNone/>
              <a:defRPr sz="1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966A6A-5068-46EF-827D-CC5B5F6D8E70}" type="datetimeFigureOut">
              <a:rPr lang="en-US" smtClean="0"/>
              <a:t>8/30/2021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62855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8092" y="1600201"/>
            <a:ext cx="537147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82268" y="1600201"/>
            <a:ext cx="537147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966A6A-5068-46EF-827D-CC5B5F6D8E70}"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090751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7" y="1535113"/>
            <a:ext cx="5375701" cy="639763"/>
          </a:xfrm>
        </p:spPr>
        <p:txBody>
          <a:bodyPr anchor="b"/>
          <a:lstStyle>
            <a:lvl1pPr marL="0" indent="0">
              <a:buNone/>
              <a:defRPr sz="3200" b="1"/>
            </a:lvl1pPr>
            <a:lvl2pPr marL="608625" indent="0">
              <a:buNone/>
              <a:defRPr sz="2700" b="1"/>
            </a:lvl2pPr>
            <a:lvl3pPr marL="1217249" indent="0">
              <a:buNone/>
              <a:defRPr sz="2400" b="1"/>
            </a:lvl3pPr>
            <a:lvl4pPr marL="1825874" indent="0">
              <a:buNone/>
              <a:defRPr sz="2100" b="1"/>
            </a:lvl4pPr>
            <a:lvl5pPr marL="2434499" indent="0">
              <a:buNone/>
              <a:defRPr sz="2100" b="1"/>
            </a:lvl5pPr>
            <a:lvl6pPr marL="3043123" indent="0">
              <a:buNone/>
              <a:defRPr sz="2100" b="1"/>
            </a:lvl6pPr>
            <a:lvl7pPr marL="3651748" indent="0">
              <a:buNone/>
              <a:defRPr sz="2100" b="1"/>
            </a:lvl7pPr>
            <a:lvl8pPr marL="4260372" indent="0">
              <a:buNone/>
              <a:defRPr sz="2100" b="1"/>
            </a:lvl8pPr>
            <a:lvl9pPr marL="486899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178047" y="2174875"/>
            <a:ext cx="5375701"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9966A6A-5068-46EF-827D-CC5B5F6D8E70}" type="datetimeFigureOut">
              <a:rPr lang="en-US" smtClean="0"/>
              <a:t>8/30/2021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865635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9966A6A-5068-46EF-827D-CC5B5F6D8E70}" type="datetimeFigureOut">
              <a:rPr lang="en-US" smtClean="0"/>
              <a:t>8/30/2021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968070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66A6A-5068-46EF-827D-CC5B5F6D8E70}" type="datetimeFigureOut">
              <a:rPr lang="en-US" smtClean="0"/>
              <a:t>8/30/2021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56139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4" y="273049"/>
            <a:ext cx="4001161" cy="1162051"/>
          </a:xfrm>
        </p:spPr>
        <p:txBody>
          <a:bodyPr anchor="b"/>
          <a:lstStyle>
            <a:lvl1pPr algn="l">
              <a:defRPr sz="2700" b="1"/>
            </a:lvl1pPr>
          </a:lstStyle>
          <a:p>
            <a:r>
              <a:rPr lang="en-US" smtClean="0"/>
              <a:t>Click to edit Master title style</a:t>
            </a:r>
            <a:endParaRPr lang="en-US"/>
          </a:p>
        </p:txBody>
      </p:sp>
      <p:sp>
        <p:nvSpPr>
          <p:cNvPr id="3" name="Content Placeholder 2"/>
          <p:cNvSpPr>
            <a:spLocks noGrp="1"/>
          </p:cNvSpPr>
          <p:nvPr>
            <p:ph idx="1"/>
          </p:nvPr>
        </p:nvSpPr>
        <p:spPr>
          <a:xfrm>
            <a:off x="4754941" y="273052"/>
            <a:ext cx="6798805"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4" y="1435102"/>
            <a:ext cx="4001161" cy="46910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947522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9"/>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4300"/>
            </a:lvl1pPr>
            <a:lvl2pPr marL="608625" indent="0">
              <a:buNone/>
              <a:defRPr sz="3700"/>
            </a:lvl2pPr>
            <a:lvl3pPr marL="1217249" indent="0">
              <a:buNone/>
              <a:defRPr sz="3200"/>
            </a:lvl3pPr>
            <a:lvl4pPr marL="1825874" indent="0">
              <a:buNone/>
              <a:defRPr sz="2700"/>
            </a:lvl4pPr>
            <a:lvl5pPr marL="2434499" indent="0">
              <a:buNone/>
              <a:defRPr sz="2700"/>
            </a:lvl5pPr>
            <a:lvl6pPr marL="3043123" indent="0">
              <a:buNone/>
              <a:defRPr sz="2700"/>
            </a:lvl6pPr>
            <a:lvl7pPr marL="3651748" indent="0">
              <a:buNone/>
              <a:defRPr sz="2700"/>
            </a:lvl7pPr>
            <a:lvl8pPr marL="4260372" indent="0">
              <a:buNone/>
              <a:defRPr sz="2700"/>
            </a:lvl8pPr>
            <a:lvl9pPr marL="4868997" indent="0">
              <a:buNone/>
              <a:defRPr sz="2700"/>
            </a:lvl9pPr>
          </a:lstStyle>
          <a:p>
            <a:endParaRPr lang="en-US"/>
          </a:p>
        </p:txBody>
      </p:sp>
      <p:sp>
        <p:nvSpPr>
          <p:cNvPr id="4" name="Text Placeholder 3"/>
          <p:cNvSpPr>
            <a:spLocks noGrp="1"/>
          </p:cNvSpPr>
          <p:nvPr>
            <p:ph type="body" sz="half" idx="2"/>
          </p:nvPr>
        </p:nvSpPr>
        <p:spPr>
          <a:xfrm>
            <a:off x="2383805" y="5367338"/>
            <a:ext cx="7297103" cy="804863"/>
          </a:xfrm>
        </p:spPr>
        <p:txBody>
          <a:bodyPr/>
          <a:lstStyle>
            <a:lvl1pPr marL="0" indent="0">
              <a:buNone/>
              <a:defRPr sz="1900"/>
            </a:lvl1pPr>
            <a:lvl2pPr marL="608625" indent="0">
              <a:buNone/>
              <a:defRPr sz="1600"/>
            </a:lvl2pPr>
            <a:lvl3pPr marL="1217249" indent="0">
              <a:buNone/>
              <a:defRPr sz="1300"/>
            </a:lvl3pPr>
            <a:lvl4pPr marL="1825874" indent="0">
              <a:buNone/>
              <a:defRPr sz="1200"/>
            </a:lvl4pPr>
            <a:lvl5pPr marL="2434499" indent="0">
              <a:buNone/>
              <a:defRPr sz="1200"/>
            </a:lvl5pPr>
            <a:lvl6pPr marL="3043123" indent="0">
              <a:buNone/>
              <a:defRPr sz="1200"/>
            </a:lvl6pPr>
            <a:lvl7pPr marL="3651748" indent="0">
              <a:buNone/>
              <a:defRPr sz="1200"/>
            </a:lvl7pPr>
            <a:lvl8pPr marL="4260372" indent="0">
              <a:buNone/>
              <a:defRPr sz="1200"/>
            </a:lvl8pPr>
            <a:lvl9pPr marL="4868997"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8/30/2021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918388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9"/>
            <a:ext cx="10945654" cy="1143000"/>
          </a:xfrm>
          <a:prstGeom prst="rect">
            <a:avLst/>
          </a:prstGeom>
        </p:spPr>
        <p:txBody>
          <a:bodyPr vert="horz" lIns="121725" tIns="60862" rIns="121725" bIns="60862"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121725" tIns="60862" rIns="121725" bIns="608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fld id="{99966A6A-5068-46EF-827D-CC5B5F6D8E70}" type="datetimeFigureOut">
              <a:rPr lang="en-US" smtClean="0"/>
              <a:t>8/30/2021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fld id="{A7EE991E-0642-4439-BE5A-84458EAAA3FD}" type="slidenum">
              <a:rPr lang="en-US" smtClean="0"/>
              <a:t>‹#›</a:t>
            </a:fld>
            <a:endParaRPr lang="en-US"/>
          </a:p>
        </p:txBody>
      </p:sp>
    </p:spTree>
    <p:extLst>
      <p:ext uri="{BB962C8B-B14F-4D97-AF65-F5344CB8AC3E}">
        <p14:creationId xmlns:p14="http://schemas.microsoft.com/office/powerpoint/2010/main" val="2110461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1217249" rtl="0" eaLnBrk="1" latinLnBrk="0" hangingPunct="1">
        <a:spcBef>
          <a:spcPct val="0"/>
        </a:spcBef>
        <a:buNone/>
        <a:defRPr sz="5900" kern="1200">
          <a:solidFill>
            <a:schemeClr val="tx1"/>
          </a:solidFill>
          <a:latin typeface="+mj-lt"/>
          <a:ea typeface="+mj-ea"/>
          <a:cs typeface="+mj-cs"/>
        </a:defRPr>
      </a:lvl1pPr>
    </p:titleStyle>
    <p:bodyStyle>
      <a:lvl1pPr marL="456468" indent="-456468" algn="l" defTabSz="1217249" rtl="0" eaLnBrk="1" latinLnBrk="0" hangingPunct="1">
        <a:spcBef>
          <a:spcPct val="20000"/>
        </a:spcBef>
        <a:buFont typeface="Arial" pitchFamily="34" charset="0"/>
        <a:buChar char="•"/>
        <a:defRPr sz="4300" kern="1200">
          <a:solidFill>
            <a:schemeClr val="tx1"/>
          </a:solidFill>
          <a:latin typeface="+mn-lt"/>
          <a:ea typeface="+mn-ea"/>
          <a:cs typeface="+mn-cs"/>
        </a:defRPr>
      </a:lvl1pPr>
      <a:lvl2pPr marL="989015" indent="-380390" algn="l" defTabSz="1217249" rtl="0" eaLnBrk="1" latinLnBrk="0" hangingPunct="1">
        <a:spcBef>
          <a:spcPct val="20000"/>
        </a:spcBef>
        <a:buFont typeface="Arial" pitchFamily="34" charset="0"/>
        <a:buChar char="–"/>
        <a:defRPr sz="3700" kern="1200">
          <a:solidFill>
            <a:schemeClr val="tx1"/>
          </a:solidFill>
          <a:latin typeface="+mn-lt"/>
          <a:ea typeface="+mn-ea"/>
          <a:cs typeface="+mn-cs"/>
        </a:defRPr>
      </a:lvl2pPr>
      <a:lvl3pPr marL="1521562" indent="-304312" algn="l" defTabSz="1217249"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18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38811"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347436"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56060"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64685"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73309" indent="-304312" algn="l" defTabSz="1217249"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7249" rtl="0" eaLnBrk="1" latinLnBrk="0" hangingPunct="1">
        <a:defRPr sz="2400" kern="1200">
          <a:solidFill>
            <a:schemeClr val="tx1"/>
          </a:solidFill>
          <a:latin typeface="+mn-lt"/>
          <a:ea typeface="+mn-ea"/>
          <a:cs typeface="+mn-cs"/>
        </a:defRPr>
      </a:lvl1pPr>
      <a:lvl2pPr marL="608625" algn="l" defTabSz="1217249" rtl="0" eaLnBrk="1" latinLnBrk="0" hangingPunct="1">
        <a:defRPr sz="2400" kern="1200">
          <a:solidFill>
            <a:schemeClr val="tx1"/>
          </a:solidFill>
          <a:latin typeface="+mn-lt"/>
          <a:ea typeface="+mn-ea"/>
          <a:cs typeface="+mn-cs"/>
        </a:defRPr>
      </a:lvl2pPr>
      <a:lvl3pPr marL="1217249" algn="l" defTabSz="1217249" rtl="0" eaLnBrk="1" latinLnBrk="0" hangingPunct="1">
        <a:defRPr sz="2400" kern="1200">
          <a:solidFill>
            <a:schemeClr val="tx1"/>
          </a:solidFill>
          <a:latin typeface="+mn-lt"/>
          <a:ea typeface="+mn-ea"/>
          <a:cs typeface="+mn-cs"/>
        </a:defRPr>
      </a:lvl3pPr>
      <a:lvl4pPr marL="1825874" algn="l" defTabSz="1217249" rtl="0" eaLnBrk="1" latinLnBrk="0" hangingPunct="1">
        <a:defRPr sz="2400" kern="1200">
          <a:solidFill>
            <a:schemeClr val="tx1"/>
          </a:solidFill>
          <a:latin typeface="+mn-lt"/>
          <a:ea typeface="+mn-ea"/>
          <a:cs typeface="+mn-cs"/>
        </a:defRPr>
      </a:lvl4pPr>
      <a:lvl5pPr marL="2434499" algn="l" defTabSz="1217249" rtl="0" eaLnBrk="1" latinLnBrk="0" hangingPunct="1">
        <a:defRPr sz="2400" kern="1200">
          <a:solidFill>
            <a:schemeClr val="tx1"/>
          </a:solidFill>
          <a:latin typeface="+mn-lt"/>
          <a:ea typeface="+mn-ea"/>
          <a:cs typeface="+mn-cs"/>
        </a:defRPr>
      </a:lvl5pPr>
      <a:lvl6pPr marL="3043123" algn="l" defTabSz="1217249" rtl="0" eaLnBrk="1" latinLnBrk="0" hangingPunct="1">
        <a:defRPr sz="2400" kern="1200">
          <a:solidFill>
            <a:schemeClr val="tx1"/>
          </a:solidFill>
          <a:latin typeface="+mn-lt"/>
          <a:ea typeface="+mn-ea"/>
          <a:cs typeface="+mn-cs"/>
        </a:defRPr>
      </a:lvl6pPr>
      <a:lvl7pPr marL="3651748" algn="l" defTabSz="1217249" rtl="0" eaLnBrk="1" latinLnBrk="0" hangingPunct="1">
        <a:defRPr sz="2400" kern="1200">
          <a:solidFill>
            <a:schemeClr val="tx1"/>
          </a:solidFill>
          <a:latin typeface="+mn-lt"/>
          <a:ea typeface="+mn-ea"/>
          <a:cs typeface="+mn-cs"/>
        </a:defRPr>
      </a:lvl7pPr>
      <a:lvl8pPr marL="4260372" algn="l" defTabSz="1217249" rtl="0" eaLnBrk="1" latinLnBrk="0" hangingPunct="1">
        <a:defRPr sz="2400" kern="1200">
          <a:solidFill>
            <a:schemeClr val="tx1"/>
          </a:solidFill>
          <a:latin typeface="+mn-lt"/>
          <a:ea typeface="+mn-ea"/>
          <a:cs typeface="+mn-cs"/>
        </a:defRPr>
      </a:lvl8pPr>
      <a:lvl9pPr marL="4868997" algn="l" defTabSz="1217249"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png"/><Relationship Id="rId3" Type="http://schemas.openxmlformats.org/officeDocument/2006/relationships/slideLayout" Target="../slideLayouts/slideLayout1.xml"/><Relationship Id="rId7" Type="http://schemas.openxmlformats.org/officeDocument/2006/relationships/slide" Target="slide4.xml"/><Relationship Id="rId12" Type="http://schemas.openxmlformats.org/officeDocument/2006/relationships/image" Target="../media/image5.png"/><Relationship Id="rId17" Type="http://schemas.openxmlformats.org/officeDocument/2006/relationships/image" Target="../media/image10.png"/><Relationship Id="rId2" Type="http://schemas.openxmlformats.org/officeDocument/2006/relationships/audio" Target="../media/media1.mp3"/><Relationship Id="rId16" Type="http://schemas.openxmlformats.org/officeDocument/2006/relationships/image" Target="../media/image9.png"/><Relationship Id="rId1" Type="http://schemas.microsoft.com/office/2007/relationships/media" Target="../media/media1.mp3"/><Relationship Id="rId6" Type="http://schemas.openxmlformats.org/officeDocument/2006/relationships/image" Target="../media/image2.png"/><Relationship Id="rId11" Type="http://schemas.openxmlformats.org/officeDocument/2006/relationships/slide" Target="slide3.xml"/><Relationship Id="rId5" Type="http://schemas.openxmlformats.org/officeDocument/2006/relationships/slide" Target="slide5.xml"/><Relationship Id="rId15" Type="http://schemas.openxmlformats.org/officeDocument/2006/relationships/image" Target="../media/image8.png"/><Relationship Id="rId10" Type="http://schemas.openxmlformats.org/officeDocument/2006/relationships/image" Target="../media/image4.png"/><Relationship Id="rId4" Type="http://schemas.openxmlformats.org/officeDocument/2006/relationships/notesSlide" Target="../notesSlides/notesSlide1.xml"/><Relationship Id="rId9" Type="http://schemas.openxmlformats.org/officeDocument/2006/relationships/slide" Target="slide6.xml"/><Relationship Id="rId1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audio" Target="../media/audio2.wav"/></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2.png"/><Relationship Id="rId4" Type="http://schemas.microsoft.com/office/2007/relationships/hdphoto" Target="../media/hdphoto5.wdp"/></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audio" Target="../media/audio2.wav"/><Relationship Id="rId4" Type="http://schemas.openxmlformats.org/officeDocument/2006/relationships/audio" Target="../media/audio1.wav"/></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audio" Target="../media/audio2.wav"/></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nhilinh.phan/" TargetMode="External"/><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hyperlink" Target="https://www.facebook.com/groups/44309690375158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2.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notesSlide" Target="../notesSlides/notes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6" y="0"/>
            <a:ext cx="12157087" cy="6858000"/>
          </a:xfrm>
          <a:prstGeom prst="rect">
            <a:avLst/>
          </a:prstGeom>
        </p:spPr>
      </p:pic>
      <p:sp>
        <p:nvSpPr>
          <p:cNvPr id="5" name="Title 1"/>
          <p:cNvSpPr txBox="1">
            <a:spLocks/>
          </p:cNvSpPr>
          <p:nvPr/>
        </p:nvSpPr>
        <p:spPr>
          <a:xfrm>
            <a:off x="16042" y="2743200"/>
            <a:ext cx="7970839" cy="1371600"/>
          </a:xfrm>
          <a:prstGeom prst="rect">
            <a:avLst/>
          </a:prstGeom>
          <a:solidFill>
            <a:schemeClr val="bg1"/>
          </a:solidFill>
        </p:spPr>
        <p:txBody>
          <a:bodyPr vert="horz" lIns="121725" tIns="60862" rIns="121725" bIns="60862" rtlCol="0" anchor="ct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8000" b="1" smtClean="0">
                <a:latin typeface="Arial" pitchFamily="34" charset="0"/>
                <a:ea typeface="Arial-Rounded" pitchFamily="34" charset="0"/>
                <a:cs typeface="Arial" pitchFamily="34" charset="0"/>
              </a:rPr>
              <a:t>TIẾNG VIỆT 2</a:t>
            </a:r>
            <a:endParaRPr lang="en-US" sz="8000" b="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39460319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 xmlns:a16="http://schemas.microsoft.com/office/drawing/2014/main" id="{83DE1F8B-C43D-4B7A-8155-BEAC33AC1D49}"/>
              </a:ext>
            </a:extLst>
          </p:cNvPr>
          <p:cNvSpPr txBox="1"/>
          <p:nvPr/>
        </p:nvSpPr>
        <p:spPr>
          <a:xfrm>
            <a:off x="423975" y="935534"/>
            <a:ext cx="11269885" cy="5693866"/>
          </a:xfrm>
          <a:prstGeom prst="rect">
            <a:avLst/>
          </a:prstGeom>
          <a:noFill/>
        </p:spPr>
        <p:txBody>
          <a:bodyPr wrap="square" rtlCol="0">
            <a:spAutoFit/>
          </a:bodyPr>
          <a:lstStyle/>
          <a:p>
            <a:pPr algn="just"/>
            <a:r>
              <a:rPr lang="vi-VN" sz="2800">
                <a:solidFill>
                  <a:srgbClr val="002060"/>
                </a:solidFill>
                <a:latin typeface="Arial-Rounded" pitchFamily="34" charset="0"/>
                <a:ea typeface="Arial-Rounded" pitchFamily="34" charset="0"/>
                <a:cs typeface="Arial-Rounded" pitchFamily="34" charset="0"/>
              </a:rPr>
              <a:t> </a:t>
            </a:r>
            <a:r>
              <a:rPr lang="en-US" sz="2800">
                <a:solidFill>
                  <a:srgbClr val="002060"/>
                </a:solidFill>
                <a:latin typeface="Arial-Rounded" pitchFamily="34" charset="0"/>
                <a:ea typeface="Arial-Rounded" pitchFamily="34" charset="0"/>
                <a:cs typeface="Arial-Rounded" pitchFamily="34" charset="0"/>
              </a:rPr>
              <a:t> </a:t>
            </a:r>
            <a:r>
              <a:rPr lang="en-US" sz="2800" smtClean="0">
                <a:solidFill>
                  <a:srgbClr val="002060"/>
                </a:solidFill>
                <a:latin typeface="Arial-Rounded" pitchFamily="34" charset="0"/>
                <a:ea typeface="Arial-Rounded" pitchFamily="34" charset="0"/>
                <a:cs typeface="Arial-Rounded" pitchFamily="34" charset="0"/>
              </a:rPr>
              <a:t>    </a:t>
            </a:r>
            <a:r>
              <a:rPr lang="vi-VN" sz="2800" smtClean="0">
                <a:solidFill>
                  <a:srgbClr val="002060"/>
                </a:solidFill>
                <a:latin typeface="Arial-Rounded" pitchFamily="34" charset="0"/>
                <a:ea typeface="Arial-Rounded" pitchFamily="34" charset="0"/>
                <a:cs typeface="Arial-Rounded" pitchFamily="34" charset="0"/>
              </a:rPr>
              <a:t>Bỗng </a:t>
            </a:r>
            <a:r>
              <a:rPr lang="vi-VN" sz="2800">
                <a:solidFill>
                  <a:srgbClr val="002060"/>
                </a:solidFill>
                <a:latin typeface="Arial-Rounded" pitchFamily="34" charset="0"/>
                <a:ea typeface="Arial-Rounded" pitchFamily="34" charset="0"/>
                <a:cs typeface="Arial-Rounded" pitchFamily="34" charset="0"/>
              </a:rPr>
              <a:t>dưng, gió ào ào nổi lên. Có tiếng động gì lạ lắm. Những chiếc lá khô </a:t>
            </a:r>
            <a:r>
              <a:rPr lang="vi-VN" sz="2800" b="1">
                <a:solidFill>
                  <a:srgbClr val="FF0000"/>
                </a:solidFill>
                <a:latin typeface="Arial-Rounded" pitchFamily="34" charset="0"/>
                <a:ea typeface="Arial-Rounded" pitchFamily="34" charset="0"/>
                <a:cs typeface="Arial-Rounded" pitchFamily="34" charset="0"/>
              </a:rPr>
              <a:t>lạt xạt </a:t>
            </a:r>
            <a:r>
              <a:rPr lang="vi-VN" sz="2800">
                <a:solidFill>
                  <a:srgbClr val="002060"/>
                </a:solidFill>
                <a:latin typeface="Arial-Rounded" pitchFamily="34" charset="0"/>
                <a:ea typeface="Arial-Rounded" pitchFamily="34" charset="0"/>
                <a:cs typeface="Arial-Rounded" pitchFamily="34" charset="0"/>
              </a:rPr>
              <a:t>lướt trên cỏ. Cây xấu hổ co </a:t>
            </a:r>
            <a:r>
              <a:rPr lang="vi-VN" sz="2800" b="1">
                <a:solidFill>
                  <a:srgbClr val="FF0000"/>
                </a:solidFill>
                <a:latin typeface="Arial-Rounded" pitchFamily="34" charset="0"/>
                <a:ea typeface="Arial-Rounded" pitchFamily="34" charset="0"/>
                <a:cs typeface="Arial-Rounded" pitchFamily="34" charset="0"/>
              </a:rPr>
              <a:t>rúm</a:t>
            </a:r>
            <a:r>
              <a:rPr lang="vi-VN" sz="2800">
                <a:solidFill>
                  <a:srgbClr val="002060"/>
                </a:solidFill>
                <a:latin typeface="Arial-Rounded" pitchFamily="34" charset="0"/>
                <a:ea typeface="Arial-Rounded" pitchFamily="34" charset="0"/>
                <a:cs typeface="Arial-Rounded" pitchFamily="34" charset="0"/>
              </a:rPr>
              <a:t> mình lại.</a:t>
            </a:r>
          </a:p>
          <a:p>
            <a:pPr algn="just"/>
            <a:r>
              <a:rPr lang="vi-VN" sz="2800">
                <a:solidFill>
                  <a:srgbClr val="002060"/>
                </a:solidFill>
                <a:latin typeface="Arial-Rounded" pitchFamily="34" charset="0"/>
                <a:ea typeface="Arial-Rounded" pitchFamily="34" charset="0"/>
                <a:cs typeface="Arial-Rounded" pitchFamily="34" charset="0"/>
              </a:rPr>
              <a:t>      Nó bỗng thấy </a:t>
            </a:r>
            <a:r>
              <a:rPr lang="vi-VN" sz="2800" b="1">
                <a:solidFill>
                  <a:srgbClr val="FF0000"/>
                </a:solidFill>
                <a:latin typeface="Arial-Rounded" pitchFamily="34" charset="0"/>
                <a:ea typeface="Arial-Rounded" pitchFamily="34" charset="0"/>
                <a:cs typeface="Arial-Rounded" pitchFamily="34" charset="0"/>
              </a:rPr>
              <a:t>xung quanh xôn xao</a:t>
            </a:r>
            <a:r>
              <a:rPr lang="vi-VN" sz="2800">
                <a:solidFill>
                  <a:srgbClr val="002060"/>
                </a:solidFill>
                <a:latin typeface="Arial-Rounded" pitchFamily="34" charset="0"/>
                <a:ea typeface="Arial-Rounded" pitchFamily="34" charset="0"/>
                <a:cs typeface="Arial-Rounded" pitchFamily="34" charset="0"/>
              </a:rPr>
              <a:t>. Nó hé mắt nhìn: không có gì lạ cả. Bấy giờ, nó mới mở bừng những con mắt lá. Quả nhiên, không có gì lạ thật.</a:t>
            </a:r>
          </a:p>
          <a:p>
            <a:pPr algn="just"/>
            <a:r>
              <a:rPr lang="vi-VN" sz="2800">
                <a:solidFill>
                  <a:srgbClr val="002060"/>
                </a:solidFill>
                <a:latin typeface="Arial-Rounded" pitchFamily="34" charset="0"/>
                <a:ea typeface="Arial-Rounded" pitchFamily="34" charset="0"/>
                <a:cs typeface="Arial-Rounded" pitchFamily="34" charset="0"/>
              </a:rPr>
              <a:t>      Nhưng những cây cỏ xung quanh vẫn cứ xôn xao. Thì ra, vừa có một con chim xanh biếc, toàn thân </a:t>
            </a:r>
            <a:r>
              <a:rPr lang="vi-VN" sz="2800" b="1">
                <a:solidFill>
                  <a:srgbClr val="FF0000"/>
                </a:solidFill>
                <a:latin typeface="Arial-Rounded" pitchFamily="34" charset="0"/>
                <a:ea typeface="Arial-Rounded" pitchFamily="34" charset="0"/>
                <a:cs typeface="Arial-Rounded" pitchFamily="34" charset="0"/>
              </a:rPr>
              <a:t>lóng lánh</a:t>
            </a:r>
            <a:r>
              <a:rPr lang="vi-VN" sz="2800">
                <a:solidFill>
                  <a:srgbClr val="002060"/>
                </a:solidFill>
                <a:latin typeface="Arial-Rounded" pitchFamily="34" charset="0"/>
                <a:ea typeface="Arial-Rounded" pitchFamily="34" charset="0"/>
                <a:cs typeface="Arial-Rounded" pitchFamily="34" charset="0"/>
              </a:rPr>
              <a:t> như tự tỏa sáng không biết từ đâu bay tới. Chim đậu một thoáng trên cành thanh mai rồi lại vội bay đi. Các cây cỏ </a:t>
            </a:r>
            <a:r>
              <a:rPr lang="vi-VN" sz="2800" b="1">
                <a:solidFill>
                  <a:srgbClr val="FF0000"/>
                </a:solidFill>
                <a:latin typeface="Arial-Rounded" pitchFamily="34" charset="0"/>
                <a:ea typeface="Arial-Rounded" pitchFamily="34" charset="0"/>
                <a:cs typeface="Arial-Rounded" pitchFamily="34" charset="0"/>
              </a:rPr>
              <a:t>xuýt xoa</a:t>
            </a:r>
            <a:r>
              <a:rPr lang="vi-VN" sz="2800">
                <a:solidFill>
                  <a:srgbClr val="002060"/>
                </a:solidFill>
                <a:latin typeface="Arial-Rounded" pitchFamily="34" charset="0"/>
                <a:ea typeface="Arial-Rounded" pitchFamily="34" charset="0"/>
                <a:cs typeface="Arial-Rounded" pitchFamily="34" charset="0"/>
              </a:rPr>
              <a:t>: biết bao nhiêu con chim đã bay qua đây, chưa có con nào đẹp đến thế.</a:t>
            </a:r>
          </a:p>
          <a:p>
            <a:pPr algn="just"/>
            <a:r>
              <a:rPr lang="vi-VN" sz="2800">
                <a:solidFill>
                  <a:srgbClr val="002060"/>
                </a:solidFill>
                <a:latin typeface="Arial-Rounded" pitchFamily="34" charset="0"/>
                <a:ea typeface="Arial-Rounded" pitchFamily="34" charset="0"/>
                <a:cs typeface="Arial-Rounded" pitchFamily="34" charset="0"/>
              </a:rPr>
              <a:t>      Càng nghe bạn bè </a:t>
            </a:r>
            <a:r>
              <a:rPr lang="vi-VN" sz="2800" b="1">
                <a:solidFill>
                  <a:srgbClr val="FF0000"/>
                </a:solidFill>
                <a:latin typeface="Arial-Rounded" pitchFamily="34" charset="0"/>
                <a:ea typeface="Arial-Rounded" pitchFamily="34" charset="0"/>
                <a:cs typeface="Arial-Rounded" pitchFamily="34" charset="0"/>
              </a:rPr>
              <a:t>trầm trồ</a:t>
            </a:r>
            <a:r>
              <a:rPr lang="vi-VN" sz="2800">
                <a:solidFill>
                  <a:srgbClr val="002060"/>
                </a:solidFill>
                <a:latin typeface="Arial-Rounded" pitchFamily="34" charset="0"/>
                <a:ea typeface="Arial-Rounded" pitchFamily="34" charset="0"/>
                <a:cs typeface="Arial-Rounded" pitchFamily="34" charset="0"/>
              </a:rPr>
              <a:t>, cây xấu hổ càng tiếc. Không biết bao giờ con chim xanh ấy quay </a:t>
            </a:r>
            <a:r>
              <a:rPr lang="vi-VN" sz="2800" b="1">
                <a:solidFill>
                  <a:srgbClr val="FF0000"/>
                </a:solidFill>
                <a:latin typeface="Arial-Rounded" pitchFamily="34" charset="0"/>
                <a:ea typeface="Arial-Rounded" pitchFamily="34" charset="0"/>
                <a:cs typeface="Arial-Rounded" pitchFamily="34" charset="0"/>
              </a:rPr>
              <a:t>trở lại</a:t>
            </a:r>
            <a:r>
              <a:rPr lang="vi-VN" sz="2800">
                <a:solidFill>
                  <a:srgbClr val="002060"/>
                </a:solidFill>
                <a:latin typeface="Arial-Rounded" pitchFamily="34" charset="0"/>
                <a:ea typeface="Arial-Rounded" pitchFamily="34" charset="0"/>
                <a:cs typeface="Arial-Rounded" pitchFamily="34" charset="0"/>
              </a:rPr>
              <a:t>.</a:t>
            </a:r>
          </a:p>
          <a:p>
            <a:pPr algn="r"/>
            <a:r>
              <a:rPr lang="vi-VN" sz="2800">
                <a:solidFill>
                  <a:srgbClr val="002060"/>
                </a:solidFill>
                <a:latin typeface="Arial-Rounded" pitchFamily="34" charset="0"/>
                <a:ea typeface="Arial-Rounded" pitchFamily="34" charset="0"/>
                <a:cs typeface="Arial-Rounded" pitchFamily="34" charset="0"/>
              </a:rPr>
              <a:t>(</a:t>
            </a:r>
            <a:r>
              <a:rPr lang="vi-VN" sz="2800" i="1">
                <a:solidFill>
                  <a:srgbClr val="002060"/>
                </a:solidFill>
                <a:latin typeface="Arial-Rounded" pitchFamily="34" charset="0"/>
                <a:ea typeface="Arial-Rounded" pitchFamily="34" charset="0"/>
                <a:cs typeface="Arial-Rounded" pitchFamily="34" charset="0"/>
              </a:rPr>
              <a:t>Theo </a:t>
            </a:r>
            <a:r>
              <a:rPr lang="vi-VN" sz="2800">
                <a:solidFill>
                  <a:srgbClr val="002060"/>
                </a:solidFill>
                <a:latin typeface="Arial-Rounded" pitchFamily="34" charset="0"/>
                <a:ea typeface="Arial-Rounded" pitchFamily="34" charset="0"/>
                <a:cs typeface="Arial-Rounded" pitchFamily="34" charset="0"/>
              </a:rPr>
              <a:t>Trần Hoài Dương)</a:t>
            </a:r>
            <a:endParaRPr lang="en-US" sz="2800" dirty="0">
              <a:solidFill>
                <a:srgbClr val="002060"/>
              </a:solidFill>
              <a:latin typeface="Arial-Rounded" pitchFamily="34" charset="0"/>
              <a:ea typeface="Arial-Rounded" pitchFamily="34" charset="0"/>
              <a:cs typeface="Arial-Rounded" pitchFamily="34" charset="0"/>
            </a:endParaRPr>
          </a:p>
        </p:txBody>
      </p:sp>
      <p:sp>
        <p:nvSpPr>
          <p:cNvPr id="11" name="TextBox 10">
            <a:extLst>
              <a:ext uri="{FF2B5EF4-FFF2-40B4-BE49-F238E27FC236}">
                <a16:creationId xmlns="" xmlns:a16="http://schemas.microsoft.com/office/drawing/2014/main" id="{EC1E3D26-0FBF-489D-9BF9-77F94C02DE90}"/>
              </a:ext>
            </a:extLst>
          </p:cNvPr>
          <p:cNvSpPr txBox="1"/>
          <p:nvPr/>
        </p:nvSpPr>
        <p:spPr>
          <a:xfrm>
            <a:off x="783000" y="166330"/>
            <a:ext cx="10327119" cy="707886"/>
          </a:xfrm>
          <a:prstGeom prst="rect">
            <a:avLst/>
          </a:prstGeom>
          <a:noFill/>
        </p:spPr>
        <p:txBody>
          <a:bodyPr wrap="square" rtlCol="0">
            <a:spAutoFit/>
          </a:bodyPr>
          <a:lstStyle/>
          <a:p>
            <a:pPr algn="ctr"/>
            <a:r>
              <a:rPr lang="en-US" sz="4000" b="1" smtClean="0">
                <a:solidFill>
                  <a:schemeClr val="accent6"/>
                </a:solidFill>
                <a:latin typeface="Arial-Rounded" pitchFamily="34" charset="0"/>
                <a:ea typeface="Arial-Rounded" pitchFamily="34" charset="0"/>
                <a:cs typeface="Arial-Rounded" pitchFamily="34" charset="0"/>
              </a:rPr>
              <a:t>CÂY XẤU HỔ</a:t>
            </a:r>
            <a:endParaRPr lang="en-US" sz="4000" b="1" dirty="0">
              <a:solidFill>
                <a:schemeClr val="accent6"/>
              </a:solidFill>
              <a:latin typeface="Arial-Rounded" pitchFamily="34" charset="0"/>
              <a:ea typeface="Arial-Rounded" pitchFamily="34" charset="0"/>
              <a:cs typeface="Arial-Rounded" pitchFamily="34" charset="0"/>
            </a:endParaRPr>
          </a:p>
        </p:txBody>
      </p:sp>
      <p:cxnSp>
        <p:nvCxnSpPr>
          <p:cNvPr id="4" name="Straight Connector 3"/>
          <p:cNvCxnSpPr/>
          <p:nvPr/>
        </p:nvCxnSpPr>
        <p:spPr>
          <a:xfrm>
            <a:off x="5485693" y="791980"/>
            <a:ext cx="186731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422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377" y="1645170"/>
            <a:ext cx="685800" cy="584775"/>
          </a:xfrm>
          <a:prstGeom prst="rect">
            <a:avLst/>
          </a:prstGeom>
          <a:noFill/>
        </p:spPr>
        <p:txBody>
          <a:bodyPr wrap="square" rtlCol="0">
            <a:spAutoFit/>
          </a:bodyPr>
          <a:lstStyle/>
          <a:p>
            <a:r>
              <a:rPr lang="en-US" sz="3200" b="1" smtClean="0">
                <a:solidFill>
                  <a:srgbClr val="002060"/>
                </a:solidFill>
                <a:latin typeface="Arial" pitchFamily="34" charset="0"/>
                <a:cs typeface="Arial" pitchFamily="34" charset="0"/>
              </a:rPr>
              <a:t>(1)</a:t>
            </a:r>
            <a:endParaRPr lang="en-US" sz="3200" b="1">
              <a:solidFill>
                <a:srgbClr val="002060"/>
              </a:solidFill>
              <a:latin typeface="Arial" pitchFamily="34" charset="0"/>
              <a:cs typeface="Arial" pitchFamily="34" charset="0"/>
            </a:endParaRPr>
          </a:p>
        </p:txBody>
      </p:sp>
      <p:sp>
        <p:nvSpPr>
          <p:cNvPr id="7" name="TextBox 6"/>
          <p:cNvSpPr txBox="1"/>
          <p:nvPr/>
        </p:nvSpPr>
        <p:spPr>
          <a:xfrm>
            <a:off x="46377" y="4769370"/>
            <a:ext cx="685800" cy="584775"/>
          </a:xfrm>
          <a:prstGeom prst="rect">
            <a:avLst/>
          </a:prstGeom>
          <a:noFill/>
        </p:spPr>
        <p:txBody>
          <a:bodyPr wrap="square" rtlCol="0">
            <a:spAutoFit/>
          </a:bodyPr>
          <a:lstStyle/>
          <a:p>
            <a:r>
              <a:rPr lang="en-US" sz="3200" b="1" smtClean="0">
                <a:solidFill>
                  <a:srgbClr val="002060"/>
                </a:solidFill>
                <a:latin typeface="Arial" pitchFamily="34" charset="0"/>
                <a:cs typeface="Arial" pitchFamily="34" charset="0"/>
              </a:rPr>
              <a:t>(2)</a:t>
            </a:r>
            <a:endParaRPr lang="en-US" sz="3200" b="1">
              <a:solidFill>
                <a:srgbClr val="002060"/>
              </a:solidFill>
              <a:latin typeface="Arial" pitchFamily="34" charset="0"/>
              <a:cs typeface="Arial" pitchFamily="34" charset="0"/>
            </a:endParaRPr>
          </a:p>
        </p:txBody>
      </p:sp>
      <p:sp>
        <p:nvSpPr>
          <p:cNvPr id="8" name="TextBox 7">
            <a:extLst>
              <a:ext uri="{FF2B5EF4-FFF2-40B4-BE49-F238E27FC236}">
                <a16:creationId xmlns="" xmlns:a16="http://schemas.microsoft.com/office/drawing/2014/main" id="{83DE1F8B-C43D-4B7A-8155-BEAC33AC1D49}"/>
              </a:ext>
            </a:extLst>
          </p:cNvPr>
          <p:cNvSpPr txBox="1"/>
          <p:nvPr/>
        </p:nvSpPr>
        <p:spPr>
          <a:xfrm>
            <a:off x="830835" y="973884"/>
            <a:ext cx="10799506" cy="5693866"/>
          </a:xfrm>
          <a:prstGeom prst="rect">
            <a:avLst/>
          </a:prstGeom>
          <a:noFill/>
        </p:spPr>
        <p:txBody>
          <a:bodyPr wrap="square" rtlCol="0">
            <a:spAutoFit/>
          </a:bodyPr>
          <a:lstStyle/>
          <a:p>
            <a:pPr algn="just"/>
            <a:r>
              <a:rPr lang="en-US" sz="2800">
                <a:solidFill>
                  <a:srgbClr val="002060"/>
                </a:solidFill>
                <a:latin typeface="Arial-Rounded" pitchFamily="34" charset="0"/>
                <a:ea typeface="Arial-Rounded" pitchFamily="34" charset="0"/>
                <a:cs typeface="Arial-Rounded" pitchFamily="34" charset="0"/>
              </a:rPr>
              <a:t> </a:t>
            </a:r>
            <a:r>
              <a:rPr lang="en-US" sz="2800" smtClean="0">
                <a:solidFill>
                  <a:srgbClr val="002060"/>
                </a:solidFill>
                <a:latin typeface="Arial-Rounded" pitchFamily="34" charset="0"/>
                <a:ea typeface="Arial-Rounded" pitchFamily="34" charset="0"/>
                <a:cs typeface="Arial-Rounded" pitchFamily="34" charset="0"/>
              </a:rPr>
              <a:t>     </a:t>
            </a:r>
            <a:r>
              <a:rPr lang="vi-VN" sz="2800" smtClean="0">
                <a:solidFill>
                  <a:srgbClr val="002060"/>
                </a:solidFill>
                <a:latin typeface="Arial-Rounded" pitchFamily="34" charset="0"/>
                <a:ea typeface="Arial-Rounded" pitchFamily="34" charset="0"/>
                <a:cs typeface="Arial-Rounded" pitchFamily="34" charset="0"/>
              </a:rPr>
              <a:t>Bỗng </a:t>
            </a:r>
            <a:r>
              <a:rPr lang="vi-VN" sz="2800">
                <a:solidFill>
                  <a:srgbClr val="002060"/>
                </a:solidFill>
                <a:latin typeface="Arial-Rounded" pitchFamily="34" charset="0"/>
                <a:ea typeface="Arial-Rounded" pitchFamily="34" charset="0"/>
                <a:cs typeface="Arial-Rounded" pitchFamily="34" charset="0"/>
              </a:rPr>
              <a:t>dưng, gió ào ào nổi lên. Có tiếng động gì lạ lắm. Những chiếc lá khô lạt xạt lướt trên cỏ. Cây xấu hổ co rúm mình lại.</a:t>
            </a:r>
          </a:p>
          <a:p>
            <a:pPr algn="just"/>
            <a:r>
              <a:rPr lang="vi-VN" sz="2800">
                <a:solidFill>
                  <a:srgbClr val="002060"/>
                </a:solidFill>
                <a:latin typeface="Arial-Rounded" pitchFamily="34" charset="0"/>
                <a:ea typeface="Arial-Rounded" pitchFamily="34" charset="0"/>
                <a:cs typeface="Arial-Rounded" pitchFamily="34" charset="0"/>
              </a:rPr>
              <a:t>      Nó bỗng thấy xung quanh xôn xao. Nó hé mắt nhìn: không có gì lạ cả. Bấy giờ, nó mới mở bừng những con mắt lá. Quả nhiên, không có gì lạ thật.</a:t>
            </a:r>
          </a:p>
          <a:p>
            <a:pPr algn="just"/>
            <a:r>
              <a:rPr lang="vi-VN" sz="2800">
                <a:solidFill>
                  <a:srgbClr val="002060"/>
                </a:solidFill>
                <a:latin typeface="Arial-Rounded" pitchFamily="34" charset="0"/>
                <a:ea typeface="Arial-Rounded" pitchFamily="34" charset="0"/>
                <a:cs typeface="Arial-Rounded" pitchFamily="34" charset="0"/>
              </a:rPr>
              <a:t>      Nhưng những cây cỏ xung quanh vẫn cứ xôn xao. Thì ra, vừa có một con chim xanh biếc, toàn thân lóng lánh như tự tỏa sáng không biết từ đâu bay tới. Chim đậu một thoáng trên cành thanh mai rồi lại vội bay đi. Các cây cỏ xuýt xoa: biết bao nhiêu con chim đã bay qua đây, chưa có con nào đẹp đến thế.</a:t>
            </a:r>
          </a:p>
          <a:p>
            <a:pPr algn="just"/>
            <a:r>
              <a:rPr lang="vi-VN" sz="2800">
                <a:solidFill>
                  <a:srgbClr val="002060"/>
                </a:solidFill>
                <a:latin typeface="Arial-Rounded" pitchFamily="34" charset="0"/>
                <a:ea typeface="Arial-Rounded" pitchFamily="34" charset="0"/>
                <a:cs typeface="Arial-Rounded" pitchFamily="34" charset="0"/>
              </a:rPr>
              <a:t>      Càng nghe bạn bè trầm trồ, cây xấu hổ càng tiếc. Không biết bao giờ con chim xanh ấy quay trở lại.</a:t>
            </a:r>
          </a:p>
          <a:p>
            <a:pPr algn="r"/>
            <a:r>
              <a:rPr lang="vi-VN" sz="2800">
                <a:solidFill>
                  <a:srgbClr val="002060"/>
                </a:solidFill>
                <a:latin typeface="Arial-Rounded" pitchFamily="34" charset="0"/>
                <a:ea typeface="Arial-Rounded" pitchFamily="34" charset="0"/>
                <a:cs typeface="Arial-Rounded" pitchFamily="34" charset="0"/>
              </a:rPr>
              <a:t>(</a:t>
            </a:r>
            <a:r>
              <a:rPr lang="vi-VN" sz="2800" i="1">
                <a:solidFill>
                  <a:srgbClr val="002060"/>
                </a:solidFill>
                <a:latin typeface="Arial-Rounded" pitchFamily="34" charset="0"/>
                <a:ea typeface="Arial-Rounded" pitchFamily="34" charset="0"/>
                <a:cs typeface="Arial-Rounded" pitchFamily="34" charset="0"/>
              </a:rPr>
              <a:t>Theo </a:t>
            </a:r>
            <a:r>
              <a:rPr lang="vi-VN" sz="2800">
                <a:solidFill>
                  <a:srgbClr val="002060"/>
                </a:solidFill>
                <a:latin typeface="Arial-Rounded" pitchFamily="34" charset="0"/>
                <a:ea typeface="Arial-Rounded" pitchFamily="34" charset="0"/>
                <a:cs typeface="Arial-Rounded" pitchFamily="34" charset="0"/>
              </a:rPr>
              <a:t>Trần Hoài Dương)</a:t>
            </a:r>
            <a:endParaRPr lang="en-US" sz="2800" dirty="0">
              <a:solidFill>
                <a:srgbClr val="002060"/>
              </a:solidFill>
              <a:latin typeface="Arial-Rounded" pitchFamily="34" charset="0"/>
              <a:ea typeface="Arial-Rounded" pitchFamily="34" charset="0"/>
              <a:cs typeface="Arial-Rounded" pitchFamily="34" charset="0"/>
            </a:endParaRPr>
          </a:p>
        </p:txBody>
      </p:sp>
      <p:sp>
        <p:nvSpPr>
          <p:cNvPr id="10" name="TextBox 9">
            <a:extLst>
              <a:ext uri="{FF2B5EF4-FFF2-40B4-BE49-F238E27FC236}">
                <a16:creationId xmlns="" xmlns:a16="http://schemas.microsoft.com/office/drawing/2014/main" id="{EC1E3D26-0FBF-489D-9BF9-77F94C02DE90}"/>
              </a:ext>
            </a:extLst>
          </p:cNvPr>
          <p:cNvSpPr txBox="1"/>
          <p:nvPr/>
        </p:nvSpPr>
        <p:spPr>
          <a:xfrm>
            <a:off x="1067029" y="273570"/>
            <a:ext cx="10327119" cy="707886"/>
          </a:xfrm>
          <a:prstGeom prst="rect">
            <a:avLst/>
          </a:prstGeom>
          <a:noFill/>
        </p:spPr>
        <p:txBody>
          <a:bodyPr wrap="square" rtlCol="0">
            <a:spAutoFit/>
          </a:bodyPr>
          <a:lstStyle/>
          <a:p>
            <a:pPr algn="ctr"/>
            <a:r>
              <a:rPr lang="en-US" sz="4000" b="1">
                <a:solidFill>
                  <a:schemeClr val="accent6"/>
                </a:solidFill>
                <a:latin typeface="Arial-Rounded" pitchFamily="34" charset="0"/>
                <a:ea typeface="Arial-Rounded" pitchFamily="34" charset="0"/>
                <a:cs typeface="Arial-Rounded" pitchFamily="34" charset="0"/>
              </a:rPr>
              <a:t>CÂY XẤU HỔ</a:t>
            </a:r>
            <a:endParaRPr lang="en-US" sz="4000" b="1" dirty="0">
              <a:solidFill>
                <a:schemeClr val="accent6"/>
              </a:solidFill>
              <a:latin typeface="Arial-Rounded" pitchFamily="34" charset="0"/>
              <a:ea typeface="Arial-Rounded" pitchFamily="34" charset="0"/>
              <a:cs typeface="Arial-Rounded" pitchFamily="34" charset="0"/>
            </a:endParaRPr>
          </a:p>
        </p:txBody>
      </p:sp>
      <p:sp>
        <p:nvSpPr>
          <p:cNvPr id="11" name="TextBox 10">
            <a:extLst>
              <a:ext uri="{FF2B5EF4-FFF2-40B4-BE49-F238E27FC236}">
                <a16:creationId xmlns="" xmlns:a16="http://schemas.microsoft.com/office/drawing/2014/main" id="{83DE1F8B-C43D-4B7A-8155-BEAC33AC1D49}"/>
              </a:ext>
            </a:extLst>
          </p:cNvPr>
          <p:cNvSpPr txBox="1"/>
          <p:nvPr/>
        </p:nvSpPr>
        <p:spPr>
          <a:xfrm>
            <a:off x="831903" y="959370"/>
            <a:ext cx="10799506" cy="5693866"/>
          </a:xfrm>
          <a:prstGeom prst="rect">
            <a:avLst/>
          </a:prstGeom>
          <a:solidFill>
            <a:schemeClr val="bg1"/>
          </a:solidFill>
        </p:spPr>
        <p:txBody>
          <a:bodyPr wrap="square" rtlCol="0">
            <a:spAutoFit/>
          </a:bodyPr>
          <a:lstStyle/>
          <a:p>
            <a:pPr algn="just"/>
            <a:r>
              <a:rPr lang="en-US" sz="2800">
                <a:solidFill>
                  <a:srgbClr val="002060"/>
                </a:solidFill>
                <a:latin typeface="Arial-Rounded" pitchFamily="34" charset="0"/>
                <a:ea typeface="Arial-Rounded" pitchFamily="34" charset="0"/>
                <a:cs typeface="Arial-Rounded" pitchFamily="34" charset="0"/>
              </a:rPr>
              <a:t> </a:t>
            </a:r>
            <a:r>
              <a:rPr lang="en-US" sz="2800" smtClean="0">
                <a:solidFill>
                  <a:srgbClr val="002060"/>
                </a:solidFill>
                <a:latin typeface="Arial-Rounded" pitchFamily="34" charset="0"/>
                <a:ea typeface="Arial-Rounded" pitchFamily="34" charset="0"/>
                <a:cs typeface="Arial-Rounded" pitchFamily="34" charset="0"/>
              </a:rPr>
              <a:t>     </a:t>
            </a:r>
            <a:r>
              <a:rPr lang="vi-VN" sz="2800" smtClean="0">
                <a:solidFill>
                  <a:srgbClr val="002060"/>
                </a:solidFill>
                <a:latin typeface="Arial-Rounded" pitchFamily="34" charset="0"/>
                <a:ea typeface="Arial-Rounded" pitchFamily="34" charset="0"/>
                <a:cs typeface="Arial-Rounded" pitchFamily="34" charset="0"/>
              </a:rPr>
              <a:t>Bỗng </a:t>
            </a:r>
            <a:r>
              <a:rPr lang="vi-VN" sz="2800">
                <a:solidFill>
                  <a:srgbClr val="002060"/>
                </a:solidFill>
                <a:latin typeface="Arial-Rounded" pitchFamily="34" charset="0"/>
                <a:ea typeface="Arial-Rounded" pitchFamily="34" charset="0"/>
                <a:cs typeface="Arial-Rounded" pitchFamily="34" charset="0"/>
              </a:rPr>
              <a:t>dưng, gió ào ào nổi lên. Có tiếng động gì lạ lắm. Những chiếc lá khô lạt xạt lướt trên cỏ. Cây xấu hổ co rúm mình lại.</a:t>
            </a:r>
          </a:p>
          <a:p>
            <a:pPr algn="just"/>
            <a:r>
              <a:rPr lang="vi-VN" sz="2800">
                <a:solidFill>
                  <a:srgbClr val="002060"/>
                </a:solidFill>
                <a:latin typeface="Arial-Rounded" pitchFamily="34" charset="0"/>
                <a:ea typeface="Arial-Rounded" pitchFamily="34" charset="0"/>
                <a:cs typeface="Arial-Rounded" pitchFamily="34" charset="0"/>
              </a:rPr>
              <a:t>      Nó bỗng thấy xung quanh xôn xao. Nó hé mắt nhìn: không có gì lạ cả. Bấy giờ, nó mới mở bừng những con mắt lá. Quả nhiên, không có gì lạ thật.</a:t>
            </a:r>
          </a:p>
          <a:p>
            <a:pPr algn="just"/>
            <a:r>
              <a:rPr lang="vi-VN" sz="2800">
                <a:solidFill>
                  <a:srgbClr val="002060"/>
                </a:solidFill>
                <a:latin typeface="Arial-Rounded" pitchFamily="34" charset="0"/>
                <a:ea typeface="Arial-Rounded" pitchFamily="34" charset="0"/>
                <a:cs typeface="Arial-Rounded" pitchFamily="34" charset="0"/>
              </a:rPr>
              <a:t>      Nhưng những cây cỏ xung quanh vẫn cứ xôn xao. Thì ra, vừa có một con chim xanh biếc, toàn thân lóng lánh như tự tỏa sáng không biết từ đâu bay tới. Chim đậu một thoáng trên cành thanh mai rồi lại vội bay đi. Các cây cỏ xuýt xoa: biết bao nhiêu con chim đã bay qua đây, chưa có con nào đẹp đến thế.</a:t>
            </a:r>
          </a:p>
          <a:p>
            <a:pPr algn="just"/>
            <a:r>
              <a:rPr lang="vi-VN" sz="2800">
                <a:solidFill>
                  <a:srgbClr val="002060"/>
                </a:solidFill>
                <a:latin typeface="Arial-Rounded" pitchFamily="34" charset="0"/>
                <a:ea typeface="Arial-Rounded" pitchFamily="34" charset="0"/>
                <a:cs typeface="Arial-Rounded" pitchFamily="34" charset="0"/>
              </a:rPr>
              <a:t>      Càng nghe bạn bè trầm trồ, cây xấu hổ càng tiếc. Không biết bao giờ con chim xanh ấy quay trở lại.</a:t>
            </a:r>
          </a:p>
          <a:p>
            <a:pPr algn="r"/>
            <a:r>
              <a:rPr lang="vi-VN" sz="2800">
                <a:solidFill>
                  <a:srgbClr val="002060"/>
                </a:solidFill>
                <a:latin typeface="Arial-Rounded" pitchFamily="34" charset="0"/>
                <a:ea typeface="Arial-Rounded" pitchFamily="34" charset="0"/>
                <a:cs typeface="Arial-Rounded" pitchFamily="34" charset="0"/>
              </a:rPr>
              <a:t>(</a:t>
            </a:r>
            <a:r>
              <a:rPr lang="vi-VN" sz="2800" i="1">
                <a:solidFill>
                  <a:srgbClr val="002060"/>
                </a:solidFill>
                <a:latin typeface="Arial-Rounded" pitchFamily="34" charset="0"/>
                <a:ea typeface="Arial-Rounded" pitchFamily="34" charset="0"/>
                <a:cs typeface="Arial-Rounded" pitchFamily="34" charset="0"/>
              </a:rPr>
              <a:t>Theo </a:t>
            </a:r>
            <a:r>
              <a:rPr lang="vi-VN" sz="2800">
                <a:solidFill>
                  <a:srgbClr val="002060"/>
                </a:solidFill>
                <a:latin typeface="Arial-Rounded" pitchFamily="34" charset="0"/>
                <a:ea typeface="Arial-Rounded" pitchFamily="34" charset="0"/>
                <a:cs typeface="Arial-Rounded" pitchFamily="34" charset="0"/>
              </a:rPr>
              <a:t>Trần Hoài Dương)</a:t>
            </a:r>
            <a:endParaRPr lang="en-US" sz="2800" dirty="0">
              <a:solidFill>
                <a:srgbClr val="00206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34705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fade">
                                      <p:cBhvr>
                                        <p:cTn id="7" dur="500"/>
                                        <p:tgtEl>
                                          <p:spTgt spid="11">
                                            <p:bg/>
                                          </p:spTgt>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11">
                                            <p:txEl>
                                              <p:pRg st="0" end="0"/>
                                            </p:txEl>
                                          </p:spTgt>
                                        </p:tgtEl>
                                        <p:attrNameLst>
                                          <p:attrName>style.visibility</p:attrName>
                                        </p:attrNameLst>
                                      </p:cBhvr>
                                      <p:to>
                                        <p:strVal val="visible"/>
                                      </p:to>
                                    </p:set>
                                    <p:animEffect transition="in" filter="fade">
                                      <p:cBhvr>
                                        <p:cTn id="10" dur="500"/>
                                        <p:tgtEl>
                                          <p:spTgt spid="11">
                                            <p:txEl>
                                              <p:pRg st="0" end="0"/>
                                            </p:txEl>
                                          </p:spTgt>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animEffect transition="in" filter="fade">
                                      <p:cBhvr>
                                        <p:cTn id="13" dur="500"/>
                                        <p:tgtEl>
                                          <p:spTgt spid="11">
                                            <p:txEl>
                                              <p:pRg st="1" end="1"/>
                                            </p:txEl>
                                          </p:spTgt>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11">
                                            <p:txEl>
                                              <p:pRg st="2" end="2"/>
                                            </p:txEl>
                                          </p:spTgt>
                                        </p:tgtEl>
                                        <p:attrNameLst>
                                          <p:attrName>style.visibility</p:attrName>
                                        </p:attrNameLst>
                                      </p:cBhvr>
                                      <p:to>
                                        <p:strVal val="visible"/>
                                      </p:to>
                                    </p:set>
                                    <p:animEffect transition="in" filter="fade">
                                      <p:cBhvr>
                                        <p:cTn id="16" dur="500"/>
                                        <p:tgtEl>
                                          <p:spTgt spid="11">
                                            <p:txEl>
                                              <p:pRg st="2" end="2"/>
                                            </p:txEl>
                                          </p:spTgt>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animEffect transition="in" filter="fade">
                                      <p:cBhvr>
                                        <p:cTn id="19" dur="500"/>
                                        <p:tgtEl>
                                          <p:spTgt spid="11">
                                            <p:txEl>
                                              <p:pRg st="3" end="3"/>
                                            </p:txEl>
                                          </p:spTgt>
                                        </p:tgtEl>
                                      </p:cBhvr>
                                    </p:animEffect>
                                  </p:childTnLst>
                                </p:cTn>
                              </p:par>
                              <p:par>
                                <p:cTn id="20" presetID="10" presetClass="entr" presetSubtype="0" fill="hold" grpId="1" nodeType="with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500"/>
                                        <p:tgtEl>
                                          <p:spTgt spid="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nodeType="clickEffect">
                                  <p:stCondLst>
                                    <p:cond delay="0"/>
                                  </p:stCondLst>
                                  <p:childTnLst>
                                    <p:animClr clrSpc="rgb" dir="cw">
                                      <p:cBhvr override="childStyle">
                                        <p:cTn id="26" dur="2000" fill="hold"/>
                                        <p:tgtEl>
                                          <p:spTgt spid="11">
                                            <p:txEl>
                                              <p:pRg st="0" end="0"/>
                                            </p:txEl>
                                          </p:spTgt>
                                        </p:tgtEl>
                                        <p:attrNameLst>
                                          <p:attrName>style.color</p:attrName>
                                        </p:attrNameLst>
                                      </p:cBhvr>
                                      <p:to>
                                        <a:srgbClr val="FF0000"/>
                                      </p:to>
                                    </p:animClr>
                                  </p:childTnLst>
                                </p:cTn>
                              </p:par>
                              <p:par>
                                <p:cTn id="27" presetID="3" presetClass="emph" presetSubtype="2" fill="hold" nodeType="withEffect">
                                  <p:stCondLst>
                                    <p:cond delay="0"/>
                                  </p:stCondLst>
                                  <p:childTnLst>
                                    <p:animClr clrSpc="rgb" dir="cw">
                                      <p:cBhvr override="childStyle">
                                        <p:cTn id="28" dur="2000" fill="hold"/>
                                        <p:tgtEl>
                                          <p:spTgt spid="11">
                                            <p:txEl>
                                              <p:pRg st="1" end="1"/>
                                            </p:txEl>
                                          </p:spTgt>
                                        </p:tgtEl>
                                        <p:attrNameLst>
                                          <p:attrName>style.color</p:attrName>
                                        </p:attrNameLst>
                                      </p:cBhvr>
                                      <p:to>
                                        <a:srgbClr val="FF0000"/>
                                      </p:to>
                                    </p:animClr>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mph" presetSubtype="2" fill="hold" nodeType="clickEffect">
                                  <p:stCondLst>
                                    <p:cond delay="0"/>
                                  </p:stCondLst>
                                  <p:childTnLst>
                                    <p:animClr clrSpc="rgb" dir="cw">
                                      <p:cBhvr override="childStyle">
                                        <p:cTn id="36" dur="2000" fill="hold"/>
                                        <p:tgtEl>
                                          <p:spTgt spid="11">
                                            <p:txEl>
                                              <p:pRg st="2" end="2"/>
                                            </p:txEl>
                                          </p:spTgt>
                                        </p:tgtEl>
                                        <p:attrNameLst>
                                          <p:attrName>style.color</p:attrName>
                                        </p:attrNameLst>
                                      </p:cBhvr>
                                      <p:to>
                                        <a:srgbClr val="0070C0"/>
                                      </p:to>
                                    </p:animClr>
                                  </p:childTnLst>
                                </p:cTn>
                              </p:par>
                              <p:par>
                                <p:cTn id="37" presetID="3" presetClass="emph" presetSubtype="2" fill="hold" nodeType="withEffect">
                                  <p:stCondLst>
                                    <p:cond delay="0"/>
                                  </p:stCondLst>
                                  <p:childTnLst>
                                    <p:animClr clrSpc="rgb" dir="cw">
                                      <p:cBhvr override="childStyle">
                                        <p:cTn id="38" dur="2000" fill="hold"/>
                                        <p:tgtEl>
                                          <p:spTgt spid="11">
                                            <p:txEl>
                                              <p:pRg st="3" end="3"/>
                                            </p:txEl>
                                          </p:spTgt>
                                        </p:tgtEl>
                                        <p:attrNameLst>
                                          <p:attrName>style.color</p:attrName>
                                        </p:attrNameLst>
                                      </p:cBhvr>
                                      <p:to>
                                        <a:srgbClr val="0070C0"/>
                                      </p:to>
                                    </p:animClr>
                                  </p:childTnLst>
                                </p:cTn>
                              </p:par>
                              <p:par>
                                <p:cTn id="39" presetID="10"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1" grpId="1" build="allAtOnce"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47;p69"/>
          <p:cNvSpPr/>
          <p:nvPr/>
        </p:nvSpPr>
        <p:spPr>
          <a:xfrm>
            <a:off x="823120" y="1424143"/>
            <a:ext cx="601309" cy="6028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5" name="TextBox 4"/>
          <p:cNvSpPr txBox="1"/>
          <p:nvPr/>
        </p:nvSpPr>
        <p:spPr>
          <a:xfrm>
            <a:off x="1424429" y="1371600"/>
            <a:ext cx="6104290" cy="707886"/>
          </a:xfrm>
          <a:prstGeom prst="rect">
            <a:avLst/>
          </a:prstGeom>
          <a:noFill/>
        </p:spPr>
        <p:txBody>
          <a:bodyPr wrap="square" rtlCol="0">
            <a:spAutoFit/>
          </a:bodyPr>
          <a:lstStyle/>
          <a:p>
            <a:r>
              <a:rPr lang="en-US" sz="4000" smtClean="0">
                <a:solidFill>
                  <a:srgbClr val="FF0000"/>
                </a:solidFill>
                <a:latin typeface="Arial-Rounded" pitchFamily="34" charset="0"/>
                <a:ea typeface="Arial-Rounded" pitchFamily="34" charset="0"/>
                <a:cs typeface="Arial-Rounded" pitchFamily="34" charset="0"/>
              </a:rPr>
              <a:t>Cây xấu hổ/cây trinh nữ:</a:t>
            </a:r>
            <a:endParaRPr lang="en-US" sz="4000">
              <a:latin typeface="Arial-Rounded" pitchFamily="34" charset="0"/>
              <a:ea typeface="Arial-Rounded" pitchFamily="34" charset="0"/>
              <a:cs typeface="Arial-Rounded" pitchFamily="34" charset="0"/>
            </a:endParaRPr>
          </a:p>
        </p:txBody>
      </p:sp>
      <p:sp>
        <p:nvSpPr>
          <p:cNvPr id="8" name="TextBox 7"/>
          <p:cNvSpPr txBox="1"/>
          <p:nvPr/>
        </p:nvSpPr>
        <p:spPr>
          <a:xfrm>
            <a:off x="3852159" y="228600"/>
            <a:ext cx="3981360" cy="769441"/>
          </a:xfrm>
          <a:prstGeom prst="rect">
            <a:avLst/>
          </a:prstGeom>
          <a:noFill/>
        </p:spPr>
        <p:txBody>
          <a:bodyPr wrap="square" rtlCol="0">
            <a:spAutoFit/>
          </a:bodyPr>
          <a:lstStyle/>
          <a:p>
            <a:pPr algn="ctr"/>
            <a:r>
              <a:rPr lang="en-US" sz="4400" b="1" smtClean="0">
                <a:solidFill>
                  <a:srgbClr val="CC0066"/>
                </a:solidFill>
                <a:latin typeface="Microsoft New Tai Lue" pitchFamily="34" charset="0"/>
                <a:ea typeface="Arial-Rounded" pitchFamily="34" charset="0"/>
                <a:cs typeface="Microsoft New Tai Lue" pitchFamily="34" charset="0"/>
              </a:rPr>
              <a:t>Từ ngữ</a:t>
            </a:r>
            <a:endParaRPr lang="en-US" sz="4400" b="1">
              <a:solidFill>
                <a:srgbClr val="CC0066"/>
              </a:solidFill>
              <a:latin typeface="Microsoft New Tai Lue" pitchFamily="34" charset="0"/>
              <a:ea typeface="Arial-Rounded" pitchFamily="34" charset="0"/>
              <a:cs typeface="Microsoft New Tai Lue" pitchFamily="34" charset="0"/>
            </a:endParaRPr>
          </a:p>
        </p:txBody>
      </p:sp>
      <p:pic>
        <p:nvPicPr>
          <p:cNvPr id="2050" name="Picture 2" descr="Trinh Nữ - TickleMe Plant - Mimosa pudica | thuvienxanh.co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3935" y="2379345"/>
            <a:ext cx="5364480" cy="38138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imosa diplotricha Sauvalle Fabaceae Mimosoideae: creeping… | Flick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919" y="2379345"/>
            <a:ext cx="5085079" cy="381381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Khám phá bí mật xung quanh hoa trinh nữ"/>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842918" y="1963256"/>
            <a:ext cx="5085079" cy="4276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66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4"/>
                                        </p:tgtEl>
                                        <p:attrNameLst>
                                          <p:attrName>style.visibility</p:attrName>
                                        </p:attrNameLst>
                                      </p:cBhvr>
                                      <p:to>
                                        <p:strVal val="visible"/>
                                      </p:to>
                                    </p:set>
                                    <p:animEffect transition="in" filter="fade">
                                      <p:cBhvr>
                                        <p:cTn id="17"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47;p69"/>
          <p:cNvSpPr/>
          <p:nvPr/>
        </p:nvSpPr>
        <p:spPr>
          <a:xfrm>
            <a:off x="823120" y="890743"/>
            <a:ext cx="601309" cy="6028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3" name="TextBox 2"/>
          <p:cNvSpPr txBox="1"/>
          <p:nvPr/>
        </p:nvSpPr>
        <p:spPr>
          <a:xfrm>
            <a:off x="1424429" y="838200"/>
            <a:ext cx="2446690" cy="707886"/>
          </a:xfrm>
          <a:prstGeom prst="rect">
            <a:avLst/>
          </a:prstGeom>
          <a:noFill/>
        </p:spPr>
        <p:txBody>
          <a:bodyPr wrap="square" rtlCol="0">
            <a:spAutoFit/>
          </a:bodyPr>
          <a:lstStyle/>
          <a:p>
            <a:r>
              <a:rPr lang="en-US" sz="4000" smtClean="0">
                <a:solidFill>
                  <a:srgbClr val="FF0000"/>
                </a:solidFill>
                <a:latin typeface="Arial-Rounded" pitchFamily="34" charset="0"/>
                <a:ea typeface="Arial-Rounded" pitchFamily="34" charset="0"/>
                <a:cs typeface="Arial-Rounded" pitchFamily="34" charset="0"/>
              </a:rPr>
              <a:t>Lạt xạt: </a:t>
            </a:r>
            <a:endParaRPr lang="en-US" sz="4000">
              <a:latin typeface="Arial-Rounded" pitchFamily="34" charset="0"/>
              <a:ea typeface="Arial-Rounded" pitchFamily="34" charset="0"/>
              <a:cs typeface="Arial-Rounded" pitchFamily="34" charset="0"/>
            </a:endParaRPr>
          </a:p>
        </p:txBody>
      </p:sp>
      <p:sp>
        <p:nvSpPr>
          <p:cNvPr id="4" name="TextBox 3"/>
          <p:cNvSpPr txBox="1"/>
          <p:nvPr/>
        </p:nvSpPr>
        <p:spPr>
          <a:xfrm>
            <a:off x="3261519" y="838200"/>
            <a:ext cx="8610600" cy="707886"/>
          </a:xfrm>
          <a:prstGeom prst="rect">
            <a:avLst/>
          </a:prstGeom>
          <a:noFill/>
        </p:spPr>
        <p:txBody>
          <a:bodyPr wrap="square" rtlCol="0">
            <a:spAutoFit/>
          </a:bodyPr>
          <a:lstStyle/>
          <a:p>
            <a:r>
              <a:rPr lang="en-US" sz="4000" smtClean="0">
                <a:solidFill>
                  <a:srgbClr val="002060"/>
                </a:solidFill>
                <a:latin typeface="Arial-Rounded" pitchFamily="34" charset="0"/>
                <a:ea typeface="Arial-Rounded" pitchFamily="34" charset="0"/>
                <a:cs typeface="Arial-Rounded" pitchFamily="34" charset="0"/>
              </a:rPr>
              <a:t>tiếng va chạm của lá khô.</a:t>
            </a:r>
            <a:endParaRPr lang="en-US" sz="4000">
              <a:solidFill>
                <a:srgbClr val="002060"/>
              </a:solidFill>
              <a:latin typeface="Arial-Rounded" pitchFamily="34" charset="0"/>
              <a:ea typeface="Arial-Rounded" pitchFamily="34" charset="0"/>
              <a:cs typeface="Arial-Rounded" pitchFamily="34" charset="0"/>
            </a:endParaRPr>
          </a:p>
        </p:txBody>
      </p:sp>
      <p:sp>
        <p:nvSpPr>
          <p:cNvPr id="5" name="Google Shape;747;p69"/>
          <p:cNvSpPr/>
          <p:nvPr/>
        </p:nvSpPr>
        <p:spPr>
          <a:xfrm>
            <a:off x="808129" y="1932284"/>
            <a:ext cx="601309" cy="602800"/>
          </a:xfrm>
          <a:prstGeom prst="ellipse">
            <a:avLst/>
          </a:prstGeom>
          <a:solidFill>
            <a:srgbClr val="FF66FF"/>
          </a:solidFill>
          <a:ln>
            <a:noFill/>
          </a:ln>
        </p:spPr>
        <p:txBody>
          <a:bodyPr spcFirstLastPara="1" wrap="square" lIns="121705" tIns="121705" rIns="121705" bIns="121705" anchor="ctr" anchorCtr="0">
            <a:noAutofit/>
          </a:bodyPr>
          <a:lstStyle/>
          <a:p>
            <a:endParaRPr/>
          </a:p>
        </p:txBody>
      </p:sp>
      <p:sp>
        <p:nvSpPr>
          <p:cNvPr id="6" name="TextBox 5"/>
          <p:cNvSpPr txBox="1"/>
          <p:nvPr/>
        </p:nvSpPr>
        <p:spPr>
          <a:xfrm>
            <a:off x="1409438" y="1879741"/>
            <a:ext cx="2446690" cy="707886"/>
          </a:xfrm>
          <a:prstGeom prst="rect">
            <a:avLst/>
          </a:prstGeom>
          <a:noFill/>
        </p:spPr>
        <p:txBody>
          <a:bodyPr wrap="square" rtlCol="0">
            <a:spAutoFit/>
          </a:bodyPr>
          <a:lstStyle/>
          <a:p>
            <a:r>
              <a:rPr lang="en-US" sz="4000" smtClean="0">
                <a:solidFill>
                  <a:srgbClr val="FF0000"/>
                </a:solidFill>
                <a:latin typeface="Arial-Rounded" pitchFamily="34" charset="0"/>
                <a:ea typeface="Arial-Rounded" pitchFamily="34" charset="0"/>
                <a:cs typeface="Arial-Rounded" pitchFamily="34" charset="0"/>
              </a:rPr>
              <a:t>Xôn xao:</a:t>
            </a:r>
            <a:endParaRPr lang="en-US" sz="4000">
              <a:latin typeface="Arial-Rounded" pitchFamily="34" charset="0"/>
              <a:ea typeface="Arial-Rounded" pitchFamily="34" charset="0"/>
              <a:cs typeface="Arial-Rounded" pitchFamily="34" charset="0"/>
            </a:endParaRPr>
          </a:p>
        </p:txBody>
      </p:sp>
      <p:sp>
        <p:nvSpPr>
          <p:cNvPr id="7" name="TextBox 6"/>
          <p:cNvSpPr txBox="1"/>
          <p:nvPr/>
        </p:nvSpPr>
        <p:spPr>
          <a:xfrm>
            <a:off x="3490119" y="1879741"/>
            <a:ext cx="8610600" cy="1323439"/>
          </a:xfrm>
          <a:prstGeom prst="rect">
            <a:avLst/>
          </a:prstGeom>
          <a:noFill/>
        </p:spPr>
        <p:txBody>
          <a:bodyPr wrap="square" rtlCol="0">
            <a:spAutoFit/>
          </a:bodyPr>
          <a:lstStyle/>
          <a:p>
            <a:r>
              <a:rPr lang="en-US" sz="4000">
                <a:solidFill>
                  <a:srgbClr val="002060"/>
                </a:solidFill>
                <a:latin typeface="Arial-Rounded" pitchFamily="34" charset="0"/>
                <a:ea typeface="Arial-Rounded" pitchFamily="34" charset="0"/>
                <a:cs typeface="Arial-Rounded" pitchFamily="34" charset="0"/>
              </a:rPr>
              <a:t>n</a:t>
            </a:r>
            <a:r>
              <a:rPr lang="en-US" sz="4000" smtClean="0">
                <a:solidFill>
                  <a:srgbClr val="002060"/>
                </a:solidFill>
                <a:latin typeface="Arial-Rounded" pitchFamily="34" charset="0"/>
                <a:ea typeface="Arial-Rounded" pitchFamily="34" charset="0"/>
                <a:cs typeface="Arial-Rounded" pitchFamily="34" charset="0"/>
              </a:rPr>
              <a:t>hiều âm thanh, tiếng nói nhỏ phát ra cùng một lúc.</a:t>
            </a:r>
            <a:endParaRPr lang="en-US" sz="4000">
              <a:solidFill>
                <a:srgbClr val="002060"/>
              </a:solidFill>
              <a:latin typeface="Arial-Rounded" pitchFamily="34" charset="0"/>
              <a:ea typeface="Arial-Rounded" pitchFamily="34" charset="0"/>
              <a:cs typeface="Arial-Rounded" pitchFamily="34" charset="0"/>
            </a:endParaRPr>
          </a:p>
        </p:txBody>
      </p:sp>
      <p:sp>
        <p:nvSpPr>
          <p:cNvPr id="8" name="Google Shape;747;p69"/>
          <p:cNvSpPr/>
          <p:nvPr/>
        </p:nvSpPr>
        <p:spPr>
          <a:xfrm>
            <a:off x="808129" y="3484734"/>
            <a:ext cx="601309" cy="602800"/>
          </a:xfrm>
          <a:prstGeom prst="ellipse">
            <a:avLst/>
          </a:prstGeom>
          <a:solidFill>
            <a:srgbClr val="FFFF66"/>
          </a:solidFill>
          <a:ln>
            <a:noFill/>
          </a:ln>
        </p:spPr>
        <p:txBody>
          <a:bodyPr spcFirstLastPara="1" wrap="square" lIns="121705" tIns="121705" rIns="121705" bIns="121705" anchor="ctr" anchorCtr="0">
            <a:noAutofit/>
          </a:bodyPr>
          <a:lstStyle/>
          <a:p>
            <a:endParaRPr/>
          </a:p>
        </p:txBody>
      </p:sp>
      <p:sp>
        <p:nvSpPr>
          <p:cNvPr id="9" name="TextBox 8"/>
          <p:cNvSpPr txBox="1"/>
          <p:nvPr/>
        </p:nvSpPr>
        <p:spPr>
          <a:xfrm>
            <a:off x="1409438" y="3432191"/>
            <a:ext cx="2446690" cy="707886"/>
          </a:xfrm>
          <a:prstGeom prst="rect">
            <a:avLst/>
          </a:prstGeom>
          <a:noFill/>
        </p:spPr>
        <p:txBody>
          <a:bodyPr wrap="square" rtlCol="0">
            <a:spAutoFit/>
          </a:bodyPr>
          <a:lstStyle/>
          <a:p>
            <a:r>
              <a:rPr lang="en-US" sz="4000" smtClean="0">
                <a:solidFill>
                  <a:srgbClr val="FF0000"/>
                </a:solidFill>
                <a:latin typeface="Arial-Rounded" pitchFamily="34" charset="0"/>
                <a:ea typeface="Arial-Rounded" pitchFamily="34" charset="0"/>
                <a:cs typeface="Arial-Rounded" pitchFamily="34" charset="0"/>
              </a:rPr>
              <a:t>Xuýt xoa:</a:t>
            </a:r>
            <a:endParaRPr lang="en-US" sz="4000">
              <a:latin typeface="Arial-Rounded" pitchFamily="34" charset="0"/>
              <a:ea typeface="Arial-Rounded" pitchFamily="34" charset="0"/>
              <a:cs typeface="Arial-Rounded" pitchFamily="34" charset="0"/>
            </a:endParaRPr>
          </a:p>
        </p:txBody>
      </p:sp>
      <p:sp>
        <p:nvSpPr>
          <p:cNvPr id="10" name="TextBox 9"/>
          <p:cNvSpPr txBox="1"/>
          <p:nvPr/>
        </p:nvSpPr>
        <p:spPr>
          <a:xfrm>
            <a:off x="3490119" y="3432191"/>
            <a:ext cx="8610600" cy="1323439"/>
          </a:xfrm>
          <a:prstGeom prst="rect">
            <a:avLst/>
          </a:prstGeom>
          <a:noFill/>
        </p:spPr>
        <p:txBody>
          <a:bodyPr wrap="square" rtlCol="0">
            <a:spAutoFit/>
          </a:bodyPr>
          <a:lstStyle/>
          <a:p>
            <a:r>
              <a:rPr lang="en-US" sz="4000">
                <a:solidFill>
                  <a:srgbClr val="002060"/>
                </a:solidFill>
                <a:latin typeface="Arial-Rounded" pitchFamily="34" charset="0"/>
                <a:ea typeface="Arial-Rounded" pitchFamily="34" charset="0"/>
                <a:cs typeface="Arial-Rounded" pitchFamily="34" charset="0"/>
              </a:rPr>
              <a:t>c</a:t>
            </a:r>
            <a:r>
              <a:rPr lang="en-US" sz="4000" smtClean="0">
                <a:solidFill>
                  <a:srgbClr val="002060"/>
                </a:solidFill>
                <a:latin typeface="Arial-Rounded" pitchFamily="34" charset="0"/>
                <a:ea typeface="Arial-Rounded" pitchFamily="34" charset="0"/>
                <a:cs typeface="Arial-Rounded" pitchFamily="34" charset="0"/>
              </a:rPr>
              <a:t>ách thể hiện cảm xúc (thường là khen, đôi khi à tiếc) qua lời nói.</a:t>
            </a:r>
            <a:endParaRPr lang="en-US" sz="4000">
              <a:solidFill>
                <a:srgbClr val="002060"/>
              </a:solidFill>
              <a:latin typeface="Arial-Rounded" pitchFamily="34" charset="0"/>
              <a:ea typeface="Arial-Rounded" pitchFamily="34" charset="0"/>
              <a:cs typeface="Arial-Rounded" pitchFamily="34" charset="0"/>
            </a:endParaRPr>
          </a:p>
        </p:txBody>
      </p:sp>
      <p:sp>
        <p:nvSpPr>
          <p:cNvPr id="11" name="Google Shape;747;p69"/>
          <p:cNvSpPr/>
          <p:nvPr/>
        </p:nvSpPr>
        <p:spPr>
          <a:xfrm>
            <a:off x="808129" y="5097983"/>
            <a:ext cx="601309" cy="602800"/>
          </a:xfrm>
          <a:prstGeom prst="ellipse">
            <a:avLst/>
          </a:prstGeom>
          <a:solidFill>
            <a:srgbClr val="33CCFF"/>
          </a:solidFill>
          <a:ln>
            <a:noFill/>
          </a:ln>
        </p:spPr>
        <p:txBody>
          <a:bodyPr spcFirstLastPara="1" wrap="square" lIns="121705" tIns="121705" rIns="121705" bIns="121705" anchor="ctr" anchorCtr="0">
            <a:noAutofit/>
          </a:bodyPr>
          <a:lstStyle/>
          <a:p>
            <a:endParaRPr/>
          </a:p>
        </p:txBody>
      </p:sp>
      <p:sp>
        <p:nvSpPr>
          <p:cNvPr id="12" name="TextBox 11"/>
          <p:cNvSpPr txBox="1"/>
          <p:nvPr/>
        </p:nvSpPr>
        <p:spPr>
          <a:xfrm>
            <a:off x="1409437" y="5045440"/>
            <a:ext cx="2842681" cy="707886"/>
          </a:xfrm>
          <a:prstGeom prst="rect">
            <a:avLst/>
          </a:prstGeom>
          <a:noFill/>
        </p:spPr>
        <p:txBody>
          <a:bodyPr wrap="square" rtlCol="0">
            <a:spAutoFit/>
          </a:bodyPr>
          <a:lstStyle/>
          <a:p>
            <a:r>
              <a:rPr lang="en-US" sz="4000" smtClean="0">
                <a:solidFill>
                  <a:srgbClr val="FF0000"/>
                </a:solidFill>
                <a:latin typeface="Arial-Rounded" pitchFamily="34" charset="0"/>
                <a:ea typeface="Arial-Rounded" pitchFamily="34" charset="0"/>
                <a:cs typeface="Arial-Rounded" pitchFamily="34" charset="0"/>
              </a:rPr>
              <a:t>Thanh mai:</a:t>
            </a:r>
            <a:endParaRPr lang="en-US" sz="4000">
              <a:latin typeface="Arial-Rounded" pitchFamily="34" charset="0"/>
              <a:ea typeface="Arial-Rounded" pitchFamily="34" charset="0"/>
              <a:cs typeface="Arial-Rounded" pitchFamily="34" charset="0"/>
            </a:endParaRPr>
          </a:p>
        </p:txBody>
      </p:sp>
      <p:sp>
        <p:nvSpPr>
          <p:cNvPr id="13" name="TextBox 12"/>
          <p:cNvSpPr txBox="1"/>
          <p:nvPr/>
        </p:nvSpPr>
        <p:spPr>
          <a:xfrm>
            <a:off x="4044301" y="5045440"/>
            <a:ext cx="7827818" cy="1323439"/>
          </a:xfrm>
          <a:prstGeom prst="rect">
            <a:avLst/>
          </a:prstGeom>
          <a:noFill/>
        </p:spPr>
        <p:txBody>
          <a:bodyPr wrap="square" rtlCol="0">
            <a:spAutoFit/>
          </a:bodyPr>
          <a:lstStyle/>
          <a:p>
            <a:r>
              <a:rPr lang="en-US" sz="4000" smtClean="0">
                <a:solidFill>
                  <a:srgbClr val="002060"/>
                </a:solidFill>
                <a:latin typeface="Arial-Rounded" pitchFamily="34" charset="0"/>
                <a:ea typeface="Arial-Rounded" pitchFamily="34" charset="0"/>
                <a:cs typeface="Arial-Rounded" pitchFamily="34" charset="0"/>
              </a:rPr>
              <a:t>Cây bụi thấp, quả mọng nước, trông như quả dâu.</a:t>
            </a:r>
            <a:endParaRPr lang="en-US" sz="4000">
              <a:solidFill>
                <a:srgbClr val="002060"/>
              </a:solidFill>
              <a:latin typeface="Arial-Rounded" pitchFamily="34" charset="0"/>
              <a:ea typeface="Arial-Rounded" pitchFamily="34" charset="0"/>
              <a:cs typeface="Arial-Rounded" pitchFamily="34" charset="0"/>
            </a:endParaRPr>
          </a:p>
        </p:txBody>
      </p:sp>
      <p:sp>
        <p:nvSpPr>
          <p:cNvPr id="14" name="TextBox 13"/>
          <p:cNvSpPr txBox="1"/>
          <p:nvPr/>
        </p:nvSpPr>
        <p:spPr>
          <a:xfrm>
            <a:off x="3852159" y="76200"/>
            <a:ext cx="3981360" cy="769441"/>
          </a:xfrm>
          <a:prstGeom prst="rect">
            <a:avLst/>
          </a:prstGeom>
          <a:noFill/>
        </p:spPr>
        <p:txBody>
          <a:bodyPr wrap="square" rtlCol="0">
            <a:spAutoFit/>
          </a:bodyPr>
          <a:lstStyle/>
          <a:p>
            <a:pPr algn="ctr"/>
            <a:r>
              <a:rPr lang="en-US" sz="4400" b="1" smtClean="0">
                <a:solidFill>
                  <a:srgbClr val="CC0066"/>
                </a:solidFill>
                <a:latin typeface="Microsoft New Tai Lue" pitchFamily="34" charset="0"/>
                <a:ea typeface="Arial-Rounded" pitchFamily="34" charset="0"/>
                <a:cs typeface="Microsoft New Tai Lue" pitchFamily="34" charset="0"/>
              </a:rPr>
              <a:t>Từ ngữ</a:t>
            </a:r>
            <a:endParaRPr lang="en-US" sz="4400" b="1">
              <a:solidFill>
                <a:srgbClr val="CC0066"/>
              </a:solidFill>
              <a:latin typeface="Microsoft New Tai Lue" pitchFamily="34" charset="0"/>
              <a:ea typeface="Arial-Rounded" pitchFamily="34" charset="0"/>
              <a:cs typeface="Microsoft New Tai Lue" pitchFamily="34" charset="0"/>
            </a:endParaRPr>
          </a:p>
        </p:txBody>
      </p:sp>
    </p:spTree>
    <p:extLst>
      <p:ext uri="{BB962C8B-B14F-4D97-AF65-F5344CB8AC3E}">
        <p14:creationId xmlns:p14="http://schemas.microsoft.com/office/powerpoint/2010/main" val="3241299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animBg="1"/>
      <p:bldP spid="6" grpId="0"/>
      <p:bldP spid="7" grpId="0"/>
      <p:bldP spid="8" grpId="0" animBg="1"/>
      <p:bldP spid="9" grpId="0"/>
      <p:bldP spid="10" grpId="0"/>
      <p:bldP spid="11" grpId="0" animBg="1"/>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47;p69"/>
          <p:cNvSpPr/>
          <p:nvPr/>
        </p:nvSpPr>
        <p:spPr>
          <a:xfrm>
            <a:off x="823120" y="1119343"/>
            <a:ext cx="601309" cy="602800"/>
          </a:xfrm>
          <a:prstGeom prst="ellipse">
            <a:avLst/>
          </a:prstGeom>
          <a:solidFill>
            <a:schemeClr val="accent3"/>
          </a:solidFill>
          <a:ln>
            <a:noFill/>
          </a:ln>
        </p:spPr>
        <p:txBody>
          <a:bodyPr spcFirstLastPara="1" wrap="square" lIns="121705" tIns="121705" rIns="121705" bIns="121705" anchor="ctr" anchorCtr="0">
            <a:noAutofit/>
          </a:bodyPr>
          <a:lstStyle/>
          <a:p>
            <a:endParaRPr/>
          </a:p>
        </p:txBody>
      </p:sp>
      <p:sp>
        <p:nvSpPr>
          <p:cNvPr id="5" name="TextBox 4"/>
          <p:cNvSpPr txBox="1"/>
          <p:nvPr/>
        </p:nvSpPr>
        <p:spPr>
          <a:xfrm>
            <a:off x="1424429" y="1066800"/>
            <a:ext cx="5189890" cy="707886"/>
          </a:xfrm>
          <a:prstGeom prst="rect">
            <a:avLst/>
          </a:prstGeom>
          <a:noFill/>
        </p:spPr>
        <p:txBody>
          <a:bodyPr wrap="square" rtlCol="0">
            <a:spAutoFit/>
          </a:bodyPr>
          <a:lstStyle/>
          <a:p>
            <a:r>
              <a:rPr lang="en-US" sz="4000" smtClean="0">
                <a:solidFill>
                  <a:srgbClr val="FF0000"/>
                </a:solidFill>
                <a:latin typeface="Arial-Rounded" pitchFamily="34" charset="0"/>
                <a:ea typeface="Arial-Rounded" pitchFamily="34" charset="0"/>
                <a:cs typeface="Arial-Rounded" pitchFamily="34" charset="0"/>
              </a:rPr>
              <a:t>Thanh mai:</a:t>
            </a:r>
            <a:endParaRPr lang="en-US" sz="4000">
              <a:latin typeface="Arial-Rounded" pitchFamily="34" charset="0"/>
              <a:ea typeface="Arial-Rounded" pitchFamily="34" charset="0"/>
              <a:cs typeface="Arial-Rounded" pitchFamily="34" charset="0"/>
            </a:endParaRPr>
          </a:p>
        </p:txBody>
      </p:sp>
      <p:sp>
        <p:nvSpPr>
          <p:cNvPr id="8" name="TextBox 7"/>
          <p:cNvSpPr txBox="1"/>
          <p:nvPr/>
        </p:nvSpPr>
        <p:spPr>
          <a:xfrm>
            <a:off x="3852159" y="228600"/>
            <a:ext cx="3981360" cy="769441"/>
          </a:xfrm>
          <a:prstGeom prst="rect">
            <a:avLst/>
          </a:prstGeom>
          <a:noFill/>
        </p:spPr>
        <p:txBody>
          <a:bodyPr wrap="square" rtlCol="0">
            <a:spAutoFit/>
          </a:bodyPr>
          <a:lstStyle/>
          <a:p>
            <a:pPr algn="ctr"/>
            <a:r>
              <a:rPr lang="en-US" sz="4400" b="1" smtClean="0">
                <a:solidFill>
                  <a:srgbClr val="CC0066"/>
                </a:solidFill>
                <a:latin typeface="Microsoft New Tai Lue" pitchFamily="34" charset="0"/>
                <a:ea typeface="Arial-Rounded" pitchFamily="34" charset="0"/>
                <a:cs typeface="Microsoft New Tai Lue" pitchFamily="34" charset="0"/>
              </a:rPr>
              <a:t>Từ ngữ</a:t>
            </a:r>
            <a:endParaRPr lang="en-US" sz="4400" b="1">
              <a:solidFill>
                <a:srgbClr val="CC0066"/>
              </a:solidFill>
              <a:latin typeface="Microsoft New Tai Lue" pitchFamily="34" charset="0"/>
              <a:ea typeface="Arial-Rounded" pitchFamily="34" charset="0"/>
              <a:cs typeface="Microsoft New Tai Lue" pitchFamily="34" charset="0"/>
            </a:endParaRPr>
          </a:p>
        </p:txBody>
      </p:sp>
      <p:pic>
        <p:nvPicPr>
          <p:cNvPr id="4098" name="Picture 2" descr="Cận cảnh cây thanh mai &amp;quot;thần thánh&amp;quot; đang gây sốt trong cộng đồng mạ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9" y="2228850"/>
            <a:ext cx="571500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ây-dâu-rừng - Khuvuonxanh.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9750" y="2228851"/>
            <a:ext cx="5778569" cy="430006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ận cảnh cây thanh mai &amp;quot;thần thánh&amp;quot; đang gây sốt trong cộng đồng mạ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4597" y="2228850"/>
            <a:ext cx="5959897" cy="4271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300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fade">
                                      <p:cBhvr>
                                        <p:cTn id="7"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án cây thanh mai - YouTu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96" y="-1"/>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0642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4069" y="2667000"/>
            <a:ext cx="4286849" cy="3134163"/>
          </a:xfrm>
          <a:prstGeom prst="rect">
            <a:avLst/>
          </a:prstGeom>
        </p:spPr>
      </p:pic>
      <p:grpSp>
        <p:nvGrpSpPr>
          <p:cNvPr id="5" name="Group 4"/>
          <p:cNvGrpSpPr/>
          <p:nvPr/>
        </p:nvGrpSpPr>
        <p:grpSpPr>
          <a:xfrm>
            <a:off x="2728118" y="168947"/>
            <a:ext cx="6705600" cy="3964903"/>
            <a:chOff x="2728118" y="168947"/>
            <a:chExt cx="6705600" cy="3964903"/>
          </a:xfrm>
        </p:grpSpPr>
        <p:pic>
          <p:nvPicPr>
            <p:cNvPr id="3" name="Picture 2"/>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foregroundMark x1="28300" y1="32778" x2="40300" y2="30278"/>
                        </a14:backgroundRemoval>
                      </a14:imgEffect>
                    </a14:imgLayer>
                  </a14:imgProps>
                </a:ext>
                <a:ext uri="{28A0092B-C50C-407E-A947-70E740481C1C}">
                  <a14:useLocalDpi xmlns:a14="http://schemas.microsoft.com/office/drawing/2010/main" val="0"/>
                </a:ext>
              </a:extLst>
            </a:blip>
            <a:srcRect t="26136" r="21478"/>
            <a:stretch/>
          </p:blipFill>
          <p:spPr>
            <a:xfrm>
              <a:off x="2728118" y="168947"/>
              <a:ext cx="6705600" cy="3964903"/>
            </a:xfrm>
            <a:prstGeom prst="rect">
              <a:avLst/>
            </a:prstGeom>
          </p:spPr>
        </p:pic>
        <p:sp>
          <p:nvSpPr>
            <p:cNvPr id="4" name="TextBox 3"/>
            <p:cNvSpPr txBox="1"/>
            <p:nvPr/>
          </p:nvSpPr>
          <p:spPr>
            <a:xfrm>
              <a:off x="5128419" y="495300"/>
              <a:ext cx="3803622" cy="1446550"/>
            </a:xfrm>
            <a:prstGeom prst="rect">
              <a:avLst/>
            </a:prstGeom>
            <a:noFill/>
          </p:spPr>
          <p:txBody>
            <a:bodyPr wrap="square" rtlCol="0">
              <a:spAutoFit/>
            </a:bodyPr>
            <a:lstStyle/>
            <a:p>
              <a:pPr algn="ctr"/>
              <a:r>
                <a:rPr lang="en-US" sz="4400" smtClean="0">
                  <a:latin typeface="Arial-Rounded" pitchFamily="34" charset="0"/>
                  <a:ea typeface="Arial-Rounded" pitchFamily="34" charset="0"/>
                  <a:cs typeface="Arial-Rounded" pitchFamily="34" charset="0"/>
                </a:rPr>
                <a:t>Luyện đọc</a:t>
              </a:r>
            </a:p>
            <a:p>
              <a:pPr algn="ctr"/>
              <a:r>
                <a:rPr lang="en-US" sz="4400" smtClean="0">
                  <a:latin typeface="Arial-Rounded" pitchFamily="34" charset="0"/>
                  <a:ea typeface="Arial-Rounded" pitchFamily="34" charset="0"/>
                  <a:cs typeface="Arial-Rounded" pitchFamily="34" charset="0"/>
                </a:rPr>
                <a:t>theo nhóm</a:t>
              </a:r>
              <a:endParaRPr lang="en-US" sz="4400">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0323990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83DE1F8B-C43D-4B7A-8155-BEAC33AC1D49}"/>
              </a:ext>
            </a:extLst>
          </p:cNvPr>
          <p:cNvSpPr txBox="1"/>
          <p:nvPr/>
        </p:nvSpPr>
        <p:spPr>
          <a:xfrm>
            <a:off x="449834" y="1087934"/>
            <a:ext cx="11269885" cy="5693866"/>
          </a:xfrm>
          <a:prstGeom prst="rect">
            <a:avLst/>
          </a:prstGeom>
          <a:noFill/>
        </p:spPr>
        <p:txBody>
          <a:bodyPr wrap="square" rtlCol="0">
            <a:spAutoFit/>
          </a:bodyPr>
          <a:lstStyle/>
          <a:p>
            <a:pPr algn="just"/>
            <a:r>
              <a:rPr lang="en-US" sz="2800" smtClean="0">
                <a:solidFill>
                  <a:srgbClr val="002060"/>
                </a:solidFill>
                <a:latin typeface="Arial-Rounded" pitchFamily="34" charset="0"/>
                <a:ea typeface="Arial-Rounded" pitchFamily="34" charset="0"/>
                <a:cs typeface="Arial-Rounded" pitchFamily="34" charset="0"/>
              </a:rPr>
              <a:t>      </a:t>
            </a:r>
            <a:r>
              <a:rPr lang="vi-VN" sz="2800" smtClean="0">
                <a:solidFill>
                  <a:srgbClr val="002060"/>
                </a:solidFill>
                <a:latin typeface="Arial-Rounded" pitchFamily="34" charset="0"/>
                <a:ea typeface="Arial-Rounded" pitchFamily="34" charset="0"/>
                <a:cs typeface="Arial-Rounded" pitchFamily="34" charset="0"/>
              </a:rPr>
              <a:t>Bỗng </a:t>
            </a:r>
            <a:r>
              <a:rPr lang="vi-VN" sz="2800">
                <a:solidFill>
                  <a:srgbClr val="002060"/>
                </a:solidFill>
                <a:latin typeface="Arial-Rounded" pitchFamily="34" charset="0"/>
                <a:ea typeface="Arial-Rounded" pitchFamily="34" charset="0"/>
                <a:cs typeface="Arial-Rounded" pitchFamily="34" charset="0"/>
              </a:rPr>
              <a:t>dưng, gió ào ào nổi lên. Có tiếng động gì lạ lắm. Những chiếc lá khô lạt xạt lướt trên cỏ. Cây xấu hổ co rúm mình lại.</a:t>
            </a:r>
          </a:p>
          <a:p>
            <a:pPr algn="just"/>
            <a:r>
              <a:rPr lang="vi-VN" sz="2800">
                <a:solidFill>
                  <a:srgbClr val="002060"/>
                </a:solidFill>
                <a:latin typeface="Arial-Rounded" pitchFamily="34" charset="0"/>
                <a:ea typeface="Arial-Rounded" pitchFamily="34" charset="0"/>
                <a:cs typeface="Arial-Rounded" pitchFamily="34" charset="0"/>
              </a:rPr>
              <a:t>      Nó bỗng thấy xung quanh xôn xao. Nó hé mắt nhìn: không có gì lạ cả. Bấy giờ, nó mới mở bừng những con mắt lá. Quả nhiên, không có gì lạ thật.</a:t>
            </a:r>
          </a:p>
          <a:p>
            <a:pPr algn="just"/>
            <a:r>
              <a:rPr lang="vi-VN" sz="2800">
                <a:solidFill>
                  <a:srgbClr val="002060"/>
                </a:solidFill>
                <a:latin typeface="Arial-Rounded" pitchFamily="34" charset="0"/>
                <a:ea typeface="Arial-Rounded" pitchFamily="34" charset="0"/>
                <a:cs typeface="Arial-Rounded" pitchFamily="34" charset="0"/>
              </a:rPr>
              <a:t>      Nhưng những cây cỏ xung quanh vẫn cứ xôn xao. Thì ra, vừa có một con chim xanh biếc, toàn thân lóng lánh như tự tỏa sáng không biết từ đâu bay tới. Chim đậu một thoáng trên cành thanh mai rồi lại vội bay đi. Các cây cỏ xuýt xoa: biết bao nhiêu con chim đã bay qua đây, chưa có con nào đẹp đến thế.</a:t>
            </a:r>
          </a:p>
          <a:p>
            <a:pPr algn="just"/>
            <a:r>
              <a:rPr lang="vi-VN" sz="2800">
                <a:solidFill>
                  <a:srgbClr val="002060"/>
                </a:solidFill>
                <a:latin typeface="Arial-Rounded" pitchFamily="34" charset="0"/>
                <a:ea typeface="Arial-Rounded" pitchFamily="34" charset="0"/>
                <a:cs typeface="Arial-Rounded" pitchFamily="34" charset="0"/>
              </a:rPr>
              <a:t>      Càng nghe bạn bè trầm trồ, cây xấu hổ càng tiếc. Không biết bao giờ con chim xanh ấy quay trở lại.</a:t>
            </a:r>
          </a:p>
          <a:p>
            <a:pPr algn="r"/>
            <a:r>
              <a:rPr lang="vi-VN" sz="2800">
                <a:solidFill>
                  <a:srgbClr val="002060"/>
                </a:solidFill>
                <a:latin typeface="Arial-Rounded" pitchFamily="34" charset="0"/>
                <a:ea typeface="Arial-Rounded" pitchFamily="34" charset="0"/>
                <a:cs typeface="Arial-Rounded" pitchFamily="34" charset="0"/>
              </a:rPr>
              <a:t>(</a:t>
            </a:r>
            <a:r>
              <a:rPr lang="vi-VN" sz="2800" i="1">
                <a:solidFill>
                  <a:srgbClr val="002060"/>
                </a:solidFill>
                <a:latin typeface="Arial-Rounded" pitchFamily="34" charset="0"/>
                <a:ea typeface="Arial-Rounded" pitchFamily="34" charset="0"/>
                <a:cs typeface="Arial-Rounded" pitchFamily="34" charset="0"/>
              </a:rPr>
              <a:t>Theo </a:t>
            </a:r>
            <a:r>
              <a:rPr lang="vi-VN" sz="2800">
                <a:solidFill>
                  <a:srgbClr val="002060"/>
                </a:solidFill>
                <a:latin typeface="Arial-Rounded" pitchFamily="34" charset="0"/>
                <a:ea typeface="Arial-Rounded" pitchFamily="34" charset="0"/>
                <a:cs typeface="Arial-Rounded" pitchFamily="34" charset="0"/>
              </a:rPr>
              <a:t>Trần Hoài Dương)</a:t>
            </a:r>
            <a:endParaRPr lang="en-US" sz="2800" dirty="0">
              <a:solidFill>
                <a:srgbClr val="002060"/>
              </a:solidFill>
              <a:latin typeface="Arial-Rounded" pitchFamily="34" charset="0"/>
              <a:ea typeface="Arial-Rounded" pitchFamily="34" charset="0"/>
              <a:cs typeface="Arial-Rounded" pitchFamily="34" charset="0"/>
            </a:endParaRPr>
          </a:p>
        </p:txBody>
      </p:sp>
      <p:sp>
        <p:nvSpPr>
          <p:cNvPr id="7" name="TextBox 6">
            <a:extLst>
              <a:ext uri="{FF2B5EF4-FFF2-40B4-BE49-F238E27FC236}">
                <a16:creationId xmlns="" xmlns:a16="http://schemas.microsoft.com/office/drawing/2014/main" id="{EC1E3D26-0FBF-489D-9BF9-77F94C02DE90}"/>
              </a:ext>
            </a:extLst>
          </p:cNvPr>
          <p:cNvSpPr txBox="1"/>
          <p:nvPr/>
        </p:nvSpPr>
        <p:spPr>
          <a:xfrm>
            <a:off x="783000" y="243114"/>
            <a:ext cx="10327119" cy="707886"/>
          </a:xfrm>
          <a:prstGeom prst="rect">
            <a:avLst/>
          </a:prstGeom>
          <a:noFill/>
        </p:spPr>
        <p:txBody>
          <a:bodyPr wrap="square" rtlCol="0">
            <a:spAutoFit/>
          </a:bodyPr>
          <a:lstStyle/>
          <a:p>
            <a:pPr algn="ctr"/>
            <a:r>
              <a:rPr lang="en-US" sz="4000" b="1" smtClean="0">
                <a:solidFill>
                  <a:schemeClr val="accent6"/>
                </a:solidFill>
                <a:latin typeface="Arial-Rounded" pitchFamily="34" charset="0"/>
                <a:ea typeface="Arial-Rounded" pitchFamily="34" charset="0"/>
                <a:cs typeface="Arial-Rounded" pitchFamily="34" charset="0"/>
              </a:rPr>
              <a:t>CÂY XẤU HỔ</a:t>
            </a:r>
            <a:endParaRPr lang="en-US" sz="4000" b="1" dirty="0">
              <a:solidFill>
                <a:schemeClr val="accent6"/>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7260548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6319" y="725758"/>
            <a:ext cx="5029200" cy="3422236"/>
          </a:xfrm>
          <a:prstGeom prst="rect">
            <a:avLst/>
          </a:prstGeom>
        </p:spPr>
      </p:pic>
      <p:sp>
        <p:nvSpPr>
          <p:cNvPr id="5" name="Subtitle 4"/>
          <p:cNvSpPr>
            <a:spLocks noGrp="1"/>
          </p:cNvSpPr>
          <p:nvPr>
            <p:ph type="subTitle" idx="1"/>
          </p:nvPr>
        </p:nvSpPr>
        <p:spPr>
          <a:xfrm flipH="1">
            <a:off x="6080919" y="5557800"/>
            <a:ext cx="5491928" cy="614400"/>
          </a:xfrm>
        </p:spPr>
        <p:txBody>
          <a:bodyPr/>
          <a:lstStyle/>
          <a:p>
            <a:pPr algn="ctr"/>
            <a:r>
              <a:rPr lang="en-US" sz="6600" smtClean="0">
                <a:solidFill>
                  <a:schemeClr val="tx1"/>
                </a:solidFill>
                <a:latin typeface="Arial-Rounded" pitchFamily="34" charset="0"/>
                <a:ea typeface="Arial-Rounded" pitchFamily="34" charset="0"/>
                <a:cs typeface="Arial-Rounded" pitchFamily="34" charset="0"/>
              </a:rPr>
              <a:t>Thư giãn nào!</a:t>
            </a:r>
            <a:endParaRPr lang="en-US" sz="6600">
              <a:solidFill>
                <a:schemeClr val="tx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9722989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75519" y="762000"/>
            <a:ext cx="11483912" cy="737866"/>
            <a:chOff x="294783" y="915918"/>
            <a:chExt cx="11483912" cy="737866"/>
          </a:xfrm>
        </p:grpSpPr>
        <p:grpSp>
          <p:nvGrpSpPr>
            <p:cNvPr id="4" name="Group 3"/>
            <p:cNvGrpSpPr/>
            <p:nvPr/>
          </p:nvGrpSpPr>
          <p:grpSpPr>
            <a:xfrm>
              <a:off x="294783" y="915918"/>
              <a:ext cx="758018" cy="731520"/>
              <a:chOff x="3065608" y="1727884"/>
              <a:chExt cx="1240358"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1</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978050" y="945898"/>
              <a:ext cx="10800645"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Nghe tiếng động lạ, cây xấu hổ đã làm gì?</a:t>
              </a:r>
              <a:endParaRPr lang="en-US" sz="4000">
                <a:solidFill>
                  <a:srgbClr val="002060"/>
                </a:solidFill>
                <a:latin typeface="Arial-Rounded" pitchFamily="34" charset="0"/>
                <a:ea typeface="Arial-Rounded" pitchFamily="34" charset="0"/>
                <a:cs typeface="Arial-Rounded" pitchFamily="34" charset="0"/>
              </a:endParaRPr>
            </a:p>
          </p:txBody>
        </p:sp>
      </p:grpSp>
      <p:sp>
        <p:nvSpPr>
          <p:cNvPr id="18" name="TextBox 17"/>
          <p:cNvSpPr txBox="1"/>
          <p:nvPr/>
        </p:nvSpPr>
        <p:spPr>
          <a:xfrm>
            <a:off x="1661320" y="2044963"/>
            <a:ext cx="9982200" cy="1323439"/>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Nghe tiếng động là, cây xấu hổ đã khép những mắt lá lại.</a:t>
            </a:r>
            <a:endParaRPr lang="en-US" sz="4000">
              <a:solidFill>
                <a:srgbClr val="002060"/>
              </a:solidFill>
              <a:latin typeface="Arial-Rounded" pitchFamily="34" charset="0"/>
              <a:ea typeface="Arial-Rounded" pitchFamily="34" charset="0"/>
              <a:cs typeface="Arial-Rounded" pitchFamily="34" charset="0"/>
            </a:endParaRP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400" t="25000" r="20000" b="16666"/>
          <a:stretch/>
        </p:blipFill>
        <p:spPr bwMode="auto">
          <a:xfrm>
            <a:off x="3718639" y="3657600"/>
            <a:ext cx="4694079" cy="3042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574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6" name="Picture 18">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8599" y="1589161"/>
            <a:ext cx="2921000"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5" name="Picture 17">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67911" y="2438400"/>
            <a:ext cx="2944812"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4" name="Picture 16" descr="117 reference of sunlight png transparent background | Sun clip art, Happy  sunshine, Sun drawi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00424" y="-189044"/>
            <a:ext cx="2128895" cy="212889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7319" y="3001199"/>
            <a:ext cx="2654326" cy="2654326"/>
          </a:xfrm>
          <a:prstGeom prst="rect">
            <a:avLst/>
          </a:prstGeom>
        </p:spPr>
      </p:pic>
      <p:sp>
        <p:nvSpPr>
          <p:cNvPr id="7" name="Rectangle 6"/>
          <p:cNvSpPr/>
          <p:nvPr/>
        </p:nvSpPr>
        <p:spPr>
          <a:xfrm>
            <a:off x="-91281" y="4999316"/>
            <a:ext cx="12420600" cy="1858683"/>
          </a:xfrm>
          <a:custGeom>
            <a:avLst/>
            <a:gdLst>
              <a:gd name="connsiteX0" fmla="*/ 0 w 12420600"/>
              <a:gd name="connsiteY0" fmla="*/ 0 h 1295400"/>
              <a:gd name="connsiteX1" fmla="*/ 12420600 w 12420600"/>
              <a:gd name="connsiteY1" fmla="*/ 0 h 1295400"/>
              <a:gd name="connsiteX2" fmla="*/ 12420600 w 12420600"/>
              <a:gd name="connsiteY2" fmla="*/ 1295400 h 1295400"/>
              <a:gd name="connsiteX3" fmla="*/ 0 w 12420600"/>
              <a:gd name="connsiteY3" fmla="*/ 1295400 h 1295400"/>
              <a:gd name="connsiteX4" fmla="*/ 0 w 12420600"/>
              <a:gd name="connsiteY4" fmla="*/ 0 h 1295400"/>
              <a:gd name="connsiteX0" fmla="*/ 0 w 12420600"/>
              <a:gd name="connsiteY0" fmla="*/ 533400 h 1828800"/>
              <a:gd name="connsiteX1" fmla="*/ 8686641 w 12420600"/>
              <a:gd name="connsiteY1" fmla="*/ 0 h 1828800"/>
              <a:gd name="connsiteX2" fmla="*/ 12420600 w 12420600"/>
              <a:gd name="connsiteY2" fmla="*/ 533400 h 1828800"/>
              <a:gd name="connsiteX3" fmla="*/ 12420600 w 12420600"/>
              <a:gd name="connsiteY3" fmla="*/ 1828800 h 1828800"/>
              <a:gd name="connsiteX4" fmla="*/ 0 w 12420600"/>
              <a:gd name="connsiteY4" fmla="*/ 1828800 h 1828800"/>
              <a:gd name="connsiteX5" fmla="*/ 0 w 12420600"/>
              <a:gd name="connsiteY5" fmla="*/ 533400 h 1828800"/>
              <a:gd name="connsiteX0" fmla="*/ 0 w 12420600"/>
              <a:gd name="connsiteY0" fmla="*/ 533400 h 1828800"/>
              <a:gd name="connsiteX1" fmla="*/ 8686641 w 12420600"/>
              <a:gd name="connsiteY1" fmla="*/ 0 h 1828800"/>
              <a:gd name="connsiteX2" fmla="*/ 12420600 w 12420600"/>
              <a:gd name="connsiteY2" fmla="*/ 533400 h 1828800"/>
              <a:gd name="connsiteX3" fmla="*/ 12420600 w 12420600"/>
              <a:gd name="connsiteY3" fmla="*/ 1828800 h 1828800"/>
              <a:gd name="connsiteX4" fmla="*/ 0 w 12420600"/>
              <a:gd name="connsiteY4" fmla="*/ 1828800 h 1828800"/>
              <a:gd name="connsiteX5" fmla="*/ 0 w 12420600"/>
              <a:gd name="connsiteY5" fmla="*/ 533400 h 1828800"/>
              <a:gd name="connsiteX0" fmla="*/ 0 w 12420600"/>
              <a:gd name="connsiteY0" fmla="*/ 563283 h 1858683"/>
              <a:gd name="connsiteX1" fmla="*/ 8686641 w 12420600"/>
              <a:gd name="connsiteY1" fmla="*/ 29883 h 1858683"/>
              <a:gd name="connsiteX2" fmla="*/ 12420600 w 12420600"/>
              <a:gd name="connsiteY2" fmla="*/ 563283 h 1858683"/>
              <a:gd name="connsiteX3" fmla="*/ 12420600 w 12420600"/>
              <a:gd name="connsiteY3" fmla="*/ 1858683 h 1858683"/>
              <a:gd name="connsiteX4" fmla="*/ 0 w 12420600"/>
              <a:gd name="connsiteY4" fmla="*/ 1858683 h 1858683"/>
              <a:gd name="connsiteX5" fmla="*/ 0 w 12420600"/>
              <a:gd name="connsiteY5" fmla="*/ 563283 h 185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20600" h="1858683">
                <a:moveTo>
                  <a:pt x="0" y="563283"/>
                </a:moveTo>
                <a:cubicBezTo>
                  <a:pt x="2870147" y="563283"/>
                  <a:pt x="5846974" y="-152997"/>
                  <a:pt x="8686641" y="29883"/>
                </a:cubicBezTo>
                <a:cubicBezTo>
                  <a:pt x="9992254" y="131483"/>
                  <a:pt x="11175947" y="385483"/>
                  <a:pt x="12420600" y="563283"/>
                </a:cubicBezTo>
                <a:lnTo>
                  <a:pt x="12420600" y="1858683"/>
                </a:lnTo>
                <a:lnTo>
                  <a:pt x="0" y="1858683"/>
                </a:lnTo>
                <a:lnTo>
                  <a:pt x="0" y="563283"/>
                </a:lnTo>
                <a:close/>
              </a:path>
            </a:pathLst>
          </a:custGeom>
          <a:solidFill>
            <a:srgbClr val="72D4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82"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41624" y="197603"/>
            <a:ext cx="1486037" cy="90215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607276" y="238630"/>
            <a:ext cx="1116482" cy="67780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72970" y="499373"/>
            <a:ext cx="1977916" cy="12007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18883" y="2012883"/>
            <a:ext cx="1111317" cy="1111317"/>
          </a:xfrm>
          <a:prstGeom prst="rect">
            <a:avLst/>
          </a:prstGeom>
        </p:spPr>
      </p:pic>
      <p:pic>
        <p:nvPicPr>
          <p:cNvPr id="31" name="Picture 3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184658" y="1327083"/>
            <a:ext cx="1111317" cy="1111317"/>
          </a:xfrm>
          <a:prstGeom prst="rect">
            <a:avLst/>
          </a:prstGeom>
        </p:spPr>
      </p:pic>
      <p:pic>
        <p:nvPicPr>
          <p:cNvPr id="32" name="Picture 3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12802" y="609600"/>
            <a:ext cx="1111317" cy="1111317"/>
          </a:xfrm>
          <a:prstGeom prst="rect">
            <a:avLst/>
          </a:prstGeom>
        </p:spPr>
      </p:pic>
      <p:pic>
        <p:nvPicPr>
          <p:cNvPr id="18"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557919" y="1022283"/>
            <a:ext cx="609600" cy="609600"/>
          </a:xfrm>
          <a:prstGeom prst="rect">
            <a:avLst/>
          </a:prstGeom>
        </p:spPr>
      </p:pic>
      <p:pic>
        <p:nvPicPr>
          <p:cNvPr id="34"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695238" y="2783755"/>
            <a:ext cx="609600" cy="609600"/>
          </a:xfrm>
          <a:prstGeom prst="rect">
            <a:avLst/>
          </a:prstGeom>
        </p:spPr>
      </p:pic>
      <p:pic>
        <p:nvPicPr>
          <p:cNvPr id="35"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832557" y="4545227"/>
            <a:ext cx="609600" cy="609600"/>
          </a:xfrm>
          <a:prstGeom prst="rect">
            <a:avLst/>
          </a:prstGeom>
        </p:spPr>
      </p:pic>
    </p:spTree>
    <p:extLst>
      <p:ext uri="{BB962C8B-B14F-4D97-AF65-F5344CB8AC3E}">
        <p14:creationId xmlns:p14="http://schemas.microsoft.com/office/powerpoint/2010/main" val="324268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185"/>
                                        </p:tgtEl>
                                        <p:attrNameLst>
                                          <p:attrName>style.color</p:attrName>
                                        </p:attrNameLst>
                                      </p:cBhvr>
                                      <p:to>
                                        <a:schemeClr val="bg1"/>
                                      </p:to>
                                    </p:animClr>
                                    <p:animClr clrSpc="rgb" dir="cw">
                                      <p:cBhvr>
                                        <p:cTn id="14" dur="250" autoRev="1" fill="remove"/>
                                        <p:tgtEl>
                                          <p:spTgt spid="7185"/>
                                        </p:tgtEl>
                                        <p:attrNameLst>
                                          <p:attrName>fillcolor</p:attrName>
                                        </p:attrNameLst>
                                      </p:cBhvr>
                                      <p:to>
                                        <a:schemeClr val="bg1"/>
                                      </p:to>
                                    </p:animClr>
                                    <p:set>
                                      <p:cBhvr>
                                        <p:cTn id="15" dur="250" autoRev="1" fill="remove"/>
                                        <p:tgtEl>
                                          <p:spTgt spid="7185"/>
                                        </p:tgtEl>
                                        <p:attrNameLst>
                                          <p:attrName>fill.type</p:attrName>
                                        </p:attrNameLst>
                                      </p:cBhvr>
                                      <p:to>
                                        <p:strVal val="solid"/>
                                      </p:to>
                                    </p:set>
                                    <p:set>
                                      <p:cBhvr>
                                        <p:cTn id="16" dur="250" autoRev="1" fill="remove"/>
                                        <p:tgtEl>
                                          <p:spTgt spid="7185"/>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186"/>
                                        </p:tgtEl>
                                        <p:attrNameLst>
                                          <p:attrName>style.color</p:attrName>
                                        </p:attrNameLst>
                                      </p:cBhvr>
                                      <p:to>
                                        <a:schemeClr val="bg1"/>
                                      </p:to>
                                    </p:animClr>
                                    <p:animClr clrSpc="rgb" dir="cw">
                                      <p:cBhvr>
                                        <p:cTn id="21" dur="250" autoRev="1" fill="remove"/>
                                        <p:tgtEl>
                                          <p:spTgt spid="7186"/>
                                        </p:tgtEl>
                                        <p:attrNameLst>
                                          <p:attrName>fillcolor</p:attrName>
                                        </p:attrNameLst>
                                      </p:cBhvr>
                                      <p:to>
                                        <a:schemeClr val="bg1"/>
                                      </p:to>
                                    </p:animClr>
                                    <p:set>
                                      <p:cBhvr>
                                        <p:cTn id="22" dur="250" autoRev="1" fill="remove"/>
                                        <p:tgtEl>
                                          <p:spTgt spid="7186"/>
                                        </p:tgtEl>
                                        <p:attrNameLst>
                                          <p:attrName>fill.type</p:attrName>
                                        </p:attrNameLst>
                                      </p:cBhvr>
                                      <p:to>
                                        <p:strVal val="solid"/>
                                      </p:to>
                                    </p:set>
                                    <p:set>
                                      <p:cBhvr>
                                        <p:cTn id="23" dur="250" autoRev="1" fill="remove"/>
                                        <p:tgtEl>
                                          <p:spTgt spid="718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500"/>
                            </p:stCondLst>
                            <p:childTnLst>
                              <p:par>
                                <p:cTn id="31" presetID="1" presetClass="mediacall" presetSubtype="0" fill="hold" nodeType="afterEffect">
                                  <p:stCondLst>
                                    <p:cond delay="0"/>
                                  </p:stCondLst>
                                  <p:childTnLst>
                                    <p:cmd type="call" cmd="playFrom(0.0)">
                                      <p:cBhvr>
                                        <p:cTn id="32" dur="4414" fill="hold"/>
                                        <p:tgtEl>
                                          <p:spTgt spid="18"/>
                                        </p:tgtEl>
                                      </p:cBhvr>
                                    </p:cmd>
                                  </p:childTnLst>
                                </p:cTn>
                              </p:par>
                            </p:childTnLst>
                          </p:cTn>
                        </p:par>
                      </p:childTnLst>
                    </p:cTn>
                  </p:par>
                </p:childTnLst>
              </p:cTn>
              <p:nextCondLst>
                <p:cond evt="onClick" delay="0">
                  <p:tgtEl>
                    <p:spTgt spid="2"/>
                  </p:tgtEl>
                </p:cond>
              </p:nextCondLst>
            </p:seq>
            <p:seq concurrent="1" nextAc="seek">
              <p:cTn id="33" restart="whenNotActive" fill="hold" evtFilter="cancelBubble" nodeType="interactiveSeq">
                <p:stCondLst>
                  <p:cond evt="onClick" delay="0">
                    <p:tgtEl>
                      <p:spTgt spid="7185"/>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par>
                          <p:cTn id="39" fill="hold">
                            <p:stCondLst>
                              <p:cond delay="500"/>
                            </p:stCondLst>
                            <p:childTnLst>
                              <p:par>
                                <p:cTn id="40" presetID="1" presetClass="mediacall" presetSubtype="0" fill="hold" nodeType="afterEffect">
                                  <p:stCondLst>
                                    <p:cond delay="0"/>
                                  </p:stCondLst>
                                  <p:childTnLst>
                                    <p:cmd type="call" cmd="playFrom(0.0)">
                                      <p:cBhvr>
                                        <p:cTn id="41" dur="4414" fill="hold"/>
                                        <p:tgtEl>
                                          <p:spTgt spid="34"/>
                                        </p:tgtEl>
                                      </p:cBhvr>
                                    </p:cmd>
                                  </p:childTnLst>
                                </p:cTn>
                              </p:par>
                            </p:childTnLst>
                          </p:cTn>
                        </p:par>
                      </p:childTnLst>
                    </p:cTn>
                  </p:par>
                </p:childTnLst>
              </p:cTn>
              <p:nextCondLst>
                <p:cond evt="onClick" delay="0">
                  <p:tgtEl>
                    <p:spTgt spid="7185"/>
                  </p:tgtEl>
                </p:cond>
              </p:nextCondLst>
            </p:seq>
            <p:seq concurrent="1" nextAc="seek">
              <p:cTn id="42" restart="whenNotActive" fill="hold" evtFilter="cancelBubble" nodeType="interactiveSeq">
                <p:stCondLst>
                  <p:cond evt="onClick" delay="0">
                    <p:tgtEl>
                      <p:spTgt spid="7186"/>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par>
                          <p:cTn id="48" fill="hold">
                            <p:stCondLst>
                              <p:cond delay="500"/>
                            </p:stCondLst>
                            <p:childTnLst>
                              <p:par>
                                <p:cTn id="49" presetID="1" presetClass="mediacall" presetSubtype="0" fill="hold" nodeType="afterEffect">
                                  <p:stCondLst>
                                    <p:cond delay="0"/>
                                  </p:stCondLst>
                                  <p:childTnLst>
                                    <p:cmd type="call" cmd="playFrom(0.0)">
                                      <p:cBhvr>
                                        <p:cTn id="50" dur="4414" fill="hold"/>
                                        <p:tgtEl>
                                          <p:spTgt spid="35"/>
                                        </p:tgtEl>
                                      </p:cBhvr>
                                    </p:cmd>
                                  </p:childTnLst>
                                </p:cTn>
                              </p:par>
                            </p:childTnLst>
                          </p:cTn>
                        </p:par>
                      </p:childTnLst>
                    </p:cTn>
                  </p:par>
                </p:childTnLst>
              </p:cTn>
              <p:nextCondLst>
                <p:cond evt="onClick" delay="0">
                  <p:tgtEl>
                    <p:spTgt spid="7186"/>
                  </p:tgtEl>
                </p:cond>
              </p:nextCondLst>
            </p:seq>
            <p:audio>
              <p:cMediaNode vol="100000">
                <p:cTn id="51" fill="hold" display="0">
                  <p:stCondLst>
                    <p:cond delay="indefinite"/>
                  </p:stCondLst>
                  <p:endCondLst>
                    <p:cond evt="onStopAudio" delay="0">
                      <p:tgtEl>
                        <p:sldTgt/>
                      </p:tgtEl>
                    </p:cond>
                  </p:endCondLst>
                </p:cTn>
                <p:tgtEl>
                  <p:spTgt spid="18"/>
                </p:tgtEl>
              </p:cMediaNode>
            </p:audio>
            <p:audio>
              <p:cMediaNode vol="100000">
                <p:cTn id="52" fill="hold" display="0">
                  <p:stCondLst>
                    <p:cond delay="indefinite"/>
                  </p:stCondLst>
                  <p:endCondLst>
                    <p:cond evt="onStopAudio" delay="0">
                      <p:tgtEl>
                        <p:sldTgt/>
                      </p:tgtEl>
                    </p:cond>
                  </p:endCondLst>
                </p:cTn>
                <p:tgtEl>
                  <p:spTgt spid="34"/>
                </p:tgtEl>
              </p:cMediaNode>
            </p:audio>
            <p:audio>
              <p:cMediaNode vol="100000">
                <p:cTn id="53" fill="hold" display="0">
                  <p:stCondLst>
                    <p:cond delay="indefinite"/>
                  </p:stCondLst>
                  <p:endCondLst>
                    <p:cond evt="onStopAudio" delay="0">
                      <p:tgtEl>
                        <p:sldTgt/>
                      </p:tgtEl>
                    </p:cond>
                  </p:endCondLst>
                </p:cTn>
                <p:tgtEl>
                  <p:spTgt spid="3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400" t="25000" r="20000" b="16666"/>
          <a:stretch/>
        </p:blipFill>
        <p:spPr bwMode="auto">
          <a:xfrm>
            <a:off x="3718639" y="3657600"/>
            <a:ext cx="4694079" cy="3042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975519" y="609600"/>
            <a:ext cx="11483912" cy="737866"/>
            <a:chOff x="294783" y="915918"/>
            <a:chExt cx="11483912" cy="737866"/>
          </a:xfrm>
        </p:grpSpPr>
        <p:grpSp>
          <p:nvGrpSpPr>
            <p:cNvPr id="4" name="Group 3"/>
            <p:cNvGrpSpPr/>
            <p:nvPr/>
          </p:nvGrpSpPr>
          <p:grpSpPr>
            <a:xfrm>
              <a:off x="294783" y="915918"/>
              <a:ext cx="758018" cy="731520"/>
              <a:chOff x="3065608" y="1727884"/>
              <a:chExt cx="1240358"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2</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978050" y="945898"/>
              <a:ext cx="10800645"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Cây cỏ xung quanh xôn xao về chuyện gì?</a:t>
              </a:r>
              <a:endParaRPr lang="en-US" sz="4000">
                <a:solidFill>
                  <a:srgbClr val="002060"/>
                </a:solidFill>
                <a:latin typeface="Arial-Rounded" pitchFamily="34" charset="0"/>
                <a:ea typeface="Arial-Rounded" pitchFamily="34" charset="0"/>
                <a:cs typeface="Arial-Rounded" pitchFamily="34" charset="0"/>
              </a:endParaRPr>
            </a:p>
          </p:txBody>
        </p:sp>
      </p:grpSp>
      <p:sp>
        <p:nvSpPr>
          <p:cNvPr id="18" name="TextBox 17"/>
          <p:cNvSpPr txBox="1"/>
          <p:nvPr/>
        </p:nvSpPr>
        <p:spPr>
          <a:xfrm>
            <a:off x="1661320" y="1600200"/>
            <a:ext cx="9982200" cy="1938992"/>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Cây cỏ xung quanh xôn xao chuyện một con chim xanh biếc, toàn thân lóng lánh không biết từ đâu bay tới rồi lại vội bay đi ngay. </a:t>
            </a:r>
            <a:endParaRPr lang="en-US" sz="4000">
              <a:solidFill>
                <a:srgbClr val="00206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00299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400" t="25000" r="20000" b="16666"/>
          <a:stretch/>
        </p:blipFill>
        <p:spPr bwMode="auto">
          <a:xfrm>
            <a:off x="3718639" y="3657600"/>
            <a:ext cx="4694079" cy="30424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975519" y="609600"/>
            <a:ext cx="11483912" cy="737866"/>
            <a:chOff x="294783" y="915918"/>
            <a:chExt cx="11483912" cy="737866"/>
          </a:xfrm>
        </p:grpSpPr>
        <p:grpSp>
          <p:nvGrpSpPr>
            <p:cNvPr id="4" name="Group 3"/>
            <p:cNvGrpSpPr/>
            <p:nvPr/>
          </p:nvGrpSpPr>
          <p:grpSpPr>
            <a:xfrm>
              <a:off x="294783" y="915918"/>
              <a:ext cx="758018" cy="731520"/>
              <a:chOff x="3065608" y="1727884"/>
              <a:chExt cx="1240358"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3</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978050" y="945898"/>
              <a:ext cx="10800645"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Cây xấu hổ nuối tiếc điều gì?</a:t>
              </a:r>
              <a:endParaRPr lang="en-US" sz="4000">
                <a:solidFill>
                  <a:srgbClr val="002060"/>
                </a:solidFill>
                <a:latin typeface="Arial-Rounded" pitchFamily="34" charset="0"/>
                <a:ea typeface="Arial-Rounded" pitchFamily="34" charset="0"/>
                <a:cs typeface="Arial-Rounded" pitchFamily="34" charset="0"/>
              </a:endParaRPr>
            </a:p>
          </p:txBody>
        </p:sp>
      </p:grpSp>
      <p:sp>
        <p:nvSpPr>
          <p:cNvPr id="18" name="TextBox 17"/>
          <p:cNvSpPr txBox="1"/>
          <p:nvPr/>
        </p:nvSpPr>
        <p:spPr>
          <a:xfrm>
            <a:off x="1661320" y="1600200"/>
            <a:ext cx="9982200" cy="1323439"/>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Do cây xấu hổ sợ và nhắm mắt lại nên đã không thấy con chim xanh rất đẹp.</a:t>
            </a:r>
            <a:endParaRPr lang="en-US" sz="4000">
              <a:solidFill>
                <a:srgbClr val="00206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88990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400" t="25000" r="20000" b="16666"/>
          <a:stretch/>
        </p:blipFill>
        <p:spPr bwMode="auto">
          <a:xfrm>
            <a:off x="4302312" y="4419755"/>
            <a:ext cx="3526732" cy="22858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975519" y="609600"/>
            <a:ext cx="11049000" cy="1353419"/>
            <a:chOff x="294783" y="915918"/>
            <a:chExt cx="11049000" cy="1353419"/>
          </a:xfrm>
        </p:grpSpPr>
        <p:grpSp>
          <p:nvGrpSpPr>
            <p:cNvPr id="4" name="Group 3"/>
            <p:cNvGrpSpPr/>
            <p:nvPr/>
          </p:nvGrpSpPr>
          <p:grpSpPr>
            <a:xfrm>
              <a:off x="294783" y="915918"/>
              <a:ext cx="758018" cy="731520"/>
              <a:chOff x="3065608" y="1727884"/>
              <a:chExt cx="1240358"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sz="4000">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108967" y="1937044"/>
                <a:ext cx="1196999"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a:solidFill>
                      <a:srgbClr val="002060"/>
                    </a:solidFill>
                    <a:latin typeface="Arial Rounded MT Bold" pitchFamily="34" charset="0"/>
                    <a:ea typeface="Arial-Rounded" pitchFamily="34" charset="0"/>
                    <a:cs typeface="Arial-Rounded" pitchFamily="34" charset="0"/>
                  </a:rPr>
                  <a:t>4</a:t>
                </a:r>
              </a:p>
            </p:txBody>
          </p:sp>
        </p:grpSp>
        <p:sp>
          <p:nvSpPr>
            <p:cNvPr id="5" name="TextBox 4"/>
            <p:cNvSpPr txBox="1"/>
            <p:nvPr/>
          </p:nvSpPr>
          <p:spPr>
            <a:xfrm>
              <a:off x="978050" y="945898"/>
              <a:ext cx="10365733" cy="1323439"/>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Câu văn nào cho biết câu xấu hổ rất mong con chim xanh quay trở lại?</a:t>
              </a:r>
              <a:endParaRPr lang="en-US" sz="4000">
                <a:solidFill>
                  <a:srgbClr val="002060"/>
                </a:solidFill>
                <a:latin typeface="Arial-Rounded" pitchFamily="34" charset="0"/>
                <a:ea typeface="Arial-Rounded" pitchFamily="34" charset="0"/>
                <a:cs typeface="Arial-Rounded" pitchFamily="34" charset="0"/>
              </a:endParaRPr>
            </a:p>
          </p:txBody>
        </p:sp>
      </p:grpSp>
      <p:sp>
        <p:nvSpPr>
          <p:cNvPr id="18" name="TextBox 17"/>
          <p:cNvSpPr txBox="1"/>
          <p:nvPr/>
        </p:nvSpPr>
        <p:spPr>
          <a:xfrm>
            <a:off x="1661320" y="2105561"/>
            <a:ext cx="9982200" cy="1938992"/>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Câu văn cho </a:t>
            </a:r>
            <a:r>
              <a:rPr lang="en-US" sz="4000">
                <a:solidFill>
                  <a:srgbClr val="002060"/>
                </a:solidFill>
                <a:latin typeface="Arial-Rounded" pitchFamily="34" charset="0"/>
                <a:ea typeface="Arial-Rounded" pitchFamily="34" charset="0"/>
                <a:cs typeface="Arial-Rounded" pitchFamily="34" charset="0"/>
              </a:rPr>
              <a:t>biết câu xấu hổ rất mong con chim xanh quay trở lại </a:t>
            </a:r>
            <a:r>
              <a:rPr lang="en-US" sz="4000" smtClean="0">
                <a:solidFill>
                  <a:srgbClr val="002060"/>
                </a:solidFill>
                <a:latin typeface="Arial-Rounded" pitchFamily="34" charset="0"/>
                <a:ea typeface="Arial-Rounded" pitchFamily="34" charset="0"/>
                <a:cs typeface="Arial-Rounded" pitchFamily="34" charset="0"/>
              </a:rPr>
              <a:t>là: </a:t>
            </a:r>
            <a:r>
              <a:rPr lang="vi-VN" sz="4000" i="1" smtClean="0">
                <a:solidFill>
                  <a:srgbClr val="002060"/>
                </a:solidFill>
                <a:latin typeface="Arial-Rounded" pitchFamily="34" charset="0"/>
                <a:ea typeface="Arial-Rounded" pitchFamily="34" charset="0"/>
                <a:cs typeface="Arial-Rounded" pitchFamily="34" charset="0"/>
              </a:rPr>
              <a:t>Không </a:t>
            </a:r>
            <a:r>
              <a:rPr lang="vi-VN" sz="4000" i="1">
                <a:solidFill>
                  <a:srgbClr val="002060"/>
                </a:solidFill>
                <a:latin typeface="Arial-Rounded" pitchFamily="34" charset="0"/>
                <a:ea typeface="Arial-Rounded" pitchFamily="34" charset="0"/>
                <a:cs typeface="Arial-Rounded" pitchFamily="34" charset="0"/>
              </a:rPr>
              <a:t>biết bao giờ con chim xanh ấy quay trở lại.</a:t>
            </a:r>
          </a:p>
        </p:txBody>
      </p:sp>
    </p:spTree>
    <p:extLst>
      <p:ext uri="{BB962C8B-B14F-4D97-AF65-F5344CB8AC3E}">
        <p14:creationId xmlns:p14="http://schemas.microsoft.com/office/powerpoint/2010/main" val="297547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83DE1F8B-C43D-4B7A-8155-BEAC33AC1D49}"/>
              </a:ext>
            </a:extLst>
          </p:cNvPr>
          <p:cNvSpPr txBox="1"/>
          <p:nvPr/>
        </p:nvSpPr>
        <p:spPr>
          <a:xfrm>
            <a:off x="449834" y="1087934"/>
            <a:ext cx="11269885" cy="5693866"/>
          </a:xfrm>
          <a:prstGeom prst="rect">
            <a:avLst/>
          </a:prstGeom>
          <a:noFill/>
        </p:spPr>
        <p:txBody>
          <a:bodyPr wrap="square" rtlCol="0">
            <a:spAutoFit/>
          </a:bodyPr>
          <a:lstStyle/>
          <a:p>
            <a:pPr algn="just"/>
            <a:r>
              <a:rPr lang="en-US" sz="2800" smtClean="0">
                <a:solidFill>
                  <a:srgbClr val="002060"/>
                </a:solidFill>
                <a:latin typeface="Arial-Rounded" pitchFamily="34" charset="0"/>
                <a:ea typeface="Arial-Rounded" pitchFamily="34" charset="0"/>
                <a:cs typeface="Arial-Rounded" pitchFamily="34" charset="0"/>
              </a:rPr>
              <a:t>      </a:t>
            </a:r>
            <a:r>
              <a:rPr lang="vi-VN" sz="2800" smtClean="0">
                <a:solidFill>
                  <a:srgbClr val="002060"/>
                </a:solidFill>
                <a:latin typeface="Arial-Rounded" pitchFamily="34" charset="0"/>
                <a:ea typeface="Arial-Rounded" pitchFamily="34" charset="0"/>
                <a:cs typeface="Arial-Rounded" pitchFamily="34" charset="0"/>
              </a:rPr>
              <a:t>Bỗng </a:t>
            </a:r>
            <a:r>
              <a:rPr lang="vi-VN" sz="2800">
                <a:solidFill>
                  <a:srgbClr val="002060"/>
                </a:solidFill>
                <a:latin typeface="Arial-Rounded" pitchFamily="34" charset="0"/>
                <a:ea typeface="Arial-Rounded" pitchFamily="34" charset="0"/>
                <a:cs typeface="Arial-Rounded" pitchFamily="34" charset="0"/>
              </a:rPr>
              <a:t>dưng, gió ào ào nổi lên. Có tiếng động gì lạ lắm. Những chiếc lá khô lạt xạt lướt trên cỏ. Cây xấu hổ co rúm mình lại.</a:t>
            </a:r>
          </a:p>
          <a:p>
            <a:pPr algn="just"/>
            <a:r>
              <a:rPr lang="vi-VN" sz="2800">
                <a:solidFill>
                  <a:srgbClr val="002060"/>
                </a:solidFill>
                <a:latin typeface="Arial-Rounded" pitchFamily="34" charset="0"/>
                <a:ea typeface="Arial-Rounded" pitchFamily="34" charset="0"/>
                <a:cs typeface="Arial-Rounded" pitchFamily="34" charset="0"/>
              </a:rPr>
              <a:t>      Nó bỗng thấy xung quanh xôn xao. Nó hé mắt nhìn: không có gì lạ cả. Bấy giờ, nó mới mở bừng những con mắt lá. Quả nhiên, không có gì lạ thật.</a:t>
            </a:r>
          </a:p>
          <a:p>
            <a:pPr algn="just"/>
            <a:r>
              <a:rPr lang="vi-VN" sz="2800">
                <a:solidFill>
                  <a:srgbClr val="002060"/>
                </a:solidFill>
                <a:latin typeface="Arial-Rounded" pitchFamily="34" charset="0"/>
                <a:ea typeface="Arial-Rounded" pitchFamily="34" charset="0"/>
                <a:cs typeface="Arial-Rounded" pitchFamily="34" charset="0"/>
              </a:rPr>
              <a:t>      Nhưng những cây cỏ xung quanh vẫn cứ xôn xao. Thì ra, vừa có một con chim xanh biếc, toàn thân lóng lánh như tự tỏa sáng không biết từ đâu bay tới. Chim đậu một thoáng trên cành thanh mai rồi lại vội bay đi. Các cây cỏ xuýt xoa: biết bao nhiêu con chim đã bay qua đây, chưa có con nào đẹp đến thế.</a:t>
            </a:r>
          </a:p>
          <a:p>
            <a:pPr algn="just"/>
            <a:r>
              <a:rPr lang="vi-VN" sz="2800">
                <a:solidFill>
                  <a:srgbClr val="002060"/>
                </a:solidFill>
                <a:latin typeface="Arial-Rounded" pitchFamily="34" charset="0"/>
                <a:ea typeface="Arial-Rounded" pitchFamily="34" charset="0"/>
                <a:cs typeface="Arial-Rounded" pitchFamily="34" charset="0"/>
              </a:rPr>
              <a:t>      Càng nghe bạn bè trầm trồ, cây xấu hổ càng tiếc. Không biết bao giờ con chim xanh ấy quay trở lại.</a:t>
            </a:r>
          </a:p>
          <a:p>
            <a:pPr algn="r"/>
            <a:r>
              <a:rPr lang="vi-VN" sz="2800">
                <a:solidFill>
                  <a:srgbClr val="002060"/>
                </a:solidFill>
                <a:latin typeface="Arial-Rounded" pitchFamily="34" charset="0"/>
                <a:ea typeface="Arial-Rounded" pitchFamily="34" charset="0"/>
                <a:cs typeface="Arial-Rounded" pitchFamily="34" charset="0"/>
              </a:rPr>
              <a:t>(</a:t>
            </a:r>
            <a:r>
              <a:rPr lang="vi-VN" sz="2800" i="1">
                <a:solidFill>
                  <a:srgbClr val="002060"/>
                </a:solidFill>
                <a:latin typeface="Arial-Rounded" pitchFamily="34" charset="0"/>
                <a:ea typeface="Arial-Rounded" pitchFamily="34" charset="0"/>
                <a:cs typeface="Arial-Rounded" pitchFamily="34" charset="0"/>
              </a:rPr>
              <a:t>Theo </a:t>
            </a:r>
            <a:r>
              <a:rPr lang="vi-VN" sz="2800">
                <a:solidFill>
                  <a:srgbClr val="002060"/>
                </a:solidFill>
                <a:latin typeface="Arial-Rounded" pitchFamily="34" charset="0"/>
                <a:ea typeface="Arial-Rounded" pitchFamily="34" charset="0"/>
                <a:cs typeface="Arial-Rounded" pitchFamily="34" charset="0"/>
              </a:rPr>
              <a:t>Trần Hoài Dương)</a:t>
            </a:r>
            <a:endParaRPr lang="en-US" sz="2800" dirty="0">
              <a:solidFill>
                <a:srgbClr val="002060"/>
              </a:solidFill>
              <a:latin typeface="Arial-Rounded" pitchFamily="34" charset="0"/>
              <a:ea typeface="Arial-Rounded" pitchFamily="34" charset="0"/>
              <a:cs typeface="Arial-Rounded" pitchFamily="34" charset="0"/>
            </a:endParaRPr>
          </a:p>
        </p:txBody>
      </p:sp>
      <p:sp>
        <p:nvSpPr>
          <p:cNvPr id="5" name="TextBox 4">
            <a:extLst>
              <a:ext uri="{FF2B5EF4-FFF2-40B4-BE49-F238E27FC236}">
                <a16:creationId xmlns="" xmlns:a16="http://schemas.microsoft.com/office/drawing/2014/main" id="{EC1E3D26-0FBF-489D-9BF9-77F94C02DE90}"/>
              </a:ext>
            </a:extLst>
          </p:cNvPr>
          <p:cNvSpPr txBox="1"/>
          <p:nvPr/>
        </p:nvSpPr>
        <p:spPr>
          <a:xfrm>
            <a:off x="783000" y="243114"/>
            <a:ext cx="10327119" cy="707886"/>
          </a:xfrm>
          <a:prstGeom prst="rect">
            <a:avLst/>
          </a:prstGeom>
          <a:noFill/>
        </p:spPr>
        <p:txBody>
          <a:bodyPr wrap="square" rtlCol="0">
            <a:spAutoFit/>
          </a:bodyPr>
          <a:lstStyle/>
          <a:p>
            <a:pPr algn="ctr"/>
            <a:r>
              <a:rPr lang="en-US" sz="4000" b="1" smtClean="0">
                <a:solidFill>
                  <a:schemeClr val="accent6"/>
                </a:solidFill>
                <a:latin typeface="Arial-Rounded" pitchFamily="34" charset="0"/>
                <a:ea typeface="Arial-Rounded" pitchFamily="34" charset="0"/>
                <a:cs typeface="Arial-Rounded" pitchFamily="34" charset="0"/>
              </a:rPr>
              <a:t>CÂY XẤU HỔ</a:t>
            </a:r>
            <a:endParaRPr lang="en-US" sz="4000" b="1" dirty="0">
              <a:solidFill>
                <a:schemeClr val="accent6"/>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1734689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196" t="33160" r="89898" b="54167"/>
          <a:stretch/>
        </p:blipFill>
        <p:spPr bwMode="auto">
          <a:xfrm>
            <a:off x="43258" y="762000"/>
            <a:ext cx="1028700" cy="92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 name="Group 2"/>
          <p:cNvGrpSpPr/>
          <p:nvPr/>
        </p:nvGrpSpPr>
        <p:grpSpPr>
          <a:xfrm>
            <a:off x="1121650" y="762000"/>
            <a:ext cx="10750470" cy="731520"/>
            <a:chOff x="292250" y="915918"/>
            <a:chExt cx="10750470" cy="731520"/>
          </a:xfrm>
        </p:grpSpPr>
        <p:grpSp>
          <p:nvGrpSpPr>
            <p:cNvPr id="4" name="Group 3"/>
            <p:cNvGrpSpPr/>
            <p:nvPr/>
          </p:nvGrpSpPr>
          <p:grpSpPr>
            <a:xfrm>
              <a:off x="292250" y="915918"/>
              <a:ext cx="731520" cy="731520"/>
              <a:chOff x="3061467" y="1727884"/>
              <a:chExt cx="1197000"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061467" y="1937044"/>
                <a:ext cx="1197000"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1</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995274" y="971280"/>
              <a:ext cx="10047446" cy="584775"/>
            </a:xfrm>
            <a:prstGeom prst="rect">
              <a:avLst/>
            </a:prstGeom>
            <a:noFill/>
          </p:spPr>
          <p:txBody>
            <a:bodyPr wrap="square" rtlCol="0">
              <a:spAutoFit/>
            </a:bodyPr>
            <a:lstStyle/>
            <a:p>
              <a:pPr algn="just"/>
              <a:r>
                <a:rPr lang="en-US" sz="3200" smtClean="0">
                  <a:solidFill>
                    <a:srgbClr val="002060"/>
                  </a:solidFill>
                  <a:latin typeface="Arial-Rounded" pitchFamily="34" charset="0"/>
                  <a:ea typeface="Arial-Rounded" pitchFamily="34" charset="0"/>
                  <a:cs typeface="Arial-Rounded" pitchFamily="34" charset="0"/>
                </a:rPr>
                <a:t>Những từ nào dưới đây chỉ đặc điểm?</a:t>
              </a:r>
              <a:endParaRPr lang="en-US" sz="3200">
                <a:solidFill>
                  <a:srgbClr val="002060"/>
                </a:solidFill>
                <a:latin typeface="Arial-Rounded" pitchFamily="34" charset="0"/>
                <a:ea typeface="Arial-Rounded" pitchFamily="34" charset="0"/>
                <a:cs typeface="Arial-Rounded" pitchFamily="34" charset="0"/>
              </a:endParaRPr>
            </a:p>
          </p:txBody>
        </p:sp>
      </p:grpSp>
      <p:sp>
        <p:nvSpPr>
          <p:cNvPr id="2" name="Rounded Rectangle 1"/>
          <p:cNvSpPr/>
          <p:nvPr/>
        </p:nvSpPr>
        <p:spPr>
          <a:xfrm>
            <a:off x="2239796" y="2362200"/>
            <a:ext cx="2194560" cy="82296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latin typeface="Arial-Rounded" pitchFamily="34" charset="0"/>
                <a:ea typeface="Arial-Rounded" pitchFamily="34" charset="0"/>
                <a:cs typeface="Arial-Rounded" pitchFamily="34" charset="0"/>
              </a:rPr>
              <a:t>đ</a:t>
            </a:r>
            <a:r>
              <a:rPr lang="en-US" sz="3600" smtClean="0">
                <a:solidFill>
                  <a:schemeClr val="tx1"/>
                </a:solidFill>
                <a:latin typeface="Arial-Rounded" pitchFamily="34" charset="0"/>
                <a:ea typeface="Arial-Rounded" pitchFamily="34" charset="0"/>
                <a:cs typeface="Arial-Rounded" pitchFamily="34" charset="0"/>
              </a:rPr>
              <a:t>ẹp</a:t>
            </a:r>
            <a:endParaRPr lang="en-US" sz="3600">
              <a:solidFill>
                <a:schemeClr val="tx1"/>
              </a:solidFill>
              <a:latin typeface="Arial-Rounded" pitchFamily="34" charset="0"/>
              <a:ea typeface="Arial-Rounded" pitchFamily="34" charset="0"/>
              <a:cs typeface="Arial-Rounded" pitchFamily="34" charset="0"/>
            </a:endParaRPr>
          </a:p>
        </p:txBody>
      </p:sp>
      <p:sp>
        <p:nvSpPr>
          <p:cNvPr id="18" name="Rounded Rectangle 17"/>
          <p:cNvSpPr/>
          <p:nvPr/>
        </p:nvSpPr>
        <p:spPr>
          <a:xfrm>
            <a:off x="4999129" y="2362200"/>
            <a:ext cx="2194560" cy="82296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latin typeface="Arial-Rounded" pitchFamily="34" charset="0"/>
                <a:ea typeface="Arial-Rounded" pitchFamily="34" charset="0"/>
                <a:cs typeface="Arial-Rounded" pitchFamily="34" charset="0"/>
              </a:rPr>
              <a:t>l</a:t>
            </a:r>
            <a:r>
              <a:rPr lang="en-US" sz="3600" smtClean="0">
                <a:solidFill>
                  <a:schemeClr val="tx1"/>
                </a:solidFill>
                <a:latin typeface="Arial-Rounded" pitchFamily="34" charset="0"/>
                <a:ea typeface="Arial-Rounded" pitchFamily="34" charset="0"/>
                <a:cs typeface="Arial-Rounded" pitchFamily="34" charset="0"/>
              </a:rPr>
              <a:t>óng lánh</a:t>
            </a:r>
            <a:endParaRPr lang="en-US" sz="3600">
              <a:solidFill>
                <a:schemeClr val="tx1"/>
              </a:solidFill>
              <a:latin typeface="Arial-Rounded" pitchFamily="34" charset="0"/>
              <a:ea typeface="Arial-Rounded" pitchFamily="34" charset="0"/>
              <a:cs typeface="Arial-Rounded" pitchFamily="34" charset="0"/>
            </a:endParaRPr>
          </a:p>
        </p:txBody>
      </p:sp>
      <p:sp>
        <p:nvSpPr>
          <p:cNvPr id="19" name="Rounded Rectangle 18"/>
          <p:cNvSpPr/>
          <p:nvPr/>
        </p:nvSpPr>
        <p:spPr>
          <a:xfrm>
            <a:off x="7748931" y="2362200"/>
            <a:ext cx="2194560" cy="82296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latin typeface="Arial-Rounded" pitchFamily="34" charset="0"/>
                <a:ea typeface="Arial-Rounded" pitchFamily="34" charset="0"/>
                <a:cs typeface="Arial-Rounded" pitchFamily="34" charset="0"/>
              </a:rPr>
              <a:t>b</a:t>
            </a:r>
            <a:r>
              <a:rPr lang="en-US" sz="3600" smtClean="0">
                <a:solidFill>
                  <a:schemeClr val="tx1"/>
                </a:solidFill>
                <a:latin typeface="Arial-Rounded" pitchFamily="34" charset="0"/>
                <a:ea typeface="Arial-Rounded" pitchFamily="34" charset="0"/>
                <a:cs typeface="Arial-Rounded" pitchFamily="34" charset="0"/>
              </a:rPr>
              <a:t>ay đi</a:t>
            </a:r>
            <a:endParaRPr lang="en-US" sz="3600">
              <a:solidFill>
                <a:schemeClr val="tx1"/>
              </a:solidFill>
              <a:latin typeface="Arial-Rounded" pitchFamily="34" charset="0"/>
              <a:ea typeface="Arial-Rounded" pitchFamily="34" charset="0"/>
              <a:cs typeface="Arial-Rounded" pitchFamily="34" charset="0"/>
            </a:endParaRPr>
          </a:p>
        </p:txBody>
      </p:sp>
      <p:sp>
        <p:nvSpPr>
          <p:cNvPr id="20" name="Rounded Rectangle 19"/>
          <p:cNvSpPr/>
          <p:nvPr/>
        </p:nvSpPr>
        <p:spPr>
          <a:xfrm>
            <a:off x="6385719" y="4011219"/>
            <a:ext cx="2194560" cy="82296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latin typeface="Arial-Rounded" pitchFamily="34" charset="0"/>
                <a:ea typeface="Arial-Rounded" pitchFamily="34" charset="0"/>
                <a:cs typeface="Arial-Rounded" pitchFamily="34" charset="0"/>
              </a:rPr>
              <a:t>x</a:t>
            </a:r>
            <a:r>
              <a:rPr lang="en-US" sz="3600" smtClean="0">
                <a:solidFill>
                  <a:schemeClr val="tx1"/>
                </a:solidFill>
                <a:latin typeface="Arial-Rounded" pitchFamily="34" charset="0"/>
                <a:ea typeface="Arial-Rounded" pitchFamily="34" charset="0"/>
                <a:cs typeface="Arial-Rounded" pitchFamily="34" charset="0"/>
              </a:rPr>
              <a:t>anh biếc</a:t>
            </a:r>
            <a:endParaRPr lang="en-US" sz="3600">
              <a:solidFill>
                <a:schemeClr val="tx1"/>
              </a:solidFill>
              <a:latin typeface="Arial-Rounded" pitchFamily="34" charset="0"/>
              <a:ea typeface="Arial-Rounded" pitchFamily="34" charset="0"/>
              <a:cs typeface="Arial-Rounded" pitchFamily="34" charset="0"/>
            </a:endParaRPr>
          </a:p>
        </p:txBody>
      </p:sp>
      <p:sp>
        <p:nvSpPr>
          <p:cNvPr id="21" name="Rounded Rectangle 20"/>
          <p:cNvSpPr/>
          <p:nvPr/>
        </p:nvSpPr>
        <p:spPr>
          <a:xfrm>
            <a:off x="3565319" y="4011219"/>
            <a:ext cx="2194560" cy="82296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chemeClr val="tx1"/>
                </a:solidFill>
                <a:latin typeface="Arial-Rounded" pitchFamily="34" charset="0"/>
                <a:ea typeface="Arial-Rounded" pitchFamily="34" charset="0"/>
                <a:cs typeface="Arial-Rounded" pitchFamily="34" charset="0"/>
              </a:rPr>
              <a:t>t</a:t>
            </a:r>
            <a:r>
              <a:rPr lang="en-US" sz="3600" smtClean="0">
                <a:solidFill>
                  <a:schemeClr val="tx1"/>
                </a:solidFill>
                <a:latin typeface="Arial-Rounded" pitchFamily="34" charset="0"/>
                <a:ea typeface="Arial-Rounded" pitchFamily="34" charset="0"/>
                <a:cs typeface="Arial-Rounded" pitchFamily="34" charset="0"/>
              </a:rPr>
              <a:t>rở lại</a:t>
            </a:r>
            <a:endParaRPr lang="en-US" sz="3600">
              <a:solidFill>
                <a:schemeClr val="tx1"/>
              </a:solidFill>
              <a:latin typeface="Arial-Rounded" pitchFamily="34" charset="0"/>
              <a:ea typeface="Arial-Rounded" pitchFamily="34" charset="0"/>
              <a:cs typeface="Arial-Rounded" pitchFamily="34" charset="0"/>
            </a:endParaRPr>
          </a:p>
        </p:txBody>
      </p:sp>
      <p:pic>
        <p:nvPicPr>
          <p:cNvPr id="22" name="Picture 21"/>
          <p:cNvPicPr>
            <a:picLocks noChangeAspect="1"/>
          </p:cNvPicPr>
          <p:nvPr/>
        </p:nvPicPr>
        <p:blipFill rotWithShape="1">
          <a:blip r:embed="rId6" cstate="print">
            <a:extLst>
              <a:ext uri="{28A0092B-C50C-407E-A947-70E740481C1C}">
                <a14:useLocalDpi xmlns:a14="http://schemas.microsoft.com/office/drawing/2010/main" val="0"/>
              </a:ext>
            </a:extLst>
          </a:blip>
          <a:srcRect l="6884" t="18959" r="50000" b="26434"/>
          <a:stretch/>
        </p:blipFill>
        <p:spPr>
          <a:xfrm>
            <a:off x="3008519" y="1699365"/>
            <a:ext cx="657115" cy="648444"/>
          </a:xfrm>
          <a:prstGeom prst="rect">
            <a:avLst/>
          </a:prstGeom>
        </p:spPr>
      </p:pic>
      <p:pic>
        <p:nvPicPr>
          <p:cNvPr id="23" name="Picture 22"/>
          <p:cNvPicPr>
            <a:picLocks noChangeAspect="1"/>
          </p:cNvPicPr>
          <p:nvPr/>
        </p:nvPicPr>
        <p:blipFill rotWithShape="1">
          <a:blip r:embed="rId7" cstate="print">
            <a:extLst>
              <a:ext uri="{28A0092B-C50C-407E-A947-70E740481C1C}">
                <a14:useLocalDpi xmlns:a14="http://schemas.microsoft.com/office/drawing/2010/main" val="0"/>
              </a:ext>
            </a:extLst>
          </a:blip>
          <a:srcRect l="51120" t="17086" r="5764" b="28307"/>
          <a:stretch/>
        </p:blipFill>
        <p:spPr>
          <a:xfrm>
            <a:off x="8503070" y="1684975"/>
            <a:ext cx="686282" cy="677225"/>
          </a:xfrm>
          <a:prstGeom prst="rect">
            <a:avLst/>
          </a:prstGeom>
        </p:spPr>
      </p:pic>
      <p:pic>
        <p:nvPicPr>
          <p:cNvPr id="24" name="Picture 23"/>
          <p:cNvPicPr>
            <a:picLocks noChangeAspect="1"/>
          </p:cNvPicPr>
          <p:nvPr/>
        </p:nvPicPr>
        <p:blipFill rotWithShape="1">
          <a:blip r:embed="rId6" cstate="print">
            <a:extLst>
              <a:ext uri="{28A0092B-C50C-407E-A947-70E740481C1C}">
                <a14:useLocalDpi xmlns:a14="http://schemas.microsoft.com/office/drawing/2010/main" val="0"/>
              </a:ext>
            </a:extLst>
          </a:blip>
          <a:srcRect l="6884" t="18959" r="50000" b="26434"/>
          <a:stretch/>
        </p:blipFill>
        <p:spPr>
          <a:xfrm>
            <a:off x="5767852" y="1699365"/>
            <a:ext cx="657115" cy="648444"/>
          </a:xfrm>
          <a:prstGeom prst="rect">
            <a:avLst/>
          </a:prstGeom>
        </p:spPr>
      </p:pic>
      <p:pic>
        <p:nvPicPr>
          <p:cNvPr id="25" name="Picture 24"/>
          <p:cNvPicPr>
            <a:picLocks noChangeAspect="1"/>
          </p:cNvPicPr>
          <p:nvPr/>
        </p:nvPicPr>
        <p:blipFill rotWithShape="1">
          <a:blip r:embed="rId6" cstate="print">
            <a:extLst>
              <a:ext uri="{28A0092B-C50C-407E-A947-70E740481C1C}">
                <a14:useLocalDpi xmlns:a14="http://schemas.microsoft.com/office/drawing/2010/main" val="0"/>
              </a:ext>
            </a:extLst>
          </a:blip>
          <a:srcRect l="6884" t="18959" r="50000" b="26434"/>
          <a:stretch/>
        </p:blipFill>
        <p:spPr>
          <a:xfrm>
            <a:off x="7154441" y="4891190"/>
            <a:ext cx="657115" cy="648444"/>
          </a:xfrm>
          <a:prstGeom prst="rect">
            <a:avLst/>
          </a:prstGeom>
        </p:spPr>
      </p:pic>
      <p:pic>
        <p:nvPicPr>
          <p:cNvPr id="32" name="Picture 31"/>
          <p:cNvPicPr>
            <a:picLocks noChangeAspect="1"/>
          </p:cNvPicPr>
          <p:nvPr/>
        </p:nvPicPr>
        <p:blipFill rotWithShape="1">
          <a:blip r:embed="rId7" cstate="print">
            <a:extLst>
              <a:ext uri="{28A0092B-C50C-407E-A947-70E740481C1C}">
                <a14:useLocalDpi xmlns:a14="http://schemas.microsoft.com/office/drawing/2010/main" val="0"/>
              </a:ext>
            </a:extLst>
          </a:blip>
          <a:srcRect l="51120" t="17086" r="5764" b="28307"/>
          <a:stretch/>
        </p:blipFill>
        <p:spPr>
          <a:xfrm>
            <a:off x="4319458" y="4876800"/>
            <a:ext cx="686282" cy="677225"/>
          </a:xfrm>
          <a:prstGeom prst="rect">
            <a:avLst/>
          </a:prstGeom>
        </p:spPr>
      </p:pic>
    </p:spTree>
    <p:extLst>
      <p:ext uri="{BB962C8B-B14F-4D97-AF65-F5344CB8AC3E}">
        <p14:creationId xmlns:p14="http://schemas.microsoft.com/office/powerpoint/2010/main" val="27204268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par>
                                <p:cTn id="11" presetID="10"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subTnLst>
                                    <p:audio>
                                      <p:cMediaNode>
                                        <p:cTn display="0" masterRel="sameClick">
                                          <p:stCondLst>
                                            <p:cond evt="begin" delay="0">
                                              <p:tn val="11"/>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
                  </p:tgtEl>
                </p:cond>
              </p:nextCondLst>
            </p:seq>
            <p:seq concurrent="1" nextAc="seek">
              <p:cTn id="14" restart="whenNotActive" fill="hold" evtFilter="cancelBubble" nodeType="interactiveSeq">
                <p:stCondLst>
                  <p:cond evt="onClick" delay="0">
                    <p:tgtEl>
                      <p:spTgt spid="19"/>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fill="hold" grpId="0" nodeType="clickEffect">
                                  <p:stCondLst>
                                    <p:cond delay="0"/>
                                  </p:stCondLst>
                                  <p:childTnLst>
                                    <p:animRot by="120000">
                                      <p:cBhvr>
                                        <p:cTn id="18" dur="100" fill="hold">
                                          <p:stCondLst>
                                            <p:cond delay="0"/>
                                          </p:stCondLst>
                                        </p:cTn>
                                        <p:tgtEl>
                                          <p:spTgt spid="19"/>
                                        </p:tgtEl>
                                        <p:attrNameLst>
                                          <p:attrName>r</p:attrName>
                                        </p:attrNameLst>
                                      </p:cBhvr>
                                    </p:animRot>
                                    <p:animRot by="-240000">
                                      <p:cBhvr>
                                        <p:cTn id="19" dur="200" fill="hold">
                                          <p:stCondLst>
                                            <p:cond delay="200"/>
                                          </p:stCondLst>
                                        </p:cTn>
                                        <p:tgtEl>
                                          <p:spTgt spid="19"/>
                                        </p:tgtEl>
                                        <p:attrNameLst>
                                          <p:attrName>r</p:attrName>
                                        </p:attrNameLst>
                                      </p:cBhvr>
                                    </p:animRot>
                                    <p:animRot by="240000">
                                      <p:cBhvr>
                                        <p:cTn id="20" dur="200" fill="hold">
                                          <p:stCondLst>
                                            <p:cond delay="400"/>
                                          </p:stCondLst>
                                        </p:cTn>
                                        <p:tgtEl>
                                          <p:spTgt spid="19"/>
                                        </p:tgtEl>
                                        <p:attrNameLst>
                                          <p:attrName>r</p:attrName>
                                        </p:attrNameLst>
                                      </p:cBhvr>
                                    </p:animRot>
                                    <p:animRot by="-240000">
                                      <p:cBhvr>
                                        <p:cTn id="21" dur="200" fill="hold">
                                          <p:stCondLst>
                                            <p:cond delay="600"/>
                                          </p:stCondLst>
                                        </p:cTn>
                                        <p:tgtEl>
                                          <p:spTgt spid="19"/>
                                        </p:tgtEl>
                                        <p:attrNameLst>
                                          <p:attrName>r</p:attrName>
                                        </p:attrNameLst>
                                      </p:cBhvr>
                                    </p:animRot>
                                    <p:animRot by="120000">
                                      <p:cBhvr>
                                        <p:cTn id="22" dur="200" fill="hold">
                                          <p:stCondLst>
                                            <p:cond delay="800"/>
                                          </p:stCondLst>
                                        </p:cTn>
                                        <p:tgtEl>
                                          <p:spTgt spid="19"/>
                                        </p:tgtEl>
                                        <p:attrNameLst>
                                          <p:attrName>r</p:attrName>
                                        </p:attrNameLst>
                                      </p:cBhvr>
                                    </p:animRot>
                                  </p:childTnLst>
                                </p:cTn>
                              </p:par>
                              <p:par>
                                <p:cTn id="23" presetID="10"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subTnLst>
                                    <p:audio>
                                      <p:cMediaNode>
                                        <p:cTn display="0" masterRel="sameClick">
                                          <p:stCondLst>
                                            <p:cond evt="begin" delay="0">
                                              <p:tn val="23"/>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9"/>
                  </p:tgtEl>
                </p:cond>
              </p:nextCondLst>
            </p:seq>
            <p:seq concurrent="1" nextAc="seek">
              <p:cTn id="26" restart="whenNotActive" fill="hold" evtFilter="cancelBubble" nodeType="interactiveSeq">
                <p:stCondLst>
                  <p:cond evt="onClick" delay="0">
                    <p:tgtEl>
                      <p:spTgt spid="18"/>
                    </p:tgtEl>
                  </p:cond>
                </p:stCondLst>
                <p:endSync evt="end" delay="0">
                  <p:rtn val="all"/>
                </p:endSync>
                <p:childTnLst>
                  <p:par>
                    <p:cTn id="27" fill="hold">
                      <p:stCondLst>
                        <p:cond delay="0"/>
                      </p:stCondLst>
                      <p:childTnLst>
                        <p:par>
                          <p:cTn id="28" fill="hold">
                            <p:stCondLst>
                              <p:cond delay="0"/>
                            </p:stCondLst>
                            <p:childTnLst>
                              <p:par>
                                <p:cTn id="29" presetID="32" presetClass="emph" presetSubtype="0" fill="hold" grpId="0" nodeType="clickEffect">
                                  <p:stCondLst>
                                    <p:cond delay="0"/>
                                  </p:stCondLst>
                                  <p:childTnLst>
                                    <p:animRot by="120000">
                                      <p:cBhvr>
                                        <p:cTn id="30" dur="100" fill="hold">
                                          <p:stCondLst>
                                            <p:cond delay="0"/>
                                          </p:stCondLst>
                                        </p:cTn>
                                        <p:tgtEl>
                                          <p:spTgt spid="18"/>
                                        </p:tgtEl>
                                        <p:attrNameLst>
                                          <p:attrName>r</p:attrName>
                                        </p:attrNameLst>
                                      </p:cBhvr>
                                    </p:animRot>
                                    <p:animRot by="-240000">
                                      <p:cBhvr>
                                        <p:cTn id="31" dur="200" fill="hold">
                                          <p:stCondLst>
                                            <p:cond delay="200"/>
                                          </p:stCondLst>
                                        </p:cTn>
                                        <p:tgtEl>
                                          <p:spTgt spid="18"/>
                                        </p:tgtEl>
                                        <p:attrNameLst>
                                          <p:attrName>r</p:attrName>
                                        </p:attrNameLst>
                                      </p:cBhvr>
                                    </p:animRot>
                                    <p:animRot by="240000">
                                      <p:cBhvr>
                                        <p:cTn id="32" dur="200" fill="hold">
                                          <p:stCondLst>
                                            <p:cond delay="400"/>
                                          </p:stCondLst>
                                        </p:cTn>
                                        <p:tgtEl>
                                          <p:spTgt spid="18"/>
                                        </p:tgtEl>
                                        <p:attrNameLst>
                                          <p:attrName>r</p:attrName>
                                        </p:attrNameLst>
                                      </p:cBhvr>
                                    </p:animRot>
                                    <p:animRot by="-240000">
                                      <p:cBhvr>
                                        <p:cTn id="33" dur="200" fill="hold">
                                          <p:stCondLst>
                                            <p:cond delay="600"/>
                                          </p:stCondLst>
                                        </p:cTn>
                                        <p:tgtEl>
                                          <p:spTgt spid="18"/>
                                        </p:tgtEl>
                                        <p:attrNameLst>
                                          <p:attrName>r</p:attrName>
                                        </p:attrNameLst>
                                      </p:cBhvr>
                                    </p:animRot>
                                    <p:animRot by="120000">
                                      <p:cBhvr>
                                        <p:cTn id="34" dur="200" fill="hold">
                                          <p:stCondLst>
                                            <p:cond delay="800"/>
                                          </p:stCondLst>
                                        </p:cTn>
                                        <p:tgtEl>
                                          <p:spTgt spid="18"/>
                                        </p:tgtEl>
                                        <p:attrNameLst>
                                          <p:attrName>r</p:attrName>
                                        </p:attrNameLst>
                                      </p:cBhvr>
                                    </p:animRot>
                                  </p:childTnLst>
                                </p:cTn>
                              </p:par>
                              <p:par>
                                <p:cTn id="35" presetID="10"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subTnLst>
                                    <p:audio>
                                      <p:cMediaNode>
                                        <p:cTn display="0" masterRel="sameClick">
                                          <p:stCondLst>
                                            <p:cond evt="begin" delay="0">
                                              <p:tn val="35"/>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32" presetClass="emph" presetSubtype="0" fill="hold" grpId="0" nodeType="clickEffect">
                                  <p:stCondLst>
                                    <p:cond delay="0"/>
                                  </p:stCondLst>
                                  <p:childTnLst>
                                    <p:animRot by="120000">
                                      <p:cBhvr>
                                        <p:cTn id="42" dur="100" fill="hold">
                                          <p:stCondLst>
                                            <p:cond delay="0"/>
                                          </p:stCondLst>
                                        </p:cTn>
                                        <p:tgtEl>
                                          <p:spTgt spid="20"/>
                                        </p:tgtEl>
                                        <p:attrNameLst>
                                          <p:attrName>r</p:attrName>
                                        </p:attrNameLst>
                                      </p:cBhvr>
                                    </p:animRot>
                                    <p:animRot by="-240000">
                                      <p:cBhvr>
                                        <p:cTn id="43" dur="200" fill="hold">
                                          <p:stCondLst>
                                            <p:cond delay="200"/>
                                          </p:stCondLst>
                                        </p:cTn>
                                        <p:tgtEl>
                                          <p:spTgt spid="20"/>
                                        </p:tgtEl>
                                        <p:attrNameLst>
                                          <p:attrName>r</p:attrName>
                                        </p:attrNameLst>
                                      </p:cBhvr>
                                    </p:animRot>
                                    <p:animRot by="240000">
                                      <p:cBhvr>
                                        <p:cTn id="44" dur="200" fill="hold">
                                          <p:stCondLst>
                                            <p:cond delay="400"/>
                                          </p:stCondLst>
                                        </p:cTn>
                                        <p:tgtEl>
                                          <p:spTgt spid="20"/>
                                        </p:tgtEl>
                                        <p:attrNameLst>
                                          <p:attrName>r</p:attrName>
                                        </p:attrNameLst>
                                      </p:cBhvr>
                                    </p:animRot>
                                    <p:animRot by="-240000">
                                      <p:cBhvr>
                                        <p:cTn id="45" dur="200" fill="hold">
                                          <p:stCondLst>
                                            <p:cond delay="600"/>
                                          </p:stCondLst>
                                        </p:cTn>
                                        <p:tgtEl>
                                          <p:spTgt spid="20"/>
                                        </p:tgtEl>
                                        <p:attrNameLst>
                                          <p:attrName>r</p:attrName>
                                        </p:attrNameLst>
                                      </p:cBhvr>
                                    </p:animRot>
                                    <p:animRot by="120000">
                                      <p:cBhvr>
                                        <p:cTn id="46" dur="200" fill="hold">
                                          <p:stCondLst>
                                            <p:cond delay="800"/>
                                          </p:stCondLst>
                                        </p:cTn>
                                        <p:tgtEl>
                                          <p:spTgt spid="20"/>
                                        </p:tgtEl>
                                        <p:attrNameLst>
                                          <p:attrName>r</p:attrName>
                                        </p:attrNameLst>
                                      </p:cBhvr>
                                    </p:animRot>
                                  </p:childTnLst>
                                </p:cTn>
                              </p:par>
                              <p:par>
                                <p:cTn id="47" presetID="10" presetClass="entr" presetSubtype="0" fill="hold" nodeType="with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500"/>
                                        <p:tgtEl>
                                          <p:spTgt spid="25"/>
                                        </p:tgtEl>
                                      </p:cBhvr>
                                    </p:animEffect>
                                  </p:childTnLst>
                                  <p:subTnLst>
                                    <p:audio>
                                      <p:cMediaNode>
                                        <p:cTn display="0" masterRel="sameClick">
                                          <p:stCondLst>
                                            <p:cond evt="begin" delay="0">
                                              <p:tn val="47"/>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0"/>
                  </p:tgtEl>
                </p:cond>
              </p:nextCondLst>
            </p:seq>
            <p:seq concurrent="1" nextAc="seek">
              <p:cTn id="50" restart="whenNotActive" fill="hold" evtFilter="cancelBubble" nodeType="interactiveSeq">
                <p:stCondLst>
                  <p:cond evt="onClick" delay="0">
                    <p:tgtEl>
                      <p:spTgt spid="21"/>
                    </p:tgtEl>
                  </p:cond>
                </p:stCondLst>
                <p:endSync evt="end" delay="0">
                  <p:rtn val="all"/>
                </p:endSync>
                <p:childTnLst>
                  <p:par>
                    <p:cTn id="51" fill="hold">
                      <p:stCondLst>
                        <p:cond delay="0"/>
                      </p:stCondLst>
                      <p:childTnLst>
                        <p:par>
                          <p:cTn id="52" fill="hold">
                            <p:stCondLst>
                              <p:cond delay="0"/>
                            </p:stCondLst>
                            <p:childTnLst>
                              <p:par>
                                <p:cTn id="53" presetID="32" presetClass="emph" presetSubtype="0" fill="hold" grpId="0" nodeType="clickEffect">
                                  <p:stCondLst>
                                    <p:cond delay="0"/>
                                  </p:stCondLst>
                                  <p:childTnLst>
                                    <p:animRot by="120000">
                                      <p:cBhvr>
                                        <p:cTn id="54" dur="100" fill="hold">
                                          <p:stCondLst>
                                            <p:cond delay="0"/>
                                          </p:stCondLst>
                                        </p:cTn>
                                        <p:tgtEl>
                                          <p:spTgt spid="21"/>
                                        </p:tgtEl>
                                        <p:attrNameLst>
                                          <p:attrName>r</p:attrName>
                                        </p:attrNameLst>
                                      </p:cBhvr>
                                    </p:animRot>
                                    <p:animRot by="-240000">
                                      <p:cBhvr>
                                        <p:cTn id="55" dur="200" fill="hold">
                                          <p:stCondLst>
                                            <p:cond delay="200"/>
                                          </p:stCondLst>
                                        </p:cTn>
                                        <p:tgtEl>
                                          <p:spTgt spid="21"/>
                                        </p:tgtEl>
                                        <p:attrNameLst>
                                          <p:attrName>r</p:attrName>
                                        </p:attrNameLst>
                                      </p:cBhvr>
                                    </p:animRot>
                                    <p:animRot by="240000">
                                      <p:cBhvr>
                                        <p:cTn id="56" dur="200" fill="hold">
                                          <p:stCondLst>
                                            <p:cond delay="400"/>
                                          </p:stCondLst>
                                        </p:cTn>
                                        <p:tgtEl>
                                          <p:spTgt spid="21"/>
                                        </p:tgtEl>
                                        <p:attrNameLst>
                                          <p:attrName>r</p:attrName>
                                        </p:attrNameLst>
                                      </p:cBhvr>
                                    </p:animRot>
                                    <p:animRot by="-240000">
                                      <p:cBhvr>
                                        <p:cTn id="57" dur="200" fill="hold">
                                          <p:stCondLst>
                                            <p:cond delay="600"/>
                                          </p:stCondLst>
                                        </p:cTn>
                                        <p:tgtEl>
                                          <p:spTgt spid="21"/>
                                        </p:tgtEl>
                                        <p:attrNameLst>
                                          <p:attrName>r</p:attrName>
                                        </p:attrNameLst>
                                      </p:cBhvr>
                                    </p:animRot>
                                    <p:animRot by="120000">
                                      <p:cBhvr>
                                        <p:cTn id="58" dur="200" fill="hold">
                                          <p:stCondLst>
                                            <p:cond delay="800"/>
                                          </p:stCondLst>
                                        </p:cTn>
                                        <p:tgtEl>
                                          <p:spTgt spid="21"/>
                                        </p:tgtEl>
                                        <p:attrNameLst>
                                          <p:attrName>r</p:attrName>
                                        </p:attrNameLst>
                                      </p:cBhvr>
                                    </p:animRot>
                                  </p:childTnLst>
                                </p:cTn>
                              </p:par>
                              <p:par>
                                <p:cTn id="59" presetID="10" presetClass="entr" presetSubtype="0" fill="hold" nodeType="with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500"/>
                                        <p:tgtEl>
                                          <p:spTgt spid="32"/>
                                        </p:tgtEl>
                                      </p:cBhvr>
                                    </p:animEffect>
                                  </p:childTnLst>
                                  <p:subTnLst>
                                    <p:audio>
                                      <p:cMediaNode>
                                        <p:cTn display="0" masterRel="sameClick">
                                          <p:stCondLst>
                                            <p:cond evt="begin" delay="0">
                                              <p:tn val="5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21"/>
                  </p:tgtEl>
                </p:cond>
              </p:nextCondLst>
            </p:seq>
          </p:childTnLst>
        </p:cTn>
      </p:par>
    </p:tnLst>
    <p:bldLst>
      <p:bldP spid="2" grpId="0" animBg="1"/>
      <p:bldP spid="18" grpId="0" animBg="1"/>
      <p:bldP spid="19" grpId="0" animBg="1"/>
      <p:bldP spid="20" grpId="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78049" y="848620"/>
            <a:ext cx="10824139" cy="783501"/>
            <a:chOff x="294780" y="915918"/>
            <a:chExt cx="10824139" cy="783501"/>
          </a:xfrm>
        </p:grpSpPr>
        <p:grpSp>
          <p:nvGrpSpPr>
            <p:cNvPr id="4" name="Group 3"/>
            <p:cNvGrpSpPr/>
            <p:nvPr/>
          </p:nvGrpSpPr>
          <p:grpSpPr>
            <a:xfrm>
              <a:off x="294780" y="915918"/>
              <a:ext cx="748039" cy="731520"/>
              <a:chOff x="3065608" y="1727884"/>
              <a:chExt cx="1224031" cy="1188720"/>
            </a:xfrm>
          </p:grpSpPr>
          <p:sp>
            <p:nvSpPr>
              <p:cNvPr id="6" name="Google Shape;418;p36"/>
              <p:cNvSpPr/>
              <p:nvPr/>
            </p:nvSpPr>
            <p:spPr>
              <a:xfrm>
                <a:off x="3065608" y="1727884"/>
                <a:ext cx="1188720" cy="1188720"/>
              </a:xfrm>
              <a:prstGeom prst="ellipse">
                <a:avLst/>
              </a:prstGeom>
              <a:solidFill>
                <a:srgbClr val="FF9999"/>
              </a:solidFill>
              <a:ln>
                <a:noFill/>
              </a:ln>
            </p:spPr>
            <p:txBody>
              <a:bodyPr spcFirstLastPara="1" wrap="square" lIns="121705" tIns="121705" rIns="121705" bIns="121705" anchor="ctr" anchorCtr="0">
                <a:noAutofit/>
              </a:bodyPr>
              <a:lstStyle/>
              <a:p>
                <a:pPr algn="just"/>
                <a:endParaRPr>
                  <a:solidFill>
                    <a:srgbClr val="002060"/>
                  </a:solidFill>
                  <a:latin typeface="Arial-Rounded" pitchFamily="34" charset="0"/>
                  <a:ea typeface="Arial-Rounded" pitchFamily="34" charset="0"/>
                  <a:cs typeface="Arial-Rounded" pitchFamily="34" charset="0"/>
                </a:endParaRPr>
              </a:p>
            </p:txBody>
          </p:sp>
          <p:sp>
            <p:nvSpPr>
              <p:cNvPr id="7" name="Google Shape;423;p36"/>
              <p:cNvSpPr txBox="1">
                <a:spLocks/>
              </p:cNvSpPr>
              <p:nvPr/>
            </p:nvSpPr>
            <p:spPr>
              <a:xfrm>
                <a:off x="3092639" y="1937044"/>
                <a:ext cx="1197000" cy="770400"/>
              </a:xfrm>
              <a:prstGeom prst="rect">
                <a:avLst/>
              </a:prstGeom>
            </p:spPr>
            <p:txBody>
              <a:bodyPr spcFirstLastPara="1" wrap="square" lIns="121705" tIns="121705" rIns="121705" bIns="12170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00" b="0" i="0" u="none" strike="noStrike" cap="none">
                    <a:solidFill>
                      <a:srgbClr val="000000"/>
                    </a:solidFill>
                    <a:latin typeface="Arial"/>
                    <a:ea typeface="Arial"/>
                    <a:cs typeface="Arial"/>
                    <a:sym typeface="Arial"/>
                  </a:defRPr>
                </a:lvl9pPr>
              </a:lstStyle>
              <a:p>
                <a:pPr algn="just"/>
                <a:r>
                  <a:rPr lang="en" sz="5400" smtClean="0">
                    <a:solidFill>
                      <a:srgbClr val="002060"/>
                    </a:solidFill>
                    <a:latin typeface="Arial Rounded MT Bold" pitchFamily="34" charset="0"/>
                    <a:ea typeface="Arial-Rounded" pitchFamily="34" charset="0"/>
                    <a:cs typeface="Arial-Rounded" pitchFamily="34" charset="0"/>
                  </a:rPr>
                  <a:t>2</a:t>
                </a:r>
                <a:endParaRPr lang="en" sz="5400">
                  <a:solidFill>
                    <a:srgbClr val="002060"/>
                  </a:solidFill>
                  <a:latin typeface="Arial Rounded MT Bold" pitchFamily="34" charset="0"/>
                  <a:ea typeface="Arial-Rounded" pitchFamily="34" charset="0"/>
                  <a:cs typeface="Arial-Rounded" pitchFamily="34" charset="0"/>
                </a:endParaRPr>
              </a:p>
            </p:txBody>
          </p:sp>
        </p:grpSp>
        <p:sp>
          <p:nvSpPr>
            <p:cNvPr id="5" name="TextBox 4"/>
            <p:cNvSpPr txBox="1"/>
            <p:nvPr/>
          </p:nvSpPr>
          <p:spPr>
            <a:xfrm>
              <a:off x="1071473" y="991533"/>
              <a:ext cx="10047446" cy="707886"/>
            </a:xfrm>
            <a:prstGeom prst="rect">
              <a:avLst/>
            </a:prstGeom>
            <a:noFill/>
          </p:spPr>
          <p:txBody>
            <a:bodyPr wrap="square" rtlCol="0">
              <a:spAutoFit/>
            </a:bodyPr>
            <a:lstStyle/>
            <a:p>
              <a:pPr algn="just"/>
              <a:r>
                <a:rPr lang="en-US" sz="4000" smtClean="0">
                  <a:solidFill>
                    <a:srgbClr val="002060"/>
                  </a:solidFill>
                  <a:latin typeface="Arial-Rounded" pitchFamily="34" charset="0"/>
                  <a:ea typeface="Arial-Rounded" pitchFamily="34" charset="0"/>
                  <a:cs typeface="Arial-Rounded" pitchFamily="34" charset="0"/>
                </a:rPr>
                <a:t>Nói tiếp lời của cây xấu hổ:</a:t>
              </a:r>
              <a:endParaRPr lang="en-US" sz="4000">
                <a:solidFill>
                  <a:srgbClr val="002060"/>
                </a:solidFill>
                <a:latin typeface="Arial-Rounded" pitchFamily="34" charset="0"/>
                <a:ea typeface="Arial-Rounded" pitchFamily="34" charset="0"/>
                <a:cs typeface="Arial-Rounded" pitchFamily="34" charset="0"/>
              </a:endParaRPr>
            </a:p>
          </p:txBody>
        </p:sp>
      </p:grpSp>
      <p:grpSp>
        <p:nvGrpSpPr>
          <p:cNvPr id="26" name="Group 25">
            <a:extLst>
              <a:ext uri="{FF2B5EF4-FFF2-40B4-BE49-F238E27FC236}">
                <a16:creationId xmlns="" xmlns:a16="http://schemas.microsoft.com/office/drawing/2014/main" id="{08810A15-9AA0-410D-865B-D58E0C05E2D5}"/>
              </a:ext>
            </a:extLst>
          </p:cNvPr>
          <p:cNvGrpSpPr/>
          <p:nvPr/>
        </p:nvGrpSpPr>
        <p:grpSpPr>
          <a:xfrm>
            <a:off x="2100638" y="2209800"/>
            <a:ext cx="7350355" cy="722882"/>
            <a:chOff x="1150545" y="1484666"/>
            <a:chExt cx="5020391" cy="493738"/>
          </a:xfrm>
        </p:grpSpPr>
        <p:sp>
          <p:nvSpPr>
            <p:cNvPr id="27" name="Speech Bubble: Rectangle with Corners Rounded 4">
              <a:extLst>
                <a:ext uri="{FF2B5EF4-FFF2-40B4-BE49-F238E27FC236}">
                  <a16:creationId xmlns="" xmlns:a16="http://schemas.microsoft.com/office/drawing/2014/main" id="{71839674-0B01-4E17-9B16-1C89077CA132}"/>
                </a:ext>
              </a:extLst>
            </p:cNvPr>
            <p:cNvSpPr/>
            <p:nvPr/>
          </p:nvSpPr>
          <p:spPr>
            <a:xfrm>
              <a:off x="1382232" y="1484666"/>
              <a:ext cx="4568671" cy="493738"/>
            </a:xfrm>
            <a:prstGeom prst="wedgeRoundRectCallout">
              <a:avLst>
                <a:gd name="adj1" fmla="val -28365"/>
                <a:gd name="adj2" fmla="val 140025"/>
                <a:gd name="adj3" fmla="val 16667"/>
              </a:avLst>
            </a:prstGeom>
            <a:solidFill>
              <a:srgbClr val="FFC1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002060"/>
                </a:solidFill>
              </a:endParaRPr>
            </a:p>
          </p:txBody>
        </p:sp>
        <p:sp>
          <p:nvSpPr>
            <p:cNvPr id="28" name="TextBox 27">
              <a:extLst>
                <a:ext uri="{FF2B5EF4-FFF2-40B4-BE49-F238E27FC236}">
                  <a16:creationId xmlns="" xmlns:a16="http://schemas.microsoft.com/office/drawing/2014/main" id="{A29EF83C-C76A-407B-A0BA-7D150D8EDB51}"/>
                </a:ext>
              </a:extLst>
            </p:cNvPr>
            <p:cNvSpPr txBox="1"/>
            <p:nvPr/>
          </p:nvSpPr>
          <p:spPr>
            <a:xfrm>
              <a:off x="1150545" y="1494412"/>
              <a:ext cx="5020391" cy="483496"/>
            </a:xfrm>
            <a:prstGeom prst="rect">
              <a:avLst/>
            </a:prstGeom>
            <a:noFill/>
          </p:spPr>
          <p:txBody>
            <a:bodyPr wrap="square" rtlCol="0">
              <a:spAutoFit/>
            </a:bodyPr>
            <a:lstStyle/>
            <a:p>
              <a:pPr algn="ctr"/>
              <a:r>
                <a:rPr lang="en-US" sz="4000" smtClean="0">
                  <a:solidFill>
                    <a:srgbClr val="002060"/>
                  </a:solidFill>
                  <a:latin typeface="Arial-Rounded" pitchFamily="34" charset="0"/>
                  <a:ea typeface="Arial-Rounded" pitchFamily="34" charset="0"/>
                  <a:cs typeface="Arial-Rounded" pitchFamily="34" charset="0"/>
                </a:rPr>
                <a:t>Mình rất tiếc (…).</a:t>
              </a:r>
              <a:endParaRPr lang="vi-VN" sz="4000" dirty="0">
                <a:solidFill>
                  <a:srgbClr val="002060"/>
                </a:solidFill>
                <a:latin typeface="Arial-Rounded" pitchFamily="34" charset="0"/>
                <a:ea typeface="Arial-Rounded" pitchFamily="34" charset="0"/>
                <a:cs typeface="Arial-Rounded" pitchFamily="34" charset="0"/>
              </a:endParaRPr>
            </a:p>
          </p:txBody>
        </p:sp>
      </p:gr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93813" l="0" r="99610"/>
                    </a14:imgEffect>
                  </a14:imgLayer>
                </a14:imgProps>
              </a:ext>
              <a:ext uri="{28A0092B-C50C-407E-A947-70E740481C1C}">
                <a14:useLocalDpi xmlns:a14="http://schemas.microsoft.com/office/drawing/2010/main" val="0"/>
              </a:ext>
            </a:extLst>
          </a:blip>
          <a:srcRect b="7536"/>
          <a:stretch/>
        </p:blipFill>
        <p:spPr>
          <a:xfrm>
            <a:off x="2439851" y="3946161"/>
            <a:ext cx="1866528" cy="2662753"/>
          </a:xfrm>
          <a:prstGeom prst="rect">
            <a:avLst/>
          </a:prstGeom>
        </p:spPr>
      </p:pic>
      <p:pic>
        <p:nvPicPr>
          <p:cNvPr id="11"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9400" t="25000" r="20000" b="16666"/>
          <a:stretch/>
        </p:blipFill>
        <p:spPr bwMode="auto">
          <a:xfrm>
            <a:off x="6538119" y="3182635"/>
            <a:ext cx="5622379" cy="3644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575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b="7168"/>
          <a:stretch/>
        </p:blipFill>
        <p:spPr>
          <a:xfrm>
            <a:off x="2134224" y="-572814"/>
            <a:ext cx="7840407" cy="7278414"/>
          </a:xfrm>
          <a:prstGeom prst="rect">
            <a:avLst/>
          </a:prstGeom>
        </p:spPr>
      </p:pic>
      <p:sp>
        <p:nvSpPr>
          <p:cNvPr id="12" name="Title 1"/>
          <p:cNvSpPr txBox="1">
            <a:spLocks/>
          </p:cNvSpPr>
          <p:nvPr/>
        </p:nvSpPr>
        <p:spPr>
          <a:xfrm>
            <a:off x="2723746" y="1408385"/>
            <a:ext cx="6411885" cy="1143000"/>
          </a:xfrm>
          <a:prstGeom prst="rect">
            <a:avLst/>
          </a:prstGeom>
        </p:spPr>
        <p:txBody>
          <a:bodyP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6000" smtClean="0">
                <a:solidFill>
                  <a:srgbClr val="002060"/>
                </a:solidFill>
                <a:latin typeface="Arial" pitchFamily="34" charset="0"/>
                <a:ea typeface="Arial-Rounded" pitchFamily="34" charset="0"/>
                <a:cs typeface="Arial" pitchFamily="34" charset="0"/>
              </a:rPr>
              <a:t>Củng cố</a:t>
            </a:r>
            <a:endParaRPr lang="en-US" sz="6000">
              <a:solidFill>
                <a:srgbClr val="002060"/>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16842573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209" y="3733800"/>
            <a:ext cx="10668000" cy="1226585"/>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lvl="0">
              <a:buClrTx/>
              <a:defRPr/>
            </a:pPr>
            <a:r>
              <a:rPr lang="en-US" sz="4400" smtClean="0">
                <a:solidFill>
                  <a:schemeClr val="bg1"/>
                </a:solidFill>
                <a:latin typeface="Arial-Rounded" pitchFamily="34" charset="0"/>
                <a:ea typeface="Arial-Rounded" pitchFamily="34" charset="0"/>
                <a:cs typeface="Arial-Rounded" pitchFamily="34" charset="0"/>
              </a:rPr>
              <a:t>B. Cây xấu hổ, cây thanh mai.</a:t>
            </a:r>
            <a:endParaRPr lang="vi-VN" sz="4400" dirty="0">
              <a:solidFill>
                <a:schemeClr val="bg1"/>
              </a:solidFill>
              <a:latin typeface="Arial-Rounded" pitchFamily="34" charset="0"/>
              <a:ea typeface="Arial-Rounded" pitchFamily="34" charset="0"/>
              <a:cs typeface="Arial-Rounded" pitchFamily="34" charset="0"/>
            </a:endParaRPr>
          </a:p>
        </p:txBody>
      </p:sp>
      <p:sp>
        <p:nvSpPr>
          <p:cNvPr id="3" name="Rectangle 2"/>
          <p:cNvSpPr/>
          <p:nvPr/>
        </p:nvSpPr>
        <p:spPr>
          <a:xfrm>
            <a:off x="683209" y="5295243"/>
            <a:ext cx="10668000" cy="1257957"/>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r>
              <a:rPr lang="en-US" sz="4400" smtClean="0">
                <a:solidFill>
                  <a:schemeClr val="bg1"/>
                </a:solidFill>
                <a:latin typeface="Arial-Rounded" pitchFamily="34" charset="0"/>
                <a:ea typeface="Arial-Rounded" pitchFamily="34" charset="0"/>
                <a:cs typeface="Arial-Rounded" pitchFamily="34" charset="0"/>
              </a:rPr>
              <a:t>C. Cây hoa hồng.</a:t>
            </a:r>
            <a:endParaRPr lang="en-US" sz="4400" dirty="0">
              <a:solidFill>
                <a:schemeClr val="bg1"/>
              </a:solidFill>
              <a:latin typeface="Arial-Rounded" pitchFamily="34" charset="0"/>
              <a:ea typeface="Arial-Rounded" pitchFamily="34" charset="0"/>
              <a:cs typeface="Arial-Rounded" pitchFamily="34" charset="0"/>
            </a:endParaRP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35822" y="3955721"/>
            <a:ext cx="798097" cy="782741"/>
          </a:xfrm>
          <a:prstGeom prst="rect">
            <a:avLst/>
          </a:prstGeom>
          <a:solidFill>
            <a:schemeClr val="tx1">
              <a:lumMod val="50000"/>
              <a:lumOff val="50000"/>
            </a:schemeClr>
          </a:solidFill>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64943" y="5551940"/>
            <a:ext cx="807556" cy="778352"/>
          </a:xfrm>
          <a:prstGeom prst="rect">
            <a:avLst/>
          </a:prstGeom>
          <a:solidFill>
            <a:schemeClr val="tx1">
              <a:lumMod val="50000"/>
              <a:lumOff val="50000"/>
            </a:schemeClr>
          </a:solidFill>
        </p:spPr>
      </p:pic>
      <p:sp>
        <p:nvSpPr>
          <p:cNvPr id="6" name="Rectangle 5"/>
          <p:cNvSpPr/>
          <p:nvPr/>
        </p:nvSpPr>
        <p:spPr>
          <a:xfrm>
            <a:off x="683209" y="2209801"/>
            <a:ext cx="10668000" cy="1222684"/>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r>
              <a:rPr lang="en-US" sz="4400">
                <a:solidFill>
                  <a:schemeClr val="bg1"/>
                </a:solidFill>
                <a:latin typeface="Arial-Rounded" pitchFamily="34" charset="0"/>
                <a:ea typeface="Arial-Rounded" pitchFamily="34" charset="0"/>
                <a:cs typeface="Arial-Rounded" pitchFamily="34" charset="0"/>
              </a:rPr>
              <a:t>A</a:t>
            </a:r>
            <a:r>
              <a:rPr lang="en-US" sz="4400" smtClean="0">
                <a:solidFill>
                  <a:schemeClr val="bg1"/>
                </a:solidFill>
                <a:latin typeface="Arial-Rounded" pitchFamily="34" charset="0"/>
                <a:ea typeface="Arial-Rounded" pitchFamily="34" charset="0"/>
                <a:cs typeface="Arial-Rounded" pitchFamily="34" charset="0"/>
              </a:rPr>
              <a:t>. Cây xoài.</a:t>
            </a:r>
            <a:endParaRPr lang="en-US" sz="4400" dirty="0">
              <a:solidFill>
                <a:schemeClr val="bg1"/>
              </a:solidFill>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52453" y="2438788"/>
            <a:ext cx="807556" cy="778352"/>
          </a:xfrm>
          <a:prstGeom prst="rect">
            <a:avLst/>
          </a:prstGeom>
          <a:solidFill>
            <a:schemeClr val="tx1">
              <a:lumMod val="50000"/>
              <a:lumOff val="50000"/>
            </a:schemeClr>
          </a:solidFill>
        </p:spPr>
      </p:pic>
      <p:sp>
        <p:nvSpPr>
          <p:cNvPr id="8" name="Rectangle 7"/>
          <p:cNvSpPr/>
          <p:nvPr/>
        </p:nvSpPr>
        <p:spPr>
          <a:xfrm>
            <a:off x="488097" y="381000"/>
            <a:ext cx="11064240" cy="1600240"/>
          </a:xfrm>
          <a:prstGeom prst="rect">
            <a:avLst/>
          </a:prstGeom>
          <a:solidFill>
            <a:schemeClr val="tx1">
              <a:lumMod val="50000"/>
              <a:lumOff val="50000"/>
            </a:schemeClr>
          </a:solidFill>
        </p:spPr>
        <p:txBody>
          <a:bodyPr wrap="square" lIns="121725" tIns="60862" rIns="121725" bIns="60862">
            <a:spAutoFit/>
          </a:bodyPr>
          <a:lstStyle/>
          <a:p>
            <a:pPr algn="ctr"/>
            <a:r>
              <a:rPr lang="en-US" sz="4800" b="1">
                <a:solidFill>
                  <a:schemeClr val="bg1"/>
                </a:solidFill>
                <a:latin typeface="Arial-Rounded" pitchFamily="34" charset="0"/>
                <a:ea typeface="Arial-Rounded" pitchFamily="34" charset="0"/>
                <a:cs typeface="Arial-Rounded" pitchFamily="34" charset="0"/>
              </a:rPr>
              <a:t>L</a:t>
            </a:r>
            <a:r>
              <a:rPr lang="en-US" sz="4800" b="1" smtClean="0">
                <a:solidFill>
                  <a:schemeClr val="bg1"/>
                </a:solidFill>
                <a:latin typeface="Arial-Rounded" pitchFamily="34" charset="0"/>
                <a:ea typeface="Arial-Rounded" pitchFamily="34" charset="0"/>
                <a:cs typeface="Arial-Rounded" pitchFamily="34" charset="0"/>
              </a:rPr>
              <a:t>oài cây nào xuất hiện trong bài đọc </a:t>
            </a:r>
          </a:p>
          <a:p>
            <a:pPr algn="ctr"/>
            <a:r>
              <a:rPr lang="en-US" sz="4800" b="1" i="1" smtClean="0">
                <a:solidFill>
                  <a:schemeClr val="bg1"/>
                </a:solidFill>
                <a:latin typeface="Arial-Rounded" pitchFamily="34" charset="0"/>
                <a:ea typeface="Arial-Rounded" pitchFamily="34" charset="0"/>
                <a:cs typeface="Arial-Rounded" pitchFamily="34" charset="0"/>
              </a:rPr>
              <a:t>Cây xấu hổ</a:t>
            </a:r>
            <a:endParaRPr lang="en-US" sz="4800" b="1" dirty="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84146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2"/>
                                        </p:tgtEl>
                                        <p:attrNameLst>
                                          <p:attrName>fillcolor</p:attrName>
                                        </p:attrNameLst>
                                      </p:cBhvr>
                                      <p:to>
                                        <a:schemeClr val="bg2"/>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par>
                                <p:cTn id="32" presetID="1" presetClass="emph" presetSubtype="2" fill="hold" nodeType="withEffect">
                                  <p:stCondLst>
                                    <p:cond delay="500"/>
                                  </p:stCondLst>
                                  <p:childTnLst>
                                    <p:animClr clrSpc="rgb" dir="cw">
                                      <p:cBhvr>
                                        <p:cTn id="33" dur="250" fill="hold"/>
                                        <p:tgtEl>
                                          <p:spTgt spid="2"/>
                                        </p:tgtEl>
                                        <p:attrNameLst>
                                          <p:attrName>fillcolor</p:attrName>
                                        </p:attrNameLst>
                                      </p:cBhvr>
                                      <p:to>
                                        <a:srgbClr val="7030A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4"/>
                                        </p:tgtEl>
                                        <p:attrNameLst>
                                          <p:attrName>style.visibility</p:attrName>
                                        </p:attrNameLst>
                                      </p:cBhvr>
                                      <p:to>
                                        <p:strVal val="visible"/>
                                      </p:to>
                                    </p:set>
                                    <p:anim calcmode="lin" valueType="num">
                                      <p:cBhvr>
                                        <p:cTn id="38" dur="250" fill="hold"/>
                                        <p:tgtEl>
                                          <p:spTgt spid="4"/>
                                        </p:tgtEl>
                                        <p:attrNameLst>
                                          <p:attrName>ppt_w</p:attrName>
                                        </p:attrNameLst>
                                      </p:cBhvr>
                                      <p:tavLst>
                                        <p:tav tm="0">
                                          <p:val>
                                            <p:strVal val="4*#ppt_w"/>
                                          </p:val>
                                        </p:tav>
                                        <p:tav tm="100000">
                                          <p:val>
                                            <p:strVal val="#ppt_w"/>
                                          </p:val>
                                        </p:tav>
                                      </p:tavLst>
                                    </p:anim>
                                    <p:anim calcmode="lin" valueType="num">
                                      <p:cBhvr>
                                        <p:cTn id="39" dur="250" fill="hold"/>
                                        <p:tgtEl>
                                          <p:spTgt spid="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4" name="Check mark.wav"/>
                                        </p:tgtEl>
                                      </p:cMediaNode>
                                    </p:audio>
                                  </p:sub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3"/>
                                        </p:tgtEl>
                                        <p:attrNameLst>
                                          <p:attrName>fillcolor</p:attrName>
                                        </p:attrNameLst>
                                      </p:cBhvr>
                                      <p:to>
                                        <a:schemeClr val="accent1"/>
                                      </p:to>
                                    </p:animClr>
                                    <p:set>
                                      <p:cBhvr>
                                        <p:cTn id="45" dur="250" fill="hold"/>
                                        <p:tgtEl>
                                          <p:spTgt spid="3"/>
                                        </p:tgtEl>
                                        <p:attrNameLst>
                                          <p:attrName>fill.type</p:attrName>
                                        </p:attrNameLst>
                                      </p:cBhvr>
                                      <p:to>
                                        <p:strVal val="solid"/>
                                      </p:to>
                                    </p:set>
                                    <p:set>
                                      <p:cBhvr>
                                        <p:cTn id="46" dur="250" fill="hold"/>
                                        <p:tgtEl>
                                          <p:spTgt spid="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1" presetClass="emph" presetSubtype="2" fill="hold" nodeType="withEffect">
                                  <p:stCondLst>
                                    <p:cond delay="500"/>
                                  </p:stCondLst>
                                  <p:childTnLst>
                                    <p:animClr clrSpc="rgb" dir="cw">
                                      <p:cBhvr>
                                        <p:cTn id="48" dur="250" fill="hold"/>
                                        <p:tgtEl>
                                          <p:spTgt spid="3"/>
                                        </p:tgtEl>
                                        <p:attrNameLst>
                                          <p:attrName>fillcolor</p:attrName>
                                        </p:attrNameLst>
                                      </p:cBhvr>
                                      <p:to>
                                        <a:schemeClr val="accent1"/>
                                      </p:to>
                                    </p:animClr>
                                    <p:set>
                                      <p:cBhvr>
                                        <p:cTn id="49" dur="250" fill="hold"/>
                                        <p:tgtEl>
                                          <p:spTgt spid="3"/>
                                        </p:tgtEl>
                                        <p:attrNameLst>
                                          <p:attrName>fill.type</p:attrName>
                                        </p:attrNameLst>
                                      </p:cBhvr>
                                      <p:to>
                                        <p:strVal val="solid"/>
                                      </p:to>
                                    </p:set>
                                    <p:set>
                                      <p:cBhvr>
                                        <p:cTn id="50" dur="250" fill="hold"/>
                                        <p:tgtEl>
                                          <p:spTgt spid="3"/>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5"/>
                                        </p:tgtEl>
                                        <p:attrNameLst>
                                          <p:attrName>style.visibility</p:attrName>
                                        </p:attrNameLst>
                                      </p:cBhvr>
                                      <p:to>
                                        <p:strVal val="visible"/>
                                      </p:to>
                                    </p:set>
                                    <p:anim calcmode="lin" valueType="num">
                                      <p:cBhvr>
                                        <p:cTn id="53" dur="250" fill="hold"/>
                                        <p:tgtEl>
                                          <p:spTgt spid="5"/>
                                        </p:tgtEl>
                                        <p:attrNameLst>
                                          <p:attrName>ppt_w</p:attrName>
                                        </p:attrNameLst>
                                      </p:cBhvr>
                                      <p:tavLst>
                                        <p:tav tm="0">
                                          <p:val>
                                            <p:strVal val="4*#ppt_w"/>
                                          </p:val>
                                        </p:tav>
                                        <p:tav tm="100000">
                                          <p:val>
                                            <p:strVal val="#ppt_w"/>
                                          </p:val>
                                        </p:tav>
                                      </p:tavLst>
                                    </p:anim>
                                    <p:anim calcmode="lin" valueType="num">
                                      <p:cBhvr>
                                        <p:cTn id="54"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3"/>
                  </p:tgtEl>
                </p:cond>
              </p:nextCondLst>
            </p:seq>
            <p:seq concurrent="1" nextAc="seek">
              <p:cTn id="55" restart="whenNotActive" fill="hold" evtFilter="cancelBubble" nodeType="interactiveSeq">
                <p:stCondLst>
                  <p:cond evt="onClick" delay="0">
                    <p:tgtEl>
                      <p:spTgt spid="6"/>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6"/>
                                        </p:tgtEl>
                                        <p:attrNameLst>
                                          <p:attrName>fillcolor</p:attrName>
                                        </p:attrNameLst>
                                      </p:cBhvr>
                                      <p:to>
                                        <a:schemeClr val="accent1"/>
                                      </p:to>
                                    </p:animClr>
                                    <p:set>
                                      <p:cBhvr>
                                        <p:cTn id="60" dur="250" fill="hold"/>
                                        <p:tgtEl>
                                          <p:spTgt spid="6"/>
                                        </p:tgtEl>
                                        <p:attrNameLst>
                                          <p:attrName>fill.type</p:attrName>
                                        </p:attrNameLst>
                                      </p:cBhvr>
                                      <p:to>
                                        <p:strVal val="solid"/>
                                      </p:to>
                                    </p:set>
                                    <p:set>
                                      <p:cBhvr>
                                        <p:cTn id="61" dur="250" fill="hold"/>
                                        <p:tgtEl>
                                          <p:spTgt spid="6"/>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3" name="click.wav"/>
                                        </p:tgtEl>
                                      </p:cMediaNode>
                                    </p:audio>
                                  </p:subTnLst>
                                </p:cTn>
                              </p:par>
                              <p:par>
                                <p:cTn id="62" presetID="1" presetClass="emph" presetSubtype="2" fill="hold" nodeType="withEffect">
                                  <p:stCondLst>
                                    <p:cond delay="500"/>
                                  </p:stCondLst>
                                  <p:childTnLst>
                                    <p:animClr clrSpc="rgb" dir="cw">
                                      <p:cBhvr>
                                        <p:cTn id="63" dur="250" fill="hold"/>
                                        <p:tgtEl>
                                          <p:spTgt spid="6"/>
                                        </p:tgtEl>
                                        <p:attrNameLst>
                                          <p:attrName>fillcolor</p:attrName>
                                        </p:attrNameLst>
                                      </p:cBhvr>
                                      <p:to>
                                        <a:schemeClr val="accent1"/>
                                      </p:to>
                                    </p:animClr>
                                    <p:set>
                                      <p:cBhvr>
                                        <p:cTn id="64" dur="250" fill="hold"/>
                                        <p:tgtEl>
                                          <p:spTgt spid="6"/>
                                        </p:tgtEl>
                                        <p:attrNameLst>
                                          <p:attrName>fill.type</p:attrName>
                                        </p:attrNameLst>
                                      </p:cBhvr>
                                      <p:to>
                                        <p:strVal val="solid"/>
                                      </p:to>
                                    </p:set>
                                    <p:set>
                                      <p:cBhvr>
                                        <p:cTn id="65" dur="250" fill="hold"/>
                                        <p:tgtEl>
                                          <p:spTgt spid="6"/>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7"/>
                                        </p:tgtEl>
                                        <p:attrNameLst>
                                          <p:attrName>style.visibility</p:attrName>
                                        </p:attrNameLst>
                                      </p:cBhvr>
                                      <p:to>
                                        <p:strVal val="visible"/>
                                      </p:to>
                                    </p:set>
                                    <p:anim calcmode="lin" valueType="num">
                                      <p:cBhvr>
                                        <p:cTn id="68" dur="250" fill="hold"/>
                                        <p:tgtEl>
                                          <p:spTgt spid="7"/>
                                        </p:tgtEl>
                                        <p:attrNameLst>
                                          <p:attrName>ppt_w</p:attrName>
                                        </p:attrNameLst>
                                      </p:cBhvr>
                                      <p:tavLst>
                                        <p:tav tm="0">
                                          <p:val>
                                            <p:strVal val="4*#ppt_w"/>
                                          </p:val>
                                        </p:tav>
                                        <p:tav tm="100000">
                                          <p:val>
                                            <p:strVal val="#ppt_w"/>
                                          </p:val>
                                        </p:tav>
                                      </p:tavLst>
                                    </p:anim>
                                    <p:anim calcmode="lin" valueType="num">
                                      <p:cBhvr>
                                        <p:cTn id="69"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5" name="Wrong Buzzer.wav"/>
                                        </p:tgtEl>
                                      </p:cMediaNode>
                                    </p:audio>
                                  </p:subTnLst>
                                </p:cTn>
                              </p:par>
                            </p:childTnLst>
                          </p:cTn>
                        </p:par>
                      </p:childTnLst>
                    </p:cTn>
                  </p:par>
                </p:childTnLst>
              </p:cTn>
              <p:nextCondLst>
                <p:cond evt="onClick" delay="0">
                  <p:tgtEl>
                    <p:spTgt spid="6"/>
                  </p:tgtEl>
                </p:cond>
              </p:nextCondLst>
            </p:seq>
          </p:childTnLst>
        </p:cTn>
      </p:par>
    </p:tnLst>
    <p:bldLst>
      <p:bldP spid="2" grpId="0" animBg="1"/>
      <p:bldP spid="3" grpId="0" animBg="1"/>
      <p:bldP spid="6"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1956" y="5486400"/>
            <a:ext cx="10972800" cy="1226585"/>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pPr lvl="0">
              <a:buClrTx/>
              <a:defRPr/>
            </a:pPr>
            <a:r>
              <a:rPr lang="vi-VN" sz="3200" dirty="0">
                <a:solidFill>
                  <a:schemeClr val="bg1"/>
                </a:solidFill>
                <a:latin typeface="Arial-Rounded" pitchFamily="34" charset="0"/>
                <a:ea typeface="Arial-Rounded" pitchFamily="34" charset="0"/>
                <a:cs typeface="Arial-Rounded" pitchFamily="34" charset="0"/>
              </a:rPr>
              <a:t>C</a:t>
            </a:r>
            <a:r>
              <a:rPr lang="vi-VN" sz="3200">
                <a:solidFill>
                  <a:schemeClr val="bg1"/>
                </a:solidFill>
                <a:latin typeface="Arial-Rounded" pitchFamily="34" charset="0"/>
                <a:ea typeface="Arial-Rounded" pitchFamily="34" charset="0"/>
                <a:cs typeface="Arial-Rounded" pitchFamily="34" charset="0"/>
              </a:rPr>
              <a:t>. </a:t>
            </a:r>
            <a:r>
              <a:rPr lang="en-US" sz="3200" smtClean="0">
                <a:solidFill>
                  <a:schemeClr val="bg1"/>
                </a:solidFill>
                <a:latin typeface="Arial-Rounded" pitchFamily="34" charset="0"/>
                <a:ea typeface="Arial-Rounded" pitchFamily="34" charset="0"/>
                <a:cs typeface="Arial-Rounded" pitchFamily="34" charset="0"/>
              </a:rPr>
              <a:t>Cả A và B đều đúng.</a:t>
            </a:r>
            <a:endParaRPr lang="vi-VN" sz="3200" dirty="0">
              <a:solidFill>
                <a:schemeClr val="bg1"/>
              </a:solidFill>
              <a:latin typeface="Arial-Rounded" pitchFamily="34" charset="0"/>
              <a:ea typeface="Arial-Rounded" pitchFamily="34" charset="0"/>
              <a:cs typeface="Arial-Rounded" pitchFamily="34" charset="0"/>
            </a:endParaRPr>
          </a:p>
        </p:txBody>
      </p:sp>
      <p:sp>
        <p:nvSpPr>
          <p:cNvPr id="3" name="Rectangle 2"/>
          <p:cNvSpPr/>
          <p:nvPr/>
        </p:nvSpPr>
        <p:spPr>
          <a:xfrm>
            <a:off x="549549" y="2399643"/>
            <a:ext cx="10972800" cy="1257957"/>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r>
              <a:rPr lang="en-US" sz="3200" smtClean="0">
                <a:solidFill>
                  <a:schemeClr val="bg1"/>
                </a:solidFill>
                <a:latin typeface="Arial-Rounded" pitchFamily="34" charset="0"/>
                <a:ea typeface="Arial-Rounded" pitchFamily="34" charset="0"/>
                <a:cs typeface="Arial-Rounded" pitchFamily="34" charset="0"/>
              </a:rPr>
              <a:t>A. Cây nhỏ mọc hoang, hoa màu đỏ tía.</a:t>
            </a:r>
            <a:endParaRPr lang="en-US" sz="3200" dirty="0">
              <a:solidFill>
                <a:schemeClr val="bg1"/>
              </a:solidFill>
              <a:latin typeface="Arial-Rounded" pitchFamily="34" charset="0"/>
              <a:ea typeface="Arial-Rounded" pitchFamily="34" charset="0"/>
              <a:cs typeface="Arial-Rounded" pitchFamily="34" charset="0"/>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72327" y="5708321"/>
            <a:ext cx="798097" cy="782741"/>
          </a:xfrm>
          <a:prstGeom prst="rect">
            <a:avLst/>
          </a:prstGeom>
          <a:solidFill>
            <a:schemeClr val="tx1">
              <a:lumMod val="50000"/>
              <a:lumOff val="50000"/>
            </a:schemeClr>
          </a:solidFill>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24057" y="2626360"/>
            <a:ext cx="807556" cy="778352"/>
          </a:xfrm>
          <a:prstGeom prst="rect">
            <a:avLst/>
          </a:prstGeom>
          <a:solidFill>
            <a:schemeClr val="tx1">
              <a:lumMod val="50000"/>
              <a:lumOff val="50000"/>
            </a:schemeClr>
          </a:solidFill>
        </p:spPr>
      </p:pic>
      <p:sp>
        <p:nvSpPr>
          <p:cNvPr id="6" name="Rectangle 5"/>
          <p:cNvSpPr/>
          <p:nvPr/>
        </p:nvSpPr>
        <p:spPr>
          <a:xfrm>
            <a:off x="572651" y="3973906"/>
            <a:ext cx="10972800" cy="1222684"/>
          </a:xfrm>
          <a:prstGeom prst="rect">
            <a:avLst/>
          </a:prstGeom>
          <a:solidFill>
            <a:schemeClr val="tx1">
              <a:lumMod val="50000"/>
              <a:lumOff val="50000"/>
            </a:schemeClr>
          </a:solidFill>
          <a:ln w="28575" cap="flat" cmpd="sng" algn="ctr">
            <a:noFill/>
            <a:prstDash val="solid"/>
            <a:miter lim="800000"/>
          </a:ln>
          <a:effectLst/>
        </p:spPr>
        <p:txBody>
          <a:bodyPr lIns="121725" tIns="60862" rIns="121725" bIns="60862" rtlCol="0" anchor="ctr"/>
          <a:lstStyle/>
          <a:p>
            <a:r>
              <a:rPr lang="en-US" sz="3200" b="1" smtClean="0">
                <a:solidFill>
                  <a:schemeClr val="bg1"/>
                </a:solidFill>
                <a:latin typeface="Arial-Rounded" pitchFamily="34" charset="0"/>
                <a:ea typeface="Arial-Rounded" pitchFamily="34" charset="0"/>
                <a:cs typeface="Arial-Rounded" pitchFamily="34" charset="0"/>
              </a:rPr>
              <a:t>B</a:t>
            </a:r>
            <a:r>
              <a:rPr lang="en-US" sz="3200" smtClean="0">
                <a:solidFill>
                  <a:schemeClr val="bg1"/>
                </a:solidFill>
                <a:latin typeface="Arial-Rounded" pitchFamily="34" charset="0"/>
                <a:ea typeface="Arial-Rounded" pitchFamily="34" charset="0"/>
                <a:cs typeface="Arial-Rounded" pitchFamily="34" charset="0"/>
              </a:rPr>
              <a:t>. </a:t>
            </a:r>
            <a:r>
              <a:rPr lang="en-US" sz="3200">
                <a:solidFill>
                  <a:schemeClr val="bg1"/>
                </a:solidFill>
                <a:latin typeface="Arial-Rounded" pitchFamily="34" charset="0"/>
                <a:ea typeface="Arial-Rounded" pitchFamily="34" charset="0"/>
                <a:cs typeface="Arial-Rounded" pitchFamily="34" charset="0"/>
              </a:rPr>
              <a:t>Cây thường khép những mắt lá lại khi bị đụng đến</a:t>
            </a:r>
            <a:r>
              <a:rPr lang="en-US" sz="3200" smtClean="0">
                <a:solidFill>
                  <a:schemeClr val="bg1"/>
                </a:solidFill>
                <a:latin typeface="Arial-Rounded" pitchFamily="34" charset="0"/>
                <a:ea typeface="Arial-Rounded" pitchFamily="34" charset="0"/>
                <a:cs typeface="Arial-Rounded" pitchFamily="34" charset="0"/>
              </a:rPr>
              <a:t>.</a:t>
            </a:r>
            <a:endParaRPr lang="en-US" sz="3200" dirty="0">
              <a:solidFill>
                <a:schemeClr val="bg1"/>
              </a:solidFill>
              <a:latin typeface="Arial-Rounded" pitchFamily="34" charset="0"/>
              <a:ea typeface="Arial-Rounded" pitchFamily="34" charset="0"/>
              <a:cs typeface="Arial-Rounded" pitchFamily="34" charset="0"/>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09606" y="4202893"/>
            <a:ext cx="807556" cy="778352"/>
          </a:xfrm>
          <a:prstGeom prst="rect">
            <a:avLst/>
          </a:prstGeom>
          <a:solidFill>
            <a:schemeClr val="tx1">
              <a:lumMod val="50000"/>
              <a:lumOff val="50000"/>
            </a:schemeClr>
          </a:solidFill>
        </p:spPr>
      </p:pic>
      <p:sp>
        <p:nvSpPr>
          <p:cNvPr id="8" name="Rectangle 7"/>
          <p:cNvSpPr/>
          <p:nvPr/>
        </p:nvSpPr>
        <p:spPr>
          <a:xfrm>
            <a:off x="572651" y="351670"/>
            <a:ext cx="10972800" cy="1477130"/>
          </a:xfrm>
          <a:prstGeom prst="rect">
            <a:avLst/>
          </a:prstGeom>
          <a:solidFill>
            <a:schemeClr val="tx1">
              <a:lumMod val="50000"/>
              <a:lumOff val="50000"/>
            </a:schemeClr>
          </a:solidFill>
        </p:spPr>
        <p:txBody>
          <a:bodyPr wrap="square" lIns="121725" tIns="60862" rIns="121725" bIns="60862">
            <a:spAutoFit/>
          </a:bodyPr>
          <a:lstStyle/>
          <a:p>
            <a:pPr algn="ctr"/>
            <a:r>
              <a:rPr lang="en-US" sz="4400" b="1" smtClean="0">
                <a:solidFill>
                  <a:schemeClr val="bg1"/>
                </a:solidFill>
                <a:latin typeface="Arial-Rounded" pitchFamily="34" charset="0"/>
                <a:ea typeface="Arial-Rounded" pitchFamily="34" charset="0"/>
                <a:cs typeface="Arial-Rounded" pitchFamily="34" charset="0"/>
              </a:rPr>
              <a:t>Đâu là đặc điểm </a:t>
            </a:r>
          </a:p>
          <a:p>
            <a:pPr algn="ctr"/>
            <a:r>
              <a:rPr lang="en-US" sz="4400" b="1" smtClean="0">
                <a:solidFill>
                  <a:schemeClr val="bg1"/>
                </a:solidFill>
                <a:latin typeface="Arial-Rounded" pitchFamily="34" charset="0"/>
                <a:ea typeface="Arial-Rounded" pitchFamily="34" charset="0"/>
                <a:cs typeface="Arial-Rounded" pitchFamily="34" charset="0"/>
              </a:rPr>
              <a:t>của cây xấu hổ (cây trinh nữ)?</a:t>
            </a:r>
            <a:endParaRPr lang="en-US" sz="4400" b="1" dirty="0">
              <a:solidFill>
                <a:schemeClr val="bg1"/>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155497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0.70"/>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strVal val="#ppt_w*0.70"/>
                                          </p:val>
                                        </p:tav>
                                        <p:tav tm="100000">
                                          <p:val>
                                            <p:strVal val="#ppt_w"/>
                                          </p:val>
                                        </p:tav>
                                      </p:tavLst>
                                    </p:anim>
                                    <p:anim calcmode="lin" valueType="num">
                                      <p:cBhvr>
                                        <p:cTn id="18" dur="1000" fill="hold"/>
                                        <p:tgtEl>
                                          <p:spTgt spid="3"/>
                                        </p:tgtEl>
                                        <p:attrNameLst>
                                          <p:attrName>ppt_h</p:attrName>
                                        </p:attrNameLst>
                                      </p:cBhvr>
                                      <p:tavLst>
                                        <p:tav tm="0">
                                          <p:val>
                                            <p:strVal val="#ppt_h"/>
                                          </p:val>
                                        </p:tav>
                                        <p:tav tm="100000">
                                          <p:val>
                                            <p:strVal val="#ppt_h"/>
                                          </p:val>
                                        </p:tav>
                                      </p:tavLst>
                                    </p:anim>
                                    <p:animEffect transition="in" filter="fade">
                                      <p:cBhvr>
                                        <p:cTn id="19" dur="1000"/>
                                        <p:tgtEl>
                                          <p:spTgt spid="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1000" fill="hold"/>
                                        <p:tgtEl>
                                          <p:spTgt spid="6"/>
                                        </p:tgtEl>
                                        <p:attrNameLst>
                                          <p:attrName>ppt_w</p:attrName>
                                        </p:attrNameLst>
                                      </p:cBhvr>
                                      <p:tavLst>
                                        <p:tav tm="0">
                                          <p:val>
                                            <p:strVal val="#ppt_w*0.70"/>
                                          </p:val>
                                        </p:tav>
                                        <p:tav tm="100000">
                                          <p:val>
                                            <p:strVal val="#ppt_w"/>
                                          </p:val>
                                        </p:tav>
                                      </p:tavLst>
                                    </p:anim>
                                    <p:anim calcmode="lin" valueType="num">
                                      <p:cBhvr>
                                        <p:cTn id="23" dur="1000" fill="hold"/>
                                        <p:tgtEl>
                                          <p:spTgt spid="6"/>
                                        </p:tgtEl>
                                        <p:attrNameLst>
                                          <p:attrName>ppt_h</p:attrName>
                                        </p:attrNameLst>
                                      </p:cBhvr>
                                      <p:tavLst>
                                        <p:tav tm="0">
                                          <p:val>
                                            <p:strVal val="#ppt_h"/>
                                          </p:val>
                                        </p:tav>
                                        <p:tav tm="100000">
                                          <p:val>
                                            <p:strVal val="#ppt_h"/>
                                          </p:val>
                                        </p:tav>
                                      </p:tavLst>
                                    </p:anim>
                                    <p:animEffect transition="in" filter="fade">
                                      <p:cBhvr>
                                        <p:cTn id="2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2"/>
                                        </p:tgtEl>
                                        <p:attrNameLst>
                                          <p:attrName>fillcolor</p:attrName>
                                        </p:attrNameLst>
                                      </p:cBhvr>
                                      <p:to>
                                        <a:schemeClr val="bg2"/>
                                      </p:to>
                                    </p:animClr>
                                    <p:set>
                                      <p:cBhvr>
                                        <p:cTn id="30" dur="250" fill="hold"/>
                                        <p:tgtEl>
                                          <p:spTgt spid="2"/>
                                        </p:tgtEl>
                                        <p:attrNameLst>
                                          <p:attrName>fill.type</p:attrName>
                                        </p:attrNameLst>
                                      </p:cBhvr>
                                      <p:to>
                                        <p:strVal val="solid"/>
                                      </p:to>
                                    </p:set>
                                    <p:set>
                                      <p:cBhvr>
                                        <p:cTn id="31" dur="250" fill="hold"/>
                                        <p:tgtEl>
                                          <p:spTgt spid="2"/>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1" presetClass="emph" presetSubtype="2" fill="hold" nodeType="withEffect">
                                  <p:stCondLst>
                                    <p:cond delay="500"/>
                                  </p:stCondLst>
                                  <p:childTnLst>
                                    <p:animClr clrSpc="rgb" dir="cw">
                                      <p:cBhvr>
                                        <p:cTn id="33" dur="250" fill="hold"/>
                                        <p:tgtEl>
                                          <p:spTgt spid="2"/>
                                        </p:tgtEl>
                                        <p:attrNameLst>
                                          <p:attrName>fillcolor</p:attrName>
                                        </p:attrNameLst>
                                      </p:cBhvr>
                                      <p:to>
                                        <a:srgbClr val="002060"/>
                                      </p:to>
                                    </p:animClr>
                                    <p:set>
                                      <p:cBhvr>
                                        <p:cTn id="34" dur="250" fill="hold"/>
                                        <p:tgtEl>
                                          <p:spTgt spid="2"/>
                                        </p:tgtEl>
                                        <p:attrNameLst>
                                          <p:attrName>fill.type</p:attrName>
                                        </p:attrNameLst>
                                      </p:cBhvr>
                                      <p:to>
                                        <p:strVal val="solid"/>
                                      </p:to>
                                    </p:set>
                                    <p:set>
                                      <p:cBhvr>
                                        <p:cTn id="35" dur="250" fill="hold"/>
                                        <p:tgtEl>
                                          <p:spTgt spid="2"/>
                                        </p:tgtEl>
                                        <p:attrNameLst>
                                          <p:attrName>fill.on</p:attrName>
                                        </p:attrNameLst>
                                      </p:cBhvr>
                                      <p:to>
                                        <p:strVal val="true"/>
                                      </p:to>
                                    </p:set>
                                  </p:childTnLst>
                                </p:cTn>
                              </p:par>
                              <p:par>
                                <p:cTn id="36" presetID="23" presetClass="entr" presetSubtype="32" fill="hold" nodeType="withEffect">
                                  <p:stCondLst>
                                    <p:cond delay="500"/>
                                  </p:stCondLst>
                                  <p:childTnLst>
                                    <p:set>
                                      <p:cBhvr>
                                        <p:cTn id="37" dur="1" fill="hold">
                                          <p:stCondLst>
                                            <p:cond delay="0"/>
                                          </p:stCondLst>
                                        </p:cTn>
                                        <p:tgtEl>
                                          <p:spTgt spid="4"/>
                                        </p:tgtEl>
                                        <p:attrNameLst>
                                          <p:attrName>style.visibility</p:attrName>
                                        </p:attrNameLst>
                                      </p:cBhvr>
                                      <p:to>
                                        <p:strVal val="visible"/>
                                      </p:to>
                                    </p:set>
                                    <p:anim calcmode="lin" valueType="num">
                                      <p:cBhvr>
                                        <p:cTn id="38" dur="250" fill="hold"/>
                                        <p:tgtEl>
                                          <p:spTgt spid="4"/>
                                        </p:tgtEl>
                                        <p:attrNameLst>
                                          <p:attrName>ppt_w</p:attrName>
                                        </p:attrNameLst>
                                      </p:cBhvr>
                                      <p:tavLst>
                                        <p:tav tm="0">
                                          <p:val>
                                            <p:strVal val="4*#ppt_w"/>
                                          </p:val>
                                        </p:tav>
                                        <p:tav tm="100000">
                                          <p:val>
                                            <p:strVal val="#ppt_w"/>
                                          </p:val>
                                        </p:tav>
                                      </p:tavLst>
                                    </p:anim>
                                    <p:anim calcmode="lin" valueType="num">
                                      <p:cBhvr>
                                        <p:cTn id="39" dur="250" fill="hold"/>
                                        <p:tgtEl>
                                          <p:spTgt spid="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3" name="Check mark.wav"/>
                                        </p:tgtEl>
                                      </p:cMediaNode>
                                    </p:audio>
                                  </p:sub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3"/>
                                        </p:tgtEl>
                                        <p:attrNameLst>
                                          <p:attrName>fillcolor</p:attrName>
                                        </p:attrNameLst>
                                      </p:cBhvr>
                                      <p:to>
                                        <a:schemeClr val="accent1"/>
                                      </p:to>
                                    </p:animClr>
                                    <p:set>
                                      <p:cBhvr>
                                        <p:cTn id="45" dur="250" fill="hold"/>
                                        <p:tgtEl>
                                          <p:spTgt spid="3"/>
                                        </p:tgtEl>
                                        <p:attrNameLst>
                                          <p:attrName>fill.type</p:attrName>
                                        </p:attrNameLst>
                                      </p:cBhvr>
                                      <p:to>
                                        <p:strVal val="solid"/>
                                      </p:to>
                                    </p:set>
                                    <p:set>
                                      <p:cBhvr>
                                        <p:cTn id="46" dur="250" fill="hold"/>
                                        <p:tgtEl>
                                          <p:spTgt spid="3"/>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1" presetClass="emph" presetSubtype="2" fill="hold" nodeType="withEffect">
                                  <p:stCondLst>
                                    <p:cond delay="500"/>
                                  </p:stCondLst>
                                  <p:childTnLst>
                                    <p:animClr clrSpc="rgb" dir="cw">
                                      <p:cBhvr>
                                        <p:cTn id="48" dur="250" fill="hold"/>
                                        <p:tgtEl>
                                          <p:spTgt spid="3"/>
                                        </p:tgtEl>
                                        <p:attrNameLst>
                                          <p:attrName>fillcolor</p:attrName>
                                        </p:attrNameLst>
                                      </p:cBhvr>
                                      <p:to>
                                        <a:schemeClr val="accent1"/>
                                      </p:to>
                                    </p:animClr>
                                    <p:set>
                                      <p:cBhvr>
                                        <p:cTn id="49" dur="250" fill="hold"/>
                                        <p:tgtEl>
                                          <p:spTgt spid="3"/>
                                        </p:tgtEl>
                                        <p:attrNameLst>
                                          <p:attrName>fill.type</p:attrName>
                                        </p:attrNameLst>
                                      </p:cBhvr>
                                      <p:to>
                                        <p:strVal val="solid"/>
                                      </p:to>
                                    </p:set>
                                    <p:set>
                                      <p:cBhvr>
                                        <p:cTn id="50" dur="250" fill="hold"/>
                                        <p:tgtEl>
                                          <p:spTgt spid="3"/>
                                        </p:tgtEl>
                                        <p:attrNameLst>
                                          <p:attrName>fill.on</p:attrName>
                                        </p:attrNameLst>
                                      </p:cBhvr>
                                      <p:to>
                                        <p:strVal val="true"/>
                                      </p:to>
                                    </p:set>
                                  </p:childTnLst>
                                </p:cTn>
                              </p:par>
                              <p:par>
                                <p:cTn id="51" presetID="23" presetClass="entr" presetSubtype="32" fill="hold" nodeType="withEffect">
                                  <p:stCondLst>
                                    <p:cond delay="500"/>
                                  </p:stCondLst>
                                  <p:childTnLst>
                                    <p:set>
                                      <p:cBhvr>
                                        <p:cTn id="52" dur="1" fill="hold">
                                          <p:stCondLst>
                                            <p:cond delay="0"/>
                                          </p:stCondLst>
                                        </p:cTn>
                                        <p:tgtEl>
                                          <p:spTgt spid="5"/>
                                        </p:tgtEl>
                                        <p:attrNameLst>
                                          <p:attrName>style.visibility</p:attrName>
                                        </p:attrNameLst>
                                      </p:cBhvr>
                                      <p:to>
                                        <p:strVal val="visible"/>
                                      </p:to>
                                    </p:set>
                                    <p:anim calcmode="lin" valueType="num">
                                      <p:cBhvr>
                                        <p:cTn id="53" dur="250" fill="hold"/>
                                        <p:tgtEl>
                                          <p:spTgt spid="5"/>
                                        </p:tgtEl>
                                        <p:attrNameLst>
                                          <p:attrName>ppt_w</p:attrName>
                                        </p:attrNameLst>
                                      </p:cBhvr>
                                      <p:tavLst>
                                        <p:tav tm="0">
                                          <p:val>
                                            <p:strVal val="4*#ppt_w"/>
                                          </p:val>
                                        </p:tav>
                                        <p:tav tm="100000">
                                          <p:val>
                                            <p:strVal val="#ppt_w"/>
                                          </p:val>
                                        </p:tav>
                                      </p:tavLst>
                                    </p:anim>
                                    <p:anim calcmode="lin" valueType="num">
                                      <p:cBhvr>
                                        <p:cTn id="54" dur="250" fill="hold"/>
                                        <p:tgtEl>
                                          <p:spTgt spid="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3"/>
                  </p:tgtEl>
                </p:cond>
              </p:nextCondLst>
            </p:seq>
            <p:seq concurrent="1" nextAc="seek">
              <p:cTn id="55" restart="whenNotActive" fill="hold" evtFilter="cancelBubble" nodeType="interactiveSeq">
                <p:stCondLst>
                  <p:cond evt="onClick" delay="0">
                    <p:tgtEl>
                      <p:spTgt spid="6"/>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6"/>
                                        </p:tgtEl>
                                        <p:attrNameLst>
                                          <p:attrName>fillcolor</p:attrName>
                                        </p:attrNameLst>
                                      </p:cBhvr>
                                      <p:to>
                                        <a:schemeClr val="accent1"/>
                                      </p:to>
                                    </p:animClr>
                                    <p:set>
                                      <p:cBhvr>
                                        <p:cTn id="60" dur="250" fill="hold"/>
                                        <p:tgtEl>
                                          <p:spTgt spid="6"/>
                                        </p:tgtEl>
                                        <p:attrNameLst>
                                          <p:attrName>fill.type</p:attrName>
                                        </p:attrNameLst>
                                      </p:cBhvr>
                                      <p:to>
                                        <p:strVal val="solid"/>
                                      </p:to>
                                    </p:set>
                                    <p:set>
                                      <p:cBhvr>
                                        <p:cTn id="61" dur="250" fill="hold"/>
                                        <p:tgtEl>
                                          <p:spTgt spid="6"/>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1" presetClass="emph" presetSubtype="2" fill="hold" nodeType="withEffect">
                                  <p:stCondLst>
                                    <p:cond delay="500"/>
                                  </p:stCondLst>
                                  <p:childTnLst>
                                    <p:animClr clrSpc="rgb" dir="cw">
                                      <p:cBhvr>
                                        <p:cTn id="63" dur="250" fill="hold"/>
                                        <p:tgtEl>
                                          <p:spTgt spid="6"/>
                                        </p:tgtEl>
                                        <p:attrNameLst>
                                          <p:attrName>fillcolor</p:attrName>
                                        </p:attrNameLst>
                                      </p:cBhvr>
                                      <p:to>
                                        <a:schemeClr val="accent1"/>
                                      </p:to>
                                    </p:animClr>
                                    <p:set>
                                      <p:cBhvr>
                                        <p:cTn id="64" dur="250" fill="hold"/>
                                        <p:tgtEl>
                                          <p:spTgt spid="6"/>
                                        </p:tgtEl>
                                        <p:attrNameLst>
                                          <p:attrName>fill.type</p:attrName>
                                        </p:attrNameLst>
                                      </p:cBhvr>
                                      <p:to>
                                        <p:strVal val="solid"/>
                                      </p:to>
                                    </p:set>
                                    <p:set>
                                      <p:cBhvr>
                                        <p:cTn id="65" dur="250" fill="hold"/>
                                        <p:tgtEl>
                                          <p:spTgt spid="6"/>
                                        </p:tgtEl>
                                        <p:attrNameLst>
                                          <p:attrName>fill.on</p:attrName>
                                        </p:attrNameLst>
                                      </p:cBhvr>
                                      <p:to>
                                        <p:strVal val="true"/>
                                      </p:to>
                                    </p:set>
                                  </p:childTnLst>
                                </p:cTn>
                              </p:par>
                              <p:par>
                                <p:cTn id="66" presetID="23" presetClass="entr" presetSubtype="32" fill="hold" nodeType="withEffect">
                                  <p:stCondLst>
                                    <p:cond delay="500"/>
                                  </p:stCondLst>
                                  <p:childTnLst>
                                    <p:set>
                                      <p:cBhvr>
                                        <p:cTn id="67" dur="1" fill="hold">
                                          <p:stCondLst>
                                            <p:cond delay="0"/>
                                          </p:stCondLst>
                                        </p:cTn>
                                        <p:tgtEl>
                                          <p:spTgt spid="7"/>
                                        </p:tgtEl>
                                        <p:attrNameLst>
                                          <p:attrName>style.visibility</p:attrName>
                                        </p:attrNameLst>
                                      </p:cBhvr>
                                      <p:to>
                                        <p:strVal val="visible"/>
                                      </p:to>
                                    </p:set>
                                    <p:anim calcmode="lin" valueType="num">
                                      <p:cBhvr>
                                        <p:cTn id="68" dur="250" fill="hold"/>
                                        <p:tgtEl>
                                          <p:spTgt spid="7"/>
                                        </p:tgtEl>
                                        <p:attrNameLst>
                                          <p:attrName>ppt_w</p:attrName>
                                        </p:attrNameLst>
                                      </p:cBhvr>
                                      <p:tavLst>
                                        <p:tav tm="0">
                                          <p:val>
                                            <p:strVal val="4*#ppt_w"/>
                                          </p:val>
                                        </p:tav>
                                        <p:tav tm="100000">
                                          <p:val>
                                            <p:strVal val="#ppt_w"/>
                                          </p:val>
                                        </p:tav>
                                      </p:tavLst>
                                    </p:anim>
                                    <p:anim calcmode="lin" valueType="num">
                                      <p:cBhvr>
                                        <p:cTn id="69" dur="250" fill="hold"/>
                                        <p:tgtEl>
                                          <p:spTgt spid="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6"/>
                  </p:tgtEl>
                </p:cond>
              </p:nextCondLst>
            </p:seq>
          </p:childTnLst>
        </p:cTn>
      </p:par>
    </p:tnLst>
    <p:bldLst>
      <p:bldP spid="2" grpId="0" animBg="1"/>
      <p:bldP spid="3" grpId="0" animBg="1"/>
      <p:bldP spid="6"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b="7168"/>
          <a:stretch/>
        </p:blipFill>
        <p:spPr>
          <a:xfrm>
            <a:off x="2134224" y="-572814"/>
            <a:ext cx="7840407" cy="7278414"/>
          </a:xfrm>
          <a:prstGeom prst="rect">
            <a:avLst/>
          </a:prstGeom>
        </p:spPr>
      </p:pic>
      <p:sp>
        <p:nvSpPr>
          <p:cNvPr id="12" name="Title 1"/>
          <p:cNvSpPr txBox="1">
            <a:spLocks/>
          </p:cNvSpPr>
          <p:nvPr/>
        </p:nvSpPr>
        <p:spPr>
          <a:xfrm>
            <a:off x="2723746" y="1408385"/>
            <a:ext cx="6411885" cy="1143000"/>
          </a:xfrm>
          <a:prstGeom prst="rect">
            <a:avLst/>
          </a:prstGeom>
        </p:spPr>
        <p:txBody>
          <a:bodyPr>
            <a:norm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z="6000" smtClean="0">
                <a:solidFill>
                  <a:srgbClr val="002060"/>
                </a:solidFill>
                <a:latin typeface="Arial" pitchFamily="34" charset="0"/>
                <a:ea typeface="Arial-Rounded" pitchFamily="34" charset="0"/>
                <a:cs typeface="Arial" pitchFamily="34" charset="0"/>
              </a:rPr>
              <a:t>Dặn dò</a:t>
            </a:r>
            <a:endParaRPr lang="en-US" sz="6000">
              <a:solidFill>
                <a:srgbClr val="002060"/>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4168575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94519" y="1143000"/>
            <a:ext cx="10945654" cy="1840813"/>
          </a:xfrm>
        </p:spPr>
        <p:txBody>
          <a:bodyPr>
            <a:normAutofit fontScale="90000"/>
          </a:bodyPr>
          <a:lstStyle/>
          <a:p>
            <a:pPr fontAlgn="base"/>
            <a:r>
              <a:rPr lang="vi-VN">
                <a:solidFill>
                  <a:srgbClr val="0070C0"/>
                </a:solidFill>
                <a:latin typeface="Arial-Rounded" pitchFamily="34" charset="0"/>
                <a:ea typeface="Arial-Rounded" pitchFamily="34" charset="0"/>
                <a:cs typeface="Arial-Rounded" pitchFamily="34" charset="0"/>
              </a:rPr>
              <a:t>Cây gì hễ ai động vào</a:t>
            </a:r>
            <a:br>
              <a:rPr lang="vi-VN">
                <a:solidFill>
                  <a:srgbClr val="0070C0"/>
                </a:solidFill>
                <a:latin typeface="Arial-Rounded" pitchFamily="34" charset="0"/>
                <a:ea typeface="Arial-Rounded" pitchFamily="34" charset="0"/>
                <a:cs typeface="Arial-Rounded" pitchFamily="34" charset="0"/>
              </a:rPr>
            </a:br>
            <a:r>
              <a:rPr lang="vi-VN">
                <a:solidFill>
                  <a:srgbClr val="0070C0"/>
                </a:solidFill>
                <a:latin typeface="Arial-Rounded" pitchFamily="34" charset="0"/>
                <a:ea typeface="Arial-Rounded" pitchFamily="34" charset="0"/>
                <a:cs typeface="Arial-Rounded" pitchFamily="34" charset="0"/>
              </a:rPr>
              <a:t>Lá buồn ủ rũ gục đầu ngủ say?</a:t>
            </a:r>
          </a:p>
        </p:txBody>
      </p:sp>
      <p:pic>
        <p:nvPicPr>
          <p:cNvPr id="5" name="Picture 4">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5004" y="4876800"/>
            <a:ext cx="1905000" cy="1905000"/>
          </a:xfrm>
          <a:prstGeom prst="rect">
            <a:avLst/>
          </a:prstGeom>
        </p:spPr>
      </p:pic>
      <p:pic>
        <p:nvPicPr>
          <p:cNvPr id="6" name="Picture 2" descr="Trinh Nữ - TickleMe Plant - Mimosa pudica | thuvienxanh.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4919" y="3200400"/>
            <a:ext cx="4114800" cy="2925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512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32719" y="381000"/>
            <a:ext cx="9296400" cy="25146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b="28157"/>
          <a:stretch/>
        </p:blipFill>
        <p:spPr>
          <a:xfrm>
            <a:off x="2499519" y="533400"/>
            <a:ext cx="2114550" cy="2025556"/>
          </a:xfrm>
          <a:prstGeom prst="rect">
            <a:avLst/>
          </a:prstGeom>
        </p:spPr>
      </p:pic>
      <p:sp>
        <p:nvSpPr>
          <p:cNvPr id="3" name="TextBox 2"/>
          <p:cNvSpPr txBox="1"/>
          <p:nvPr/>
        </p:nvSpPr>
        <p:spPr>
          <a:xfrm>
            <a:off x="1432719" y="3429000"/>
            <a:ext cx="9296400" cy="2246769"/>
          </a:xfrm>
          <a:prstGeom prst="rect">
            <a:avLst/>
          </a:prstGeom>
          <a:solidFill>
            <a:srgbClr val="D8F4E3"/>
          </a:solidFill>
        </p:spPr>
        <p:txBody>
          <a:bodyPr wrap="square" rtlCol="0">
            <a:spAutoFit/>
          </a:bodyPr>
          <a:lstStyle/>
          <a:p>
            <a:r>
              <a:rPr lang="en-US" sz="2000" b="1" smtClean="0">
                <a:latin typeface="Arial" pitchFamily="34" charset="0"/>
                <a:cs typeface="Arial" pitchFamily="34" charset="0"/>
              </a:rPr>
              <a:t>Thân chào Quý Thầy Cô!</a:t>
            </a:r>
          </a:p>
          <a:p>
            <a:r>
              <a:rPr lang="en-US" sz="2000" b="1" smtClean="0">
                <a:latin typeface="Arial" pitchFamily="34" charset="0"/>
                <a:cs typeface="Arial" pitchFamily="34" charset="0"/>
              </a:rPr>
              <a:t>Rất mong nhận được phản hồi và góp ý từ Quý Thầy Cô để bộ giáo án ppt được hoàn thiện hơn.</a:t>
            </a:r>
          </a:p>
          <a:p>
            <a:r>
              <a:rPr lang="en-US" sz="2000" b="1" smtClean="0">
                <a:latin typeface="Arial" pitchFamily="34" charset="0"/>
                <a:cs typeface="Arial" pitchFamily="34" charset="0"/>
              </a:rPr>
              <a:t>Mọi thông tin phản hồi mong được QTC gửi về:</a:t>
            </a:r>
          </a:p>
          <a:p>
            <a:r>
              <a:rPr lang="en-US" sz="2000" b="1" smtClean="0">
                <a:latin typeface="Arial" pitchFamily="34" charset="0"/>
                <a:cs typeface="Arial" pitchFamily="34" charset="0"/>
              </a:rPr>
              <a:t>+ Zalo: 0916.604.268</a:t>
            </a:r>
          </a:p>
          <a:p>
            <a:r>
              <a:rPr lang="en-US" sz="2000" b="1" smtClean="0">
                <a:latin typeface="Arial" pitchFamily="34" charset="0"/>
                <a:cs typeface="Arial" pitchFamily="34" charset="0"/>
              </a:rPr>
              <a:t>+ Facebook cá nhân: </a:t>
            </a:r>
            <a:r>
              <a:rPr lang="en-US" sz="2000">
                <a:hlinkClick r:id="rId3"/>
              </a:rPr>
              <a:t>https://www.facebook.com/nhilinh.phan</a:t>
            </a:r>
            <a:r>
              <a:rPr lang="en-US" sz="2000" smtClean="0">
                <a:hlinkClick r:id="rId3"/>
              </a:rPr>
              <a:t>/</a:t>
            </a:r>
            <a:endParaRPr lang="en-US" sz="2000" smtClean="0"/>
          </a:p>
          <a:p>
            <a:r>
              <a:rPr lang="en-US" sz="2000" b="1" smtClean="0">
                <a:latin typeface="Arial" pitchFamily="34" charset="0"/>
                <a:cs typeface="Arial" pitchFamily="34" charset="0"/>
              </a:rPr>
              <a:t>+ Nhóm chia sẻ tài liệu: </a:t>
            </a:r>
            <a:r>
              <a:rPr lang="en-US" sz="2000">
                <a:hlinkClick r:id="rId4"/>
              </a:rPr>
              <a:t>https://www.facebook.com/groups/443096903751589</a:t>
            </a:r>
            <a:endParaRPr lang="en-US" sz="2000" b="1">
              <a:latin typeface="Arial" pitchFamily="34" charset="0"/>
              <a:cs typeface="Arial" pitchFamily="34" charset="0"/>
            </a:endParaRPr>
          </a:p>
        </p:txBody>
      </p:sp>
      <p:sp>
        <p:nvSpPr>
          <p:cNvPr id="4" name="TextBox 3"/>
          <p:cNvSpPr txBox="1"/>
          <p:nvPr/>
        </p:nvSpPr>
        <p:spPr>
          <a:xfrm>
            <a:off x="4785519" y="1249443"/>
            <a:ext cx="5105400" cy="1323439"/>
          </a:xfrm>
          <a:prstGeom prst="rect">
            <a:avLst/>
          </a:prstGeom>
          <a:noFill/>
        </p:spPr>
        <p:txBody>
          <a:bodyPr wrap="square" rtlCol="0">
            <a:spAutoFit/>
          </a:bodyPr>
          <a:lstStyle/>
          <a:p>
            <a:r>
              <a:rPr lang="en-US" sz="2000" smtClean="0">
                <a:solidFill>
                  <a:srgbClr val="0070C0"/>
                </a:solidFill>
                <a:latin typeface="Arial" pitchFamily="34" charset="0"/>
                <a:cs typeface="Arial" pitchFamily="34" charset="0"/>
              </a:rPr>
              <a:t>Người soạn	: Phan Thị Linh</a:t>
            </a:r>
          </a:p>
          <a:p>
            <a:r>
              <a:rPr lang="en-US" sz="2000" smtClean="0">
                <a:solidFill>
                  <a:srgbClr val="0070C0"/>
                </a:solidFill>
                <a:latin typeface="Arial" pitchFamily="34" charset="0"/>
                <a:cs typeface="Arial" pitchFamily="34" charset="0"/>
              </a:rPr>
              <a:t>Năm sinh		: 1990</a:t>
            </a:r>
          </a:p>
          <a:p>
            <a:r>
              <a:rPr lang="en-US" sz="2000" smtClean="0">
                <a:solidFill>
                  <a:srgbClr val="0070C0"/>
                </a:solidFill>
                <a:latin typeface="Arial" pitchFamily="34" charset="0"/>
                <a:cs typeface="Arial" pitchFamily="34" charset="0"/>
              </a:rPr>
              <a:t>Đơn vị công tác	: </a:t>
            </a:r>
          </a:p>
          <a:p>
            <a:r>
              <a:rPr lang="en-US" sz="2000" smtClean="0">
                <a:solidFill>
                  <a:srgbClr val="0070C0"/>
                </a:solidFill>
                <a:latin typeface="Arial" pitchFamily="34" charset="0"/>
                <a:cs typeface="Arial" pitchFamily="34" charset="0"/>
              </a:rPr>
              <a:t>LH		: 0916.604.268</a:t>
            </a:r>
            <a:endParaRPr lang="en-US" sz="2000">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6052164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a:hlinkClick r:id="rId2" action="ppaction://hlinksldjump"/>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46557" y="5181753"/>
            <a:ext cx="1615281" cy="1604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3"/>
          <p:cNvSpPr txBox="1">
            <a:spLocks/>
          </p:cNvSpPr>
          <p:nvPr/>
        </p:nvSpPr>
        <p:spPr>
          <a:xfrm>
            <a:off x="594519" y="2211914"/>
            <a:ext cx="10945654" cy="1840813"/>
          </a:xfrm>
          <a:prstGeom prst="rect">
            <a:avLst/>
          </a:prstGeom>
        </p:spPr>
        <p:txBody>
          <a:bodyPr vert="horz" lIns="121725" tIns="60862" rIns="121725" bIns="60862" rtlCol="0" anchor="ctr">
            <a:normAutofit fontScale="97500" lnSpcReduction="10000"/>
          </a:bodyPr>
          <a:lstStyle>
            <a:lvl1pPr algn="ctr" defTabSz="1217249" rtl="0" eaLnBrk="1" latinLnBrk="0" hangingPunct="1">
              <a:spcBef>
                <a:spcPct val="0"/>
              </a:spcBef>
              <a:buNone/>
              <a:defRPr sz="5900" kern="1200">
                <a:solidFill>
                  <a:schemeClr val="tx1"/>
                </a:solidFill>
                <a:latin typeface="+mj-lt"/>
                <a:ea typeface="+mj-ea"/>
                <a:cs typeface="+mj-cs"/>
              </a:defRPr>
            </a:lvl1pPr>
          </a:lstStyle>
          <a:p>
            <a:r>
              <a:rPr lang="en-US" smtClean="0">
                <a:solidFill>
                  <a:srgbClr val="0070C0"/>
                </a:solidFill>
                <a:latin typeface="Arial-Rounded" pitchFamily="34" charset="0"/>
                <a:ea typeface="Arial-Rounded" pitchFamily="34" charset="0"/>
                <a:cs typeface="Arial-Rounded" pitchFamily="34" charset="0"/>
              </a:rPr>
              <a:t>Đọc đoạn 1, 2 bài </a:t>
            </a:r>
            <a:r>
              <a:rPr lang="en-US" i="1" smtClean="0">
                <a:solidFill>
                  <a:srgbClr val="0070C0"/>
                </a:solidFill>
                <a:latin typeface="Arial-Rounded" pitchFamily="34" charset="0"/>
                <a:ea typeface="Arial-Rounded" pitchFamily="34" charset="0"/>
                <a:cs typeface="Arial-Rounded" pitchFamily="34" charset="0"/>
              </a:rPr>
              <a:t>Một giờ học </a:t>
            </a:r>
            <a:br>
              <a:rPr lang="en-US" i="1" smtClean="0">
                <a:solidFill>
                  <a:srgbClr val="0070C0"/>
                </a:solidFill>
                <a:latin typeface="Arial-Rounded" pitchFamily="34" charset="0"/>
                <a:ea typeface="Arial-Rounded" pitchFamily="34" charset="0"/>
                <a:cs typeface="Arial-Rounded" pitchFamily="34" charset="0"/>
              </a:rPr>
            </a:br>
            <a:r>
              <a:rPr lang="en-US" smtClean="0">
                <a:solidFill>
                  <a:srgbClr val="0070C0"/>
                </a:solidFill>
                <a:latin typeface="Arial-Rounded" pitchFamily="34" charset="0"/>
                <a:ea typeface="Arial-Rounded" pitchFamily="34" charset="0"/>
                <a:cs typeface="Arial-Rounded" pitchFamily="34" charset="0"/>
              </a:rPr>
              <a:t>trang 27 sách giáo khoa.</a:t>
            </a:r>
            <a:endParaRPr lang="en-US">
              <a:solidFill>
                <a:srgbClr val="0070C0"/>
              </a:solidFill>
              <a:latin typeface="Arial-Rounded" pitchFamily="34" charset="0"/>
              <a:ea typeface="Arial-Rounded" pitchFamily="34" charset="0"/>
              <a:cs typeface="Arial-Rounded" pitchFamily="34" charset="0"/>
            </a:endParaRP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b="9289"/>
          <a:stretch/>
        </p:blipFill>
        <p:spPr>
          <a:xfrm>
            <a:off x="213519" y="43723"/>
            <a:ext cx="2272086" cy="2168191"/>
          </a:xfrm>
          <a:prstGeom prst="rect">
            <a:avLst/>
          </a:prstGeom>
        </p:spPr>
      </p:pic>
    </p:spTree>
    <p:extLst>
      <p:ext uri="{BB962C8B-B14F-4D97-AF65-F5344CB8AC3E}">
        <p14:creationId xmlns:p14="http://schemas.microsoft.com/office/powerpoint/2010/main" val="9560981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9292" y="4114800"/>
            <a:ext cx="2079625" cy="257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3"/>
          <p:cNvSpPr txBox="1">
            <a:spLocks/>
          </p:cNvSpPr>
          <p:nvPr/>
        </p:nvSpPr>
        <p:spPr>
          <a:xfrm>
            <a:off x="2270919" y="533400"/>
            <a:ext cx="8331258" cy="1840813"/>
          </a:xfrm>
          <a:prstGeom prst="rect">
            <a:avLst/>
          </a:prstGeom>
        </p:spPr>
        <p:txBody>
          <a:bodyPr vert="horz" lIns="121725" tIns="60862" rIns="121725" bIns="60862" rtlCol="0" anchor="ctr">
            <a:noAutofit/>
          </a:bodyPr>
          <a:lstStyle>
            <a:lvl1pPr algn="ctr" defTabSz="1217249" rtl="0" eaLnBrk="1" latinLnBrk="0" hangingPunct="1">
              <a:spcBef>
                <a:spcPct val="0"/>
              </a:spcBef>
              <a:buNone/>
              <a:defRPr sz="5900" kern="1200">
                <a:solidFill>
                  <a:schemeClr val="tx1"/>
                </a:solidFill>
                <a:latin typeface="+mj-lt"/>
                <a:ea typeface="+mj-ea"/>
                <a:cs typeface="+mj-cs"/>
              </a:defRPr>
            </a:lvl1pPr>
          </a:lstStyle>
          <a:p>
            <a:pPr algn="just"/>
            <a:r>
              <a:rPr lang="en-US" sz="3600">
                <a:solidFill>
                  <a:srgbClr val="0070C0"/>
                </a:solidFill>
                <a:latin typeface="Arial-Rounded" pitchFamily="34" charset="0"/>
                <a:ea typeface="Arial-Rounded" pitchFamily="34" charset="0"/>
                <a:cs typeface="Arial-Rounded" pitchFamily="34" charset="0"/>
              </a:rPr>
              <a:t> </a:t>
            </a:r>
            <a:r>
              <a:rPr lang="en-US" sz="3600" smtClean="0">
                <a:solidFill>
                  <a:srgbClr val="0070C0"/>
                </a:solidFill>
                <a:latin typeface="Arial-Rounded" pitchFamily="34" charset="0"/>
                <a:ea typeface="Arial-Rounded" pitchFamily="34" charset="0"/>
                <a:cs typeface="Arial-Rounded" pitchFamily="34" charset="0"/>
              </a:rPr>
              <a:t>     Cây gì mọc ở sân trường</a:t>
            </a:r>
          </a:p>
          <a:p>
            <a:pPr algn="just"/>
            <a:r>
              <a:rPr lang="en-US" sz="3600" smtClean="0">
                <a:solidFill>
                  <a:srgbClr val="0070C0"/>
                </a:solidFill>
                <a:latin typeface="Arial-Rounded" pitchFamily="34" charset="0"/>
                <a:ea typeface="Arial-Rounded" pitchFamily="34" charset="0"/>
                <a:cs typeface="Arial-Rounded" pitchFamily="34" charset="0"/>
              </a:rPr>
              <a:t>Cùng em năm tháng thân thương bạn bè</a:t>
            </a:r>
          </a:p>
          <a:p>
            <a:pPr algn="just"/>
            <a:r>
              <a:rPr lang="en-US" sz="3600">
                <a:solidFill>
                  <a:srgbClr val="0070C0"/>
                </a:solidFill>
                <a:latin typeface="Arial-Rounded" pitchFamily="34" charset="0"/>
                <a:ea typeface="Arial-Rounded" pitchFamily="34" charset="0"/>
                <a:cs typeface="Arial-Rounded" pitchFamily="34" charset="0"/>
              </a:rPr>
              <a:t> </a:t>
            </a:r>
            <a:r>
              <a:rPr lang="en-US" sz="3600" smtClean="0">
                <a:solidFill>
                  <a:srgbClr val="0070C0"/>
                </a:solidFill>
                <a:latin typeface="Arial-Rounded" pitchFamily="34" charset="0"/>
                <a:ea typeface="Arial-Rounded" pitchFamily="34" charset="0"/>
                <a:cs typeface="Arial-Rounded" pitchFamily="34" charset="0"/>
              </a:rPr>
              <a:t>     Nấp trong tán lá tiếng ve</a:t>
            </a:r>
          </a:p>
          <a:p>
            <a:pPr algn="just"/>
            <a:r>
              <a:rPr lang="en-US" sz="3600" smtClean="0">
                <a:solidFill>
                  <a:srgbClr val="0070C0"/>
                </a:solidFill>
                <a:latin typeface="Arial-Rounded" pitchFamily="34" charset="0"/>
                <a:ea typeface="Arial-Rounded" pitchFamily="34" charset="0"/>
                <a:cs typeface="Arial-Rounded" pitchFamily="34" charset="0"/>
              </a:rPr>
              <a:t>Sắc hoa đỏ rực gọi hè đến mau?</a:t>
            </a:r>
            <a:endParaRPr lang="en-US" sz="3600">
              <a:solidFill>
                <a:srgbClr val="0070C0"/>
              </a:solidFill>
              <a:latin typeface="Arial-Rounded" pitchFamily="34" charset="0"/>
              <a:ea typeface="Arial-Rounded" pitchFamily="34" charset="0"/>
              <a:cs typeface="Arial-Rounded" pitchFamily="34" charset="0"/>
            </a:endParaRPr>
          </a:p>
        </p:txBody>
      </p:sp>
      <p:pic>
        <p:nvPicPr>
          <p:cNvPr id="13316" name="Picture 4" descr="Văn lớp 7] Biểu cảm về Cây Phượng mới nhất 20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1519" y="2819400"/>
            <a:ext cx="4855934" cy="3641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94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28775" t="84400"/>
          <a:stretch/>
        </p:blipFill>
        <p:spPr>
          <a:xfrm flipV="1">
            <a:off x="405396" y="-96168"/>
            <a:ext cx="11801917" cy="1925135"/>
          </a:xfrm>
          <a:prstGeom prst="rect">
            <a:avLst/>
          </a:prstGeom>
        </p:spPr>
      </p:pic>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3872" y="2679873"/>
            <a:ext cx="10297879" cy="1561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 name="Group 9"/>
          <p:cNvGrpSpPr/>
          <p:nvPr/>
        </p:nvGrpSpPr>
        <p:grpSpPr>
          <a:xfrm>
            <a:off x="-2048369" y="-1738723"/>
            <a:ext cx="5701198" cy="3982120"/>
            <a:chOff x="-3782475" y="-1860243"/>
            <a:chExt cx="4286503" cy="2986590"/>
          </a:xfrm>
        </p:grpSpPr>
        <p:sp>
          <p:nvSpPr>
            <p:cNvPr id="11" name="Oval 10"/>
            <p:cNvSpPr/>
            <p:nvPr/>
          </p:nvSpPr>
          <p:spPr>
            <a:xfrm>
              <a:off x="-3782475" y="-1860243"/>
              <a:ext cx="4286503" cy="2986590"/>
            </a:xfrm>
            <a:prstGeom prst="ellipse">
              <a:avLst/>
            </a:prstGeom>
            <a:solidFill>
              <a:srgbClr val="778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994971" y="-1498365"/>
              <a:ext cx="3092023" cy="259715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2816609" y="-1226468"/>
              <a:ext cx="2761261" cy="2308560"/>
            </a:xfrm>
            <a:prstGeom prst="ellipse">
              <a:avLst/>
            </a:prstGeom>
            <a:solidFill>
              <a:srgbClr val="FC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p:cNvSpPr txBox="1"/>
          <p:nvPr/>
        </p:nvSpPr>
        <p:spPr>
          <a:xfrm>
            <a:off x="241941" y="475222"/>
            <a:ext cx="2563006" cy="1107780"/>
          </a:xfrm>
          <a:prstGeom prst="rect">
            <a:avLst/>
          </a:prstGeom>
          <a:noFill/>
        </p:spPr>
        <p:txBody>
          <a:bodyPr wrap="square" lIns="121709" tIns="60853" rIns="121709" bIns="60853" rtlCol="0">
            <a:spAutoFit/>
          </a:bodyPr>
          <a:lstStyle/>
          <a:p>
            <a:r>
              <a:rPr lang="en-US" sz="4800" b="1">
                <a:latin typeface="Arial-Rounded" pitchFamily="34" charset="0"/>
                <a:ea typeface="Arial-Rounded" pitchFamily="34" charset="0"/>
                <a:cs typeface="Arial-Rounded" pitchFamily="34" charset="0"/>
              </a:rPr>
              <a:t>Tuần </a:t>
            </a:r>
            <a:r>
              <a:rPr lang="en-US" sz="6400" b="1">
                <a:latin typeface="Akronism" pitchFamily="2" charset="0"/>
                <a:ea typeface="Arabia" pitchFamily="2" charset="0"/>
                <a:cs typeface="Arabia" pitchFamily="2" charset="0"/>
              </a:rPr>
              <a:t>4</a:t>
            </a:r>
          </a:p>
        </p:txBody>
      </p:sp>
      <p:grpSp>
        <p:nvGrpSpPr>
          <p:cNvPr id="15" name="Group 14"/>
          <p:cNvGrpSpPr/>
          <p:nvPr/>
        </p:nvGrpSpPr>
        <p:grpSpPr>
          <a:xfrm>
            <a:off x="670719" y="2413000"/>
            <a:ext cx="1861301" cy="1828800"/>
            <a:chOff x="1212273" y="1084984"/>
            <a:chExt cx="992332" cy="992332"/>
          </a:xfrm>
        </p:grpSpPr>
        <p:sp>
          <p:nvSpPr>
            <p:cNvPr id="16" name="Oval 15"/>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252971" y="1095375"/>
              <a:ext cx="914400" cy="914400"/>
            </a:xfrm>
            <a:prstGeom prst="ellipse">
              <a:avLst/>
            </a:prstGeom>
            <a:solidFill>
              <a:srgbClr val="0083E6"/>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p:cNvSpPr txBox="1"/>
          <p:nvPr/>
        </p:nvSpPr>
        <p:spPr>
          <a:xfrm>
            <a:off x="790221" y="2479702"/>
            <a:ext cx="1579625" cy="1764585"/>
          </a:xfrm>
          <a:prstGeom prst="rect">
            <a:avLst/>
          </a:prstGeom>
          <a:noFill/>
        </p:spPr>
        <p:txBody>
          <a:bodyPr wrap="square" lIns="121709" tIns="60853" rIns="121709" bIns="60853" rtlCol="0">
            <a:spAutoFit/>
          </a:bodyPr>
          <a:lstStyle/>
          <a:p>
            <a:pPr algn="ctr"/>
            <a:r>
              <a:rPr lang="en-US" sz="5300">
                <a:solidFill>
                  <a:schemeClr val="bg1"/>
                </a:solidFill>
                <a:latin typeface="Arial-Rounded" pitchFamily="34" charset="0"/>
                <a:ea typeface="Arial-Rounded" pitchFamily="34" charset="0"/>
                <a:cs typeface="Arial-Rounded" pitchFamily="34" charset="0"/>
              </a:rPr>
              <a:t>Bài </a:t>
            </a:r>
          </a:p>
          <a:p>
            <a:pPr algn="ctr"/>
            <a:r>
              <a:rPr lang="en-US" sz="5300">
                <a:solidFill>
                  <a:schemeClr val="bg1"/>
                </a:solidFill>
                <a:latin typeface="Arial Rounded MT Bold" pitchFamily="34" charset="0"/>
                <a:ea typeface="Arial-Rounded" pitchFamily="34" charset="0"/>
                <a:cs typeface="Arial-Rounded" pitchFamily="34" charset="0"/>
              </a:rPr>
              <a:t>7</a:t>
            </a:r>
          </a:p>
        </p:txBody>
      </p:sp>
      <p:sp>
        <p:nvSpPr>
          <p:cNvPr id="19" name="TextBox 18"/>
          <p:cNvSpPr txBox="1"/>
          <p:nvPr/>
        </p:nvSpPr>
        <p:spPr>
          <a:xfrm>
            <a:off x="2366930" y="2891871"/>
            <a:ext cx="7924172" cy="953891"/>
          </a:xfrm>
          <a:prstGeom prst="rect">
            <a:avLst/>
          </a:prstGeom>
          <a:noFill/>
        </p:spPr>
        <p:txBody>
          <a:bodyPr wrap="square" lIns="121709" tIns="60853" rIns="121709" bIns="60853" rtlCol="0">
            <a:spAutoFit/>
          </a:bodyPr>
          <a:lstStyle/>
          <a:p>
            <a:pPr algn="ctr"/>
            <a:r>
              <a:rPr lang="en-US" sz="5400" b="1" smtClean="0">
                <a:solidFill>
                  <a:srgbClr val="0070C0"/>
                </a:solidFill>
                <a:latin typeface="Arial-Rounded" pitchFamily="34" charset="0"/>
                <a:ea typeface="Arial-Rounded" pitchFamily="34" charset="0"/>
                <a:cs typeface="Arial-Rounded" pitchFamily="34" charset="0"/>
              </a:rPr>
              <a:t>CÂY XẤU HỔ</a:t>
            </a:r>
            <a:endParaRPr lang="en-US" sz="5400" b="1">
              <a:solidFill>
                <a:srgbClr val="0070C0"/>
              </a:solidFill>
              <a:latin typeface="Arial-Rounded" pitchFamily="34" charset="0"/>
              <a:ea typeface="Arial-Rounded" pitchFamily="34" charset="0"/>
              <a:cs typeface="Arial-Rounded" pitchFamily="34" charset="0"/>
            </a:endParaRPr>
          </a:p>
        </p:txBody>
      </p:sp>
      <p:sp>
        <p:nvSpPr>
          <p:cNvPr id="20" name="TextBox 19"/>
          <p:cNvSpPr txBox="1"/>
          <p:nvPr/>
        </p:nvSpPr>
        <p:spPr>
          <a:xfrm>
            <a:off x="3214606" y="4572000"/>
            <a:ext cx="5399891" cy="1754312"/>
          </a:xfrm>
          <a:prstGeom prst="rect">
            <a:avLst/>
          </a:prstGeom>
          <a:noFill/>
        </p:spPr>
        <p:txBody>
          <a:bodyPr wrap="square" lIns="91428" tIns="45713" rIns="91428" bIns="45713" rtlCol="0">
            <a:spAutoFit/>
          </a:bodyPr>
          <a:lstStyle/>
          <a:p>
            <a:pPr algn="ctr"/>
            <a:r>
              <a:rPr lang="en-US" sz="5400">
                <a:solidFill>
                  <a:srgbClr val="0070C0"/>
                </a:solidFill>
                <a:latin typeface="Arial-Rounded" pitchFamily="34" charset="0"/>
                <a:ea typeface="Arial-Rounded" pitchFamily="34" charset="0"/>
                <a:cs typeface="Arial-Rounded" pitchFamily="34" charset="0"/>
              </a:rPr>
              <a:t>Tiết </a:t>
            </a:r>
            <a:r>
              <a:rPr lang="en-US" sz="5400" smtClean="0">
                <a:solidFill>
                  <a:srgbClr val="0070C0"/>
                </a:solidFill>
                <a:latin typeface="Arial-Rounded" pitchFamily="34" charset="0"/>
                <a:ea typeface="Arial-Rounded" pitchFamily="34" charset="0"/>
                <a:cs typeface="Arial-Rounded" pitchFamily="34" charset="0"/>
              </a:rPr>
              <a:t>1, 2</a:t>
            </a:r>
          </a:p>
          <a:p>
            <a:pPr algn="ctr"/>
            <a:r>
              <a:rPr lang="en-US" sz="5400" smtClean="0">
                <a:solidFill>
                  <a:srgbClr val="0070C0"/>
                </a:solidFill>
                <a:latin typeface="Arial-Rounded" pitchFamily="34" charset="0"/>
                <a:ea typeface="Arial-Rounded" pitchFamily="34" charset="0"/>
                <a:cs typeface="Arial-Rounded" pitchFamily="34" charset="0"/>
              </a:rPr>
              <a:t>Đọc</a:t>
            </a:r>
          </a:p>
        </p:txBody>
      </p:sp>
    </p:spTree>
    <p:extLst>
      <p:ext uri="{BB962C8B-B14F-4D97-AF65-F5344CB8AC3E}">
        <p14:creationId xmlns:p14="http://schemas.microsoft.com/office/powerpoint/2010/main" val="297704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rêu ghẹo CÂY XẤU HỔ - shame tree 00_00_00-00_02_34.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5088" y="0"/>
            <a:ext cx="12166926" cy="6844496"/>
          </a:xfrm>
        </p:spPr>
      </p:pic>
      <p:pic>
        <p:nvPicPr>
          <p:cNvPr id="1027" name="Picture 3"/>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46875" b="60807" l="6662" r="17130">
                        <a14:foregroundMark x1="9004" y1="59375" x2="15886" y2="59375"/>
                      </a14:backgroundRemoval>
                    </a14:imgEffect>
                  </a14:imgLayer>
                </a14:imgProps>
              </a:ext>
              <a:ext uri="{28A0092B-C50C-407E-A947-70E740481C1C}">
                <a14:useLocalDpi xmlns:a14="http://schemas.microsoft.com/office/drawing/2010/main" val="0"/>
              </a:ext>
            </a:extLst>
          </a:blip>
          <a:srcRect l="6587" t="48301" r="82229" b="39418"/>
          <a:stretch/>
        </p:blipFill>
        <p:spPr bwMode="auto">
          <a:xfrm>
            <a:off x="213519" y="228600"/>
            <a:ext cx="1455149" cy="89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0385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36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833474" y="636890"/>
            <a:ext cx="9810045" cy="1754326"/>
          </a:xfrm>
          <a:prstGeom prst="rect">
            <a:avLst/>
          </a:prstGeom>
          <a:noFill/>
        </p:spPr>
        <p:txBody>
          <a:bodyPr wrap="square" rtlCol="0">
            <a:spAutoFit/>
          </a:bodyPr>
          <a:lstStyle/>
          <a:p>
            <a:pPr algn="just"/>
            <a:r>
              <a:rPr lang="en-US" sz="3600" smtClean="0">
                <a:solidFill>
                  <a:schemeClr val="accent6"/>
                </a:solidFill>
                <a:latin typeface="Arial Rounded MT Bold" pitchFamily="34" charset="0"/>
                <a:ea typeface="Arial-Rounded" pitchFamily="34" charset="0"/>
                <a:cs typeface="Arial-Rounded" pitchFamily="34" charset="0"/>
              </a:rPr>
              <a:t>1</a:t>
            </a:r>
            <a:r>
              <a:rPr lang="en-US" sz="3600" smtClean="0">
                <a:solidFill>
                  <a:srgbClr val="002060"/>
                </a:solidFill>
                <a:latin typeface="Arial Rounded MT Bold" pitchFamily="34" charset="0"/>
                <a:ea typeface="Arial-Rounded" pitchFamily="34" charset="0"/>
                <a:cs typeface="Arial-Rounded" pitchFamily="34" charset="0"/>
              </a:rPr>
              <a:t>.</a:t>
            </a:r>
            <a:r>
              <a:rPr lang="en-US" sz="3600" smtClean="0">
                <a:solidFill>
                  <a:srgbClr val="002060"/>
                </a:solidFill>
                <a:latin typeface="Arial-Rounded" pitchFamily="34" charset="0"/>
                <a:ea typeface="Arial-Rounded" pitchFamily="34" charset="0"/>
                <a:cs typeface="Arial-Rounded" pitchFamily="34" charset="0"/>
              </a:rPr>
              <a:t> Em biết gì về loài cây trong tranh?</a:t>
            </a:r>
          </a:p>
          <a:p>
            <a:pPr algn="just"/>
            <a:r>
              <a:rPr lang="en-US" sz="3600" smtClean="0">
                <a:solidFill>
                  <a:schemeClr val="accent6"/>
                </a:solidFill>
                <a:latin typeface="Arial Rounded MT Bold" pitchFamily="34" charset="0"/>
                <a:ea typeface="Arial-Rounded" pitchFamily="34" charset="0"/>
                <a:cs typeface="Arial-Rounded" pitchFamily="34" charset="0"/>
              </a:rPr>
              <a:t>2</a:t>
            </a:r>
            <a:r>
              <a:rPr lang="en-US" sz="3600" smtClean="0">
                <a:solidFill>
                  <a:srgbClr val="002060"/>
                </a:solidFill>
                <a:latin typeface="Arial-Rounded" pitchFamily="34" charset="0"/>
                <a:ea typeface="Arial-Rounded" pitchFamily="34" charset="0"/>
                <a:cs typeface="Arial-Rounded" pitchFamily="34" charset="0"/>
              </a:rPr>
              <a:t>. Dựa vào tên bài đọc và tranh minh hoạ, em thử đoán xem loài cây này có gì đặc biệt?</a:t>
            </a:r>
            <a:endParaRPr lang="en-US" sz="3600">
              <a:solidFill>
                <a:srgbClr val="002060"/>
              </a:solidFill>
              <a:latin typeface="Arial-Rounded" pitchFamily="34" charset="0"/>
              <a:ea typeface="Arial-Rounded" pitchFamily="34" charset="0"/>
              <a:cs typeface="Arial-Rounded" pitchFamily="34" charset="0"/>
            </a:endParaRP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6587" t="48301" r="82229" b="39418"/>
          <a:stretch/>
        </p:blipFill>
        <p:spPr bwMode="auto">
          <a:xfrm>
            <a:off x="385538" y="457200"/>
            <a:ext cx="1455149" cy="898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l="27881" t="25409" r="25574" b="30123"/>
          <a:stretch/>
        </p:blipFill>
        <p:spPr bwMode="auto">
          <a:xfrm>
            <a:off x="2651918" y="2514600"/>
            <a:ext cx="6951403"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520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 xmlns:a16="http://schemas.microsoft.com/office/drawing/2014/main" id="{83DE1F8B-C43D-4B7A-8155-BEAC33AC1D49}"/>
              </a:ext>
            </a:extLst>
          </p:cNvPr>
          <p:cNvSpPr txBox="1"/>
          <p:nvPr/>
        </p:nvSpPr>
        <p:spPr>
          <a:xfrm>
            <a:off x="423975" y="935534"/>
            <a:ext cx="11269885" cy="5693866"/>
          </a:xfrm>
          <a:prstGeom prst="rect">
            <a:avLst/>
          </a:prstGeom>
          <a:noFill/>
        </p:spPr>
        <p:txBody>
          <a:bodyPr wrap="square" rtlCol="0">
            <a:spAutoFit/>
          </a:bodyPr>
          <a:lstStyle/>
          <a:p>
            <a:pPr algn="just"/>
            <a:r>
              <a:rPr lang="vi-VN" sz="2800">
                <a:solidFill>
                  <a:srgbClr val="002060"/>
                </a:solidFill>
                <a:latin typeface="Arial-Rounded" pitchFamily="34" charset="0"/>
                <a:ea typeface="Arial-Rounded" pitchFamily="34" charset="0"/>
                <a:cs typeface="Arial-Rounded" pitchFamily="34" charset="0"/>
              </a:rPr>
              <a:t> </a:t>
            </a:r>
            <a:r>
              <a:rPr lang="en-US" sz="2800">
                <a:solidFill>
                  <a:srgbClr val="002060"/>
                </a:solidFill>
                <a:latin typeface="Arial-Rounded" pitchFamily="34" charset="0"/>
                <a:ea typeface="Arial-Rounded" pitchFamily="34" charset="0"/>
                <a:cs typeface="Arial-Rounded" pitchFamily="34" charset="0"/>
              </a:rPr>
              <a:t> </a:t>
            </a:r>
            <a:r>
              <a:rPr lang="en-US" sz="2800" smtClean="0">
                <a:solidFill>
                  <a:srgbClr val="002060"/>
                </a:solidFill>
                <a:latin typeface="Arial-Rounded" pitchFamily="34" charset="0"/>
                <a:ea typeface="Arial-Rounded" pitchFamily="34" charset="0"/>
                <a:cs typeface="Arial-Rounded" pitchFamily="34" charset="0"/>
              </a:rPr>
              <a:t>    </a:t>
            </a:r>
            <a:r>
              <a:rPr lang="vi-VN" sz="2800" smtClean="0">
                <a:solidFill>
                  <a:srgbClr val="002060"/>
                </a:solidFill>
                <a:latin typeface="Arial-Rounded" pitchFamily="34" charset="0"/>
                <a:ea typeface="Arial-Rounded" pitchFamily="34" charset="0"/>
                <a:cs typeface="Arial-Rounded" pitchFamily="34" charset="0"/>
              </a:rPr>
              <a:t>Bỗng </a:t>
            </a:r>
            <a:r>
              <a:rPr lang="vi-VN" sz="2800">
                <a:solidFill>
                  <a:srgbClr val="002060"/>
                </a:solidFill>
                <a:latin typeface="Arial-Rounded" pitchFamily="34" charset="0"/>
                <a:ea typeface="Arial-Rounded" pitchFamily="34" charset="0"/>
                <a:cs typeface="Arial-Rounded" pitchFamily="34" charset="0"/>
              </a:rPr>
              <a:t>dưng, gió ào ào nổi lên. Có tiếng động gì lạ lắm. Những chiếc lá khô lạt xạt lướt trên cỏ. Cây xấu hổ co rúm mình lại.</a:t>
            </a:r>
          </a:p>
          <a:p>
            <a:pPr algn="just"/>
            <a:r>
              <a:rPr lang="vi-VN" sz="2800">
                <a:solidFill>
                  <a:srgbClr val="002060"/>
                </a:solidFill>
                <a:latin typeface="Arial-Rounded" pitchFamily="34" charset="0"/>
                <a:ea typeface="Arial-Rounded" pitchFamily="34" charset="0"/>
                <a:cs typeface="Arial-Rounded" pitchFamily="34" charset="0"/>
              </a:rPr>
              <a:t>      Nó bỗng thấy xung quanh xôn xao. Nó hé mắt nhìn: không có gì lạ cả. Bấy giờ, nó mới mở bừng những con mắt lá. Quả nhiên, không có gì lạ thật.</a:t>
            </a:r>
          </a:p>
          <a:p>
            <a:pPr algn="just"/>
            <a:r>
              <a:rPr lang="vi-VN" sz="2800">
                <a:solidFill>
                  <a:srgbClr val="002060"/>
                </a:solidFill>
                <a:latin typeface="Arial-Rounded" pitchFamily="34" charset="0"/>
                <a:ea typeface="Arial-Rounded" pitchFamily="34" charset="0"/>
                <a:cs typeface="Arial-Rounded" pitchFamily="34" charset="0"/>
              </a:rPr>
              <a:t>      Nhưng những cây cỏ xung quanh vẫn cứ xôn xao. Thì ra, vừa có một con chim xanh biếc, toàn thân lóng lánh như tự tỏa sáng không biết từ đâu bay tới. Chim đậu một thoáng trên cành thanh mai rồi lại vội bay đi. Các cây cỏ xuýt xoa: biết bao nhiêu con chim đã bay qua đây, chưa có con nào đẹp đến thế.</a:t>
            </a:r>
          </a:p>
          <a:p>
            <a:pPr algn="just"/>
            <a:r>
              <a:rPr lang="vi-VN" sz="2800">
                <a:solidFill>
                  <a:srgbClr val="002060"/>
                </a:solidFill>
                <a:latin typeface="Arial-Rounded" pitchFamily="34" charset="0"/>
                <a:ea typeface="Arial-Rounded" pitchFamily="34" charset="0"/>
                <a:cs typeface="Arial-Rounded" pitchFamily="34" charset="0"/>
              </a:rPr>
              <a:t>      Càng nghe bạn bè trầm trồ, cây xấu hổ càng tiếc. Không biết bao giờ con chim xanh ấy quay trở lại.</a:t>
            </a:r>
          </a:p>
          <a:p>
            <a:pPr algn="r"/>
            <a:r>
              <a:rPr lang="vi-VN" sz="2800">
                <a:solidFill>
                  <a:srgbClr val="002060"/>
                </a:solidFill>
                <a:latin typeface="Arial-Rounded" pitchFamily="34" charset="0"/>
                <a:ea typeface="Arial-Rounded" pitchFamily="34" charset="0"/>
                <a:cs typeface="Arial-Rounded" pitchFamily="34" charset="0"/>
              </a:rPr>
              <a:t>(</a:t>
            </a:r>
            <a:r>
              <a:rPr lang="vi-VN" sz="2800" i="1">
                <a:solidFill>
                  <a:srgbClr val="002060"/>
                </a:solidFill>
                <a:latin typeface="Arial-Rounded" pitchFamily="34" charset="0"/>
                <a:ea typeface="Arial-Rounded" pitchFamily="34" charset="0"/>
                <a:cs typeface="Arial-Rounded" pitchFamily="34" charset="0"/>
              </a:rPr>
              <a:t>Theo </a:t>
            </a:r>
            <a:r>
              <a:rPr lang="vi-VN" sz="2800">
                <a:solidFill>
                  <a:srgbClr val="002060"/>
                </a:solidFill>
                <a:latin typeface="Arial-Rounded" pitchFamily="34" charset="0"/>
                <a:ea typeface="Arial-Rounded" pitchFamily="34" charset="0"/>
                <a:cs typeface="Arial-Rounded" pitchFamily="34" charset="0"/>
              </a:rPr>
              <a:t>Trần Hoài Dương)</a:t>
            </a:r>
            <a:endParaRPr lang="en-US" sz="2800" dirty="0">
              <a:solidFill>
                <a:srgbClr val="002060"/>
              </a:solidFill>
              <a:latin typeface="Arial-Rounded" pitchFamily="34" charset="0"/>
              <a:ea typeface="Arial-Rounded" pitchFamily="34" charset="0"/>
              <a:cs typeface="Arial-Rounded" pitchFamily="34" charset="0"/>
            </a:endParaRPr>
          </a:p>
        </p:txBody>
      </p:sp>
      <p:sp>
        <p:nvSpPr>
          <p:cNvPr id="11" name="TextBox 10">
            <a:extLst>
              <a:ext uri="{FF2B5EF4-FFF2-40B4-BE49-F238E27FC236}">
                <a16:creationId xmlns="" xmlns:a16="http://schemas.microsoft.com/office/drawing/2014/main" id="{EC1E3D26-0FBF-489D-9BF9-77F94C02DE90}"/>
              </a:ext>
            </a:extLst>
          </p:cNvPr>
          <p:cNvSpPr txBox="1"/>
          <p:nvPr/>
        </p:nvSpPr>
        <p:spPr>
          <a:xfrm>
            <a:off x="783000" y="166330"/>
            <a:ext cx="10327119" cy="707886"/>
          </a:xfrm>
          <a:prstGeom prst="rect">
            <a:avLst/>
          </a:prstGeom>
          <a:noFill/>
        </p:spPr>
        <p:txBody>
          <a:bodyPr wrap="square" rtlCol="0">
            <a:spAutoFit/>
          </a:bodyPr>
          <a:lstStyle/>
          <a:p>
            <a:pPr algn="ctr"/>
            <a:r>
              <a:rPr lang="en-US" sz="4000" b="1" smtClean="0">
                <a:solidFill>
                  <a:schemeClr val="accent6"/>
                </a:solidFill>
                <a:latin typeface="Arial-Rounded" pitchFamily="34" charset="0"/>
                <a:ea typeface="Arial-Rounded" pitchFamily="34" charset="0"/>
                <a:cs typeface="Arial-Rounded" pitchFamily="34" charset="0"/>
              </a:rPr>
              <a:t>CÂY XẤU HỔ</a:t>
            </a:r>
            <a:endParaRPr lang="en-US" sz="4000" b="1" dirty="0">
              <a:solidFill>
                <a:schemeClr val="accent6"/>
              </a:solidFill>
              <a:latin typeface="Arial-Rounded" pitchFamily="34" charset="0"/>
              <a:ea typeface="Arial-Rounded" pitchFamily="34" charset="0"/>
              <a:cs typeface="Arial-Rounded" pitchFamily="34" charset="0"/>
            </a:endParaRPr>
          </a:p>
        </p:txBody>
      </p:sp>
      <p:cxnSp>
        <p:nvCxnSpPr>
          <p:cNvPr id="4" name="Straight Connector 3"/>
          <p:cNvCxnSpPr/>
          <p:nvPr/>
        </p:nvCxnSpPr>
        <p:spPr>
          <a:xfrm>
            <a:off x="5485693" y="791980"/>
            <a:ext cx="186731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1117516" y="1830050"/>
            <a:ext cx="8785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139169" y="1830050"/>
            <a:ext cx="6275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121549" y="2256020"/>
            <a:ext cx="104330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85319" y="2256020"/>
            <a:ext cx="1752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109462" y="3962400"/>
            <a:ext cx="13722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501216" y="4800600"/>
            <a:ext cx="13180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008529" y="5653790"/>
            <a:ext cx="119826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053240" y="6110990"/>
            <a:ext cx="81843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3661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1016</TotalTime>
  <Words>1916</Words>
  <Application>Microsoft Office PowerPoint</Application>
  <PresentationFormat>Custom</PresentationFormat>
  <Paragraphs>145</Paragraphs>
  <Slides>30</Slides>
  <Notes>13</Notes>
  <HiddenSlides>0</HiddenSlides>
  <MMClips>4</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PowerPoint Presentation</vt:lpstr>
      <vt:lpstr>Cây gì hễ ai động vào Lá buồn ủ rũ gục đầu ngủ say?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135</cp:revision>
  <dcterms:created xsi:type="dcterms:W3CDTF">2020-09-01T15:19:38Z</dcterms:created>
  <dcterms:modified xsi:type="dcterms:W3CDTF">2021-08-30T00:33:41Z</dcterms:modified>
</cp:coreProperties>
</file>