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6" r:id="rId2"/>
    <p:sldId id="294" r:id="rId3"/>
    <p:sldId id="301" r:id="rId4"/>
    <p:sldId id="302" r:id="rId5"/>
    <p:sldId id="267" r:id="rId6"/>
    <p:sldId id="268" r:id="rId7"/>
    <p:sldId id="269" r:id="rId8"/>
    <p:sldId id="295" r:id="rId9"/>
    <p:sldId id="272" r:id="rId10"/>
    <p:sldId id="297" r:id="rId11"/>
    <p:sldId id="274" r:id="rId12"/>
    <p:sldId id="275" r:id="rId13"/>
    <p:sldId id="276" r:id="rId14"/>
    <p:sldId id="277" r:id="rId15"/>
    <p:sldId id="298" r:id="rId16"/>
    <p:sldId id="299" r:id="rId17"/>
    <p:sldId id="300" r:id="rId18"/>
    <p:sldId id="281" r:id="rId19"/>
    <p:sldId id="282" r:id="rId20"/>
    <p:sldId id="283" r:id="rId21"/>
    <p:sldId id="284" r:id="rId22"/>
    <p:sldId id="285" r:id="rId23"/>
    <p:sldId id="286" r:id="rId24"/>
    <p:sldId id="287" r:id="rId25"/>
    <p:sldId id="288" r:id="rId26"/>
  </p:sldIdLst>
  <p:sldSz cx="12161838" cy="6858000"/>
  <p:notesSz cx="6858000" cy="9144000"/>
  <p:defaultText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D477"/>
    <a:srgbClr val="66FF66"/>
    <a:srgbClr val="33CC33"/>
    <a:srgbClr val="33CCFF"/>
    <a:srgbClr val="FFFF66"/>
    <a:srgbClr val="FF66FF"/>
    <a:srgbClr val="FF7C80"/>
    <a:srgbClr val="A2FB11"/>
    <a:srgbClr val="96BE4E"/>
    <a:srgbClr val="E96F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544" autoAdjust="0"/>
  </p:normalViewPr>
  <p:slideViewPr>
    <p:cSldViewPr>
      <p:cViewPr>
        <p:scale>
          <a:sx n="66" d="100"/>
          <a:sy n="66" d="100"/>
        </p:scale>
        <p:origin x="-882" y="-72"/>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DD6BCC-6ED7-4880-9868-8121FD3D1E36}" type="datetimeFigureOut">
              <a:rPr lang="en-US" smtClean="0"/>
              <a:t>8/30/2021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602FCF-448E-419E-82E4-12DAE3C8EF89}" type="slidenum">
              <a:rPr lang="en-US" smtClean="0"/>
              <a:t>‹#›</a:t>
            </a:fld>
            <a:endParaRPr lang="en-US"/>
          </a:p>
        </p:txBody>
      </p:sp>
    </p:spTree>
    <p:extLst>
      <p:ext uri="{BB962C8B-B14F-4D97-AF65-F5344CB8AC3E}">
        <p14:creationId xmlns:p14="http://schemas.microsoft.com/office/powerpoint/2010/main" val="788300810"/>
      </p:ext>
    </p:extLst>
  </p:cSld>
  <p:clrMap bg1="lt1" tx1="dk1" bg2="lt2" tx2="dk2" accent1="accent1" accent2="accent2" accent3="accent3" accent4="accent4" accent5="accent5" accent6="accent6" hlink="hlink" folHlink="folHlink"/>
  <p:notesStyle>
    <a:lvl1pPr marL="0" algn="l" defTabSz="1217249" rtl="0" eaLnBrk="1" latinLnBrk="0" hangingPunct="1">
      <a:defRPr sz="1600" kern="1200">
        <a:solidFill>
          <a:schemeClr val="tx1"/>
        </a:solidFill>
        <a:latin typeface="+mn-lt"/>
        <a:ea typeface="+mn-ea"/>
        <a:cs typeface="+mn-cs"/>
      </a:defRPr>
    </a:lvl1pPr>
    <a:lvl2pPr marL="608625" algn="l" defTabSz="1217249" rtl="0" eaLnBrk="1" latinLnBrk="0" hangingPunct="1">
      <a:defRPr sz="1600" kern="1200">
        <a:solidFill>
          <a:schemeClr val="tx1"/>
        </a:solidFill>
        <a:latin typeface="+mn-lt"/>
        <a:ea typeface="+mn-ea"/>
        <a:cs typeface="+mn-cs"/>
      </a:defRPr>
    </a:lvl2pPr>
    <a:lvl3pPr marL="1217249" algn="l" defTabSz="1217249" rtl="0" eaLnBrk="1" latinLnBrk="0" hangingPunct="1">
      <a:defRPr sz="1600" kern="1200">
        <a:solidFill>
          <a:schemeClr val="tx1"/>
        </a:solidFill>
        <a:latin typeface="+mn-lt"/>
        <a:ea typeface="+mn-ea"/>
        <a:cs typeface="+mn-cs"/>
      </a:defRPr>
    </a:lvl3pPr>
    <a:lvl4pPr marL="1825874" algn="l" defTabSz="1217249" rtl="0" eaLnBrk="1" latinLnBrk="0" hangingPunct="1">
      <a:defRPr sz="1600" kern="1200">
        <a:solidFill>
          <a:schemeClr val="tx1"/>
        </a:solidFill>
        <a:latin typeface="+mn-lt"/>
        <a:ea typeface="+mn-ea"/>
        <a:cs typeface="+mn-cs"/>
      </a:defRPr>
    </a:lvl4pPr>
    <a:lvl5pPr marL="2434499" algn="l" defTabSz="1217249" rtl="0" eaLnBrk="1" latinLnBrk="0" hangingPunct="1">
      <a:defRPr sz="1600" kern="1200">
        <a:solidFill>
          <a:schemeClr val="tx1"/>
        </a:solidFill>
        <a:latin typeface="+mn-lt"/>
        <a:ea typeface="+mn-ea"/>
        <a:cs typeface="+mn-cs"/>
      </a:defRPr>
    </a:lvl5pPr>
    <a:lvl6pPr marL="3043123" algn="l" defTabSz="1217249" rtl="0" eaLnBrk="1" latinLnBrk="0" hangingPunct="1">
      <a:defRPr sz="1600" kern="1200">
        <a:solidFill>
          <a:schemeClr val="tx1"/>
        </a:solidFill>
        <a:latin typeface="+mn-lt"/>
        <a:ea typeface="+mn-ea"/>
        <a:cs typeface="+mn-cs"/>
      </a:defRPr>
    </a:lvl6pPr>
    <a:lvl7pPr marL="3651748" algn="l" defTabSz="1217249" rtl="0" eaLnBrk="1" latinLnBrk="0" hangingPunct="1">
      <a:defRPr sz="1600" kern="1200">
        <a:solidFill>
          <a:schemeClr val="tx1"/>
        </a:solidFill>
        <a:latin typeface="+mn-lt"/>
        <a:ea typeface="+mn-ea"/>
        <a:cs typeface="+mn-cs"/>
      </a:defRPr>
    </a:lvl7pPr>
    <a:lvl8pPr marL="4260372" algn="l" defTabSz="1217249" rtl="0" eaLnBrk="1" latinLnBrk="0" hangingPunct="1">
      <a:defRPr sz="1600" kern="1200">
        <a:solidFill>
          <a:schemeClr val="tx1"/>
        </a:solidFill>
        <a:latin typeface="+mn-lt"/>
        <a:ea typeface="+mn-ea"/>
        <a:cs typeface="+mn-cs"/>
      </a:defRPr>
    </a:lvl8pPr>
    <a:lvl9pPr marL="4868997" algn="l" defTabSz="1217249"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Nếu</a:t>
            </a:r>
            <a:r>
              <a:rPr lang="en-US" baseline="0" smtClean="0"/>
              <a:t> thầy cô k mở đc video này nghĩa là máy tính thầy ô đang có vấn để, k xem đc các video, cần mang đến chuyên gia máy tính để hỏi</a:t>
            </a:r>
            <a:endParaRPr lang="en-US"/>
          </a:p>
        </p:txBody>
      </p:sp>
      <p:sp>
        <p:nvSpPr>
          <p:cNvPr id="4" name="Slide Number Placeholder 3"/>
          <p:cNvSpPr>
            <a:spLocks noGrp="1"/>
          </p:cNvSpPr>
          <p:nvPr>
            <p:ph type="sldNum" sz="quarter" idx="10"/>
          </p:nvPr>
        </p:nvSpPr>
        <p:spPr/>
        <p:txBody>
          <a:bodyPr/>
          <a:lstStyle/>
          <a:p>
            <a:fld id="{BE602FCF-448E-419E-82E4-12DAE3C8EF89}" type="slidenum">
              <a:rPr lang="en-US" smtClean="0"/>
              <a:t>2</a:t>
            </a:fld>
            <a:endParaRPr lang="en-US"/>
          </a:p>
        </p:txBody>
      </p:sp>
    </p:spTree>
    <p:extLst>
      <p:ext uri="{BB962C8B-B14F-4D97-AF65-F5344CB8AC3E}">
        <p14:creationId xmlns:p14="http://schemas.microsoft.com/office/powerpoint/2010/main" val="1637317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02FCF-448E-419E-82E4-12DAE3C8EF89}" type="slidenum">
              <a:rPr lang="en-US" smtClean="0"/>
              <a:t>20</a:t>
            </a:fld>
            <a:endParaRPr lang="en-US"/>
          </a:p>
        </p:txBody>
      </p:sp>
    </p:spTree>
    <p:extLst>
      <p:ext uri="{BB962C8B-B14F-4D97-AF65-F5344CB8AC3E}">
        <p14:creationId xmlns:p14="http://schemas.microsoft.com/office/powerpoint/2010/main" val="1534370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nêu</a:t>
            </a:r>
            <a:r>
              <a:rPr lang="en-US" baseline="0" smtClean="0"/>
              <a:t> rõ hơn là nhận vật bé tròn bài Làm việc thật là vui.</a:t>
            </a:r>
          </a:p>
          <a:p>
            <a:r>
              <a:rPr lang="en-US" baseline="0" smtClean="0"/>
              <a:t>C. Ngoài ra bé con trông</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22</a:t>
            </a:fld>
            <a:endParaRPr lang="en-US"/>
          </a:p>
        </p:txBody>
      </p:sp>
    </p:spTree>
    <p:extLst>
      <p:ext uri="{BB962C8B-B14F-4D97-AF65-F5344CB8AC3E}">
        <p14:creationId xmlns:p14="http://schemas.microsoft.com/office/powerpoint/2010/main" val="1626295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đọc</a:t>
            </a:r>
            <a:r>
              <a:rPr lang="en-US" baseline="0" smtClean="0"/>
              <a:t> mẫu toàn bài, cả lớp đọc thầm theo (nên cho Hs nhìn trong SGK)</a:t>
            </a:r>
          </a:p>
          <a:p>
            <a:r>
              <a:rPr lang="en-US" baseline="0" smtClean="0"/>
              <a:t>GV chú ý HDHS đọc đúng giọng điệu, ngắt nghỉ, nhấn giọng…</a:t>
            </a:r>
          </a:p>
          <a:p>
            <a:r>
              <a:rPr lang="en-US" baseline="0" smtClean="0"/>
              <a:t>GV linh động từ khó đọc theo đúng địa phương nhé!</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7</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Đọc từ</a:t>
            </a:r>
            <a:r>
              <a:rPr lang="en-US" baseline="0" smtClean="0"/>
              <a:t> khó</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8</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Phân</a:t>
            </a:r>
            <a:r>
              <a:rPr lang="en-US" baseline="0" smtClean="0"/>
              <a:t> các phần và HS đọc nối tiếp theo các phần/hoặc theo nhân vật</a:t>
            </a:r>
          </a:p>
          <a:p>
            <a:r>
              <a:rPr lang="en-US" baseline="0" smtClean="0"/>
              <a:t>Chia bài làm 4 phần.</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9</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linh</a:t>
            </a:r>
            <a:r>
              <a:rPr lang="en-US" baseline="0" smtClean="0"/>
              <a:t> động phân đọc theo phần hoặc theo tuyến nhân vật</a:t>
            </a:r>
          </a:p>
          <a:p>
            <a:r>
              <a:rPr lang="en-US" baseline="0" smtClean="0"/>
              <a:t>Luyện đọc cá nhân</a:t>
            </a:r>
          </a:p>
          <a:p>
            <a:r>
              <a:rPr lang="en-US" baseline="0" smtClean="0"/>
              <a:t>(GV nên cho HS nhìn sách để đọc nhé, hạn chế nhìn màn hình)</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11</a:t>
            </a:fld>
            <a:endParaRPr lang="en-US"/>
          </a:p>
        </p:txBody>
      </p:sp>
    </p:spTree>
    <p:extLst>
      <p:ext uri="{BB962C8B-B14F-4D97-AF65-F5344CB8AC3E}">
        <p14:creationId xmlns:p14="http://schemas.microsoft.com/office/powerpoint/2010/main" val="3705988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đọc theo cặp</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12</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Thầy</a:t>
            </a:r>
            <a:r>
              <a:rPr lang="en-US" baseline="0" smtClean="0"/>
              <a:t> cô muốn nghỉ tiết 1 ở đâu thì kéo slide này lên nhé. </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13</a:t>
            </a:fld>
            <a:endParaRPr lang="en-US"/>
          </a:p>
        </p:txBody>
      </p:sp>
    </p:spTree>
    <p:extLst>
      <p:ext uri="{BB962C8B-B14F-4D97-AF65-F5344CB8AC3E}">
        <p14:creationId xmlns:p14="http://schemas.microsoft.com/office/powerpoint/2010/main" val="808195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Đọc</a:t>
            </a:r>
            <a:r>
              <a:rPr lang="en-US" baseline="0" smtClean="0"/>
              <a:t> lại toàn bài</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18</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02FCF-448E-419E-82E4-12DAE3C8EF89}" type="slidenum">
              <a:rPr lang="en-US" smtClean="0"/>
              <a:t>19</a:t>
            </a:fld>
            <a:endParaRPr lang="en-US"/>
          </a:p>
        </p:txBody>
      </p:sp>
    </p:spTree>
    <p:extLst>
      <p:ext uri="{BB962C8B-B14F-4D97-AF65-F5344CB8AC3E}">
        <p14:creationId xmlns:p14="http://schemas.microsoft.com/office/powerpoint/2010/main" val="2896330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608625" indent="0" algn="ctr">
              <a:buNone/>
              <a:defRPr>
                <a:solidFill>
                  <a:schemeClr val="tx1">
                    <a:tint val="75000"/>
                  </a:schemeClr>
                </a:solidFill>
              </a:defRPr>
            </a:lvl2pPr>
            <a:lvl3pPr marL="1217249" indent="0" algn="ctr">
              <a:buNone/>
              <a:defRPr>
                <a:solidFill>
                  <a:schemeClr val="tx1">
                    <a:tint val="75000"/>
                  </a:schemeClr>
                </a:solidFill>
              </a:defRPr>
            </a:lvl3pPr>
            <a:lvl4pPr marL="1825874" indent="0" algn="ctr">
              <a:buNone/>
              <a:defRPr>
                <a:solidFill>
                  <a:schemeClr val="tx1">
                    <a:tint val="75000"/>
                  </a:schemeClr>
                </a:solidFill>
              </a:defRPr>
            </a:lvl4pPr>
            <a:lvl5pPr marL="2434499" indent="0" algn="ctr">
              <a:buNone/>
              <a:defRPr>
                <a:solidFill>
                  <a:schemeClr val="tx1">
                    <a:tint val="75000"/>
                  </a:schemeClr>
                </a:solidFill>
              </a:defRPr>
            </a:lvl5pPr>
            <a:lvl6pPr marL="3043123" indent="0" algn="ctr">
              <a:buNone/>
              <a:defRPr>
                <a:solidFill>
                  <a:schemeClr val="tx1">
                    <a:tint val="75000"/>
                  </a:schemeClr>
                </a:solidFill>
              </a:defRPr>
            </a:lvl6pPr>
            <a:lvl7pPr marL="3651748" indent="0" algn="ctr">
              <a:buNone/>
              <a:defRPr>
                <a:solidFill>
                  <a:schemeClr val="tx1">
                    <a:tint val="75000"/>
                  </a:schemeClr>
                </a:solidFill>
              </a:defRPr>
            </a:lvl7pPr>
            <a:lvl8pPr marL="4260372" indent="0" algn="ctr">
              <a:buNone/>
              <a:defRPr>
                <a:solidFill>
                  <a:schemeClr val="tx1">
                    <a:tint val="75000"/>
                  </a:schemeClr>
                </a:solidFill>
              </a:defRPr>
            </a:lvl8pPr>
            <a:lvl9pPr marL="4868997"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613768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314756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7332" y="274639"/>
            <a:ext cx="273641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8092" y="274639"/>
            <a:ext cx="800654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509342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76"/>
        <p:cNvGrpSpPr/>
        <p:nvPr/>
      </p:nvGrpSpPr>
      <p:grpSpPr>
        <a:xfrm>
          <a:off x="0" y="0"/>
          <a:ext cx="0" cy="0"/>
          <a:chOff x="0" y="0"/>
          <a:chExt cx="0" cy="0"/>
        </a:xfrm>
      </p:grpSpPr>
      <p:grpSp>
        <p:nvGrpSpPr>
          <p:cNvPr id="277" name="Google Shape;277;p22"/>
          <p:cNvGrpSpPr/>
          <p:nvPr/>
        </p:nvGrpSpPr>
        <p:grpSpPr>
          <a:xfrm>
            <a:off x="5324928" y="4896633"/>
            <a:ext cx="7102951" cy="3608400"/>
            <a:chOff x="4003600" y="3672475"/>
            <a:chExt cx="5340425" cy="2706300"/>
          </a:xfrm>
        </p:grpSpPr>
        <p:sp>
          <p:nvSpPr>
            <p:cNvPr id="278" name="Google Shape;278;p22"/>
            <p:cNvSpPr/>
            <p:nvPr/>
          </p:nvSpPr>
          <p:spPr>
            <a:xfrm>
              <a:off x="4003600" y="3672475"/>
              <a:ext cx="2706300" cy="2706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2"/>
            <p:cNvSpPr/>
            <p:nvPr/>
          </p:nvSpPr>
          <p:spPr>
            <a:xfrm>
              <a:off x="5229225" y="3672475"/>
              <a:ext cx="4114800" cy="1652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0" name="Google Shape;280;p22"/>
          <p:cNvSpPr/>
          <p:nvPr/>
        </p:nvSpPr>
        <p:spPr>
          <a:xfrm>
            <a:off x="11734981" y="41679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1" name="Google Shape;281;p22"/>
          <p:cNvSpPr/>
          <p:nvPr/>
        </p:nvSpPr>
        <p:spPr>
          <a:xfrm>
            <a:off x="11193140" y="384134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2" name="Google Shape;282;p22"/>
          <p:cNvSpPr/>
          <p:nvPr/>
        </p:nvSpPr>
        <p:spPr>
          <a:xfrm>
            <a:off x="11139624" y="317106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83" name="Google Shape;283;p22"/>
          <p:cNvSpPr/>
          <p:nvPr/>
        </p:nvSpPr>
        <p:spPr>
          <a:xfrm rot="7641468">
            <a:off x="1455909" y="4644260"/>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84" name="Google Shape;284;p22"/>
          <p:cNvSpPr/>
          <p:nvPr/>
        </p:nvSpPr>
        <p:spPr>
          <a:xfrm>
            <a:off x="149214" y="53873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5" name="Google Shape;285;p22"/>
          <p:cNvSpPr/>
          <p:nvPr/>
        </p:nvSpPr>
        <p:spPr>
          <a:xfrm>
            <a:off x="-392626" y="506074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6" name="Google Shape;286;p22"/>
          <p:cNvSpPr/>
          <p:nvPr/>
        </p:nvSpPr>
        <p:spPr>
          <a:xfrm>
            <a:off x="314753" y="9701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7" name="Google Shape;287;p22"/>
          <p:cNvSpPr/>
          <p:nvPr/>
        </p:nvSpPr>
        <p:spPr>
          <a:xfrm rot="7641468">
            <a:off x="843395" y="501793"/>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88" name="Google Shape;288;p22"/>
          <p:cNvSpPr/>
          <p:nvPr/>
        </p:nvSpPr>
        <p:spPr>
          <a:xfrm>
            <a:off x="1424351" y="1294400"/>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89" name="Google Shape;289;p22"/>
          <p:cNvSpPr txBox="1">
            <a:spLocks noGrp="1"/>
          </p:cNvSpPr>
          <p:nvPr>
            <p:ph type="subTitle" idx="1"/>
          </p:nvPr>
        </p:nvSpPr>
        <p:spPr>
          <a:xfrm flipH="1">
            <a:off x="6519265" y="5422000"/>
            <a:ext cx="4126167" cy="614400"/>
          </a:xfrm>
          <a:prstGeom prst="rect">
            <a:avLst/>
          </a:prstGeom>
        </p:spPr>
        <p:txBody>
          <a:bodyPr spcFirstLastPara="1" wrap="square" lIns="121705" tIns="121705" rIns="121705" bIns="121705" anchor="ctr" anchorCtr="0">
            <a:noAutofit/>
          </a:bodyPr>
          <a:lstStyle>
            <a:lvl1pPr lvl="0" algn="r" rtl="0">
              <a:lnSpc>
                <a:spcPct val="100000"/>
              </a:lnSpc>
              <a:spcBef>
                <a:spcPts val="0"/>
              </a:spcBef>
              <a:spcAft>
                <a:spcPts val="0"/>
              </a:spcAft>
              <a:buNone/>
              <a:defRPr sz="3200" b="1">
                <a:solidFill>
                  <a:schemeClr val="lt1"/>
                </a:solidFill>
                <a:latin typeface="Quicksand"/>
                <a:ea typeface="Quicksand"/>
                <a:cs typeface="Quicksand"/>
                <a:sym typeface="Quicksand"/>
              </a:defRPr>
            </a:lvl1pPr>
            <a:lvl2pPr lvl="1" algn="r" rtl="0">
              <a:lnSpc>
                <a:spcPct val="100000"/>
              </a:lnSpc>
              <a:spcBef>
                <a:spcPts val="0"/>
              </a:spcBef>
              <a:spcAft>
                <a:spcPts val="0"/>
              </a:spcAft>
              <a:buNone/>
              <a:defRPr sz="3200" b="1">
                <a:solidFill>
                  <a:schemeClr val="lt1"/>
                </a:solidFill>
                <a:latin typeface="Quicksand"/>
                <a:ea typeface="Quicksand"/>
                <a:cs typeface="Quicksand"/>
                <a:sym typeface="Quicksand"/>
              </a:defRPr>
            </a:lvl2pPr>
            <a:lvl3pPr lvl="2" algn="r" rtl="0">
              <a:lnSpc>
                <a:spcPct val="100000"/>
              </a:lnSpc>
              <a:spcBef>
                <a:spcPts val="0"/>
              </a:spcBef>
              <a:spcAft>
                <a:spcPts val="0"/>
              </a:spcAft>
              <a:buNone/>
              <a:defRPr sz="3200" b="1">
                <a:solidFill>
                  <a:schemeClr val="lt1"/>
                </a:solidFill>
                <a:latin typeface="Quicksand"/>
                <a:ea typeface="Quicksand"/>
                <a:cs typeface="Quicksand"/>
                <a:sym typeface="Quicksand"/>
              </a:defRPr>
            </a:lvl3pPr>
            <a:lvl4pPr lvl="3" algn="r" rtl="0">
              <a:lnSpc>
                <a:spcPct val="100000"/>
              </a:lnSpc>
              <a:spcBef>
                <a:spcPts val="0"/>
              </a:spcBef>
              <a:spcAft>
                <a:spcPts val="0"/>
              </a:spcAft>
              <a:buNone/>
              <a:defRPr sz="3200" b="1">
                <a:solidFill>
                  <a:schemeClr val="lt1"/>
                </a:solidFill>
                <a:latin typeface="Quicksand"/>
                <a:ea typeface="Quicksand"/>
                <a:cs typeface="Quicksand"/>
                <a:sym typeface="Quicksand"/>
              </a:defRPr>
            </a:lvl4pPr>
            <a:lvl5pPr lvl="4" algn="r" rtl="0">
              <a:lnSpc>
                <a:spcPct val="100000"/>
              </a:lnSpc>
              <a:spcBef>
                <a:spcPts val="0"/>
              </a:spcBef>
              <a:spcAft>
                <a:spcPts val="0"/>
              </a:spcAft>
              <a:buNone/>
              <a:defRPr sz="3200" b="1">
                <a:solidFill>
                  <a:schemeClr val="lt1"/>
                </a:solidFill>
                <a:latin typeface="Quicksand"/>
                <a:ea typeface="Quicksand"/>
                <a:cs typeface="Quicksand"/>
                <a:sym typeface="Quicksand"/>
              </a:defRPr>
            </a:lvl5pPr>
            <a:lvl6pPr lvl="5" algn="r" rtl="0">
              <a:lnSpc>
                <a:spcPct val="100000"/>
              </a:lnSpc>
              <a:spcBef>
                <a:spcPts val="0"/>
              </a:spcBef>
              <a:spcAft>
                <a:spcPts val="0"/>
              </a:spcAft>
              <a:buNone/>
              <a:defRPr sz="3200" b="1">
                <a:solidFill>
                  <a:schemeClr val="lt1"/>
                </a:solidFill>
                <a:latin typeface="Quicksand"/>
                <a:ea typeface="Quicksand"/>
                <a:cs typeface="Quicksand"/>
                <a:sym typeface="Quicksand"/>
              </a:defRPr>
            </a:lvl6pPr>
            <a:lvl7pPr lvl="6" algn="r" rtl="0">
              <a:lnSpc>
                <a:spcPct val="100000"/>
              </a:lnSpc>
              <a:spcBef>
                <a:spcPts val="0"/>
              </a:spcBef>
              <a:spcAft>
                <a:spcPts val="0"/>
              </a:spcAft>
              <a:buNone/>
              <a:defRPr sz="3200" b="1">
                <a:solidFill>
                  <a:schemeClr val="lt1"/>
                </a:solidFill>
                <a:latin typeface="Quicksand"/>
                <a:ea typeface="Quicksand"/>
                <a:cs typeface="Quicksand"/>
                <a:sym typeface="Quicksand"/>
              </a:defRPr>
            </a:lvl7pPr>
            <a:lvl8pPr lvl="7" algn="r" rtl="0">
              <a:lnSpc>
                <a:spcPct val="100000"/>
              </a:lnSpc>
              <a:spcBef>
                <a:spcPts val="0"/>
              </a:spcBef>
              <a:spcAft>
                <a:spcPts val="0"/>
              </a:spcAft>
              <a:buNone/>
              <a:defRPr sz="3200" b="1">
                <a:solidFill>
                  <a:schemeClr val="lt1"/>
                </a:solidFill>
                <a:latin typeface="Quicksand"/>
                <a:ea typeface="Quicksand"/>
                <a:cs typeface="Quicksand"/>
                <a:sym typeface="Quicksand"/>
              </a:defRPr>
            </a:lvl8pPr>
            <a:lvl9pPr lvl="8" algn="r" rtl="0">
              <a:lnSpc>
                <a:spcPct val="100000"/>
              </a:lnSpc>
              <a:spcBef>
                <a:spcPts val="0"/>
              </a:spcBef>
              <a:spcAft>
                <a:spcPts val="0"/>
              </a:spcAft>
              <a:buNone/>
              <a:defRPr sz="3200" b="1">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1784076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2400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53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700">
                <a:solidFill>
                  <a:schemeClr val="tx1">
                    <a:tint val="75000"/>
                  </a:schemeClr>
                </a:solidFill>
              </a:defRPr>
            </a:lvl1pPr>
            <a:lvl2pPr marL="608625" indent="0">
              <a:buNone/>
              <a:defRPr sz="2400">
                <a:solidFill>
                  <a:schemeClr val="tx1">
                    <a:tint val="75000"/>
                  </a:schemeClr>
                </a:solidFill>
              </a:defRPr>
            </a:lvl2pPr>
            <a:lvl3pPr marL="1217249" indent="0">
              <a:buNone/>
              <a:defRPr sz="2100">
                <a:solidFill>
                  <a:schemeClr val="tx1">
                    <a:tint val="75000"/>
                  </a:schemeClr>
                </a:solidFill>
              </a:defRPr>
            </a:lvl3pPr>
            <a:lvl4pPr marL="1825874" indent="0">
              <a:buNone/>
              <a:defRPr sz="1900">
                <a:solidFill>
                  <a:schemeClr val="tx1">
                    <a:tint val="75000"/>
                  </a:schemeClr>
                </a:solidFill>
              </a:defRPr>
            </a:lvl4pPr>
            <a:lvl5pPr marL="2434499" indent="0">
              <a:buNone/>
              <a:defRPr sz="1900">
                <a:solidFill>
                  <a:schemeClr val="tx1">
                    <a:tint val="75000"/>
                  </a:schemeClr>
                </a:solidFill>
              </a:defRPr>
            </a:lvl5pPr>
            <a:lvl6pPr marL="3043123" indent="0">
              <a:buNone/>
              <a:defRPr sz="1900">
                <a:solidFill>
                  <a:schemeClr val="tx1">
                    <a:tint val="75000"/>
                  </a:schemeClr>
                </a:solidFill>
              </a:defRPr>
            </a:lvl6pPr>
            <a:lvl7pPr marL="3651748" indent="0">
              <a:buNone/>
              <a:defRPr sz="1900">
                <a:solidFill>
                  <a:schemeClr val="tx1">
                    <a:tint val="75000"/>
                  </a:schemeClr>
                </a:solidFill>
              </a:defRPr>
            </a:lvl7pPr>
            <a:lvl8pPr marL="4260372" indent="0">
              <a:buNone/>
              <a:defRPr sz="1900">
                <a:solidFill>
                  <a:schemeClr val="tx1">
                    <a:tint val="75000"/>
                  </a:schemeClr>
                </a:solidFill>
              </a:defRPr>
            </a:lvl8pPr>
            <a:lvl9pPr marL="4868997"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62855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8092" y="1600201"/>
            <a:ext cx="537147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82268" y="1600201"/>
            <a:ext cx="537147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966A6A-5068-46EF-827D-CC5B5F6D8E70}"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090751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7" y="1535113"/>
            <a:ext cx="5375701"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178047" y="2174875"/>
            <a:ext cx="5375701"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966A6A-5068-46EF-827D-CC5B5F6D8E70}" type="datetimeFigureOut">
              <a:rPr lang="en-US" smtClean="0"/>
              <a:t>8/30/2021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865635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966A6A-5068-46EF-827D-CC5B5F6D8E70}" type="datetimeFigureOut">
              <a:rPr lang="en-US" smtClean="0"/>
              <a:t>8/30/2021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968070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66A6A-5068-46EF-827D-CC5B5F6D8E70}" type="datetimeFigureOut">
              <a:rPr lang="en-US" smtClean="0"/>
              <a:t>8/30/2021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56139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4" y="273049"/>
            <a:ext cx="4001161" cy="1162051"/>
          </a:xfrm>
        </p:spPr>
        <p:txBody>
          <a:bodyPr anchor="b"/>
          <a:lstStyle>
            <a:lvl1pPr algn="l">
              <a:defRPr sz="2700" b="1"/>
            </a:lvl1pPr>
          </a:lstStyle>
          <a:p>
            <a:r>
              <a:rPr lang="en-US" smtClean="0"/>
              <a:t>Click to edit Master title style</a:t>
            </a:r>
            <a:endParaRPr lang="en-US"/>
          </a:p>
        </p:txBody>
      </p:sp>
      <p:sp>
        <p:nvSpPr>
          <p:cNvPr id="3" name="Content Placeholder 2"/>
          <p:cNvSpPr>
            <a:spLocks noGrp="1"/>
          </p:cNvSpPr>
          <p:nvPr>
            <p:ph idx="1"/>
          </p:nvPr>
        </p:nvSpPr>
        <p:spPr>
          <a:xfrm>
            <a:off x="4754941" y="273052"/>
            <a:ext cx="6798805"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4" y="1435102"/>
            <a:ext cx="4001161" cy="46910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947522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9"/>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4300"/>
            </a:lvl1pPr>
            <a:lvl2pPr marL="608625" indent="0">
              <a:buNone/>
              <a:defRPr sz="3700"/>
            </a:lvl2pPr>
            <a:lvl3pPr marL="1217249" indent="0">
              <a:buNone/>
              <a:defRPr sz="3200"/>
            </a:lvl3pPr>
            <a:lvl4pPr marL="1825874" indent="0">
              <a:buNone/>
              <a:defRPr sz="2700"/>
            </a:lvl4pPr>
            <a:lvl5pPr marL="2434499" indent="0">
              <a:buNone/>
              <a:defRPr sz="2700"/>
            </a:lvl5pPr>
            <a:lvl6pPr marL="3043123" indent="0">
              <a:buNone/>
              <a:defRPr sz="2700"/>
            </a:lvl6pPr>
            <a:lvl7pPr marL="3651748" indent="0">
              <a:buNone/>
              <a:defRPr sz="2700"/>
            </a:lvl7pPr>
            <a:lvl8pPr marL="4260372" indent="0">
              <a:buNone/>
              <a:defRPr sz="2700"/>
            </a:lvl8pPr>
            <a:lvl9pPr marL="4868997" indent="0">
              <a:buNone/>
              <a:defRPr sz="2700"/>
            </a:lvl9pPr>
          </a:lstStyle>
          <a:p>
            <a:endParaRPr lang="en-US"/>
          </a:p>
        </p:txBody>
      </p:sp>
      <p:sp>
        <p:nvSpPr>
          <p:cNvPr id="4" name="Text Placeholder 3"/>
          <p:cNvSpPr>
            <a:spLocks noGrp="1"/>
          </p:cNvSpPr>
          <p:nvPr>
            <p:ph type="body" sz="half" idx="2"/>
          </p:nvPr>
        </p:nvSpPr>
        <p:spPr>
          <a:xfrm>
            <a:off x="2383805" y="5367338"/>
            <a:ext cx="7297103" cy="8048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918388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9"/>
            <a:ext cx="10945654" cy="1143000"/>
          </a:xfrm>
          <a:prstGeom prst="rect">
            <a:avLst/>
          </a:prstGeom>
        </p:spPr>
        <p:txBody>
          <a:bodyPr vert="horz" lIns="121725" tIns="60862" rIns="121725" bIns="6086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121725" tIns="60862" rIns="121725" bIns="608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fld id="{99966A6A-5068-46EF-827D-CC5B5F6D8E70}" type="datetimeFigureOut">
              <a:rPr lang="en-US" smtClean="0"/>
              <a:t>8/30/2021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fld id="{A7EE991E-0642-4439-BE5A-84458EAAA3FD}" type="slidenum">
              <a:rPr lang="en-US" smtClean="0"/>
              <a:t>‹#›</a:t>
            </a:fld>
            <a:endParaRPr lang="en-US"/>
          </a:p>
        </p:txBody>
      </p:sp>
    </p:spTree>
    <p:extLst>
      <p:ext uri="{BB962C8B-B14F-4D97-AF65-F5344CB8AC3E}">
        <p14:creationId xmlns:p14="http://schemas.microsoft.com/office/powerpoint/2010/main" val="2110461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1217249" rtl="0" eaLnBrk="1" latinLnBrk="0" hangingPunct="1">
        <a:spcBef>
          <a:spcPct val="0"/>
        </a:spcBef>
        <a:buNone/>
        <a:defRPr sz="5900" kern="1200">
          <a:solidFill>
            <a:schemeClr val="tx1"/>
          </a:solidFill>
          <a:latin typeface="+mj-lt"/>
          <a:ea typeface="+mj-ea"/>
          <a:cs typeface="+mj-cs"/>
        </a:defRPr>
      </a:lvl1pPr>
    </p:titleStyle>
    <p:bodyStyle>
      <a:lvl1pPr marL="456468" indent="-456468" algn="l" defTabSz="1217249"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015" indent="-380390" algn="l" defTabSz="1217249"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1562" indent="-304312" algn="l" defTabSz="1217249"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18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38811"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4743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audio" Target="../media/audio3.wav"/><Relationship Id="rId4" Type="http://schemas.openxmlformats.org/officeDocument/2006/relationships/audio" Target="../media/audio2.wav"/></Relationships>
</file>

<file path=ppt/slides/_rels/slide2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audio" Target="../media/audio3.wav"/></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hyperlink" Target="https://www.facebook.com/groups/443096903751589"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6" y="0"/>
            <a:ext cx="12157087" cy="6858000"/>
          </a:xfrm>
          <a:prstGeom prst="rect">
            <a:avLst/>
          </a:prstGeom>
        </p:spPr>
      </p:pic>
      <p:sp>
        <p:nvSpPr>
          <p:cNvPr id="5" name="Title 1"/>
          <p:cNvSpPr txBox="1">
            <a:spLocks/>
          </p:cNvSpPr>
          <p:nvPr/>
        </p:nvSpPr>
        <p:spPr>
          <a:xfrm>
            <a:off x="16042" y="2743200"/>
            <a:ext cx="7970839" cy="1371600"/>
          </a:xfrm>
          <a:prstGeom prst="rect">
            <a:avLst/>
          </a:prstGeom>
          <a:solidFill>
            <a:schemeClr val="bg1"/>
          </a:solidFill>
        </p:spPr>
        <p:txBody>
          <a:bodyPr vert="horz" lIns="121725" tIns="60862" rIns="121725" bIns="60862" rtlCol="0" anchor="ct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8000" b="1" smtClean="0">
                <a:latin typeface="Arial" pitchFamily="34" charset="0"/>
                <a:ea typeface="Arial-Rounded" pitchFamily="34" charset="0"/>
                <a:cs typeface="Arial" pitchFamily="34" charset="0"/>
              </a:rPr>
              <a:t>TIẾNG VIỆT 2</a:t>
            </a:r>
            <a:endParaRPr lang="en-US" sz="8000" b="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39460319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47;p69"/>
          <p:cNvSpPr/>
          <p:nvPr/>
        </p:nvSpPr>
        <p:spPr>
          <a:xfrm>
            <a:off x="823120" y="1576543"/>
            <a:ext cx="601309" cy="6028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3" name="TextBox 2"/>
          <p:cNvSpPr txBox="1"/>
          <p:nvPr/>
        </p:nvSpPr>
        <p:spPr>
          <a:xfrm>
            <a:off x="1424429" y="1524000"/>
            <a:ext cx="2446690" cy="707886"/>
          </a:xfrm>
          <a:prstGeom prst="rect">
            <a:avLst/>
          </a:prstGeom>
          <a:noFill/>
        </p:spPr>
        <p:txBody>
          <a:bodyPr wrap="square" rtlCol="0">
            <a:spAutoFit/>
          </a:bodyPr>
          <a:lstStyle/>
          <a:p>
            <a:r>
              <a:rPr lang="en-US" sz="4000" smtClean="0">
                <a:solidFill>
                  <a:srgbClr val="FF0000"/>
                </a:solidFill>
                <a:latin typeface="Arial-Rounded" pitchFamily="34" charset="0"/>
                <a:ea typeface="Arial-Rounded" pitchFamily="34" charset="0"/>
                <a:cs typeface="Arial-Rounded" pitchFamily="34" charset="0"/>
              </a:rPr>
              <a:t>Dự bị: </a:t>
            </a:r>
            <a:endParaRPr lang="en-US" sz="4000">
              <a:latin typeface="Arial-Rounded" pitchFamily="34" charset="0"/>
              <a:ea typeface="Arial-Rounded" pitchFamily="34" charset="0"/>
              <a:cs typeface="Arial-Rounded" pitchFamily="34" charset="0"/>
            </a:endParaRPr>
          </a:p>
        </p:txBody>
      </p:sp>
      <p:sp>
        <p:nvSpPr>
          <p:cNvPr id="4" name="TextBox 3"/>
          <p:cNvSpPr txBox="1"/>
          <p:nvPr/>
        </p:nvSpPr>
        <p:spPr>
          <a:xfrm>
            <a:off x="2880519" y="1524000"/>
            <a:ext cx="8610600" cy="1938992"/>
          </a:xfrm>
          <a:prstGeom prst="rect">
            <a:avLst/>
          </a:prstGeom>
          <a:noFill/>
        </p:spPr>
        <p:txBody>
          <a:bodyPr wrap="square" rtlCol="0">
            <a:spAutoFit/>
          </a:bodyPr>
          <a:lstStyle/>
          <a:p>
            <a:r>
              <a:rPr lang="en-US" sz="4000" smtClean="0">
                <a:solidFill>
                  <a:srgbClr val="002060"/>
                </a:solidFill>
                <a:latin typeface="Arial-Rounded" pitchFamily="34" charset="0"/>
                <a:ea typeface="Arial-Rounded" pitchFamily="34" charset="0"/>
                <a:cs typeface="Arial-Rounded" pitchFamily="34" charset="0"/>
              </a:rPr>
              <a:t>chưa phải là thành viên chính thức, nhưng có thể thay thế hoặc bổ sung khi cần. </a:t>
            </a:r>
            <a:endParaRPr lang="en-US" sz="4000">
              <a:solidFill>
                <a:srgbClr val="002060"/>
              </a:solidFill>
              <a:latin typeface="Arial-Rounded" pitchFamily="34" charset="0"/>
              <a:ea typeface="Arial-Rounded" pitchFamily="34" charset="0"/>
              <a:cs typeface="Arial-Rounded" pitchFamily="34" charset="0"/>
            </a:endParaRPr>
          </a:p>
        </p:txBody>
      </p:sp>
      <p:sp>
        <p:nvSpPr>
          <p:cNvPr id="14" name="TextBox 13"/>
          <p:cNvSpPr txBox="1"/>
          <p:nvPr/>
        </p:nvSpPr>
        <p:spPr>
          <a:xfrm>
            <a:off x="3866107" y="381000"/>
            <a:ext cx="3981360" cy="769441"/>
          </a:xfrm>
          <a:prstGeom prst="rect">
            <a:avLst/>
          </a:prstGeom>
          <a:noFill/>
        </p:spPr>
        <p:txBody>
          <a:bodyPr wrap="square" rtlCol="0">
            <a:spAutoFit/>
          </a:bodyPr>
          <a:lstStyle/>
          <a:p>
            <a:pPr algn="ctr"/>
            <a:r>
              <a:rPr lang="en-US" sz="4400" b="1" smtClean="0">
                <a:solidFill>
                  <a:srgbClr val="CC0066"/>
                </a:solidFill>
                <a:latin typeface="Microsoft New Tai Lue" pitchFamily="34" charset="0"/>
                <a:ea typeface="Arial-Rounded" pitchFamily="34" charset="0"/>
                <a:cs typeface="Microsoft New Tai Lue" pitchFamily="34" charset="0"/>
              </a:rPr>
              <a:t>Từ ngữ</a:t>
            </a:r>
            <a:endParaRPr lang="en-US" sz="4400" b="1">
              <a:solidFill>
                <a:srgbClr val="CC0066"/>
              </a:solidFill>
              <a:latin typeface="Microsoft New Tai Lue" pitchFamily="34" charset="0"/>
              <a:ea typeface="Arial-Rounded" pitchFamily="34" charset="0"/>
              <a:cs typeface="Microsoft New Tai Lue" pitchFamily="34" charset="0"/>
            </a:endParaRPr>
          </a:p>
        </p:txBody>
      </p:sp>
      <p:pic>
        <p:nvPicPr>
          <p:cNvPr id="2050" name="Picture 2" descr="10 băng ghế dự bị khủng nhất lịch sử: Chỉ cần nghe tên thôi thì bất cứ hàng  thủ nào cũng hãi – Ghiền Bóng Đ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359" y="3657600"/>
            <a:ext cx="4953000" cy="280235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ăng ghế dự bị cả chục tỷ đồng của HAGL"/>
          <p:cNvPicPr>
            <a:picLocks noChangeAspect="1" noChangeArrowheads="1"/>
          </p:cNvPicPr>
          <p:nvPr/>
        </p:nvPicPr>
        <p:blipFill rotWithShape="1">
          <a:blip r:embed="rId3">
            <a:extLst>
              <a:ext uri="{28A0092B-C50C-407E-A947-70E740481C1C}">
                <a14:useLocalDpi xmlns:a14="http://schemas.microsoft.com/office/drawing/2010/main" val="0"/>
              </a:ext>
            </a:extLst>
          </a:blip>
          <a:srcRect b="10476"/>
          <a:stretch/>
        </p:blipFill>
        <p:spPr bwMode="auto">
          <a:xfrm>
            <a:off x="6259348" y="3657600"/>
            <a:ext cx="5536571" cy="2788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299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fade">
                                      <p:cBhvr>
                                        <p:cTn id="22" dur="500"/>
                                        <p:tgtEl>
                                          <p:spTgt spid="2054"/>
                                        </p:tgtEl>
                                      </p:cBhvr>
                                    </p:animEffect>
                                  </p:childTnLst>
                                </p:cTn>
                              </p:par>
                              <p:par>
                                <p:cTn id="23" presetID="10" presetClass="entr" presetSubtype="0" fill="hold" nodeType="with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fade">
                                      <p:cBhvr>
                                        <p:cTn id="2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4069" y="2667000"/>
            <a:ext cx="4286849" cy="3134163"/>
          </a:xfrm>
          <a:prstGeom prst="rect">
            <a:avLst/>
          </a:prstGeom>
        </p:spPr>
      </p:pic>
      <p:grpSp>
        <p:nvGrpSpPr>
          <p:cNvPr id="5" name="Group 4"/>
          <p:cNvGrpSpPr/>
          <p:nvPr/>
        </p:nvGrpSpPr>
        <p:grpSpPr>
          <a:xfrm>
            <a:off x="2728118" y="168947"/>
            <a:ext cx="6705600" cy="3964903"/>
            <a:chOff x="2728118" y="168947"/>
            <a:chExt cx="6705600" cy="3964903"/>
          </a:xfrm>
        </p:grpSpPr>
        <p:pic>
          <p:nvPicPr>
            <p:cNvPr id="3" name="Picture 2"/>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28300" y1="32778" x2="40300" y2="30278"/>
                        </a14:backgroundRemoval>
                      </a14:imgEffect>
                    </a14:imgLayer>
                  </a14:imgProps>
                </a:ext>
                <a:ext uri="{28A0092B-C50C-407E-A947-70E740481C1C}">
                  <a14:useLocalDpi xmlns:a14="http://schemas.microsoft.com/office/drawing/2010/main" val="0"/>
                </a:ext>
              </a:extLst>
            </a:blip>
            <a:srcRect t="26136" r="21478"/>
            <a:stretch/>
          </p:blipFill>
          <p:spPr>
            <a:xfrm>
              <a:off x="2728118" y="168947"/>
              <a:ext cx="6705600" cy="3964903"/>
            </a:xfrm>
            <a:prstGeom prst="rect">
              <a:avLst/>
            </a:prstGeom>
          </p:spPr>
        </p:pic>
        <p:sp>
          <p:nvSpPr>
            <p:cNvPr id="4" name="TextBox 3"/>
            <p:cNvSpPr txBox="1"/>
            <p:nvPr/>
          </p:nvSpPr>
          <p:spPr>
            <a:xfrm>
              <a:off x="5128419" y="495300"/>
              <a:ext cx="3803622" cy="1446550"/>
            </a:xfrm>
            <a:prstGeom prst="rect">
              <a:avLst/>
            </a:prstGeom>
            <a:noFill/>
          </p:spPr>
          <p:txBody>
            <a:bodyPr wrap="square" rtlCol="0">
              <a:spAutoFit/>
            </a:bodyPr>
            <a:lstStyle/>
            <a:p>
              <a:pPr algn="ctr"/>
              <a:r>
                <a:rPr lang="en-US" sz="4400" smtClean="0">
                  <a:latin typeface="Arial-Rounded" pitchFamily="34" charset="0"/>
                  <a:ea typeface="Arial-Rounded" pitchFamily="34" charset="0"/>
                  <a:cs typeface="Arial-Rounded" pitchFamily="34" charset="0"/>
                </a:rPr>
                <a:t>Luyện đọc</a:t>
              </a:r>
            </a:p>
            <a:p>
              <a:pPr algn="ctr"/>
              <a:r>
                <a:rPr lang="en-US" sz="4400" smtClean="0">
                  <a:latin typeface="Arial-Rounded" pitchFamily="34" charset="0"/>
                  <a:ea typeface="Arial-Rounded" pitchFamily="34" charset="0"/>
                  <a:cs typeface="Arial-Rounded" pitchFamily="34" charset="0"/>
                </a:rPr>
                <a:t>theo nhóm</a:t>
              </a:r>
              <a:endParaRPr lang="en-US" sz="4400">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032399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3DE1F8B-C43D-4B7A-8155-BEAC33AC1D49}"/>
              </a:ext>
            </a:extLst>
          </p:cNvPr>
          <p:cNvSpPr txBox="1"/>
          <p:nvPr/>
        </p:nvSpPr>
        <p:spPr>
          <a:xfrm>
            <a:off x="423975" y="935534"/>
            <a:ext cx="11269885" cy="5693866"/>
          </a:xfrm>
          <a:prstGeom prst="rect">
            <a:avLst/>
          </a:prstGeom>
          <a:noFill/>
        </p:spPr>
        <p:txBody>
          <a:bodyPr wrap="square" rtlCol="0">
            <a:spAutoFit/>
          </a:bodyPr>
          <a:lstStyle/>
          <a:p>
            <a:pPr algn="just"/>
            <a:r>
              <a:rPr lang="vi-VN" sz="2600">
                <a:solidFill>
                  <a:srgbClr val="002060"/>
                </a:solidFill>
                <a:latin typeface="Arial-Rounded" pitchFamily="34" charset="0"/>
                <a:ea typeface="Arial-Rounded" pitchFamily="34" charset="0"/>
                <a:cs typeface="Arial-Rounded" pitchFamily="34" charset="0"/>
              </a:rPr>
              <a:t> </a:t>
            </a:r>
            <a:r>
              <a:rPr lang="en-US" sz="2600" smtClean="0">
                <a:solidFill>
                  <a:srgbClr val="002060"/>
                </a:solidFill>
                <a:latin typeface="Arial-Rounded" pitchFamily="34" charset="0"/>
                <a:ea typeface="Arial-Rounded" pitchFamily="34" charset="0"/>
                <a:cs typeface="Arial-Rounded" pitchFamily="34" charset="0"/>
              </a:rPr>
              <a:t>     </a:t>
            </a:r>
            <a:r>
              <a:rPr lang="vi-VN" sz="2600" smtClean="0">
                <a:solidFill>
                  <a:srgbClr val="002060"/>
                </a:solidFill>
                <a:latin typeface="Arial-Rounded" pitchFamily="34" charset="0"/>
                <a:ea typeface="Arial-Rounded" pitchFamily="34" charset="0"/>
                <a:cs typeface="Arial-Rounded" pitchFamily="34" charset="0"/>
              </a:rPr>
              <a:t>Nhìn </a:t>
            </a:r>
            <a:r>
              <a:rPr lang="vi-VN" sz="2600">
                <a:solidFill>
                  <a:srgbClr val="002060"/>
                </a:solidFill>
                <a:latin typeface="Arial-Rounded" pitchFamily="34" charset="0"/>
                <a:ea typeface="Arial-Rounded" pitchFamily="34" charset="0"/>
                <a:cs typeface="Arial-Rounded" pitchFamily="34" charset="0"/>
              </a:rPr>
              <a:t>các bạn đá bóng, gấu con rất muốn chơi cùng. Nhưng thấy gấu con có vẻ chậm chạp và đá bóng không tốt nên chưa đội nào muốn nhận cậu.</a:t>
            </a:r>
          </a:p>
          <a:p>
            <a:pPr algn="just"/>
            <a:r>
              <a:rPr lang="vi-VN" sz="2600">
                <a:solidFill>
                  <a:srgbClr val="002060"/>
                </a:solidFill>
                <a:latin typeface="Arial-Rounded" pitchFamily="34" charset="0"/>
                <a:ea typeface="Arial-Rounded" pitchFamily="34" charset="0"/>
                <a:cs typeface="Arial-Rounded" pitchFamily="34" charset="0"/>
              </a:rPr>
              <a:t>      - Gấu à, cậu làm cầu thủ dự bị nhé! – Khỉ nói.</a:t>
            </a:r>
          </a:p>
          <a:p>
            <a:pPr algn="just"/>
            <a:r>
              <a:rPr lang="vi-VN" sz="2600">
                <a:solidFill>
                  <a:srgbClr val="002060"/>
                </a:solidFill>
                <a:latin typeface="Arial-Rounded" pitchFamily="34" charset="0"/>
                <a:ea typeface="Arial-Rounded" pitchFamily="34" charset="0"/>
                <a:cs typeface="Arial-Rounded" pitchFamily="34" charset="0"/>
              </a:rPr>
              <a:t>      Gấu con hơi buồn nhưng cũng đồng ý. Trong khi chờ được vào sân, gấu đi nhặt bóng cho các bạn. Gấu cố gắng chạy thật nhanh để các bạn không phải chờ lâu.</a:t>
            </a:r>
          </a:p>
          <a:p>
            <a:pPr algn="just"/>
            <a:r>
              <a:rPr lang="vi-VN" sz="2600">
                <a:solidFill>
                  <a:srgbClr val="002060"/>
                </a:solidFill>
                <a:latin typeface="Arial-Rounded" pitchFamily="34" charset="0"/>
                <a:ea typeface="Arial-Rounded" pitchFamily="34" charset="0"/>
                <a:cs typeface="Arial-Rounded" pitchFamily="34" charset="0"/>
              </a:rPr>
              <a:t>      Hằng ngày, gấu đến sân bóng từ sớm để luyện tập. Gấu đá bóng ra xa, chạy đi nhặt rồi đá vào gôn, đá đi đá lại,... Cứ thế, gấu đá bóng ngày càng giỏi hơn.</a:t>
            </a:r>
          </a:p>
          <a:p>
            <a:pPr algn="just"/>
            <a:r>
              <a:rPr lang="vi-VN" sz="2600">
                <a:solidFill>
                  <a:srgbClr val="002060"/>
                </a:solidFill>
                <a:latin typeface="Arial-Rounded" pitchFamily="34" charset="0"/>
                <a:ea typeface="Arial-Rounded" pitchFamily="34" charset="0"/>
                <a:cs typeface="Arial-Rounded" pitchFamily="34" charset="0"/>
              </a:rPr>
              <a:t>      Một hôm, đến sân bóng thấy gấu đang luyện tập, các bạn ngạc nhiên nhìn gấu rồi nói: “Cậu giỏi quá!”, “Này, vào đội tớ nhé!”, “Vào đội tớ đi!”</a:t>
            </a:r>
          </a:p>
          <a:p>
            <a:pPr algn="just"/>
            <a:r>
              <a:rPr lang="vi-VN" sz="2600">
                <a:solidFill>
                  <a:srgbClr val="002060"/>
                </a:solidFill>
                <a:latin typeface="Arial-Rounded" pitchFamily="34" charset="0"/>
                <a:ea typeface="Arial-Rounded" pitchFamily="34" charset="0"/>
                <a:cs typeface="Arial-Rounded" pitchFamily="34" charset="0"/>
              </a:rPr>
              <a:t>      - Tớ nên vào đội nào đây? – Gấu hỏi khỉ.</a:t>
            </a:r>
          </a:p>
          <a:p>
            <a:pPr algn="just"/>
            <a:r>
              <a:rPr lang="vi-VN" sz="2600">
                <a:solidFill>
                  <a:srgbClr val="002060"/>
                </a:solidFill>
                <a:latin typeface="Arial-Rounded" pitchFamily="34" charset="0"/>
                <a:ea typeface="Arial-Rounded" pitchFamily="34" charset="0"/>
                <a:cs typeface="Arial-Rounded" pitchFamily="34" charset="0"/>
              </a:rPr>
              <a:t>      - Hiệp đầu cậu đá cho đội đỏ, hiệp sau cậu đá cho đội xanh. – Khỉ nói.</a:t>
            </a:r>
          </a:p>
          <a:p>
            <a:pPr algn="just"/>
            <a:r>
              <a:rPr lang="vi-VN" sz="2600">
                <a:solidFill>
                  <a:srgbClr val="002060"/>
                </a:solidFill>
                <a:latin typeface="Arial-Rounded" pitchFamily="34" charset="0"/>
                <a:ea typeface="Arial-Rounded" pitchFamily="34" charset="0"/>
                <a:cs typeface="Arial-Rounded" pitchFamily="34" charset="0"/>
              </a:rPr>
              <a:t>      Gấu vui vẻ gật đầu. Cậu nghĩ: “</a:t>
            </a:r>
            <a:r>
              <a:rPr lang="vi-VN" sz="2600" smtClean="0">
                <a:solidFill>
                  <a:srgbClr val="002060"/>
                </a:solidFill>
                <a:latin typeface="Arial-Rounded" pitchFamily="34" charset="0"/>
                <a:ea typeface="Arial-Rounded" pitchFamily="34" charset="0"/>
                <a:cs typeface="Arial-Rounded" pitchFamily="34" charset="0"/>
              </a:rPr>
              <a:t>H</a:t>
            </a:r>
            <a:r>
              <a:rPr lang="en-US" sz="2600" smtClean="0">
                <a:solidFill>
                  <a:srgbClr val="002060"/>
                </a:solidFill>
                <a:latin typeface="Arial-Rounded" pitchFamily="34" charset="0"/>
                <a:ea typeface="Arial-Rounded" pitchFamily="34" charset="0"/>
                <a:cs typeface="Arial-Rounded" pitchFamily="34" charset="0"/>
              </a:rPr>
              <a:t>oá</a:t>
            </a:r>
            <a:r>
              <a:rPr lang="vi-VN" sz="2600" smtClean="0">
                <a:solidFill>
                  <a:srgbClr val="002060"/>
                </a:solidFill>
                <a:latin typeface="Arial-Rounded" pitchFamily="34" charset="0"/>
                <a:ea typeface="Arial-Rounded" pitchFamily="34" charset="0"/>
                <a:cs typeface="Arial-Rounded" pitchFamily="34" charset="0"/>
              </a:rPr>
              <a:t> </a:t>
            </a:r>
            <a:r>
              <a:rPr lang="vi-VN" sz="2600">
                <a:solidFill>
                  <a:srgbClr val="002060"/>
                </a:solidFill>
                <a:latin typeface="Arial-Rounded" pitchFamily="34" charset="0"/>
                <a:ea typeface="Arial-Rounded" pitchFamily="34" charset="0"/>
                <a:cs typeface="Arial-Rounded" pitchFamily="34" charset="0"/>
              </a:rPr>
              <a:t>ra làm cầu thủ dự bị cũng hay nhỉ!”</a:t>
            </a:r>
          </a:p>
          <a:p>
            <a:pPr algn="r"/>
            <a:r>
              <a:rPr lang="vi-VN" sz="2600">
                <a:solidFill>
                  <a:srgbClr val="002060"/>
                </a:solidFill>
                <a:latin typeface="Arial-Rounded" pitchFamily="34" charset="0"/>
                <a:ea typeface="Arial-Rounded" pitchFamily="34" charset="0"/>
                <a:cs typeface="Arial-Rounded" pitchFamily="34" charset="0"/>
              </a:rPr>
              <a:t>(Theo </a:t>
            </a:r>
            <a:r>
              <a:rPr lang="vi-VN" sz="2600" i="1">
                <a:solidFill>
                  <a:srgbClr val="002060"/>
                </a:solidFill>
                <a:latin typeface="Arial-Rounded" pitchFamily="34" charset="0"/>
                <a:ea typeface="Arial-Rounded" pitchFamily="34" charset="0"/>
                <a:cs typeface="Arial-Rounded" pitchFamily="34" charset="0"/>
              </a:rPr>
              <a:t>100 Truyện ngụ ngôn hay nhất</a:t>
            </a:r>
            <a:r>
              <a:rPr lang="vi-VN" sz="2600" smtClean="0">
                <a:solidFill>
                  <a:srgbClr val="002060"/>
                </a:solidFill>
                <a:latin typeface="Arial-Rounded" pitchFamily="34" charset="0"/>
                <a:ea typeface="Arial-Rounded" pitchFamily="34" charset="0"/>
                <a:cs typeface="Arial-Rounded" pitchFamily="34" charset="0"/>
              </a:rPr>
              <a:t>)</a:t>
            </a:r>
            <a:endParaRPr lang="en-US" sz="2600" dirty="0">
              <a:solidFill>
                <a:srgbClr val="002060"/>
              </a:solidFill>
              <a:latin typeface="Arial-Rounded" pitchFamily="34" charset="0"/>
              <a:ea typeface="Arial-Rounded" pitchFamily="34" charset="0"/>
              <a:cs typeface="Arial-Rounded" pitchFamily="34" charset="0"/>
            </a:endParaRPr>
          </a:p>
        </p:txBody>
      </p:sp>
      <p:sp>
        <p:nvSpPr>
          <p:cNvPr id="5" name="TextBox 4">
            <a:extLst>
              <a:ext uri="{FF2B5EF4-FFF2-40B4-BE49-F238E27FC236}">
                <a16:creationId xmlns:a16="http://schemas.microsoft.com/office/drawing/2014/main" xmlns="" id="{EC1E3D26-0FBF-489D-9BF9-77F94C02DE90}"/>
              </a:ext>
            </a:extLst>
          </p:cNvPr>
          <p:cNvSpPr txBox="1"/>
          <p:nvPr/>
        </p:nvSpPr>
        <p:spPr>
          <a:xfrm>
            <a:off x="783000" y="166330"/>
            <a:ext cx="10327119" cy="707886"/>
          </a:xfrm>
          <a:prstGeom prst="rect">
            <a:avLst/>
          </a:prstGeom>
          <a:noFill/>
        </p:spPr>
        <p:txBody>
          <a:bodyPr wrap="square" rtlCol="0">
            <a:spAutoFit/>
          </a:bodyPr>
          <a:lstStyle/>
          <a:p>
            <a:pPr algn="ctr"/>
            <a:r>
              <a:rPr lang="en-US" sz="4000" b="1" smtClean="0">
                <a:solidFill>
                  <a:schemeClr val="accent6"/>
                </a:solidFill>
                <a:latin typeface="Arial-Rounded" pitchFamily="34" charset="0"/>
                <a:ea typeface="Arial-Rounded" pitchFamily="34" charset="0"/>
                <a:cs typeface="Arial-Rounded" pitchFamily="34" charset="0"/>
              </a:rPr>
              <a:t>CẦU THỦ DỰ BỊ</a:t>
            </a:r>
            <a:endParaRPr lang="en-US" sz="4000" b="1" dirty="0">
              <a:solidFill>
                <a:schemeClr val="accent6"/>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7260548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6319" y="725758"/>
            <a:ext cx="5029200" cy="3422236"/>
          </a:xfrm>
          <a:prstGeom prst="rect">
            <a:avLst/>
          </a:prstGeom>
        </p:spPr>
      </p:pic>
      <p:sp>
        <p:nvSpPr>
          <p:cNvPr id="5" name="Subtitle 4"/>
          <p:cNvSpPr>
            <a:spLocks noGrp="1"/>
          </p:cNvSpPr>
          <p:nvPr>
            <p:ph type="subTitle" idx="1"/>
          </p:nvPr>
        </p:nvSpPr>
        <p:spPr>
          <a:xfrm flipH="1">
            <a:off x="6080919" y="5557800"/>
            <a:ext cx="5491928" cy="614400"/>
          </a:xfrm>
        </p:spPr>
        <p:txBody>
          <a:bodyPr/>
          <a:lstStyle/>
          <a:p>
            <a:pPr algn="ctr"/>
            <a:r>
              <a:rPr lang="en-US" sz="6600" smtClean="0">
                <a:solidFill>
                  <a:schemeClr val="tx1"/>
                </a:solidFill>
                <a:latin typeface="Arial-Rounded" pitchFamily="34" charset="0"/>
                <a:ea typeface="Arial-Rounded" pitchFamily="34" charset="0"/>
                <a:cs typeface="Arial-Rounded" pitchFamily="34" charset="0"/>
              </a:rPr>
              <a:t>Thư giãn nào!</a:t>
            </a:r>
            <a:endParaRPr lang="en-US" sz="6600">
              <a:solidFill>
                <a:schemeClr val="tx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9722989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75519" y="762000"/>
            <a:ext cx="11483912" cy="737866"/>
            <a:chOff x="294783" y="915918"/>
            <a:chExt cx="11483912" cy="737866"/>
          </a:xfrm>
        </p:grpSpPr>
        <p:grpSp>
          <p:nvGrpSpPr>
            <p:cNvPr id="4" name="Group 3"/>
            <p:cNvGrpSpPr/>
            <p:nvPr/>
          </p:nvGrpSpPr>
          <p:grpSpPr>
            <a:xfrm>
              <a:off x="294783" y="915918"/>
              <a:ext cx="758018" cy="731520"/>
              <a:chOff x="3065608" y="1727884"/>
              <a:chExt cx="1240358"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1</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978050" y="945898"/>
              <a:ext cx="10800645"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Câu chuyện kể về ai?</a:t>
              </a:r>
              <a:endParaRPr lang="en-US" sz="4000">
                <a:solidFill>
                  <a:srgbClr val="002060"/>
                </a:solidFill>
                <a:latin typeface="Arial-Rounded" pitchFamily="34" charset="0"/>
                <a:ea typeface="Arial-Rounded" pitchFamily="34" charset="0"/>
                <a:cs typeface="Arial-Rounded" pitchFamily="34" charset="0"/>
              </a:endParaRPr>
            </a:p>
          </p:txBody>
        </p:sp>
      </p:grpSp>
      <p:sp>
        <p:nvSpPr>
          <p:cNvPr id="18" name="TextBox 17"/>
          <p:cNvSpPr txBox="1"/>
          <p:nvPr/>
        </p:nvSpPr>
        <p:spPr>
          <a:xfrm>
            <a:off x="1661320" y="2044963"/>
            <a:ext cx="9982200" cy="1323439"/>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Câu chuyện kể về gấu con và các bạn của gấu con.</a:t>
            </a:r>
            <a:endParaRPr lang="en-US" sz="4000">
              <a:solidFill>
                <a:srgbClr val="002060"/>
              </a:solidFill>
              <a:latin typeface="Arial-Rounded" pitchFamily="34" charset="0"/>
              <a:ea typeface="Arial-Rounded" pitchFamily="34" charset="0"/>
              <a:cs typeface="Arial-Rounded" pitchFamily="34" charset="0"/>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311" t="25197" r="15332" b="14684"/>
          <a:stretch/>
        </p:blipFill>
        <p:spPr bwMode="auto">
          <a:xfrm>
            <a:off x="3109119" y="3368403"/>
            <a:ext cx="6437906" cy="3489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574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94519" y="609600"/>
            <a:ext cx="11483912" cy="737866"/>
            <a:chOff x="294783" y="915918"/>
            <a:chExt cx="11483912" cy="737866"/>
          </a:xfrm>
        </p:grpSpPr>
        <p:grpSp>
          <p:nvGrpSpPr>
            <p:cNvPr id="4" name="Group 3"/>
            <p:cNvGrpSpPr/>
            <p:nvPr/>
          </p:nvGrpSpPr>
          <p:grpSpPr>
            <a:xfrm>
              <a:off x="294783" y="915918"/>
              <a:ext cx="758018" cy="731520"/>
              <a:chOff x="3065608" y="1727884"/>
              <a:chExt cx="1240358"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2</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978050" y="945898"/>
              <a:ext cx="10800645"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Vì sao lúc đầu chưa đội nào muốn nhận gấu con?</a:t>
              </a:r>
              <a:endParaRPr lang="en-US" sz="4000">
                <a:solidFill>
                  <a:srgbClr val="002060"/>
                </a:solidFill>
                <a:latin typeface="Arial-Rounded" pitchFamily="34" charset="0"/>
                <a:ea typeface="Arial-Rounded" pitchFamily="34" charset="0"/>
                <a:cs typeface="Arial-Rounded" pitchFamily="34" charset="0"/>
              </a:endParaRPr>
            </a:p>
          </p:txBody>
        </p:sp>
      </p:grpSp>
      <p:sp>
        <p:nvSpPr>
          <p:cNvPr id="18" name="TextBox 17"/>
          <p:cNvSpPr txBox="1"/>
          <p:nvPr/>
        </p:nvSpPr>
        <p:spPr>
          <a:xfrm>
            <a:off x="1277786" y="1600200"/>
            <a:ext cx="9982200" cy="1938992"/>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Lúc đầu chưa đội nào muốn nhận gấu con vì gấu con có vẻ chậm chạp và đá bóng không tốt. </a:t>
            </a:r>
            <a:endParaRPr lang="en-US" sz="4000">
              <a:solidFill>
                <a:srgbClr val="002060"/>
              </a:solidFill>
              <a:latin typeface="Arial-Rounded" pitchFamily="34" charset="0"/>
              <a:ea typeface="Arial-Rounded" pitchFamily="34" charset="0"/>
              <a:cs typeface="Arial-Rounded" pitchFamily="34" charset="0"/>
            </a:endParaRPr>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311" t="25197" r="15332" b="14684"/>
          <a:stretch/>
        </p:blipFill>
        <p:spPr bwMode="auto">
          <a:xfrm>
            <a:off x="3109119" y="3368403"/>
            <a:ext cx="6437906" cy="3489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299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75519" y="609600"/>
            <a:ext cx="11483912" cy="737866"/>
            <a:chOff x="294783" y="915918"/>
            <a:chExt cx="11483912" cy="737866"/>
          </a:xfrm>
        </p:grpSpPr>
        <p:grpSp>
          <p:nvGrpSpPr>
            <p:cNvPr id="4" name="Group 3"/>
            <p:cNvGrpSpPr/>
            <p:nvPr/>
          </p:nvGrpSpPr>
          <p:grpSpPr>
            <a:xfrm>
              <a:off x="294783" y="915918"/>
              <a:ext cx="758018" cy="731520"/>
              <a:chOff x="3065608" y="1727884"/>
              <a:chExt cx="1240358"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3</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978050" y="945898"/>
              <a:ext cx="10800645"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Là cầu thủ dự bị, gấu con đã làm gì?</a:t>
              </a:r>
              <a:endParaRPr lang="en-US" sz="4000">
                <a:solidFill>
                  <a:srgbClr val="002060"/>
                </a:solidFill>
                <a:latin typeface="Arial-Rounded" pitchFamily="34" charset="0"/>
                <a:ea typeface="Arial-Rounded" pitchFamily="34" charset="0"/>
                <a:cs typeface="Arial-Rounded" pitchFamily="34" charset="0"/>
              </a:endParaRPr>
            </a:p>
          </p:txBody>
        </p:sp>
      </p:grpSp>
      <p:sp>
        <p:nvSpPr>
          <p:cNvPr id="18" name="TextBox 17"/>
          <p:cNvSpPr txBox="1"/>
          <p:nvPr/>
        </p:nvSpPr>
        <p:spPr>
          <a:xfrm>
            <a:off x="1661320" y="1600200"/>
            <a:ext cx="9982200" cy="2554545"/>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Là cầu thủ dự bị, gấu con đã đi nhặt bóng cho các bạn. Gấu cố gắng chạy nhanh để các bạn không phải chờ lâu. Hằng ngày, gấu đến sân bóng từ sớm để luyện tập.</a:t>
            </a:r>
            <a:endParaRPr lang="en-US" sz="4000">
              <a:solidFill>
                <a:srgbClr val="002060"/>
              </a:solidFill>
              <a:latin typeface="Arial-Rounded" pitchFamily="34" charset="0"/>
              <a:ea typeface="Arial-Rounded" pitchFamily="34" charset="0"/>
              <a:cs typeface="Arial-Rounded" pitchFamily="34" charset="0"/>
            </a:endParaRPr>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311" t="25197" r="15332" b="14684"/>
          <a:stretch/>
        </p:blipFill>
        <p:spPr bwMode="auto">
          <a:xfrm>
            <a:off x="4329355" y="4462635"/>
            <a:ext cx="3997434" cy="2166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990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400" t="25000" r="20000" b="16666"/>
          <a:stretch/>
        </p:blipFill>
        <p:spPr bwMode="auto">
          <a:xfrm>
            <a:off x="4302312" y="4419755"/>
            <a:ext cx="3526732" cy="228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975519" y="609600"/>
            <a:ext cx="11049000" cy="1353419"/>
            <a:chOff x="294783" y="915918"/>
            <a:chExt cx="11049000" cy="1353419"/>
          </a:xfrm>
        </p:grpSpPr>
        <p:grpSp>
          <p:nvGrpSpPr>
            <p:cNvPr id="4" name="Group 3"/>
            <p:cNvGrpSpPr/>
            <p:nvPr/>
          </p:nvGrpSpPr>
          <p:grpSpPr>
            <a:xfrm>
              <a:off x="294783" y="915918"/>
              <a:ext cx="758018" cy="731520"/>
              <a:chOff x="3065608" y="1727884"/>
              <a:chExt cx="1240358"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2060"/>
                    </a:solidFill>
                    <a:latin typeface="Arial Rounded MT Bold" pitchFamily="34" charset="0"/>
                    <a:ea typeface="Arial-Rounded" pitchFamily="34" charset="0"/>
                    <a:cs typeface="Arial-Rounded" pitchFamily="34" charset="0"/>
                  </a:rPr>
                  <a:t>4</a:t>
                </a:r>
              </a:p>
            </p:txBody>
          </p:sp>
        </p:grpSp>
        <p:sp>
          <p:nvSpPr>
            <p:cNvPr id="5" name="TextBox 4"/>
            <p:cNvSpPr txBox="1"/>
            <p:nvPr/>
          </p:nvSpPr>
          <p:spPr>
            <a:xfrm>
              <a:off x="978050" y="945898"/>
              <a:ext cx="10365733" cy="1323439"/>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Vì sao cuối cùng cả hai đội đều muốn gấu con về đội của mình?</a:t>
              </a:r>
              <a:endParaRPr lang="en-US" sz="4000">
                <a:solidFill>
                  <a:srgbClr val="002060"/>
                </a:solidFill>
                <a:latin typeface="Arial-Rounded" pitchFamily="34" charset="0"/>
                <a:ea typeface="Arial-Rounded" pitchFamily="34" charset="0"/>
                <a:cs typeface="Arial-Rounded" pitchFamily="34" charset="0"/>
              </a:endParaRPr>
            </a:p>
          </p:txBody>
        </p:sp>
      </p:grpSp>
      <p:sp>
        <p:nvSpPr>
          <p:cNvPr id="18" name="TextBox 17"/>
          <p:cNvSpPr txBox="1"/>
          <p:nvPr/>
        </p:nvSpPr>
        <p:spPr>
          <a:xfrm>
            <a:off x="1661320" y="2105561"/>
            <a:ext cx="9982200" cy="1938992"/>
          </a:xfrm>
          <a:prstGeom prst="rect">
            <a:avLst/>
          </a:prstGeom>
          <a:noFill/>
        </p:spPr>
        <p:txBody>
          <a:bodyPr wrap="square" rtlCol="0">
            <a:spAutoFit/>
          </a:bodyPr>
          <a:lstStyle/>
          <a:p>
            <a:pPr algn="just"/>
            <a:r>
              <a:rPr lang="en-US" sz="4000">
                <a:solidFill>
                  <a:srgbClr val="002060"/>
                </a:solidFill>
                <a:latin typeface="Arial-Rounded" pitchFamily="34" charset="0"/>
                <a:ea typeface="Arial-Rounded" pitchFamily="34" charset="0"/>
                <a:cs typeface="Arial-Rounded" pitchFamily="34" charset="0"/>
              </a:rPr>
              <a:t>Cuối cùng cả hai đội đều muốn gấu con về đội của mình vì gấu </a:t>
            </a:r>
            <a:r>
              <a:rPr lang="en-US" sz="4000" smtClean="0">
                <a:solidFill>
                  <a:srgbClr val="002060"/>
                </a:solidFill>
                <a:latin typeface="Arial-Rounded" pitchFamily="34" charset="0"/>
                <a:ea typeface="Arial-Rounded" pitchFamily="34" charset="0"/>
                <a:cs typeface="Arial-Rounded" pitchFamily="34" charset="0"/>
              </a:rPr>
              <a:t>đã đá </a:t>
            </a:r>
            <a:r>
              <a:rPr lang="en-US" sz="4000">
                <a:solidFill>
                  <a:srgbClr val="002060"/>
                </a:solidFill>
                <a:latin typeface="Arial-Rounded" pitchFamily="34" charset="0"/>
                <a:ea typeface="Arial-Rounded" pitchFamily="34" charset="0"/>
                <a:cs typeface="Arial-Rounded" pitchFamily="34" charset="0"/>
              </a:rPr>
              <a:t>bóng giỏi sau khi </a:t>
            </a:r>
            <a:r>
              <a:rPr lang="en-US" sz="4000" smtClean="0">
                <a:solidFill>
                  <a:srgbClr val="002060"/>
                </a:solidFill>
                <a:latin typeface="Arial-Rounded" pitchFamily="34" charset="0"/>
                <a:ea typeface="Arial-Rounded" pitchFamily="34" charset="0"/>
                <a:cs typeface="Arial-Rounded" pitchFamily="34" charset="0"/>
              </a:rPr>
              <a:t>luyện </a:t>
            </a:r>
            <a:r>
              <a:rPr lang="en-US" sz="4000">
                <a:solidFill>
                  <a:srgbClr val="002060"/>
                </a:solidFill>
                <a:latin typeface="Arial-Rounded" pitchFamily="34" charset="0"/>
                <a:ea typeface="Arial-Rounded" pitchFamily="34" charset="0"/>
                <a:cs typeface="Arial-Rounded" pitchFamily="34" charset="0"/>
              </a:rPr>
              <a:t>tập chăm chỉ.</a:t>
            </a:r>
            <a:endParaRPr lang="vi-VN" sz="4000" i="1">
              <a:solidFill>
                <a:srgbClr val="00206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97547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83DE1F8B-C43D-4B7A-8155-BEAC33AC1D49}"/>
              </a:ext>
            </a:extLst>
          </p:cNvPr>
          <p:cNvSpPr txBox="1"/>
          <p:nvPr/>
        </p:nvSpPr>
        <p:spPr>
          <a:xfrm>
            <a:off x="423975" y="935534"/>
            <a:ext cx="11269885" cy="5693866"/>
          </a:xfrm>
          <a:prstGeom prst="rect">
            <a:avLst/>
          </a:prstGeom>
          <a:noFill/>
        </p:spPr>
        <p:txBody>
          <a:bodyPr wrap="square" rtlCol="0">
            <a:spAutoFit/>
          </a:bodyPr>
          <a:lstStyle/>
          <a:p>
            <a:pPr algn="just"/>
            <a:r>
              <a:rPr lang="vi-VN" sz="2600">
                <a:solidFill>
                  <a:srgbClr val="002060"/>
                </a:solidFill>
                <a:latin typeface="Arial-Rounded" pitchFamily="34" charset="0"/>
                <a:ea typeface="Arial-Rounded" pitchFamily="34" charset="0"/>
                <a:cs typeface="Arial-Rounded" pitchFamily="34" charset="0"/>
              </a:rPr>
              <a:t> </a:t>
            </a:r>
            <a:r>
              <a:rPr lang="en-US" sz="2600" smtClean="0">
                <a:solidFill>
                  <a:srgbClr val="002060"/>
                </a:solidFill>
                <a:latin typeface="Arial-Rounded" pitchFamily="34" charset="0"/>
                <a:ea typeface="Arial-Rounded" pitchFamily="34" charset="0"/>
                <a:cs typeface="Arial-Rounded" pitchFamily="34" charset="0"/>
              </a:rPr>
              <a:t>     </a:t>
            </a:r>
            <a:r>
              <a:rPr lang="vi-VN" sz="2600" smtClean="0">
                <a:solidFill>
                  <a:srgbClr val="002060"/>
                </a:solidFill>
                <a:latin typeface="Arial-Rounded" pitchFamily="34" charset="0"/>
                <a:ea typeface="Arial-Rounded" pitchFamily="34" charset="0"/>
                <a:cs typeface="Arial-Rounded" pitchFamily="34" charset="0"/>
              </a:rPr>
              <a:t>Nhìn </a:t>
            </a:r>
            <a:r>
              <a:rPr lang="vi-VN" sz="2600">
                <a:solidFill>
                  <a:srgbClr val="002060"/>
                </a:solidFill>
                <a:latin typeface="Arial-Rounded" pitchFamily="34" charset="0"/>
                <a:ea typeface="Arial-Rounded" pitchFamily="34" charset="0"/>
                <a:cs typeface="Arial-Rounded" pitchFamily="34" charset="0"/>
              </a:rPr>
              <a:t>các bạn đá bóng, gấu con rất muốn chơi cùng. Nhưng thấy gấu con có vẻ chậm chạp và đá bóng không tốt nên chưa đội nào muốn nhận cậu.</a:t>
            </a:r>
          </a:p>
          <a:p>
            <a:pPr algn="just"/>
            <a:r>
              <a:rPr lang="vi-VN" sz="2600">
                <a:solidFill>
                  <a:srgbClr val="002060"/>
                </a:solidFill>
                <a:latin typeface="Arial-Rounded" pitchFamily="34" charset="0"/>
                <a:ea typeface="Arial-Rounded" pitchFamily="34" charset="0"/>
                <a:cs typeface="Arial-Rounded" pitchFamily="34" charset="0"/>
              </a:rPr>
              <a:t>      - Gấu à, cậu làm cầu thủ dự bị nhé! – Khỉ nói.</a:t>
            </a:r>
          </a:p>
          <a:p>
            <a:pPr algn="just"/>
            <a:r>
              <a:rPr lang="vi-VN" sz="2600">
                <a:solidFill>
                  <a:srgbClr val="002060"/>
                </a:solidFill>
                <a:latin typeface="Arial-Rounded" pitchFamily="34" charset="0"/>
                <a:ea typeface="Arial-Rounded" pitchFamily="34" charset="0"/>
                <a:cs typeface="Arial-Rounded" pitchFamily="34" charset="0"/>
              </a:rPr>
              <a:t>      Gấu con hơi buồn nhưng cũng đồng ý. Trong khi chờ được vào sân, gấu đi nhặt bóng cho các bạn. Gấu cố gắng chạy thật nhanh để các bạn không phải chờ lâu.</a:t>
            </a:r>
          </a:p>
          <a:p>
            <a:pPr algn="just"/>
            <a:r>
              <a:rPr lang="vi-VN" sz="2600">
                <a:solidFill>
                  <a:srgbClr val="002060"/>
                </a:solidFill>
                <a:latin typeface="Arial-Rounded" pitchFamily="34" charset="0"/>
                <a:ea typeface="Arial-Rounded" pitchFamily="34" charset="0"/>
                <a:cs typeface="Arial-Rounded" pitchFamily="34" charset="0"/>
              </a:rPr>
              <a:t>      Hằng ngày, gấu đến sân bóng từ sớm để luyện tập. Gấu đá bóng ra xa, chạy đi nhặt rồi đá vào gôn, đá đi đá lại,... Cứ thế, gấu đá bóng ngày càng giỏi hơn.</a:t>
            </a:r>
          </a:p>
          <a:p>
            <a:pPr algn="just"/>
            <a:r>
              <a:rPr lang="vi-VN" sz="2600">
                <a:solidFill>
                  <a:srgbClr val="002060"/>
                </a:solidFill>
                <a:latin typeface="Arial-Rounded" pitchFamily="34" charset="0"/>
                <a:ea typeface="Arial-Rounded" pitchFamily="34" charset="0"/>
                <a:cs typeface="Arial-Rounded" pitchFamily="34" charset="0"/>
              </a:rPr>
              <a:t>      Một hôm, đến sân bóng thấy gấu đang luyện tập, các bạn ngạc nhiên nhìn gấu rồi nói: “Cậu giỏi quá!”, “Này, vào đội tớ nhé!”, “Vào đội tớ đi!”</a:t>
            </a:r>
          </a:p>
          <a:p>
            <a:pPr algn="just"/>
            <a:r>
              <a:rPr lang="vi-VN" sz="2600">
                <a:solidFill>
                  <a:srgbClr val="002060"/>
                </a:solidFill>
                <a:latin typeface="Arial-Rounded" pitchFamily="34" charset="0"/>
                <a:ea typeface="Arial-Rounded" pitchFamily="34" charset="0"/>
                <a:cs typeface="Arial-Rounded" pitchFamily="34" charset="0"/>
              </a:rPr>
              <a:t>      - Tớ nên vào đội nào đây? – Gấu hỏi khỉ.</a:t>
            </a:r>
          </a:p>
          <a:p>
            <a:pPr algn="just"/>
            <a:r>
              <a:rPr lang="vi-VN" sz="2600">
                <a:solidFill>
                  <a:srgbClr val="002060"/>
                </a:solidFill>
                <a:latin typeface="Arial-Rounded" pitchFamily="34" charset="0"/>
                <a:ea typeface="Arial-Rounded" pitchFamily="34" charset="0"/>
                <a:cs typeface="Arial-Rounded" pitchFamily="34" charset="0"/>
              </a:rPr>
              <a:t>      - Hiệp đầu cậu đá cho đội đỏ, hiệp sau cậu đá cho đội xanh. – Khỉ nói.</a:t>
            </a:r>
          </a:p>
          <a:p>
            <a:pPr algn="just"/>
            <a:r>
              <a:rPr lang="vi-VN" sz="2600">
                <a:solidFill>
                  <a:srgbClr val="002060"/>
                </a:solidFill>
                <a:latin typeface="Arial-Rounded" pitchFamily="34" charset="0"/>
                <a:ea typeface="Arial-Rounded" pitchFamily="34" charset="0"/>
                <a:cs typeface="Arial-Rounded" pitchFamily="34" charset="0"/>
              </a:rPr>
              <a:t>      Gấu vui vẻ gật đầu. Cậu nghĩ: “</a:t>
            </a:r>
            <a:r>
              <a:rPr lang="vi-VN" sz="2600" smtClean="0">
                <a:solidFill>
                  <a:srgbClr val="002060"/>
                </a:solidFill>
                <a:latin typeface="Arial-Rounded" pitchFamily="34" charset="0"/>
                <a:ea typeface="Arial-Rounded" pitchFamily="34" charset="0"/>
                <a:cs typeface="Arial-Rounded" pitchFamily="34" charset="0"/>
              </a:rPr>
              <a:t>H</a:t>
            </a:r>
            <a:r>
              <a:rPr lang="en-US" sz="2600" smtClean="0">
                <a:solidFill>
                  <a:srgbClr val="002060"/>
                </a:solidFill>
                <a:latin typeface="Arial-Rounded" pitchFamily="34" charset="0"/>
                <a:ea typeface="Arial-Rounded" pitchFamily="34" charset="0"/>
                <a:cs typeface="Arial-Rounded" pitchFamily="34" charset="0"/>
              </a:rPr>
              <a:t>oá</a:t>
            </a:r>
            <a:r>
              <a:rPr lang="vi-VN" sz="2600" smtClean="0">
                <a:solidFill>
                  <a:srgbClr val="002060"/>
                </a:solidFill>
                <a:latin typeface="Arial-Rounded" pitchFamily="34" charset="0"/>
                <a:ea typeface="Arial-Rounded" pitchFamily="34" charset="0"/>
                <a:cs typeface="Arial-Rounded" pitchFamily="34" charset="0"/>
              </a:rPr>
              <a:t> </a:t>
            </a:r>
            <a:r>
              <a:rPr lang="vi-VN" sz="2600">
                <a:solidFill>
                  <a:srgbClr val="002060"/>
                </a:solidFill>
                <a:latin typeface="Arial-Rounded" pitchFamily="34" charset="0"/>
                <a:ea typeface="Arial-Rounded" pitchFamily="34" charset="0"/>
                <a:cs typeface="Arial-Rounded" pitchFamily="34" charset="0"/>
              </a:rPr>
              <a:t>ra làm cầu thủ dự bị cũng hay nhỉ!”</a:t>
            </a:r>
          </a:p>
          <a:p>
            <a:pPr algn="r"/>
            <a:r>
              <a:rPr lang="vi-VN" sz="2600">
                <a:solidFill>
                  <a:srgbClr val="002060"/>
                </a:solidFill>
                <a:latin typeface="Arial-Rounded" pitchFamily="34" charset="0"/>
                <a:ea typeface="Arial-Rounded" pitchFamily="34" charset="0"/>
                <a:cs typeface="Arial-Rounded" pitchFamily="34" charset="0"/>
              </a:rPr>
              <a:t>(Theo </a:t>
            </a:r>
            <a:r>
              <a:rPr lang="vi-VN" sz="2600" i="1">
                <a:solidFill>
                  <a:srgbClr val="002060"/>
                </a:solidFill>
                <a:latin typeface="Arial-Rounded" pitchFamily="34" charset="0"/>
                <a:ea typeface="Arial-Rounded" pitchFamily="34" charset="0"/>
                <a:cs typeface="Arial-Rounded" pitchFamily="34" charset="0"/>
              </a:rPr>
              <a:t>100 Truyện ngụ ngôn hay nhất</a:t>
            </a:r>
            <a:r>
              <a:rPr lang="vi-VN" sz="2600" smtClean="0">
                <a:solidFill>
                  <a:srgbClr val="002060"/>
                </a:solidFill>
                <a:latin typeface="Arial-Rounded" pitchFamily="34" charset="0"/>
                <a:ea typeface="Arial-Rounded" pitchFamily="34" charset="0"/>
                <a:cs typeface="Arial-Rounded" pitchFamily="34" charset="0"/>
              </a:rPr>
              <a:t>)</a:t>
            </a:r>
            <a:endParaRPr lang="en-US" sz="2600" dirty="0">
              <a:solidFill>
                <a:srgbClr val="002060"/>
              </a:solidFill>
              <a:latin typeface="Arial-Rounded" pitchFamily="34" charset="0"/>
              <a:ea typeface="Arial-Rounded" pitchFamily="34" charset="0"/>
              <a:cs typeface="Arial-Rounded" pitchFamily="34" charset="0"/>
            </a:endParaRPr>
          </a:p>
        </p:txBody>
      </p:sp>
      <p:sp>
        <p:nvSpPr>
          <p:cNvPr id="7" name="TextBox 6">
            <a:extLst>
              <a:ext uri="{FF2B5EF4-FFF2-40B4-BE49-F238E27FC236}">
                <a16:creationId xmlns:a16="http://schemas.microsoft.com/office/drawing/2014/main" xmlns="" id="{EC1E3D26-0FBF-489D-9BF9-77F94C02DE90}"/>
              </a:ext>
            </a:extLst>
          </p:cNvPr>
          <p:cNvSpPr txBox="1"/>
          <p:nvPr/>
        </p:nvSpPr>
        <p:spPr>
          <a:xfrm>
            <a:off x="783000" y="166330"/>
            <a:ext cx="10327119" cy="707886"/>
          </a:xfrm>
          <a:prstGeom prst="rect">
            <a:avLst/>
          </a:prstGeom>
          <a:noFill/>
        </p:spPr>
        <p:txBody>
          <a:bodyPr wrap="square" rtlCol="0">
            <a:spAutoFit/>
          </a:bodyPr>
          <a:lstStyle/>
          <a:p>
            <a:pPr algn="ctr"/>
            <a:r>
              <a:rPr lang="en-US" sz="4000" b="1" smtClean="0">
                <a:solidFill>
                  <a:schemeClr val="accent6"/>
                </a:solidFill>
                <a:latin typeface="Arial-Rounded" pitchFamily="34" charset="0"/>
                <a:ea typeface="Arial-Rounded" pitchFamily="34" charset="0"/>
                <a:cs typeface="Arial-Rounded" pitchFamily="34" charset="0"/>
              </a:rPr>
              <a:t>CẦU THỦ DỰ BỊ</a:t>
            </a:r>
            <a:endParaRPr lang="en-US" sz="4000" b="1" dirty="0">
              <a:solidFill>
                <a:schemeClr val="accent6"/>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1734689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96" t="33160" r="89898" b="54167"/>
          <a:stretch/>
        </p:blipFill>
        <p:spPr bwMode="auto">
          <a:xfrm>
            <a:off x="43258" y="762000"/>
            <a:ext cx="1028700" cy="92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1121650" y="762000"/>
            <a:ext cx="10750470" cy="763248"/>
            <a:chOff x="292250" y="915918"/>
            <a:chExt cx="10750470" cy="763248"/>
          </a:xfrm>
        </p:grpSpPr>
        <p:grpSp>
          <p:nvGrpSpPr>
            <p:cNvPr id="4" name="Group 3"/>
            <p:cNvGrpSpPr/>
            <p:nvPr/>
          </p:nvGrpSpPr>
          <p:grpSpPr>
            <a:xfrm>
              <a:off x="292250" y="915918"/>
              <a:ext cx="731520" cy="731520"/>
              <a:chOff x="3061467" y="1727884"/>
              <a:chExt cx="1197000"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061467" y="1937044"/>
                <a:ext cx="1197000"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1</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995274" y="971280"/>
              <a:ext cx="10047446"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Câu nào trong bài là lời khen?</a:t>
              </a:r>
              <a:endParaRPr lang="en-US" sz="4000">
                <a:solidFill>
                  <a:srgbClr val="002060"/>
                </a:solidFill>
                <a:latin typeface="Arial-Rounded" pitchFamily="34" charset="0"/>
                <a:ea typeface="Arial-Rounded" pitchFamily="34" charset="0"/>
                <a:cs typeface="Arial-Rounded" pitchFamily="34" charset="0"/>
              </a:endParaRPr>
            </a:p>
          </p:txBody>
        </p:sp>
      </p:grpSp>
      <p:sp>
        <p:nvSpPr>
          <p:cNvPr id="26" name="TextBox 25"/>
          <p:cNvSpPr txBox="1"/>
          <p:nvPr/>
        </p:nvSpPr>
        <p:spPr>
          <a:xfrm>
            <a:off x="1824674" y="1905000"/>
            <a:ext cx="9982200" cy="1323439"/>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Lời khen trong bài là:</a:t>
            </a:r>
          </a:p>
          <a:p>
            <a:pPr algn="just"/>
            <a:r>
              <a:rPr lang="en-US" sz="4000" i="1" smtClean="0">
                <a:solidFill>
                  <a:srgbClr val="002060"/>
                </a:solidFill>
                <a:latin typeface="Arial-Rounded" pitchFamily="34" charset="0"/>
                <a:ea typeface="Arial-Rounded" pitchFamily="34" charset="0"/>
                <a:cs typeface="Arial-Rounded" pitchFamily="34" charset="0"/>
              </a:rPr>
              <a:t>Cậu giỏi quá!</a:t>
            </a:r>
            <a:endParaRPr lang="vi-VN" sz="4000" i="1">
              <a:solidFill>
                <a:srgbClr val="002060"/>
              </a:solidFill>
              <a:latin typeface="Arial-Rounded" pitchFamily="34" charset="0"/>
              <a:ea typeface="Arial-Rounded" pitchFamily="34" charset="0"/>
              <a:cs typeface="Arial-Rounded" pitchFamily="34" charset="0"/>
            </a:endParaRP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r="7934" b="8359"/>
          <a:stretch/>
        </p:blipFill>
        <p:spPr>
          <a:xfrm>
            <a:off x="5204213" y="3512589"/>
            <a:ext cx="3111997" cy="3345411"/>
          </a:xfrm>
          <a:prstGeom prst="rect">
            <a:avLst/>
          </a:prstGeom>
        </p:spPr>
      </p:pic>
    </p:spTree>
    <p:extLst>
      <p:ext uri="{BB962C8B-B14F-4D97-AF65-F5344CB8AC3E}">
        <p14:creationId xmlns:p14="http://schemas.microsoft.com/office/powerpoint/2010/main" val="272042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ài Hát Đá Bóng - Giải Điệu Mầm Non &amp; Nhạc Thiếu Nhi Vui Nhộn Sôi Động - Vn Children's Music.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154" y="-11769"/>
            <a:ext cx="12155683" cy="6838172"/>
          </a:xfrm>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46875" b="60807" l="6662" r="17130">
                        <a14:foregroundMark x1="9004" y1="59375" x2="15886" y2="59375"/>
                      </a14:backgroundRemoval>
                    </a14:imgEffect>
                  </a14:imgLayer>
                </a14:imgProps>
              </a:ext>
              <a:ext uri="{28A0092B-C50C-407E-A947-70E740481C1C}">
                <a14:useLocalDpi xmlns:a14="http://schemas.microsoft.com/office/drawing/2010/main" val="0"/>
              </a:ext>
            </a:extLst>
          </a:blip>
          <a:srcRect l="6587" t="48301" r="82229" b="39418"/>
          <a:stretch/>
        </p:blipFill>
        <p:spPr bwMode="auto">
          <a:xfrm>
            <a:off x="213519" y="228600"/>
            <a:ext cx="1455149" cy="89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038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1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78049" y="848620"/>
            <a:ext cx="10824139" cy="2014607"/>
            <a:chOff x="294780" y="915918"/>
            <a:chExt cx="10824139" cy="2014607"/>
          </a:xfrm>
        </p:grpSpPr>
        <p:grpSp>
          <p:nvGrpSpPr>
            <p:cNvPr id="4" name="Group 3"/>
            <p:cNvGrpSpPr/>
            <p:nvPr/>
          </p:nvGrpSpPr>
          <p:grpSpPr>
            <a:xfrm>
              <a:off x="294780" y="915918"/>
              <a:ext cx="748039" cy="731520"/>
              <a:chOff x="3065608" y="1727884"/>
              <a:chExt cx="1224031"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092639" y="1937044"/>
                <a:ext cx="1197000"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2</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1071473" y="991533"/>
              <a:ext cx="10047446" cy="1938992"/>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Nếu là bạn của gấu con trong câu chuyện trên, em sẽ nói lời chúc mừng gấu con như thế nào? Đoán xem, gấu con sẽ trả lời em ra sao?</a:t>
              </a:r>
              <a:endParaRPr lang="en-US" sz="4000">
                <a:solidFill>
                  <a:srgbClr val="002060"/>
                </a:solidFill>
                <a:latin typeface="Arial-Rounded" pitchFamily="34" charset="0"/>
                <a:ea typeface="Arial-Rounded" pitchFamily="34" charset="0"/>
                <a:cs typeface="Arial-Rounded" pitchFamily="34" charset="0"/>
              </a:endParaRPr>
            </a:p>
          </p:txBody>
        </p:sp>
      </p:gr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4734" b="12592"/>
          <a:stretch/>
        </p:blipFill>
        <p:spPr>
          <a:xfrm>
            <a:off x="4480719" y="3327071"/>
            <a:ext cx="3556000" cy="3523672"/>
          </a:xfrm>
          <a:prstGeom prst="rect">
            <a:avLst/>
          </a:prstGeom>
        </p:spPr>
      </p:pic>
    </p:spTree>
    <p:extLst>
      <p:ext uri="{BB962C8B-B14F-4D97-AF65-F5344CB8AC3E}">
        <p14:creationId xmlns:p14="http://schemas.microsoft.com/office/powerpoint/2010/main" val="18757517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b="7168"/>
          <a:stretch/>
        </p:blipFill>
        <p:spPr>
          <a:xfrm>
            <a:off x="2134224" y="-572814"/>
            <a:ext cx="7840407" cy="7278414"/>
          </a:xfrm>
          <a:prstGeom prst="rect">
            <a:avLst/>
          </a:prstGeom>
        </p:spPr>
      </p:pic>
      <p:sp>
        <p:nvSpPr>
          <p:cNvPr id="12" name="Title 1"/>
          <p:cNvSpPr txBox="1">
            <a:spLocks/>
          </p:cNvSpPr>
          <p:nvPr/>
        </p:nvSpPr>
        <p:spPr>
          <a:xfrm>
            <a:off x="2723746" y="1408385"/>
            <a:ext cx="6411885" cy="1143000"/>
          </a:xfrm>
          <a:prstGeom prst="rect">
            <a:avLst/>
          </a:prstGeom>
        </p:spPr>
        <p:txBody>
          <a:bodyP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6000" smtClean="0">
                <a:solidFill>
                  <a:srgbClr val="002060"/>
                </a:solidFill>
                <a:latin typeface="Arial" pitchFamily="34" charset="0"/>
                <a:ea typeface="Arial-Rounded" pitchFamily="34" charset="0"/>
                <a:cs typeface="Arial" pitchFamily="34" charset="0"/>
              </a:rPr>
              <a:t>Củng cố</a:t>
            </a:r>
            <a:endParaRPr lang="en-US" sz="6000">
              <a:solidFill>
                <a:srgbClr val="002060"/>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16842573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209" y="5486400"/>
            <a:ext cx="10668000" cy="1226585"/>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lvl="0">
              <a:buClrTx/>
              <a:defRPr/>
            </a:pPr>
            <a:r>
              <a:rPr lang="en-US" sz="4400" smtClean="0">
                <a:solidFill>
                  <a:schemeClr val="bg1"/>
                </a:solidFill>
                <a:latin typeface="Arial-Rounded" pitchFamily="34" charset="0"/>
                <a:ea typeface="Arial-Rounded" pitchFamily="34" charset="0"/>
                <a:cs typeface="Arial-Rounded" pitchFamily="34" charset="0"/>
              </a:rPr>
              <a:t>C. Chậm chạp</a:t>
            </a:r>
            <a:endParaRPr lang="vi-VN" sz="4400" dirty="0">
              <a:solidFill>
                <a:schemeClr val="bg1"/>
              </a:solidFill>
              <a:latin typeface="Arial-Rounded" pitchFamily="34" charset="0"/>
              <a:ea typeface="Arial-Rounded" pitchFamily="34" charset="0"/>
              <a:cs typeface="Arial-Rounded" pitchFamily="34" charset="0"/>
            </a:endParaRPr>
          </a:p>
        </p:txBody>
      </p:sp>
      <p:sp>
        <p:nvSpPr>
          <p:cNvPr id="3" name="Rectangle 2"/>
          <p:cNvSpPr/>
          <p:nvPr/>
        </p:nvSpPr>
        <p:spPr>
          <a:xfrm>
            <a:off x="683209" y="3962400"/>
            <a:ext cx="10668000" cy="1257957"/>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r>
              <a:rPr lang="en-US" sz="4400" smtClean="0">
                <a:solidFill>
                  <a:schemeClr val="bg1"/>
                </a:solidFill>
                <a:latin typeface="Arial-Rounded" pitchFamily="34" charset="0"/>
                <a:ea typeface="Arial-Rounded" pitchFamily="34" charset="0"/>
                <a:cs typeface="Arial-Rounded" pitchFamily="34" charset="0"/>
              </a:rPr>
              <a:t>B. Nhanh nhẹn</a:t>
            </a:r>
            <a:endParaRPr lang="en-US" sz="4400" dirty="0">
              <a:solidFill>
                <a:schemeClr val="bg1"/>
              </a:solidFill>
              <a:latin typeface="Arial-Rounded" pitchFamily="34" charset="0"/>
              <a:ea typeface="Arial-Rounded" pitchFamily="34" charset="0"/>
              <a:cs typeface="Arial-Rounded"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35822" y="5708321"/>
            <a:ext cx="798097" cy="782741"/>
          </a:xfrm>
          <a:prstGeom prst="rect">
            <a:avLst/>
          </a:prstGeom>
          <a:solidFill>
            <a:schemeClr val="tx1">
              <a:lumMod val="50000"/>
              <a:lumOff val="50000"/>
            </a:schemeClr>
          </a:solidFill>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64943" y="4219097"/>
            <a:ext cx="807556" cy="778352"/>
          </a:xfrm>
          <a:prstGeom prst="rect">
            <a:avLst/>
          </a:prstGeom>
          <a:solidFill>
            <a:schemeClr val="tx1">
              <a:lumMod val="50000"/>
              <a:lumOff val="50000"/>
            </a:schemeClr>
          </a:solidFill>
        </p:spPr>
      </p:pic>
      <p:sp>
        <p:nvSpPr>
          <p:cNvPr id="6" name="Rectangle 5"/>
          <p:cNvSpPr/>
          <p:nvPr/>
        </p:nvSpPr>
        <p:spPr>
          <a:xfrm>
            <a:off x="683209" y="2467574"/>
            <a:ext cx="10668000" cy="1222684"/>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r>
              <a:rPr lang="en-US" sz="4400">
                <a:solidFill>
                  <a:schemeClr val="bg1"/>
                </a:solidFill>
                <a:latin typeface="Arial-Rounded" pitchFamily="34" charset="0"/>
                <a:ea typeface="Arial-Rounded" pitchFamily="34" charset="0"/>
                <a:cs typeface="Arial-Rounded" pitchFamily="34" charset="0"/>
              </a:rPr>
              <a:t>A</a:t>
            </a:r>
            <a:r>
              <a:rPr lang="en-US" sz="4400" smtClean="0">
                <a:solidFill>
                  <a:schemeClr val="bg1"/>
                </a:solidFill>
                <a:latin typeface="Arial-Rounded" pitchFamily="34" charset="0"/>
                <a:ea typeface="Arial-Rounded" pitchFamily="34" charset="0"/>
                <a:cs typeface="Arial-Rounded" pitchFamily="34" charset="0"/>
              </a:rPr>
              <a:t>. Ốm yếu</a:t>
            </a:r>
            <a:endParaRPr lang="en-US" sz="4400" dirty="0">
              <a:solidFill>
                <a:schemeClr val="bg1"/>
              </a:solidFill>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52453" y="2696561"/>
            <a:ext cx="807556" cy="778352"/>
          </a:xfrm>
          <a:prstGeom prst="rect">
            <a:avLst/>
          </a:prstGeom>
          <a:solidFill>
            <a:schemeClr val="tx1">
              <a:lumMod val="50000"/>
              <a:lumOff val="50000"/>
            </a:schemeClr>
          </a:solidFill>
        </p:spPr>
      </p:pic>
      <p:sp>
        <p:nvSpPr>
          <p:cNvPr id="8" name="Rectangle 7"/>
          <p:cNvSpPr/>
          <p:nvPr/>
        </p:nvSpPr>
        <p:spPr>
          <a:xfrm>
            <a:off x="488097" y="381000"/>
            <a:ext cx="11064240" cy="1600240"/>
          </a:xfrm>
          <a:prstGeom prst="rect">
            <a:avLst/>
          </a:prstGeom>
          <a:solidFill>
            <a:schemeClr val="tx1">
              <a:lumMod val="50000"/>
              <a:lumOff val="50000"/>
            </a:schemeClr>
          </a:solidFill>
        </p:spPr>
        <p:txBody>
          <a:bodyPr wrap="square" lIns="121725" tIns="60862" rIns="121725" bIns="60862">
            <a:spAutoFit/>
          </a:bodyPr>
          <a:lstStyle/>
          <a:p>
            <a:pPr algn="ctr"/>
            <a:r>
              <a:rPr lang="en-US" sz="4800" b="1" smtClean="0">
                <a:solidFill>
                  <a:schemeClr val="bg1"/>
                </a:solidFill>
                <a:latin typeface="Arial-Rounded" pitchFamily="34" charset="0"/>
                <a:ea typeface="Arial-Rounded" pitchFamily="34" charset="0"/>
                <a:cs typeface="Arial-Rounded" pitchFamily="34" charset="0"/>
              </a:rPr>
              <a:t>Đâu là đặc điểm của gấu con </a:t>
            </a:r>
          </a:p>
          <a:p>
            <a:pPr algn="ctr"/>
            <a:r>
              <a:rPr lang="en-US" sz="4800" b="1" smtClean="0">
                <a:solidFill>
                  <a:schemeClr val="bg1"/>
                </a:solidFill>
                <a:latin typeface="Arial-Rounded" pitchFamily="34" charset="0"/>
                <a:ea typeface="Arial-Rounded" pitchFamily="34" charset="0"/>
                <a:cs typeface="Arial-Rounded" pitchFamily="34" charset="0"/>
              </a:rPr>
              <a:t>trong câu chuyện?</a:t>
            </a:r>
            <a:endParaRPr lang="en-US" sz="4800" b="1" dirty="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84146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2"/>
                                        </p:tgtEl>
                                        <p:attrNameLst>
                                          <p:attrName>fillcolor</p:attrName>
                                        </p:attrNameLst>
                                      </p:cBhvr>
                                      <p:to>
                                        <a:schemeClr val="bg2"/>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par>
                                <p:cTn id="32" presetID="1" presetClass="emph" presetSubtype="2" fill="hold" nodeType="withEffect">
                                  <p:stCondLst>
                                    <p:cond delay="500"/>
                                  </p:stCondLst>
                                  <p:childTnLst>
                                    <p:animClr clrSpc="rgb" dir="cw">
                                      <p:cBhvr>
                                        <p:cTn id="33" dur="250" fill="hold"/>
                                        <p:tgtEl>
                                          <p:spTgt spid="2"/>
                                        </p:tgtEl>
                                        <p:attrNameLst>
                                          <p:attrName>fillcolor</p:attrName>
                                        </p:attrNameLst>
                                      </p:cBhvr>
                                      <p:to>
                                        <a:srgbClr val="7030A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4"/>
                                        </p:tgtEl>
                                        <p:attrNameLst>
                                          <p:attrName>style.visibility</p:attrName>
                                        </p:attrNameLst>
                                      </p:cBhvr>
                                      <p:to>
                                        <p:strVal val="visible"/>
                                      </p:to>
                                    </p:set>
                                    <p:anim calcmode="lin" valueType="num">
                                      <p:cBhvr>
                                        <p:cTn id="38" dur="250" fill="hold"/>
                                        <p:tgtEl>
                                          <p:spTgt spid="4"/>
                                        </p:tgtEl>
                                        <p:attrNameLst>
                                          <p:attrName>ppt_w</p:attrName>
                                        </p:attrNameLst>
                                      </p:cBhvr>
                                      <p:tavLst>
                                        <p:tav tm="0">
                                          <p:val>
                                            <p:strVal val="4*#ppt_w"/>
                                          </p:val>
                                        </p:tav>
                                        <p:tav tm="100000">
                                          <p:val>
                                            <p:strVal val="#ppt_w"/>
                                          </p:val>
                                        </p:tav>
                                      </p:tavLst>
                                    </p:anim>
                                    <p:anim calcmode="lin" valueType="num">
                                      <p:cBhvr>
                                        <p:cTn id="39" dur="250" fill="hold"/>
                                        <p:tgtEl>
                                          <p:spTgt spid="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3"/>
                                        </p:tgtEl>
                                        <p:attrNameLst>
                                          <p:attrName>fillcolor</p:attrName>
                                        </p:attrNameLst>
                                      </p:cBhvr>
                                      <p:to>
                                        <a:schemeClr val="accent1"/>
                                      </p:to>
                                    </p:animClr>
                                    <p:set>
                                      <p:cBhvr>
                                        <p:cTn id="45" dur="250" fill="hold"/>
                                        <p:tgtEl>
                                          <p:spTgt spid="3"/>
                                        </p:tgtEl>
                                        <p:attrNameLst>
                                          <p:attrName>fill.type</p:attrName>
                                        </p:attrNameLst>
                                      </p:cBhvr>
                                      <p:to>
                                        <p:strVal val="solid"/>
                                      </p:to>
                                    </p:set>
                                    <p:set>
                                      <p:cBhvr>
                                        <p:cTn id="46" dur="250" fill="hold"/>
                                        <p:tgtEl>
                                          <p:spTgt spid="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3"/>
                                        </p:tgtEl>
                                        <p:attrNameLst>
                                          <p:attrName>fillcolor</p:attrName>
                                        </p:attrNameLst>
                                      </p:cBhvr>
                                      <p:to>
                                        <a:schemeClr val="accent1"/>
                                      </p:to>
                                    </p:animClr>
                                    <p:set>
                                      <p:cBhvr>
                                        <p:cTn id="49" dur="250" fill="hold"/>
                                        <p:tgtEl>
                                          <p:spTgt spid="3"/>
                                        </p:tgtEl>
                                        <p:attrNameLst>
                                          <p:attrName>fill.type</p:attrName>
                                        </p:attrNameLst>
                                      </p:cBhvr>
                                      <p:to>
                                        <p:strVal val="solid"/>
                                      </p:to>
                                    </p:set>
                                    <p:set>
                                      <p:cBhvr>
                                        <p:cTn id="50" dur="250" fill="hold"/>
                                        <p:tgtEl>
                                          <p:spTgt spid="3"/>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5"/>
                                        </p:tgtEl>
                                        <p:attrNameLst>
                                          <p:attrName>style.visibility</p:attrName>
                                        </p:attrNameLst>
                                      </p:cBhvr>
                                      <p:to>
                                        <p:strVal val="visible"/>
                                      </p:to>
                                    </p:set>
                                    <p:anim calcmode="lin" valueType="num">
                                      <p:cBhvr>
                                        <p:cTn id="53" dur="250" fill="hold"/>
                                        <p:tgtEl>
                                          <p:spTgt spid="5"/>
                                        </p:tgtEl>
                                        <p:attrNameLst>
                                          <p:attrName>ppt_w</p:attrName>
                                        </p:attrNameLst>
                                      </p:cBhvr>
                                      <p:tavLst>
                                        <p:tav tm="0">
                                          <p:val>
                                            <p:strVal val="4*#ppt_w"/>
                                          </p:val>
                                        </p:tav>
                                        <p:tav tm="100000">
                                          <p:val>
                                            <p:strVal val="#ppt_w"/>
                                          </p:val>
                                        </p:tav>
                                      </p:tavLst>
                                    </p:anim>
                                    <p:anim calcmode="lin" valueType="num">
                                      <p:cBhvr>
                                        <p:cTn id="54"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
                  </p:tgtEl>
                </p:cond>
              </p:nextCondLst>
            </p:seq>
            <p:seq concurrent="1" nextAc="seek">
              <p:cTn id="55" restart="whenNotActive" fill="hold" evtFilter="cancelBubble" nodeType="interactiveSeq">
                <p:stCondLst>
                  <p:cond evt="onClick" delay="0">
                    <p:tgtEl>
                      <p:spTgt spid="6"/>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6"/>
                                        </p:tgtEl>
                                        <p:attrNameLst>
                                          <p:attrName>fillcolor</p:attrName>
                                        </p:attrNameLst>
                                      </p:cBhvr>
                                      <p:to>
                                        <a:schemeClr val="accent1"/>
                                      </p:to>
                                    </p:animClr>
                                    <p:set>
                                      <p:cBhvr>
                                        <p:cTn id="60" dur="250" fill="hold"/>
                                        <p:tgtEl>
                                          <p:spTgt spid="6"/>
                                        </p:tgtEl>
                                        <p:attrNameLst>
                                          <p:attrName>fill.type</p:attrName>
                                        </p:attrNameLst>
                                      </p:cBhvr>
                                      <p:to>
                                        <p:strVal val="solid"/>
                                      </p:to>
                                    </p:set>
                                    <p:set>
                                      <p:cBhvr>
                                        <p:cTn id="61" dur="250" fill="hold"/>
                                        <p:tgtEl>
                                          <p:spTgt spid="6"/>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3" name="click.wav"/>
                                        </p:tgtEl>
                                      </p:cMediaNode>
                                    </p:audio>
                                  </p:subTnLst>
                                </p:cTn>
                              </p:par>
                              <p:par>
                                <p:cTn id="62" presetID="1" presetClass="emph" presetSubtype="2" fill="hold" nodeType="withEffect">
                                  <p:stCondLst>
                                    <p:cond delay="500"/>
                                  </p:stCondLst>
                                  <p:childTnLst>
                                    <p:animClr clrSpc="rgb" dir="cw">
                                      <p:cBhvr>
                                        <p:cTn id="63" dur="250" fill="hold"/>
                                        <p:tgtEl>
                                          <p:spTgt spid="6"/>
                                        </p:tgtEl>
                                        <p:attrNameLst>
                                          <p:attrName>fillcolor</p:attrName>
                                        </p:attrNameLst>
                                      </p:cBhvr>
                                      <p:to>
                                        <a:schemeClr val="accent1"/>
                                      </p:to>
                                    </p:animClr>
                                    <p:set>
                                      <p:cBhvr>
                                        <p:cTn id="64" dur="250" fill="hold"/>
                                        <p:tgtEl>
                                          <p:spTgt spid="6"/>
                                        </p:tgtEl>
                                        <p:attrNameLst>
                                          <p:attrName>fill.type</p:attrName>
                                        </p:attrNameLst>
                                      </p:cBhvr>
                                      <p:to>
                                        <p:strVal val="solid"/>
                                      </p:to>
                                    </p:set>
                                    <p:set>
                                      <p:cBhvr>
                                        <p:cTn id="65" dur="250" fill="hold"/>
                                        <p:tgtEl>
                                          <p:spTgt spid="6"/>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7"/>
                                        </p:tgtEl>
                                        <p:attrNameLst>
                                          <p:attrName>style.visibility</p:attrName>
                                        </p:attrNameLst>
                                      </p:cBhvr>
                                      <p:to>
                                        <p:strVal val="visible"/>
                                      </p:to>
                                    </p:set>
                                    <p:anim calcmode="lin" valueType="num">
                                      <p:cBhvr>
                                        <p:cTn id="68" dur="250" fill="hold"/>
                                        <p:tgtEl>
                                          <p:spTgt spid="7"/>
                                        </p:tgtEl>
                                        <p:attrNameLst>
                                          <p:attrName>ppt_w</p:attrName>
                                        </p:attrNameLst>
                                      </p:cBhvr>
                                      <p:tavLst>
                                        <p:tav tm="0">
                                          <p:val>
                                            <p:strVal val="4*#ppt_w"/>
                                          </p:val>
                                        </p:tav>
                                        <p:tav tm="100000">
                                          <p:val>
                                            <p:strVal val="#ppt_w"/>
                                          </p:val>
                                        </p:tav>
                                      </p:tavLst>
                                    </p:anim>
                                    <p:anim calcmode="lin" valueType="num">
                                      <p:cBhvr>
                                        <p:cTn id="69"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6"/>
                  </p:tgtEl>
                </p:cond>
              </p:nextCondLst>
            </p:seq>
          </p:childTnLst>
        </p:cTn>
      </p:par>
    </p:tnLst>
    <p:bldLst>
      <p:bldP spid="2" grpId="0" animBg="1"/>
      <p:bldP spid="3" grpId="0" animBg="1"/>
      <p:bldP spid="6"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5904" y="3922488"/>
            <a:ext cx="10972800" cy="1226585"/>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lvl="0">
              <a:buClrTx/>
              <a:defRPr/>
            </a:pPr>
            <a:r>
              <a:rPr lang="en-US" sz="3200" smtClean="0">
                <a:solidFill>
                  <a:schemeClr val="bg1"/>
                </a:solidFill>
                <a:latin typeface="Arial-Rounded" pitchFamily="34" charset="0"/>
                <a:ea typeface="Arial-Rounded" pitchFamily="34" charset="0"/>
                <a:cs typeface="Arial-Rounded" pitchFamily="34" charset="0"/>
              </a:rPr>
              <a:t>B</a:t>
            </a:r>
            <a:r>
              <a:rPr lang="vi-VN" sz="3200" smtClean="0">
                <a:solidFill>
                  <a:schemeClr val="bg1"/>
                </a:solidFill>
                <a:latin typeface="Arial-Rounded" pitchFamily="34" charset="0"/>
                <a:ea typeface="Arial-Rounded" pitchFamily="34" charset="0"/>
                <a:cs typeface="Arial-Rounded" pitchFamily="34" charset="0"/>
              </a:rPr>
              <a:t>. </a:t>
            </a:r>
            <a:r>
              <a:rPr lang="en-US" sz="3200" smtClean="0">
                <a:solidFill>
                  <a:schemeClr val="bg1"/>
                </a:solidFill>
                <a:latin typeface="Arial-Rounded" pitchFamily="34" charset="0"/>
                <a:ea typeface="Arial-Rounded" pitchFamily="34" charset="0"/>
                <a:cs typeface="Arial-Rounded" pitchFamily="34" charset="0"/>
              </a:rPr>
              <a:t>Nên cố gắng và rèn luyện bản thân trong mọi hoàn cảnh.</a:t>
            </a:r>
            <a:endParaRPr lang="vi-VN" sz="3200" dirty="0">
              <a:solidFill>
                <a:schemeClr val="bg1"/>
              </a:solidFill>
              <a:latin typeface="Arial-Rounded" pitchFamily="34" charset="0"/>
              <a:ea typeface="Arial-Rounded" pitchFamily="34" charset="0"/>
              <a:cs typeface="Arial-Rounded" pitchFamily="34" charset="0"/>
            </a:endParaRPr>
          </a:p>
        </p:txBody>
      </p:sp>
      <p:sp>
        <p:nvSpPr>
          <p:cNvPr id="3" name="Rectangle 2"/>
          <p:cNvSpPr/>
          <p:nvPr/>
        </p:nvSpPr>
        <p:spPr>
          <a:xfrm>
            <a:off x="549549" y="2399643"/>
            <a:ext cx="10972800" cy="1257957"/>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r>
              <a:rPr lang="en-US" sz="3200" smtClean="0">
                <a:solidFill>
                  <a:schemeClr val="bg1"/>
                </a:solidFill>
                <a:latin typeface="Arial-Rounded" pitchFamily="34" charset="0"/>
                <a:ea typeface="Arial-Rounded" pitchFamily="34" charset="0"/>
                <a:cs typeface="Arial-Rounded" pitchFamily="34" charset="0"/>
              </a:rPr>
              <a:t>A. Làm cầu thủ dự bị thì không nên cố gắng làm gì.</a:t>
            </a:r>
            <a:endParaRPr lang="en-US" sz="3200" dirty="0">
              <a:solidFill>
                <a:schemeClr val="bg1"/>
              </a:solidFill>
              <a:latin typeface="Arial-Rounded" pitchFamily="34" charset="0"/>
              <a:ea typeface="Arial-Rounded" pitchFamily="34" charset="0"/>
              <a:cs typeface="Arial-Rounded" pitchFamily="34"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2387" y="4144408"/>
            <a:ext cx="798097" cy="782741"/>
          </a:xfrm>
          <a:prstGeom prst="rect">
            <a:avLst/>
          </a:prstGeom>
          <a:solidFill>
            <a:schemeClr val="tx1">
              <a:lumMod val="50000"/>
              <a:lumOff val="50000"/>
            </a:schemeClr>
          </a:solidFill>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40169" y="2626360"/>
            <a:ext cx="807556" cy="778352"/>
          </a:xfrm>
          <a:prstGeom prst="rect">
            <a:avLst/>
          </a:prstGeom>
          <a:solidFill>
            <a:schemeClr val="tx1">
              <a:lumMod val="50000"/>
              <a:lumOff val="50000"/>
            </a:schemeClr>
          </a:solidFill>
        </p:spPr>
      </p:pic>
      <p:sp>
        <p:nvSpPr>
          <p:cNvPr id="6" name="Rectangle 5"/>
          <p:cNvSpPr/>
          <p:nvPr/>
        </p:nvSpPr>
        <p:spPr>
          <a:xfrm>
            <a:off x="572651" y="5406716"/>
            <a:ext cx="10972800" cy="1222684"/>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r>
              <a:rPr lang="en-US" sz="3200" b="1" smtClean="0">
                <a:solidFill>
                  <a:schemeClr val="bg1"/>
                </a:solidFill>
                <a:latin typeface="Arial-Rounded" pitchFamily="34" charset="0"/>
                <a:ea typeface="Arial-Rounded" pitchFamily="34" charset="0"/>
                <a:cs typeface="Arial-Rounded" pitchFamily="34" charset="0"/>
              </a:rPr>
              <a:t>C</a:t>
            </a:r>
            <a:r>
              <a:rPr lang="en-US" sz="3200" smtClean="0">
                <a:solidFill>
                  <a:schemeClr val="bg1"/>
                </a:solidFill>
                <a:latin typeface="Arial-Rounded" pitchFamily="34" charset="0"/>
                <a:ea typeface="Arial-Rounded" pitchFamily="34" charset="0"/>
                <a:cs typeface="Arial-Rounded" pitchFamily="34" charset="0"/>
              </a:rPr>
              <a:t>. Gấu mập và chậm chạp nên đã bóng là không phù hợp.</a:t>
            </a:r>
            <a:endParaRPr lang="en-US" sz="3200" dirty="0">
              <a:solidFill>
                <a:schemeClr val="bg1"/>
              </a:solidFill>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25718" y="5635702"/>
            <a:ext cx="807556" cy="778352"/>
          </a:xfrm>
          <a:prstGeom prst="rect">
            <a:avLst/>
          </a:prstGeom>
          <a:solidFill>
            <a:schemeClr val="tx1">
              <a:lumMod val="50000"/>
              <a:lumOff val="50000"/>
            </a:schemeClr>
          </a:solidFill>
        </p:spPr>
      </p:pic>
      <p:sp>
        <p:nvSpPr>
          <p:cNvPr id="8" name="Rectangle 7"/>
          <p:cNvSpPr/>
          <p:nvPr/>
        </p:nvSpPr>
        <p:spPr>
          <a:xfrm>
            <a:off x="587109" y="457200"/>
            <a:ext cx="10972800" cy="800021"/>
          </a:xfrm>
          <a:prstGeom prst="rect">
            <a:avLst/>
          </a:prstGeom>
          <a:solidFill>
            <a:schemeClr val="tx1">
              <a:lumMod val="50000"/>
              <a:lumOff val="50000"/>
            </a:schemeClr>
          </a:solidFill>
        </p:spPr>
        <p:txBody>
          <a:bodyPr wrap="square" lIns="121725" tIns="60862" rIns="121725" bIns="60862">
            <a:spAutoFit/>
          </a:bodyPr>
          <a:lstStyle/>
          <a:p>
            <a:pPr algn="ctr"/>
            <a:r>
              <a:rPr lang="en-US" sz="4400" b="1" smtClean="0">
                <a:solidFill>
                  <a:schemeClr val="bg1"/>
                </a:solidFill>
                <a:latin typeface="Arial-Rounded" pitchFamily="34" charset="0"/>
                <a:ea typeface="Arial-Rounded" pitchFamily="34" charset="0"/>
                <a:cs typeface="Arial-Rounded" pitchFamily="34" charset="0"/>
              </a:rPr>
              <a:t>Em học hỏi được từ nhân vật gấu con là:</a:t>
            </a:r>
            <a:endParaRPr lang="en-US" sz="4400" b="1" dirty="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55497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2"/>
                                        </p:tgtEl>
                                        <p:attrNameLst>
                                          <p:attrName>fillcolor</p:attrName>
                                        </p:attrNameLst>
                                      </p:cBhvr>
                                      <p:to>
                                        <a:schemeClr val="bg2"/>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2"/>
                                        </p:tgtEl>
                                        <p:attrNameLst>
                                          <p:attrName>fillcolor</p:attrName>
                                        </p:attrNameLst>
                                      </p:cBhvr>
                                      <p:to>
                                        <a:srgbClr val="00206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4"/>
                                        </p:tgtEl>
                                        <p:attrNameLst>
                                          <p:attrName>style.visibility</p:attrName>
                                        </p:attrNameLst>
                                      </p:cBhvr>
                                      <p:to>
                                        <p:strVal val="visible"/>
                                      </p:to>
                                    </p:set>
                                    <p:anim calcmode="lin" valueType="num">
                                      <p:cBhvr>
                                        <p:cTn id="38" dur="250" fill="hold"/>
                                        <p:tgtEl>
                                          <p:spTgt spid="4"/>
                                        </p:tgtEl>
                                        <p:attrNameLst>
                                          <p:attrName>ppt_w</p:attrName>
                                        </p:attrNameLst>
                                      </p:cBhvr>
                                      <p:tavLst>
                                        <p:tav tm="0">
                                          <p:val>
                                            <p:strVal val="4*#ppt_w"/>
                                          </p:val>
                                        </p:tav>
                                        <p:tav tm="100000">
                                          <p:val>
                                            <p:strVal val="#ppt_w"/>
                                          </p:val>
                                        </p:tav>
                                      </p:tavLst>
                                    </p:anim>
                                    <p:anim calcmode="lin" valueType="num">
                                      <p:cBhvr>
                                        <p:cTn id="39" dur="250" fill="hold"/>
                                        <p:tgtEl>
                                          <p:spTgt spid="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3"/>
                                        </p:tgtEl>
                                        <p:attrNameLst>
                                          <p:attrName>fillcolor</p:attrName>
                                        </p:attrNameLst>
                                      </p:cBhvr>
                                      <p:to>
                                        <a:schemeClr val="accent1"/>
                                      </p:to>
                                    </p:animClr>
                                    <p:set>
                                      <p:cBhvr>
                                        <p:cTn id="45" dur="250" fill="hold"/>
                                        <p:tgtEl>
                                          <p:spTgt spid="3"/>
                                        </p:tgtEl>
                                        <p:attrNameLst>
                                          <p:attrName>fill.type</p:attrName>
                                        </p:attrNameLst>
                                      </p:cBhvr>
                                      <p:to>
                                        <p:strVal val="solid"/>
                                      </p:to>
                                    </p:set>
                                    <p:set>
                                      <p:cBhvr>
                                        <p:cTn id="46" dur="250" fill="hold"/>
                                        <p:tgtEl>
                                          <p:spTgt spid="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1" presetClass="emph" presetSubtype="2" fill="hold" nodeType="withEffect">
                                  <p:stCondLst>
                                    <p:cond delay="500"/>
                                  </p:stCondLst>
                                  <p:childTnLst>
                                    <p:animClr clrSpc="rgb" dir="cw">
                                      <p:cBhvr>
                                        <p:cTn id="48" dur="250" fill="hold"/>
                                        <p:tgtEl>
                                          <p:spTgt spid="3"/>
                                        </p:tgtEl>
                                        <p:attrNameLst>
                                          <p:attrName>fillcolor</p:attrName>
                                        </p:attrNameLst>
                                      </p:cBhvr>
                                      <p:to>
                                        <a:schemeClr val="accent1"/>
                                      </p:to>
                                    </p:animClr>
                                    <p:set>
                                      <p:cBhvr>
                                        <p:cTn id="49" dur="250" fill="hold"/>
                                        <p:tgtEl>
                                          <p:spTgt spid="3"/>
                                        </p:tgtEl>
                                        <p:attrNameLst>
                                          <p:attrName>fill.type</p:attrName>
                                        </p:attrNameLst>
                                      </p:cBhvr>
                                      <p:to>
                                        <p:strVal val="solid"/>
                                      </p:to>
                                    </p:set>
                                    <p:set>
                                      <p:cBhvr>
                                        <p:cTn id="50" dur="250" fill="hold"/>
                                        <p:tgtEl>
                                          <p:spTgt spid="3"/>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5"/>
                                        </p:tgtEl>
                                        <p:attrNameLst>
                                          <p:attrName>style.visibility</p:attrName>
                                        </p:attrNameLst>
                                      </p:cBhvr>
                                      <p:to>
                                        <p:strVal val="visible"/>
                                      </p:to>
                                    </p:set>
                                    <p:anim calcmode="lin" valueType="num">
                                      <p:cBhvr>
                                        <p:cTn id="53" dur="250" fill="hold"/>
                                        <p:tgtEl>
                                          <p:spTgt spid="5"/>
                                        </p:tgtEl>
                                        <p:attrNameLst>
                                          <p:attrName>ppt_w</p:attrName>
                                        </p:attrNameLst>
                                      </p:cBhvr>
                                      <p:tavLst>
                                        <p:tav tm="0">
                                          <p:val>
                                            <p:strVal val="4*#ppt_w"/>
                                          </p:val>
                                        </p:tav>
                                        <p:tav tm="100000">
                                          <p:val>
                                            <p:strVal val="#ppt_w"/>
                                          </p:val>
                                        </p:tav>
                                      </p:tavLst>
                                    </p:anim>
                                    <p:anim calcmode="lin" valueType="num">
                                      <p:cBhvr>
                                        <p:cTn id="54"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3"/>
                  </p:tgtEl>
                </p:cond>
              </p:nextCondLst>
            </p:seq>
            <p:seq concurrent="1" nextAc="seek">
              <p:cTn id="55" restart="whenNotActive" fill="hold" evtFilter="cancelBubble" nodeType="interactiveSeq">
                <p:stCondLst>
                  <p:cond evt="onClick" delay="0">
                    <p:tgtEl>
                      <p:spTgt spid="6"/>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6"/>
                                        </p:tgtEl>
                                        <p:attrNameLst>
                                          <p:attrName>fillcolor</p:attrName>
                                        </p:attrNameLst>
                                      </p:cBhvr>
                                      <p:to>
                                        <a:schemeClr val="accent1"/>
                                      </p:to>
                                    </p:animClr>
                                    <p:set>
                                      <p:cBhvr>
                                        <p:cTn id="60" dur="250" fill="hold"/>
                                        <p:tgtEl>
                                          <p:spTgt spid="6"/>
                                        </p:tgtEl>
                                        <p:attrNameLst>
                                          <p:attrName>fill.type</p:attrName>
                                        </p:attrNameLst>
                                      </p:cBhvr>
                                      <p:to>
                                        <p:strVal val="solid"/>
                                      </p:to>
                                    </p:set>
                                    <p:set>
                                      <p:cBhvr>
                                        <p:cTn id="61" dur="250" fill="hold"/>
                                        <p:tgtEl>
                                          <p:spTgt spid="6"/>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1" presetClass="emph" presetSubtype="2" fill="hold" nodeType="withEffect">
                                  <p:stCondLst>
                                    <p:cond delay="500"/>
                                  </p:stCondLst>
                                  <p:childTnLst>
                                    <p:animClr clrSpc="rgb" dir="cw">
                                      <p:cBhvr>
                                        <p:cTn id="63" dur="250" fill="hold"/>
                                        <p:tgtEl>
                                          <p:spTgt spid="6"/>
                                        </p:tgtEl>
                                        <p:attrNameLst>
                                          <p:attrName>fillcolor</p:attrName>
                                        </p:attrNameLst>
                                      </p:cBhvr>
                                      <p:to>
                                        <a:schemeClr val="accent1"/>
                                      </p:to>
                                    </p:animClr>
                                    <p:set>
                                      <p:cBhvr>
                                        <p:cTn id="64" dur="250" fill="hold"/>
                                        <p:tgtEl>
                                          <p:spTgt spid="6"/>
                                        </p:tgtEl>
                                        <p:attrNameLst>
                                          <p:attrName>fill.type</p:attrName>
                                        </p:attrNameLst>
                                      </p:cBhvr>
                                      <p:to>
                                        <p:strVal val="solid"/>
                                      </p:to>
                                    </p:set>
                                    <p:set>
                                      <p:cBhvr>
                                        <p:cTn id="65" dur="250" fill="hold"/>
                                        <p:tgtEl>
                                          <p:spTgt spid="6"/>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7"/>
                                        </p:tgtEl>
                                        <p:attrNameLst>
                                          <p:attrName>style.visibility</p:attrName>
                                        </p:attrNameLst>
                                      </p:cBhvr>
                                      <p:to>
                                        <p:strVal val="visible"/>
                                      </p:to>
                                    </p:set>
                                    <p:anim calcmode="lin" valueType="num">
                                      <p:cBhvr>
                                        <p:cTn id="68" dur="250" fill="hold"/>
                                        <p:tgtEl>
                                          <p:spTgt spid="7"/>
                                        </p:tgtEl>
                                        <p:attrNameLst>
                                          <p:attrName>ppt_w</p:attrName>
                                        </p:attrNameLst>
                                      </p:cBhvr>
                                      <p:tavLst>
                                        <p:tav tm="0">
                                          <p:val>
                                            <p:strVal val="4*#ppt_w"/>
                                          </p:val>
                                        </p:tav>
                                        <p:tav tm="100000">
                                          <p:val>
                                            <p:strVal val="#ppt_w"/>
                                          </p:val>
                                        </p:tav>
                                      </p:tavLst>
                                    </p:anim>
                                    <p:anim calcmode="lin" valueType="num">
                                      <p:cBhvr>
                                        <p:cTn id="69"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6"/>
                  </p:tgtEl>
                </p:cond>
              </p:nextCondLst>
            </p:seq>
          </p:childTnLst>
        </p:cTn>
      </p:par>
    </p:tnLst>
    <p:bldLst>
      <p:bldP spid="2" grpId="0" animBg="1"/>
      <p:bldP spid="3" grpId="0" animBg="1"/>
      <p:bldP spid="6"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b="7168"/>
          <a:stretch/>
        </p:blipFill>
        <p:spPr>
          <a:xfrm>
            <a:off x="2134224" y="-572814"/>
            <a:ext cx="7840407" cy="7278414"/>
          </a:xfrm>
          <a:prstGeom prst="rect">
            <a:avLst/>
          </a:prstGeom>
        </p:spPr>
      </p:pic>
      <p:sp>
        <p:nvSpPr>
          <p:cNvPr id="12" name="Title 1"/>
          <p:cNvSpPr txBox="1">
            <a:spLocks/>
          </p:cNvSpPr>
          <p:nvPr/>
        </p:nvSpPr>
        <p:spPr>
          <a:xfrm>
            <a:off x="2723746" y="1408385"/>
            <a:ext cx="6411885" cy="1143000"/>
          </a:xfrm>
          <a:prstGeom prst="rect">
            <a:avLst/>
          </a:prstGeom>
        </p:spPr>
        <p:txBody>
          <a:bodyP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6000" smtClean="0">
                <a:solidFill>
                  <a:srgbClr val="002060"/>
                </a:solidFill>
                <a:latin typeface="Arial" pitchFamily="34" charset="0"/>
                <a:ea typeface="Arial-Rounded" pitchFamily="34" charset="0"/>
                <a:cs typeface="Arial" pitchFamily="34" charset="0"/>
              </a:rPr>
              <a:t>Dặn dò</a:t>
            </a:r>
            <a:endParaRPr lang="en-US" sz="6000">
              <a:solidFill>
                <a:srgbClr val="002060"/>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41685758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32719" y="381000"/>
            <a:ext cx="9296400" cy="25146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28157"/>
          <a:stretch/>
        </p:blipFill>
        <p:spPr>
          <a:xfrm>
            <a:off x="2499519" y="533400"/>
            <a:ext cx="2114550" cy="2025556"/>
          </a:xfrm>
          <a:prstGeom prst="rect">
            <a:avLst/>
          </a:prstGeom>
        </p:spPr>
      </p:pic>
      <p:sp>
        <p:nvSpPr>
          <p:cNvPr id="3" name="TextBox 2"/>
          <p:cNvSpPr txBox="1"/>
          <p:nvPr/>
        </p:nvSpPr>
        <p:spPr>
          <a:xfrm>
            <a:off x="1432719" y="3429000"/>
            <a:ext cx="9296400" cy="2246769"/>
          </a:xfrm>
          <a:prstGeom prst="rect">
            <a:avLst/>
          </a:prstGeom>
          <a:solidFill>
            <a:srgbClr val="D8F4E3"/>
          </a:solidFill>
        </p:spPr>
        <p:txBody>
          <a:bodyPr wrap="square" rtlCol="0">
            <a:spAutoFit/>
          </a:bodyPr>
          <a:lstStyle/>
          <a:p>
            <a:r>
              <a:rPr lang="en-US" sz="2000" b="1" smtClean="0">
                <a:latin typeface="Arial" pitchFamily="34" charset="0"/>
                <a:cs typeface="Arial" pitchFamily="34" charset="0"/>
              </a:rPr>
              <a:t>Thân chào Quý Thầy Cô!</a:t>
            </a:r>
          </a:p>
          <a:p>
            <a:r>
              <a:rPr lang="en-US" sz="2000" b="1" smtClean="0">
                <a:latin typeface="Arial" pitchFamily="34" charset="0"/>
                <a:cs typeface="Arial" pitchFamily="34" charset="0"/>
              </a:rPr>
              <a:t>Rất mong nhận được phản hồi và góp ý từ Quý Thầy Cô để bộ giáo án ppt được hoàn thiện hơn.</a:t>
            </a:r>
          </a:p>
          <a:p>
            <a:r>
              <a:rPr lang="en-US" sz="2000" b="1" smtClean="0">
                <a:latin typeface="Arial" pitchFamily="34" charset="0"/>
                <a:cs typeface="Arial" pitchFamily="34" charset="0"/>
              </a:rPr>
              <a:t>Mọi thông tin phản hồi mong được QTC gửi về:</a:t>
            </a:r>
          </a:p>
          <a:p>
            <a:r>
              <a:rPr lang="en-US" sz="2000" b="1" smtClean="0">
                <a:latin typeface="Arial" pitchFamily="34" charset="0"/>
                <a:cs typeface="Arial" pitchFamily="34" charset="0"/>
              </a:rPr>
              <a:t>+ Zalo: 0916.604.268</a:t>
            </a:r>
          </a:p>
          <a:p>
            <a:r>
              <a:rPr lang="en-US" sz="2000" b="1" smtClean="0">
                <a:latin typeface="Arial" pitchFamily="34" charset="0"/>
                <a:cs typeface="Arial" pitchFamily="34" charset="0"/>
              </a:rPr>
              <a:t>+ Facebook cá nhân: </a:t>
            </a:r>
            <a:r>
              <a:rPr lang="en-US" sz="2000">
                <a:hlinkClick r:id="rId3"/>
              </a:rPr>
              <a:t>https://www.facebook.com/nhilinh.phan</a:t>
            </a:r>
            <a:r>
              <a:rPr lang="en-US" sz="2000" smtClean="0">
                <a:hlinkClick r:id="rId3"/>
              </a:rPr>
              <a:t>/</a:t>
            </a:r>
            <a:endParaRPr lang="en-US" sz="2000" smtClean="0"/>
          </a:p>
          <a:p>
            <a:r>
              <a:rPr lang="en-US" sz="2000" b="1" smtClean="0">
                <a:latin typeface="Arial" pitchFamily="34" charset="0"/>
                <a:cs typeface="Arial" pitchFamily="34" charset="0"/>
              </a:rPr>
              <a:t>+ Nhóm chia sẻ tài liệu: </a:t>
            </a:r>
            <a:r>
              <a:rPr lang="en-US" sz="2000">
                <a:hlinkClick r:id="rId4"/>
              </a:rPr>
              <a:t>https://www.facebook.com/groups/443096903751589</a:t>
            </a:r>
            <a:endParaRPr lang="en-US" sz="2000" b="1">
              <a:latin typeface="Arial" pitchFamily="34" charset="0"/>
              <a:cs typeface="Arial" pitchFamily="34" charset="0"/>
            </a:endParaRPr>
          </a:p>
        </p:txBody>
      </p:sp>
      <p:sp>
        <p:nvSpPr>
          <p:cNvPr id="4" name="TextBox 3"/>
          <p:cNvSpPr txBox="1"/>
          <p:nvPr/>
        </p:nvSpPr>
        <p:spPr>
          <a:xfrm>
            <a:off x="4785519" y="1249443"/>
            <a:ext cx="5105400" cy="1323439"/>
          </a:xfrm>
          <a:prstGeom prst="rect">
            <a:avLst/>
          </a:prstGeom>
          <a:noFill/>
        </p:spPr>
        <p:txBody>
          <a:bodyPr wrap="square" rtlCol="0">
            <a:spAutoFit/>
          </a:bodyPr>
          <a:lstStyle/>
          <a:p>
            <a:r>
              <a:rPr lang="en-US" sz="2000" smtClean="0">
                <a:solidFill>
                  <a:srgbClr val="0070C0"/>
                </a:solidFill>
                <a:latin typeface="Arial" pitchFamily="34" charset="0"/>
                <a:cs typeface="Arial" pitchFamily="34" charset="0"/>
              </a:rPr>
              <a:t>Người soạn	: Phan Thị Linh</a:t>
            </a:r>
          </a:p>
          <a:p>
            <a:r>
              <a:rPr lang="en-US" sz="2000" smtClean="0">
                <a:solidFill>
                  <a:srgbClr val="0070C0"/>
                </a:solidFill>
                <a:latin typeface="Arial" pitchFamily="34" charset="0"/>
                <a:cs typeface="Arial" pitchFamily="34" charset="0"/>
              </a:rPr>
              <a:t>Năm sinh		: 1990</a:t>
            </a:r>
          </a:p>
          <a:p>
            <a:r>
              <a:rPr lang="en-US" sz="2000" smtClean="0">
                <a:solidFill>
                  <a:srgbClr val="0070C0"/>
                </a:solidFill>
                <a:latin typeface="Arial" pitchFamily="34" charset="0"/>
                <a:cs typeface="Arial" pitchFamily="34" charset="0"/>
              </a:rPr>
              <a:t>Đơn vị công tác	: </a:t>
            </a:r>
          </a:p>
          <a:p>
            <a:r>
              <a:rPr lang="en-US" sz="2000" smtClean="0">
                <a:solidFill>
                  <a:srgbClr val="0070C0"/>
                </a:solidFill>
                <a:latin typeface="Arial" pitchFamily="34" charset="0"/>
                <a:cs typeface="Arial" pitchFamily="34" charset="0"/>
              </a:rPr>
              <a:t>LH		: 0916.604.268</a:t>
            </a:r>
            <a:endParaRPr lang="en-US" sz="200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605216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94519" y="2057400"/>
            <a:ext cx="10945654" cy="1840813"/>
          </a:xfrm>
        </p:spPr>
        <p:txBody>
          <a:bodyPr>
            <a:normAutofit fontScale="90000"/>
          </a:bodyPr>
          <a:lstStyle/>
          <a:p>
            <a:pPr fontAlgn="base"/>
            <a:r>
              <a:rPr lang="en-US" smtClean="0">
                <a:solidFill>
                  <a:srgbClr val="0070C0"/>
                </a:solidFill>
                <a:latin typeface="Arial-Rounded" pitchFamily="34" charset="0"/>
                <a:ea typeface="Arial-Rounded" pitchFamily="34" charset="0"/>
                <a:cs typeface="Arial-Rounded" pitchFamily="34" charset="0"/>
              </a:rPr>
              <a:t>Đọc 1 đoạn bất kì trong bài </a:t>
            </a:r>
            <a:br>
              <a:rPr lang="en-US" smtClean="0">
                <a:solidFill>
                  <a:srgbClr val="0070C0"/>
                </a:solidFill>
                <a:latin typeface="Arial-Rounded" pitchFamily="34" charset="0"/>
                <a:ea typeface="Arial-Rounded" pitchFamily="34" charset="0"/>
                <a:cs typeface="Arial-Rounded" pitchFamily="34" charset="0"/>
              </a:rPr>
            </a:br>
            <a:r>
              <a:rPr lang="en-US" i="1" smtClean="0">
                <a:solidFill>
                  <a:srgbClr val="0070C0"/>
                </a:solidFill>
                <a:latin typeface="Arial-Rounded" pitchFamily="34" charset="0"/>
                <a:ea typeface="Arial-Rounded" pitchFamily="34" charset="0"/>
                <a:cs typeface="Arial-Rounded" pitchFamily="34" charset="0"/>
              </a:rPr>
              <a:t>Cây xấu hổ.</a:t>
            </a:r>
            <a:endParaRPr lang="vi-VN">
              <a:solidFill>
                <a:srgbClr val="0070C0"/>
              </a:solidFill>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50059" b="30123"/>
          <a:stretch/>
        </p:blipFill>
        <p:spPr>
          <a:xfrm>
            <a:off x="-102396" y="20288"/>
            <a:ext cx="6077573" cy="6858000"/>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50000" b="30123"/>
          <a:stretch/>
        </p:blipFill>
        <p:spPr>
          <a:xfrm>
            <a:off x="5975177" y="20287"/>
            <a:ext cx="6335771" cy="6858000"/>
          </a:xfrm>
          <a:prstGeom prst="rect">
            <a:avLst/>
          </a:prstGeom>
        </p:spPr>
      </p:pic>
      <p:sp>
        <p:nvSpPr>
          <p:cNvPr id="9" name="Rounded Rectangle 8"/>
          <p:cNvSpPr/>
          <p:nvPr/>
        </p:nvSpPr>
        <p:spPr>
          <a:xfrm>
            <a:off x="696775" y="278015"/>
            <a:ext cx="3021944" cy="941185"/>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smtClean="0">
                <a:latin typeface="Arial-Rounded" pitchFamily="34" charset="0"/>
                <a:ea typeface="Arial-Rounded" pitchFamily="34" charset="0"/>
                <a:cs typeface="Arial-Rounded" pitchFamily="34" charset="0"/>
              </a:rPr>
              <a:t>Khởi động</a:t>
            </a:r>
            <a:endParaRPr lang="en-US" sz="3700">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24512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3750"/>
                                        <p:tgtEl>
                                          <p:spTgt spid="7"/>
                                        </p:tgtEl>
                                      </p:cBhvr>
                                    </p:animEffect>
                                    <p:set>
                                      <p:cBhvr>
                                        <p:cTn id="7" dur="1" fill="hold">
                                          <p:stCondLst>
                                            <p:cond delay="3749"/>
                                          </p:stCondLst>
                                        </p:cTn>
                                        <p:tgtEl>
                                          <p:spTgt spid="7"/>
                                        </p:tgtEl>
                                        <p:attrNameLst>
                                          <p:attrName>style.visibility</p:attrName>
                                        </p:attrNameLst>
                                      </p:cBhvr>
                                      <p:to>
                                        <p:strVal val="hidden"/>
                                      </p:to>
                                    </p:set>
                                  </p:childTnLst>
                                </p:cTn>
                              </p:par>
                              <p:par>
                                <p:cTn id="8" presetID="22" presetClass="exit" presetSubtype="8" fill="hold" nodeType="withEffect">
                                  <p:stCondLst>
                                    <p:cond delay="0"/>
                                  </p:stCondLst>
                                  <p:childTnLst>
                                    <p:animEffect transition="out" filter="wipe(left)">
                                      <p:cBhvr>
                                        <p:cTn id="9" dur="3750"/>
                                        <p:tgtEl>
                                          <p:spTgt spid="8"/>
                                        </p:tgtEl>
                                      </p:cBhvr>
                                    </p:animEffect>
                                    <p:set>
                                      <p:cBhvr>
                                        <p:cTn id="10" dur="1" fill="hold">
                                          <p:stCondLst>
                                            <p:cond delay="374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txBox="1">
            <a:spLocks/>
          </p:cNvSpPr>
          <p:nvPr/>
        </p:nvSpPr>
        <p:spPr>
          <a:xfrm>
            <a:off x="594519" y="2211914"/>
            <a:ext cx="10945654" cy="1840813"/>
          </a:xfrm>
          <a:prstGeom prst="rect">
            <a:avLst/>
          </a:prstGeom>
        </p:spPr>
        <p:txBody>
          <a:bodyPr vert="horz" lIns="121725" tIns="60862" rIns="121725" bIns="60862" rtlCol="0" anchor="ctr">
            <a:normAutofit fontScale="97500" lnSpcReduction="10000"/>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mtClean="0">
                <a:solidFill>
                  <a:srgbClr val="0070C0"/>
                </a:solidFill>
                <a:latin typeface="Arial-Rounded" pitchFamily="34" charset="0"/>
                <a:ea typeface="Arial-Rounded" pitchFamily="34" charset="0"/>
                <a:cs typeface="Arial-Rounded" pitchFamily="34" charset="0"/>
              </a:rPr>
              <a:t>Hãy nói một câu về cây xấu hổ </a:t>
            </a:r>
          </a:p>
          <a:p>
            <a:r>
              <a:rPr lang="en-US" smtClean="0">
                <a:solidFill>
                  <a:srgbClr val="0070C0"/>
                </a:solidFill>
                <a:latin typeface="Arial-Rounded" pitchFamily="34" charset="0"/>
                <a:ea typeface="Arial-Rounded" pitchFamily="34" charset="0"/>
                <a:cs typeface="Arial-Rounded" pitchFamily="34" charset="0"/>
              </a:rPr>
              <a:t>có chứa từ chỉ đặc điểm.</a:t>
            </a:r>
            <a:endParaRPr lang="en-US">
              <a:solidFill>
                <a:srgbClr val="0070C0"/>
              </a:solidFill>
              <a:latin typeface="Arial-Rounded" pitchFamily="34" charset="0"/>
              <a:ea typeface="Arial-Rounded" pitchFamily="34" charset="0"/>
              <a:cs typeface="Arial-Rounded" pitchFamily="34"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9289"/>
          <a:stretch/>
        </p:blipFill>
        <p:spPr>
          <a:xfrm>
            <a:off x="213519" y="43723"/>
            <a:ext cx="2272086" cy="2168191"/>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50059" b="30123"/>
          <a:stretch/>
        </p:blipFill>
        <p:spPr>
          <a:xfrm>
            <a:off x="-102396" y="20288"/>
            <a:ext cx="6077573" cy="6858000"/>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50000" b="30123"/>
          <a:stretch/>
        </p:blipFill>
        <p:spPr>
          <a:xfrm>
            <a:off x="5975177" y="20287"/>
            <a:ext cx="6335771" cy="6858000"/>
          </a:xfrm>
          <a:prstGeom prst="rect">
            <a:avLst/>
          </a:prstGeom>
        </p:spPr>
      </p:pic>
    </p:spTree>
    <p:extLst>
      <p:ext uri="{BB962C8B-B14F-4D97-AF65-F5344CB8AC3E}">
        <p14:creationId xmlns:p14="http://schemas.microsoft.com/office/powerpoint/2010/main" val="95609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3750"/>
                                        <p:tgtEl>
                                          <p:spTgt spid="6"/>
                                        </p:tgtEl>
                                      </p:cBhvr>
                                    </p:animEffect>
                                    <p:set>
                                      <p:cBhvr>
                                        <p:cTn id="7" dur="1" fill="hold">
                                          <p:stCondLst>
                                            <p:cond delay="3749"/>
                                          </p:stCondLst>
                                        </p:cTn>
                                        <p:tgtEl>
                                          <p:spTgt spid="6"/>
                                        </p:tgtEl>
                                        <p:attrNameLst>
                                          <p:attrName>style.visibility</p:attrName>
                                        </p:attrNameLst>
                                      </p:cBhvr>
                                      <p:to>
                                        <p:strVal val="hidden"/>
                                      </p:to>
                                    </p:set>
                                  </p:childTnLst>
                                </p:cTn>
                              </p:par>
                              <p:par>
                                <p:cTn id="8" presetID="22" presetClass="exit" presetSubtype="8" fill="hold" nodeType="withEffect">
                                  <p:stCondLst>
                                    <p:cond delay="0"/>
                                  </p:stCondLst>
                                  <p:childTnLst>
                                    <p:animEffect transition="out" filter="wipe(left)">
                                      <p:cBhvr>
                                        <p:cTn id="9" dur="3750"/>
                                        <p:tgtEl>
                                          <p:spTgt spid="7"/>
                                        </p:tgtEl>
                                      </p:cBhvr>
                                    </p:animEffect>
                                    <p:set>
                                      <p:cBhvr>
                                        <p:cTn id="10" dur="1" fill="hold">
                                          <p:stCondLst>
                                            <p:cond delay="374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28775" t="84400"/>
          <a:stretch/>
        </p:blipFill>
        <p:spPr>
          <a:xfrm flipV="1">
            <a:off x="405396" y="-96168"/>
            <a:ext cx="11801917" cy="1925135"/>
          </a:xfrm>
          <a:prstGeom prst="rect">
            <a:avLst/>
          </a:prstGeom>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3872" y="2679873"/>
            <a:ext cx="10297879" cy="1561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9"/>
          <p:cNvGrpSpPr/>
          <p:nvPr/>
        </p:nvGrpSpPr>
        <p:grpSpPr>
          <a:xfrm>
            <a:off x="-2048369" y="-1738723"/>
            <a:ext cx="5701198" cy="3982120"/>
            <a:chOff x="-3782475" y="-1860243"/>
            <a:chExt cx="4286503" cy="2986590"/>
          </a:xfrm>
        </p:grpSpPr>
        <p:sp>
          <p:nvSpPr>
            <p:cNvPr id="11" name="Oval 10"/>
            <p:cNvSpPr/>
            <p:nvPr/>
          </p:nvSpPr>
          <p:spPr>
            <a:xfrm>
              <a:off x="-3782475" y="-1860243"/>
              <a:ext cx="4286503" cy="2986590"/>
            </a:xfrm>
            <a:prstGeom prst="ellipse">
              <a:avLst/>
            </a:prstGeom>
            <a:solidFill>
              <a:srgbClr val="778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994971" y="-1498365"/>
              <a:ext cx="3092023" cy="259715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816609" y="-1226468"/>
              <a:ext cx="2761261" cy="2308560"/>
            </a:xfrm>
            <a:prstGeom prst="ellipse">
              <a:avLst/>
            </a:prstGeom>
            <a:solidFill>
              <a:srgbClr val="FC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p:cNvSpPr txBox="1"/>
          <p:nvPr/>
        </p:nvSpPr>
        <p:spPr>
          <a:xfrm>
            <a:off x="241941" y="475222"/>
            <a:ext cx="2563006" cy="1107780"/>
          </a:xfrm>
          <a:prstGeom prst="rect">
            <a:avLst/>
          </a:prstGeom>
          <a:noFill/>
        </p:spPr>
        <p:txBody>
          <a:bodyPr wrap="square" lIns="121709" tIns="60853" rIns="121709" bIns="60853" rtlCol="0">
            <a:spAutoFit/>
          </a:bodyPr>
          <a:lstStyle/>
          <a:p>
            <a:r>
              <a:rPr lang="en-US" sz="4800" b="1">
                <a:latin typeface="Arial-Rounded" pitchFamily="34" charset="0"/>
                <a:ea typeface="Arial-Rounded" pitchFamily="34" charset="0"/>
                <a:cs typeface="Arial-Rounded" pitchFamily="34" charset="0"/>
              </a:rPr>
              <a:t>Tuần </a:t>
            </a:r>
            <a:r>
              <a:rPr lang="en-US" sz="6400" b="1">
                <a:latin typeface="Akronism" pitchFamily="2" charset="0"/>
                <a:ea typeface="Arabia" pitchFamily="2" charset="0"/>
                <a:cs typeface="Arabia" pitchFamily="2" charset="0"/>
              </a:rPr>
              <a:t>4</a:t>
            </a:r>
          </a:p>
        </p:txBody>
      </p:sp>
      <p:grpSp>
        <p:nvGrpSpPr>
          <p:cNvPr id="15" name="Group 14"/>
          <p:cNvGrpSpPr/>
          <p:nvPr/>
        </p:nvGrpSpPr>
        <p:grpSpPr>
          <a:xfrm>
            <a:off x="670719" y="2413000"/>
            <a:ext cx="1861301" cy="1828800"/>
            <a:chOff x="1212273" y="1084984"/>
            <a:chExt cx="992332" cy="992332"/>
          </a:xfrm>
        </p:grpSpPr>
        <p:sp>
          <p:nvSpPr>
            <p:cNvPr id="16" name="Oval 15"/>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252971" y="1095375"/>
              <a:ext cx="914400" cy="914400"/>
            </a:xfrm>
            <a:prstGeom prst="ellipse">
              <a:avLst/>
            </a:prstGeom>
            <a:solidFill>
              <a:srgbClr val="0083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p:cNvSpPr txBox="1"/>
          <p:nvPr/>
        </p:nvSpPr>
        <p:spPr>
          <a:xfrm>
            <a:off x="790221" y="2479702"/>
            <a:ext cx="1579625" cy="1764585"/>
          </a:xfrm>
          <a:prstGeom prst="rect">
            <a:avLst/>
          </a:prstGeom>
          <a:noFill/>
        </p:spPr>
        <p:txBody>
          <a:bodyPr wrap="square" lIns="121709" tIns="60853" rIns="121709" bIns="60853" rtlCol="0">
            <a:spAutoFit/>
          </a:bodyPr>
          <a:lstStyle/>
          <a:p>
            <a:pPr algn="ctr"/>
            <a:r>
              <a:rPr lang="en-US" sz="5300">
                <a:solidFill>
                  <a:schemeClr val="bg1"/>
                </a:solidFill>
                <a:latin typeface="Arial-Rounded" pitchFamily="34" charset="0"/>
                <a:ea typeface="Arial-Rounded" pitchFamily="34" charset="0"/>
                <a:cs typeface="Arial-Rounded" pitchFamily="34" charset="0"/>
              </a:rPr>
              <a:t>Bài </a:t>
            </a:r>
          </a:p>
          <a:p>
            <a:pPr algn="ctr"/>
            <a:r>
              <a:rPr lang="en-US" sz="5300" smtClean="0">
                <a:solidFill>
                  <a:schemeClr val="bg1"/>
                </a:solidFill>
                <a:latin typeface="Arial Rounded MT Bold" pitchFamily="34" charset="0"/>
                <a:ea typeface="Arial-Rounded" pitchFamily="34" charset="0"/>
                <a:cs typeface="Arial-Rounded" pitchFamily="34" charset="0"/>
              </a:rPr>
              <a:t>8</a:t>
            </a:r>
            <a:endParaRPr lang="en-US" sz="5300">
              <a:solidFill>
                <a:schemeClr val="bg1"/>
              </a:solidFill>
              <a:latin typeface="Arial Rounded MT Bold" pitchFamily="34" charset="0"/>
              <a:ea typeface="Arial-Rounded" pitchFamily="34" charset="0"/>
              <a:cs typeface="Arial-Rounded" pitchFamily="34" charset="0"/>
            </a:endParaRPr>
          </a:p>
        </p:txBody>
      </p:sp>
      <p:sp>
        <p:nvSpPr>
          <p:cNvPr id="19" name="TextBox 18"/>
          <p:cNvSpPr txBox="1"/>
          <p:nvPr/>
        </p:nvSpPr>
        <p:spPr>
          <a:xfrm>
            <a:off x="2366930" y="2891871"/>
            <a:ext cx="7924172" cy="953891"/>
          </a:xfrm>
          <a:prstGeom prst="rect">
            <a:avLst/>
          </a:prstGeom>
          <a:noFill/>
        </p:spPr>
        <p:txBody>
          <a:bodyPr wrap="square" lIns="121709" tIns="60853" rIns="121709" bIns="60853" rtlCol="0">
            <a:spAutoFit/>
          </a:bodyPr>
          <a:lstStyle/>
          <a:p>
            <a:pPr algn="ctr"/>
            <a:r>
              <a:rPr lang="en-US" sz="5400" b="1" smtClean="0">
                <a:solidFill>
                  <a:srgbClr val="0070C0"/>
                </a:solidFill>
                <a:latin typeface="Arial-Rounded" pitchFamily="34" charset="0"/>
                <a:ea typeface="Arial-Rounded" pitchFamily="34" charset="0"/>
                <a:cs typeface="Arial-Rounded" pitchFamily="34" charset="0"/>
              </a:rPr>
              <a:t>CẦU THỦ DỰ BỊ</a:t>
            </a:r>
            <a:endParaRPr lang="en-US" sz="5400" b="1">
              <a:solidFill>
                <a:srgbClr val="0070C0"/>
              </a:solidFill>
              <a:latin typeface="Arial-Rounded" pitchFamily="34" charset="0"/>
              <a:ea typeface="Arial-Rounded" pitchFamily="34" charset="0"/>
              <a:cs typeface="Arial-Rounded" pitchFamily="34" charset="0"/>
            </a:endParaRPr>
          </a:p>
        </p:txBody>
      </p:sp>
      <p:sp>
        <p:nvSpPr>
          <p:cNvPr id="20" name="TextBox 19"/>
          <p:cNvSpPr txBox="1"/>
          <p:nvPr/>
        </p:nvSpPr>
        <p:spPr>
          <a:xfrm>
            <a:off x="3214606" y="4572000"/>
            <a:ext cx="5399891" cy="1754312"/>
          </a:xfrm>
          <a:prstGeom prst="rect">
            <a:avLst/>
          </a:prstGeom>
          <a:noFill/>
        </p:spPr>
        <p:txBody>
          <a:bodyPr wrap="square" lIns="91428" tIns="45713" rIns="91428" bIns="45713" rtlCol="0">
            <a:spAutoFit/>
          </a:bodyPr>
          <a:lstStyle/>
          <a:p>
            <a:pPr algn="ctr"/>
            <a:r>
              <a:rPr lang="en-US" sz="5400">
                <a:solidFill>
                  <a:srgbClr val="0070C0"/>
                </a:solidFill>
                <a:latin typeface="Arial-Rounded" pitchFamily="34" charset="0"/>
                <a:ea typeface="Arial-Rounded" pitchFamily="34" charset="0"/>
                <a:cs typeface="Arial-Rounded" pitchFamily="34" charset="0"/>
              </a:rPr>
              <a:t>Tiết </a:t>
            </a:r>
            <a:r>
              <a:rPr lang="en-US" sz="5400" smtClean="0">
                <a:solidFill>
                  <a:srgbClr val="0070C0"/>
                </a:solidFill>
                <a:latin typeface="Arial-Rounded" pitchFamily="34" charset="0"/>
                <a:ea typeface="Arial-Rounded" pitchFamily="34" charset="0"/>
                <a:cs typeface="Arial-Rounded" pitchFamily="34" charset="0"/>
              </a:rPr>
              <a:t>1, 2</a:t>
            </a:r>
          </a:p>
          <a:p>
            <a:pPr algn="ctr"/>
            <a:r>
              <a:rPr lang="en-US" sz="5400" smtClean="0">
                <a:solidFill>
                  <a:srgbClr val="0070C0"/>
                </a:solidFill>
                <a:latin typeface="Arial-Rounded" pitchFamily="34" charset="0"/>
                <a:ea typeface="Arial-Rounded" pitchFamily="34" charset="0"/>
                <a:cs typeface="Arial-Rounded" pitchFamily="34" charset="0"/>
              </a:rPr>
              <a:t>Đọc</a:t>
            </a:r>
          </a:p>
        </p:txBody>
      </p:sp>
    </p:spTree>
    <p:extLst>
      <p:ext uri="{BB962C8B-B14F-4D97-AF65-F5344CB8AC3E}">
        <p14:creationId xmlns:p14="http://schemas.microsoft.com/office/powerpoint/2010/main" val="297704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33474" y="636890"/>
            <a:ext cx="9810045" cy="1200329"/>
          </a:xfrm>
          <a:prstGeom prst="rect">
            <a:avLst/>
          </a:prstGeom>
          <a:noFill/>
        </p:spPr>
        <p:txBody>
          <a:bodyPr wrap="square" rtlCol="0">
            <a:spAutoFit/>
          </a:bodyPr>
          <a:lstStyle/>
          <a:p>
            <a:pPr algn="just"/>
            <a:r>
              <a:rPr lang="en-US" sz="3600" smtClean="0">
                <a:solidFill>
                  <a:schemeClr val="accent6"/>
                </a:solidFill>
                <a:latin typeface="Arial Rounded MT Bold" pitchFamily="34" charset="0"/>
                <a:ea typeface="Arial-Rounded" pitchFamily="34" charset="0"/>
                <a:cs typeface="Arial-Rounded" pitchFamily="34" charset="0"/>
              </a:rPr>
              <a:t>1</a:t>
            </a:r>
            <a:r>
              <a:rPr lang="en-US" sz="3600" smtClean="0">
                <a:solidFill>
                  <a:srgbClr val="002060"/>
                </a:solidFill>
                <a:latin typeface="Arial Rounded MT Bold" pitchFamily="34" charset="0"/>
                <a:ea typeface="Arial-Rounded" pitchFamily="34" charset="0"/>
                <a:cs typeface="Arial-Rounded" pitchFamily="34" charset="0"/>
              </a:rPr>
              <a:t>.</a:t>
            </a:r>
            <a:r>
              <a:rPr lang="en-US" sz="3600" smtClean="0">
                <a:solidFill>
                  <a:srgbClr val="002060"/>
                </a:solidFill>
                <a:latin typeface="Arial-Rounded" pitchFamily="34" charset="0"/>
                <a:ea typeface="Arial-Rounded" pitchFamily="34" charset="0"/>
                <a:cs typeface="Arial-Rounded" pitchFamily="34" charset="0"/>
              </a:rPr>
              <a:t> Các bạn nhỏ đang chơi môn thể thao gì?</a:t>
            </a:r>
          </a:p>
          <a:p>
            <a:pPr algn="just"/>
            <a:r>
              <a:rPr lang="en-US" sz="3600" smtClean="0">
                <a:solidFill>
                  <a:schemeClr val="accent6"/>
                </a:solidFill>
                <a:latin typeface="Arial Rounded MT Bold" pitchFamily="34" charset="0"/>
                <a:ea typeface="Arial-Rounded" pitchFamily="34" charset="0"/>
                <a:cs typeface="Arial-Rounded" pitchFamily="34" charset="0"/>
              </a:rPr>
              <a:t>2</a:t>
            </a:r>
            <a:r>
              <a:rPr lang="en-US" sz="3600" smtClean="0">
                <a:solidFill>
                  <a:srgbClr val="002060"/>
                </a:solidFill>
                <a:latin typeface="Arial-Rounded" pitchFamily="34" charset="0"/>
                <a:ea typeface="Arial-Rounded" pitchFamily="34" charset="0"/>
                <a:cs typeface="Arial-Rounded" pitchFamily="34" charset="0"/>
              </a:rPr>
              <a:t>. Em có thích môn thể thao này không? Vì sao?</a:t>
            </a:r>
            <a:endParaRPr lang="en-US" sz="3600">
              <a:solidFill>
                <a:srgbClr val="002060"/>
              </a:solidFill>
              <a:latin typeface="Arial-Rounded" pitchFamily="34" charset="0"/>
              <a:ea typeface="Arial-Rounded" pitchFamily="34" charset="0"/>
              <a:cs typeface="Arial-Rounded" pitchFamily="34" charset="0"/>
            </a:endParaRP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6587" t="48301" r="82229" b="39418"/>
          <a:stretch/>
        </p:blipFill>
        <p:spPr bwMode="auto">
          <a:xfrm>
            <a:off x="385538" y="457200"/>
            <a:ext cx="1455149" cy="89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351" t="29303" r="19007" b="15984"/>
          <a:stretch/>
        </p:blipFill>
        <p:spPr bwMode="auto">
          <a:xfrm>
            <a:off x="2118519" y="2209800"/>
            <a:ext cx="8280112"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520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83DE1F8B-C43D-4B7A-8155-BEAC33AC1D49}"/>
              </a:ext>
            </a:extLst>
          </p:cNvPr>
          <p:cNvSpPr txBox="1"/>
          <p:nvPr/>
        </p:nvSpPr>
        <p:spPr>
          <a:xfrm>
            <a:off x="423975" y="935534"/>
            <a:ext cx="11269885" cy="5693866"/>
          </a:xfrm>
          <a:prstGeom prst="rect">
            <a:avLst/>
          </a:prstGeom>
          <a:noFill/>
        </p:spPr>
        <p:txBody>
          <a:bodyPr wrap="square" rtlCol="0">
            <a:spAutoFit/>
          </a:bodyPr>
          <a:lstStyle/>
          <a:p>
            <a:pPr algn="just"/>
            <a:r>
              <a:rPr lang="vi-VN" sz="2600">
                <a:solidFill>
                  <a:srgbClr val="002060"/>
                </a:solidFill>
                <a:latin typeface="Arial-Rounded" pitchFamily="34" charset="0"/>
                <a:ea typeface="Arial-Rounded" pitchFamily="34" charset="0"/>
                <a:cs typeface="Arial-Rounded" pitchFamily="34" charset="0"/>
              </a:rPr>
              <a:t> </a:t>
            </a:r>
            <a:r>
              <a:rPr lang="en-US" sz="2600" smtClean="0">
                <a:solidFill>
                  <a:srgbClr val="002060"/>
                </a:solidFill>
                <a:latin typeface="Arial-Rounded" pitchFamily="34" charset="0"/>
                <a:ea typeface="Arial-Rounded" pitchFamily="34" charset="0"/>
                <a:cs typeface="Arial-Rounded" pitchFamily="34" charset="0"/>
              </a:rPr>
              <a:t>     </a:t>
            </a:r>
            <a:r>
              <a:rPr lang="vi-VN" sz="2600" smtClean="0">
                <a:solidFill>
                  <a:srgbClr val="002060"/>
                </a:solidFill>
                <a:latin typeface="Arial-Rounded" pitchFamily="34" charset="0"/>
                <a:ea typeface="Arial-Rounded" pitchFamily="34" charset="0"/>
                <a:cs typeface="Arial-Rounded" pitchFamily="34" charset="0"/>
              </a:rPr>
              <a:t>Nhìn </a:t>
            </a:r>
            <a:r>
              <a:rPr lang="vi-VN" sz="2600">
                <a:solidFill>
                  <a:srgbClr val="002060"/>
                </a:solidFill>
                <a:latin typeface="Arial-Rounded" pitchFamily="34" charset="0"/>
                <a:ea typeface="Arial-Rounded" pitchFamily="34" charset="0"/>
                <a:cs typeface="Arial-Rounded" pitchFamily="34" charset="0"/>
              </a:rPr>
              <a:t>các bạn đá bóng, gấu con rất muốn chơi cùng. Nhưng thấy gấu con có vẻ chậm chạp và đá bóng không tốt nên chưa đội nào muốn nhận cậu.</a:t>
            </a:r>
          </a:p>
          <a:p>
            <a:pPr algn="just"/>
            <a:r>
              <a:rPr lang="vi-VN" sz="2600">
                <a:solidFill>
                  <a:srgbClr val="002060"/>
                </a:solidFill>
                <a:latin typeface="Arial-Rounded" pitchFamily="34" charset="0"/>
                <a:ea typeface="Arial-Rounded" pitchFamily="34" charset="0"/>
                <a:cs typeface="Arial-Rounded" pitchFamily="34" charset="0"/>
              </a:rPr>
              <a:t>      - Gấu à, cậu làm cầu thủ dự bị nhé! – Khỉ nói.</a:t>
            </a:r>
          </a:p>
          <a:p>
            <a:pPr algn="just"/>
            <a:r>
              <a:rPr lang="vi-VN" sz="2600">
                <a:solidFill>
                  <a:srgbClr val="002060"/>
                </a:solidFill>
                <a:latin typeface="Arial-Rounded" pitchFamily="34" charset="0"/>
                <a:ea typeface="Arial-Rounded" pitchFamily="34" charset="0"/>
                <a:cs typeface="Arial-Rounded" pitchFamily="34" charset="0"/>
              </a:rPr>
              <a:t>      Gấu con hơi buồn nhưng cũng đồng ý. Trong khi chờ được vào sân, gấu đi nhặt bóng cho các bạn. Gấu cố gắng chạy thật nhanh để các bạn không phải chờ lâu.</a:t>
            </a:r>
          </a:p>
          <a:p>
            <a:pPr algn="just"/>
            <a:r>
              <a:rPr lang="vi-VN" sz="2600">
                <a:solidFill>
                  <a:srgbClr val="002060"/>
                </a:solidFill>
                <a:latin typeface="Arial-Rounded" pitchFamily="34" charset="0"/>
                <a:ea typeface="Arial-Rounded" pitchFamily="34" charset="0"/>
                <a:cs typeface="Arial-Rounded" pitchFamily="34" charset="0"/>
              </a:rPr>
              <a:t>      Hằng ngày, gấu đến sân bóng từ sớm để luyện tập. Gấu đá bóng ra xa, chạy đi nhặt rồi đá vào gôn, đá đi đá lại,... Cứ thế, gấu đá bóng ngày càng giỏi hơn.</a:t>
            </a:r>
          </a:p>
          <a:p>
            <a:pPr algn="just"/>
            <a:r>
              <a:rPr lang="vi-VN" sz="2600">
                <a:solidFill>
                  <a:srgbClr val="002060"/>
                </a:solidFill>
                <a:latin typeface="Arial-Rounded" pitchFamily="34" charset="0"/>
                <a:ea typeface="Arial-Rounded" pitchFamily="34" charset="0"/>
                <a:cs typeface="Arial-Rounded" pitchFamily="34" charset="0"/>
              </a:rPr>
              <a:t>      Một hôm, đến sân bóng thấy gấu đang luyện tập, các bạn ngạc nhiên nhìn gấu rồi nói: “Cậu giỏi quá!”, “Này, vào đội tớ nhé!”, “Vào đội tớ đi!”</a:t>
            </a:r>
          </a:p>
          <a:p>
            <a:pPr algn="just"/>
            <a:r>
              <a:rPr lang="vi-VN" sz="2600">
                <a:solidFill>
                  <a:srgbClr val="002060"/>
                </a:solidFill>
                <a:latin typeface="Arial-Rounded" pitchFamily="34" charset="0"/>
                <a:ea typeface="Arial-Rounded" pitchFamily="34" charset="0"/>
                <a:cs typeface="Arial-Rounded" pitchFamily="34" charset="0"/>
              </a:rPr>
              <a:t>      - Tớ nên vào đội nào đây? – Gấu hỏi khỉ.</a:t>
            </a:r>
          </a:p>
          <a:p>
            <a:pPr algn="just"/>
            <a:r>
              <a:rPr lang="vi-VN" sz="2600">
                <a:solidFill>
                  <a:srgbClr val="002060"/>
                </a:solidFill>
                <a:latin typeface="Arial-Rounded" pitchFamily="34" charset="0"/>
                <a:ea typeface="Arial-Rounded" pitchFamily="34" charset="0"/>
                <a:cs typeface="Arial-Rounded" pitchFamily="34" charset="0"/>
              </a:rPr>
              <a:t>      - Hiệp đầu cậu đá cho đội đỏ, hiệp sau cậu đá cho đội xanh. – Khỉ nói.</a:t>
            </a:r>
          </a:p>
          <a:p>
            <a:pPr algn="just"/>
            <a:r>
              <a:rPr lang="vi-VN" sz="2600">
                <a:solidFill>
                  <a:srgbClr val="002060"/>
                </a:solidFill>
                <a:latin typeface="Arial-Rounded" pitchFamily="34" charset="0"/>
                <a:ea typeface="Arial-Rounded" pitchFamily="34" charset="0"/>
                <a:cs typeface="Arial-Rounded" pitchFamily="34" charset="0"/>
              </a:rPr>
              <a:t>      Gấu vui vẻ gật đầu. Cậu nghĩ: “</a:t>
            </a:r>
            <a:r>
              <a:rPr lang="vi-VN" sz="2600" smtClean="0">
                <a:solidFill>
                  <a:srgbClr val="002060"/>
                </a:solidFill>
                <a:latin typeface="Arial-Rounded" pitchFamily="34" charset="0"/>
                <a:ea typeface="Arial-Rounded" pitchFamily="34" charset="0"/>
                <a:cs typeface="Arial-Rounded" pitchFamily="34" charset="0"/>
              </a:rPr>
              <a:t>H</a:t>
            </a:r>
            <a:r>
              <a:rPr lang="en-US" sz="2600" smtClean="0">
                <a:solidFill>
                  <a:srgbClr val="002060"/>
                </a:solidFill>
                <a:latin typeface="Arial-Rounded" pitchFamily="34" charset="0"/>
                <a:ea typeface="Arial-Rounded" pitchFamily="34" charset="0"/>
                <a:cs typeface="Arial-Rounded" pitchFamily="34" charset="0"/>
              </a:rPr>
              <a:t>oá</a:t>
            </a:r>
            <a:r>
              <a:rPr lang="vi-VN" sz="2600" smtClean="0">
                <a:solidFill>
                  <a:srgbClr val="002060"/>
                </a:solidFill>
                <a:latin typeface="Arial-Rounded" pitchFamily="34" charset="0"/>
                <a:ea typeface="Arial-Rounded" pitchFamily="34" charset="0"/>
                <a:cs typeface="Arial-Rounded" pitchFamily="34" charset="0"/>
              </a:rPr>
              <a:t> </a:t>
            </a:r>
            <a:r>
              <a:rPr lang="vi-VN" sz="2600">
                <a:solidFill>
                  <a:srgbClr val="002060"/>
                </a:solidFill>
                <a:latin typeface="Arial-Rounded" pitchFamily="34" charset="0"/>
                <a:ea typeface="Arial-Rounded" pitchFamily="34" charset="0"/>
                <a:cs typeface="Arial-Rounded" pitchFamily="34" charset="0"/>
              </a:rPr>
              <a:t>ra làm cầu thủ dự bị cũng hay nhỉ!”</a:t>
            </a:r>
          </a:p>
          <a:p>
            <a:pPr algn="r"/>
            <a:r>
              <a:rPr lang="vi-VN" sz="2600">
                <a:solidFill>
                  <a:srgbClr val="002060"/>
                </a:solidFill>
                <a:latin typeface="Arial-Rounded" pitchFamily="34" charset="0"/>
                <a:ea typeface="Arial-Rounded" pitchFamily="34" charset="0"/>
                <a:cs typeface="Arial-Rounded" pitchFamily="34" charset="0"/>
              </a:rPr>
              <a:t>(Theo </a:t>
            </a:r>
            <a:r>
              <a:rPr lang="vi-VN" sz="2600" i="1">
                <a:solidFill>
                  <a:srgbClr val="002060"/>
                </a:solidFill>
                <a:latin typeface="Arial-Rounded" pitchFamily="34" charset="0"/>
                <a:ea typeface="Arial-Rounded" pitchFamily="34" charset="0"/>
                <a:cs typeface="Arial-Rounded" pitchFamily="34" charset="0"/>
              </a:rPr>
              <a:t>100 Truyện ngụ ngôn hay nhất</a:t>
            </a:r>
            <a:r>
              <a:rPr lang="vi-VN" sz="2600" smtClean="0">
                <a:solidFill>
                  <a:srgbClr val="002060"/>
                </a:solidFill>
                <a:latin typeface="Arial-Rounded" pitchFamily="34" charset="0"/>
                <a:ea typeface="Arial-Rounded" pitchFamily="34" charset="0"/>
                <a:cs typeface="Arial-Rounded" pitchFamily="34" charset="0"/>
              </a:rPr>
              <a:t>)</a:t>
            </a:r>
            <a:endParaRPr lang="en-US" sz="2600" dirty="0">
              <a:solidFill>
                <a:srgbClr val="002060"/>
              </a:solidFill>
              <a:latin typeface="Arial-Rounded" pitchFamily="34" charset="0"/>
              <a:ea typeface="Arial-Rounded" pitchFamily="34" charset="0"/>
              <a:cs typeface="Arial-Rounded" pitchFamily="34" charset="0"/>
            </a:endParaRPr>
          </a:p>
        </p:txBody>
      </p:sp>
      <p:sp>
        <p:nvSpPr>
          <p:cNvPr id="11" name="TextBox 10">
            <a:extLst>
              <a:ext uri="{FF2B5EF4-FFF2-40B4-BE49-F238E27FC236}">
                <a16:creationId xmlns:a16="http://schemas.microsoft.com/office/drawing/2014/main" xmlns="" id="{EC1E3D26-0FBF-489D-9BF9-77F94C02DE90}"/>
              </a:ext>
            </a:extLst>
          </p:cNvPr>
          <p:cNvSpPr txBox="1"/>
          <p:nvPr/>
        </p:nvSpPr>
        <p:spPr>
          <a:xfrm>
            <a:off x="783000" y="166330"/>
            <a:ext cx="10327119" cy="707886"/>
          </a:xfrm>
          <a:prstGeom prst="rect">
            <a:avLst/>
          </a:prstGeom>
          <a:noFill/>
        </p:spPr>
        <p:txBody>
          <a:bodyPr wrap="square" rtlCol="0">
            <a:spAutoFit/>
          </a:bodyPr>
          <a:lstStyle/>
          <a:p>
            <a:pPr algn="ctr"/>
            <a:r>
              <a:rPr lang="en-US" sz="4000" b="1" smtClean="0">
                <a:solidFill>
                  <a:schemeClr val="accent6"/>
                </a:solidFill>
                <a:latin typeface="Arial-Rounded" pitchFamily="34" charset="0"/>
                <a:ea typeface="Arial-Rounded" pitchFamily="34" charset="0"/>
                <a:cs typeface="Arial-Rounded" pitchFamily="34" charset="0"/>
              </a:rPr>
              <a:t>CẦU THỦ DỰ BỊ</a:t>
            </a:r>
            <a:endParaRPr lang="en-US" sz="4000" b="1" dirty="0">
              <a:solidFill>
                <a:schemeClr val="accent6"/>
              </a:solidFill>
              <a:latin typeface="Arial-Rounded" pitchFamily="34" charset="0"/>
              <a:ea typeface="Arial-Rounded" pitchFamily="34" charset="0"/>
              <a:cs typeface="Arial-Rounded" pitchFamily="34" charset="0"/>
            </a:endParaRPr>
          </a:p>
        </p:txBody>
      </p:sp>
      <p:cxnSp>
        <p:nvCxnSpPr>
          <p:cNvPr id="5" name="Straight Connector 4"/>
          <p:cNvCxnSpPr/>
          <p:nvPr/>
        </p:nvCxnSpPr>
        <p:spPr>
          <a:xfrm>
            <a:off x="539316" y="2971800"/>
            <a:ext cx="6000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758889" y="3782467"/>
            <a:ext cx="11970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127919" y="5746230"/>
            <a:ext cx="67639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66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3DE1F8B-C43D-4B7A-8155-BEAC33AC1D49}"/>
              </a:ext>
            </a:extLst>
          </p:cNvPr>
          <p:cNvSpPr txBox="1"/>
          <p:nvPr/>
        </p:nvSpPr>
        <p:spPr>
          <a:xfrm>
            <a:off x="423975" y="935534"/>
            <a:ext cx="11269885" cy="5693866"/>
          </a:xfrm>
          <a:prstGeom prst="rect">
            <a:avLst/>
          </a:prstGeom>
          <a:noFill/>
        </p:spPr>
        <p:txBody>
          <a:bodyPr wrap="square" rtlCol="0">
            <a:spAutoFit/>
          </a:bodyPr>
          <a:lstStyle/>
          <a:p>
            <a:pPr algn="just"/>
            <a:r>
              <a:rPr lang="vi-VN" sz="2600">
                <a:solidFill>
                  <a:srgbClr val="002060"/>
                </a:solidFill>
                <a:latin typeface="Arial-Rounded" pitchFamily="34" charset="0"/>
                <a:ea typeface="Arial-Rounded" pitchFamily="34" charset="0"/>
                <a:cs typeface="Arial-Rounded" pitchFamily="34" charset="0"/>
              </a:rPr>
              <a:t> </a:t>
            </a:r>
            <a:r>
              <a:rPr lang="en-US" sz="2600" smtClean="0">
                <a:solidFill>
                  <a:srgbClr val="002060"/>
                </a:solidFill>
                <a:latin typeface="Arial-Rounded" pitchFamily="34" charset="0"/>
                <a:ea typeface="Arial-Rounded" pitchFamily="34" charset="0"/>
                <a:cs typeface="Arial-Rounded" pitchFamily="34" charset="0"/>
              </a:rPr>
              <a:t>     </a:t>
            </a:r>
            <a:r>
              <a:rPr lang="vi-VN" sz="2600" smtClean="0">
                <a:solidFill>
                  <a:srgbClr val="002060"/>
                </a:solidFill>
                <a:latin typeface="Arial-Rounded" pitchFamily="34" charset="0"/>
                <a:ea typeface="Arial-Rounded" pitchFamily="34" charset="0"/>
                <a:cs typeface="Arial-Rounded" pitchFamily="34" charset="0"/>
              </a:rPr>
              <a:t>Nhìn </a:t>
            </a:r>
            <a:r>
              <a:rPr lang="vi-VN" sz="2600">
                <a:solidFill>
                  <a:srgbClr val="002060"/>
                </a:solidFill>
                <a:latin typeface="Arial-Rounded" pitchFamily="34" charset="0"/>
                <a:ea typeface="Arial-Rounded" pitchFamily="34" charset="0"/>
                <a:cs typeface="Arial-Rounded" pitchFamily="34" charset="0"/>
              </a:rPr>
              <a:t>các bạn đá bóng, gấu con rất muốn chơi cùng. Nhưng thấy gấu con có vẻ chậm chạp và đá bóng không tốt nên chưa đội nào muốn nhận cậu.</a:t>
            </a:r>
          </a:p>
          <a:p>
            <a:pPr algn="just"/>
            <a:r>
              <a:rPr lang="vi-VN" sz="2600">
                <a:solidFill>
                  <a:srgbClr val="002060"/>
                </a:solidFill>
                <a:latin typeface="Arial-Rounded" pitchFamily="34" charset="0"/>
                <a:ea typeface="Arial-Rounded" pitchFamily="34" charset="0"/>
                <a:cs typeface="Arial-Rounded" pitchFamily="34" charset="0"/>
              </a:rPr>
              <a:t>      - Gấu à, cậu làm cầu thủ dự bị nhé! – Khỉ nói.</a:t>
            </a:r>
          </a:p>
          <a:p>
            <a:pPr algn="just"/>
            <a:r>
              <a:rPr lang="vi-VN" sz="2600">
                <a:solidFill>
                  <a:srgbClr val="002060"/>
                </a:solidFill>
                <a:latin typeface="Arial-Rounded" pitchFamily="34" charset="0"/>
                <a:ea typeface="Arial-Rounded" pitchFamily="34" charset="0"/>
                <a:cs typeface="Arial-Rounded" pitchFamily="34" charset="0"/>
              </a:rPr>
              <a:t>      Gấu con hơi buồn nhưng cũng đồng ý. Trong khi chờ được vào sân, gấu đi </a:t>
            </a:r>
            <a:r>
              <a:rPr lang="vi-VN" sz="2600">
                <a:solidFill>
                  <a:srgbClr val="FF0000"/>
                </a:solidFill>
                <a:latin typeface="Arial-Rounded" pitchFamily="34" charset="0"/>
                <a:ea typeface="Arial-Rounded" pitchFamily="34" charset="0"/>
                <a:cs typeface="Arial-Rounded" pitchFamily="34" charset="0"/>
              </a:rPr>
              <a:t>nhặt</a:t>
            </a:r>
            <a:r>
              <a:rPr lang="vi-VN" sz="2600">
                <a:solidFill>
                  <a:srgbClr val="002060"/>
                </a:solidFill>
                <a:latin typeface="Arial-Rounded" pitchFamily="34" charset="0"/>
                <a:ea typeface="Arial-Rounded" pitchFamily="34" charset="0"/>
                <a:cs typeface="Arial-Rounded" pitchFamily="34" charset="0"/>
              </a:rPr>
              <a:t> bóng cho các bạn. Gấu cố gắng chạy thật nhanh để các bạn không phải chờ lâu.</a:t>
            </a:r>
          </a:p>
          <a:p>
            <a:pPr algn="just"/>
            <a:r>
              <a:rPr lang="vi-VN" sz="2600">
                <a:solidFill>
                  <a:srgbClr val="002060"/>
                </a:solidFill>
                <a:latin typeface="Arial-Rounded" pitchFamily="34" charset="0"/>
                <a:ea typeface="Arial-Rounded" pitchFamily="34" charset="0"/>
                <a:cs typeface="Arial-Rounded" pitchFamily="34" charset="0"/>
              </a:rPr>
              <a:t>      Hằng ngày, gấu đến sân bóng từ sớm để </a:t>
            </a:r>
            <a:r>
              <a:rPr lang="vi-VN" sz="2600">
                <a:solidFill>
                  <a:srgbClr val="FF0000"/>
                </a:solidFill>
                <a:latin typeface="Arial-Rounded" pitchFamily="34" charset="0"/>
                <a:ea typeface="Arial-Rounded" pitchFamily="34" charset="0"/>
                <a:cs typeface="Arial-Rounded" pitchFamily="34" charset="0"/>
              </a:rPr>
              <a:t>luyện tập</a:t>
            </a:r>
            <a:r>
              <a:rPr lang="vi-VN" sz="2600">
                <a:solidFill>
                  <a:srgbClr val="002060"/>
                </a:solidFill>
                <a:latin typeface="Arial-Rounded" pitchFamily="34" charset="0"/>
                <a:ea typeface="Arial-Rounded" pitchFamily="34" charset="0"/>
                <a:cs typeface="Arial-Rounded" pitchFamily="34" charset="0"/>
              </a:rPr>
              <a:t>. Gấu đá bóng ra xa, chạy đi nhặt rồi đá vào gôn, đá đi đá lại,... Cứ thế, gấu đá bóng ngày càng giỏi hơn.</a:t>
            </a:r>
          </a:p>
          <a:p>
            <a:pPr algn="just"/>
            <a:r>
              <a:rPr lang="vi-VN" sz="2600">
                <a:solidFill>
                  <a:srgbClr val="002060"/>
                </a:solidFill>
                <a:latin typeface="Arial-Rounded" pitchFamily="34" charset="0"/>
                <a:ea typeface="Arial-Rounded" pitchFamily="34" charset="0"/>
                <a:cs typeface="Arial-Rounded" pitchFamily="34" charset="0"/>
              </a:rPr>
              <a:t>      Một hôm, đến sân bóng thấy gấu đang luyện tập, các bạn ngạc nhiên nhìn gấu rồi nói: “Cậu giỏi quá!”, “Này, vào đội tớ nhé!”, “Vào đội tớ đi!”</a:t>
            </a:r>
          </a:p>
          <a:p>
            <a:pPr algn="just"/>
            <a:r>
              <a:rPr lang="vi-VN" sz="2600">
                <a:solidFill>
                  <a:srgbClr val="002060"/>
                </a:solidFill>
                <a:latin typeface="Arial-Rounded" pitchFamily="34" charset="0"/>
                <a:ea typeface="Arial-Rounded" pitchFamily="34" charset="0"/>
                <a:cs typeface="Arial-Rounded" pitchFamily="34" charset="0"/>
              </a:rPr>
              <a:t>      - Tớ nên vào đội nào đây? – Gấu hỏi khỉ.</a:t>
            </a:r>
          </a:p>
          <a:p>
            <a:pPr algn="just"/>
            <a:r>
              <a:rPr lang="vi-VN" sz="2600">
                <a:solidFill>
                  <a:srgbClr val="002060"/>
                </a:solidFill>
                <a:latin typeface="Arial-Rounded" pitchFamily="34" charset="0"/>
                <a:ea typeface="Arial-Rounded" pitchFamily="34" charset="0"/>
                <a:cs typeface="Arial-Rounded" pitchFamily="34" charset="0"/>
              </a:rPr>
              <a:t>      - </a:t>
            </a:r>
            <a:r>
              <a:rPr lang="vi-VN" sz="2600">
                <a:solidFill>
                  <a:srgbClr val="FF0000"/>
                </a:solidFill>
                <a:latin typeface="Arial-Rounded" pitchFamily="34" charset="0"/>
                <a:ea typeface="Arial-Rounded" pitchFamily="34" charset="0"/>
                <a:cs typeface="Arial-Rounded" pitchFamily="34" charset="0"/>
              </a:rPr>
              <a:t>Hiệp</a:t>
            </a:r>
            <a:r>
              <a:rPr lang="vi-VN" sz="2600">
                <a:solidFill>
                  <a:srgbClr val="002060"/>
                </a:solidFill>
                <a:latin typeface="Arial-Rounded" pitchFamily="34" charset="0"/>
                <a:ea typeface="Arial-Rounded" pitchFamily="34" charset="0"/>
                <a:cs typeface="Arial-Rounded" pitchFamily="34" charset="0"/>
              </a:rPr>
              <a:t> đầu cậu đá cho đội đỏ, hiệp sau cậu đá cho đội xanh. – Khỉ nói.</a:t>
            </a:r>
          </a:p>
          <a:p>
            <a:pPr algn="just"/>
            <a:r>
              <a:rPr lang="vi-VN" sz="2600">
                <a:solidFill>
                  <a:srgbClr val="002060"/>
                </a:solidFill>
                <a:latin typeface="Arial-Rounded" pitchFamily="34" charset="0"/>
                <a:ea typeface="Arial-Rounded" pitchFamily="34" charset="0"/>
                <a:cs typeface="Arial-Rounded" pitchFamily="34" charset="0"/>
              </a:rPr>
              <a:t>      Gấu vui vẻ gật đầu. Cậu nghĩ: “Hóa ra làm cầu thủ dự bị cũng hay nhỉ!”</a:t>
            </a:r>
          </a:p>
          <a:p>
            <a:pPr algn="r"/>
            <a:r>
              <a:rPr lang="vi-VN" sz="2600">
                <a:solidFill>
                  <a:srgbClr val="002060"/>
                </a:solidFill>
                <a:latin typeface="Arial-Rounded" pitchFamily="34" charset="0"/>
                <a:ea typeface="Arial-Rounded" pitchFamily="34" charset="0"/>
                <a:cs typeface="Arial-Rounded" pitchFamily="34" charset="0"/>
              </a:rPr>
              <a:t>(Theo </a:t>
            </a:r>
            <a:r>
              <a:rPr lang="vi-VN" sz="2600" i="1">
                <a:solidFill>
                  <a:srgbClr val="002060"/>
                </a:solidFill>
                <a:latin typeface="Arial-Rounded" pitchFamily="34" charset="0"/>
                <a:ea typeface="Arial-Rounded" pitchFamily="34" charset="0"/>
                <a:cs typeface="Arial-Rounded" pitchFamily="34" charset="0"/>
              </a:rPr>
              <a:t>100 Truyện ngụ ngôn hay nhất</a:t>
            </a:r>
            <a:r>
              <a:rPr lang="vi-VN" sz="2600" smtClean="0">
                <a:solidFill>
                  <a:srgbClr val="002060"/>
                </a:solidFill>
                <a:latin typeface="Arial-Rounded" pitchFamily="34" charset="0"/>
                <a:ea typeface="Arial-Rounded" pitchFamily="34" charset="0"/>
                <a:cs typeface="Arial-Rounded" pitchFamily="34" charset="0"/>
              </a:rPr>
              <a:t>)</a:t>
            </a:r>
            <a:endParaRPr lang="en-US" sz="2600" dirty="0">
              <a:solidFill>
                <a:srgbClr val="002060"/>
              </a:solidFill>
              <a:latin typeface="Arial-Rounded" pitchFamily="34" charset="0"/>
              <a:ea typeface="Arial-Rounded" pitchFamily="34" charset="0"/>
              <a:cs typeface="Arial-Rounded" pitchFamily="34" charset="0"/>
            </a:endParaRPr>
          </a:p>
        </p:txBody>
      </p:sp>
      <p:sp>
        <p:nvSpPr>
          <p:cNvPr id="6" name="TextBox 5">
            <a:extLst>
              <a:ext uri="{FF2B5EF4-FFF2-40B4-BE49-F238E27FC236}">
                <a16:creationId xmlns:a16="http://schemas.microsoft.com/office/drawing/2014/main" xmlns="" id="{EC1E3D26-0FBF-489D-9BF9-77F94C02DE90}"/>
              </a:ext>
            </a:extLst>
          </p:cNvPr>
          <p:cNvSpPr txBox="1"/>
          <p:nvPr/>
        </p:nvSpPr>
        <p:spPr>
          <a:xfrm>
            <a:off x="783000" y="166330"/>
            <a:ext cx="10327119" cy="707886"/>
          </a:xfrm>
          <a:prstGeom prst="rect">
            <a:avLst/>
          </a:prstGeom>
          <a:noFill/>
        </p:spPr>
        <p:txBody>
          <a:bodyPr wrap="square" rtlCol="0">
            <a:spAutoFit/>
          </a:bodyPr>
          <a:lstStyle/>
          <a:p>
            <a:pPr algn="ctr"/>
            <a:r>
              <a:rPr lang="en-US" sz="4000" b="1" smtClean="0">
                <a:solidFill>
                  <a:schemeClr val="accent6"/>
                </a:solidFill>
                <a:latin typeface="Arial-Rounded" pitchFamily="34" charset="0"/>
                <a:ea typeface="Arial-Rounded" pitchFamily="34" charset="0"/>
                <a:cs typeface="Arial-Rounded" pitchFamily="34" charset="0"/>
              </a:rPr>
              <a:t>CẦU THỦ DỰ BỊ</a:t>
            </a:r>
            <a:endParaRPr lang="en-US" sz="4000" b="1" dirty="0">
              <a:solidFill>
                <a:schemeClr val="accent6"/>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674221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377" y="1060395"/>
            <a:ext cx="685800" cy="584775"/>
          </a:xfrm>
          <a:prstGeom prst="rect">
            <a:avLst/>
          </a:prstGeom>
          <a:noFill/>
        </p:spPr>
        <p:txBody>
          <a:bodyPr wrap="square" rtlCol="0">
            <a:spAutoFit/>
          </a:bodyPr>
          <a:lstStyle/>
          <a:p>
            <a:r>
              <a:rPr lang="en-US" sz="3200" b="1" smtClean="0">
                <a:solidFill>
                  <a:srgbClr val="002060"/>
                </a:solidFill>
                <a:latin typeface="Arial" pitchFamily="34" charset="0"/>
                <a:cs typeface="Arial" pitchFamily="34" charset="0"/>
              </a:rPr>
              <a:t>(1)</a:t>
            </a:r>
            <a:endParaRPr lang="en-US" sz="3200" b="1">
              <a:solidFill>
                <a:srgbClr val="002060"/>
              </a:solidFill>
              <a:latin typeface="Arial" pitchFamily="34" charset="0"/>
              <a:cs typeface="Arial" pitchFamily="34" charset="0"/>
            </a:endParaRPr>
          </a:p>
        </p:txBody>
      </p:sp>
      <p:sp>
        <p:nvSpPr>
          <p:cNvPr id="7" name="TextBox 6"/>
          <p:cNvSpPr txBox="1"/>
          <p:nvPr/>
        </p:nvSpPr>
        <p:spPr>
          <a:xfrm>
            <a:off x="46129" y="2438400"/>
            <a:ext cx="685800" cy="584775"/>
          </a:xfrm>
          <a:prstGeom prst="rect">
            <a:avLst/>
          </a:prstGeom>
          <a:noFill/>
        </p:spPr>
        <p:txBody>
          <a:bodyPr wrap="square" rtlCol="0">
            <a:spAutoFit/>
          </a:bodyPr>
          <a:lstStyle/>
          <a:p>
            <a:r>
              <a:rPr lang="en-US" sz="3200" b="1" smtClean="0">
                <a:solidFill>
                  <a:srgbClr val="002060"/>
                </a:solidFill>
                <a:latin typeface="Arial" pitchFamily="34" charset="0"/>
                <a:cs typeface="Arial" pitchFamily="34" charset="0"/>
              </a:rPr>
              <a:t>(2)</a:t>
            </a:r>
            <a:endParaRPr lang="en-US" sz="3200" b="1">
              <a:solidFill>
                <a:srgbClr val="002060"/>
              </a:solidFill>
              <a:latin typeface="Arial" pitchFamily="34" charset="0"/>
              <a:cs typeface="Arial" pitchFamily="34" charset="0"/>
            </a:endParaRPr>
          </a:p>
        </p:txBody>
      </p:sp>
      <p:sp>
        <p:nvSpPr>
          <p:cNvPr id="9" name="TextBox 8">
            <a:extLst>
              <a:ext uri="{FF2B5EF4-FFF2-40B4-BE49-F238E27FC236}">
                <a16:creationId xmlns:a16="http://schemas.microsoft.com/office/drawing/2014/main" xmlns="" id="{83DE1F8B-C43D-4B7A-8155-BEAC33AC1D49}"/>
              </a:ext>
            </a:extLst>
          </p:cNvPr>
          <p:cNvSpPr txBox="1"/>
          <p:nvPr/>
        </p:nvSpPr>
        <p:spPr>
          <a:xfrm>
            <a:off x="754634" y="935534"/>
            <a:ext cx="11269885" cy="5693866"/>
          </a:xfrm>
          <a:prstGeom prst="rect">
            <a:avLst/>
          </a:prstGeom>
          <a:noFill/>
        </p:spPr>
        <p:txBody>
          <a:bodyPr wrap="square" rtlCol="0">
            <a:spAutoFit/>
          </a:bodyPr>
          <a:lstStyle/>
          <a:p>
            <a:pPr algn="just"/>
            <a:r>
              <a:rPr lang="vi-VN" sz="2600">
                <a:solidFill>
                  <a:srgbClr val="002060"/>
                </a:solidFill>
                <a:latin typeface="Arial-Rounded" pitchFamily="34" charset="0"/>
                <a:ea typeface="Arial-Rounded" pitchFamily="34" charset="0"/>
                <a:cs typeface="Arial-Rounded" pitchFamily="34" charset="0"/>
              </a:rPr>
              <a:t> </a:t>
            </a:r>
            <a:r>
              <a:rPr lang="en-US" sz="2600" smtClean="0">
                <a:solidFill>
                  <a:srgbClr val="002060"/>
                </a:solidFill>
                <a:latin typeface="Arial-Rounded" pitchFamily="34" charset="0"/>
                <a:ea typeface="Arial-Rounded" pitchFamily="34" charset="0"/>
                <a:cs typeface="Arial-Rounded" pitchFamily="34" charset="0"/>
              </a:rPr>
              <a:t>     </a:t>
            </a:r>
            <a:r>
              <a:rPr lang="vi-VN" sz="2600" smtClean="0">
                <a:solidFill>
                  <a:srgbClr val="002060"/>
                </a:solidFill>
                <a:latin typeface="Arial-Rounded" pitchFamily="34" charset="0"/>
                <a:ea typeface="Arial-Rounded" pitchFamily="34" charset="0"/>
                <a:cs typeface="Arial-Rounded" pitchFamily="34" charset="0"/>
              </a:rPr>
              <a:t>Nhìn </a:t>
            </a:r>
            <a:r>
              <a:rPr lang="vi-VN" sz="2600">
                <a:solidFill>
                  <a:srgbClr val="002060"/>
                </a:solidFill>
                <a:latin typeface="Arial-Rounded" pitchFamily="34" charset="0"/>
                <a:ea typeface="Arial-Rounded" pitchFamily="34" charset="0"/>
                <a:cs typeface="Arial-Rounded" pitchFamily="34" charset="0"/>
              </a:rPr>
              <a:t>các bạn đá bóng, gấu con rất muốn chơi cùng. Nhưng thấy gấu con có vẻ chậm chạp và đá bóng không tốt nên chưa đội nào muốn nhận cậu.</a:t>
            </a:r>
          </a:p>
          <a:p>
            <a:pPr algn="just"/>
            <a:r>
              <a:rPr lang="vi-VN" sz="2600">
                <a:solidFill>
                  <a:srgbClr val="002060"/>
                </a:solidFill>
                <a:latin typeface="Arial-Rounded" pitchFamily="34" charset="0"/>
                <a:ea typeface="Arial-Rounded" pitchFamily="34" charset="0"/>
                <a:cs typeface="Arial-Rounded" pitchFamily="34" charset="0"/>
              </a:rPr>
              <a:t>      - Gấu à, cậu làm cầu thủ dự bị nhé! – Khỉ nói.</a:t>
            </a:r>
          </a:p>
          <a:p>
            <a:pPr algn="just"/>
            <a:r>
              <a:rPr lang="vi-VN" sz="2600">
                <a:solidFill>
                  <a:srgbClr val="002060"/>
                </a:solidFill>
                <a:latin typeface="Arial-Rounded" pitchFamily="34" charset="0"/>
                <a:ea typeface="Arial-Rounded" pitchFamily="34" charset="0"/>
                <a:cs typeface="Arial-Rounded" pitchFamily="34" charset="0"/>
              </a:rPr>
              <a:t>      Gấu con hơi buồn nhưng cũng đồng ý. Trong khi chờ được vào sân, gấu đi nhặt bóng cho các bạn. Gấu cố gắng chạy thật nhanh để các bạn không phải chờ lâu.</a:t>
            </a:r>
          </a:p>
          <a:p>
            <a:pPr algn="just"/>
            <a:r>
              <a:rPr lang="vi-VN" sz="2600">
                <a:solidFill>
                  <a:srgbClr val="002060"/>
                </a:solidFill>
                <a:latin typeface="Arial-Rounded" pitchFamily="34" charset="0"/>
                <a:ea typeface="Arial-Rounded" pitchFamily="34" charset="0"/>
                <a:cs typeface="Arial-Rounded" pitchFamily="34" charset="0"/>
              </a:rPr>
              <a:t>      Hằng ngày, gấu đến sân bóng từ sớm để luyện tập. Gấu đá bóng ra xa, chạy đi nhặt rồi đá vào gôn, đá đi đá lại,... Cứ thế, gấu đá bóng ngày càng giỏi hơn.</a:t>
            </a:r>
          </a:p>
          <a:p>
            <a:pPr algn="just"/>
            <a:r>
              <a:rPr lang="vi-VN" sz="2600">
                <a:solidFill>
                  <a:srgbClr val="002060"/>
                </a:solidFill>
                <a:latin typeface="Arial-Rounded" pitchFamily="34" charset="0"/>
                <a:ea typeface="Arial-Rounded" pitchFamily="34" charset="0"/>
                <a:cs typeface="Arial-Rounded" pitchFamily="34" charset="0"/>
              </a:rPr>
              <a:t>      Một hôm, đến sân bóng thấy gấu đang luyện tập, các bạn ngạc nhiên nhìn gấu rồi nói: “Cậu giỏi quá!”, “Này, vào đội tớ nhé!”, “Vào đội tớ đi!”</a:t>
            </a:r>
          </a:p>
          <a:p>
            <a:pPr algn="just"/>
            <a:r>
              <a:rPr lang="vi-VN" sz="2600">
                <a:solidFill>
                  <a:srgbClr val="002060"/>
                </a:solidFill>
                <a:latin typeface="Arial-Rounded" pitchFamily="34" charset="0"/>
                <a:ea typeface="Arial-Rounded" pitchFamily="34" charset="0"/>
                <a:cs typeface="Arial-Rounded" pitchFamily="34" charset="0"/>
              </a:rPr>
              <a:t>      - Tớ nên vào đội nào đây? – Gấu hỏi khỉ.</a:t>
            </a:r>
          </a:p>
          <a:p>
            <a:pPr algn="just"/>
            <a:r>
              <a:rPr lang="vi-VN" sz="2600">
                <a:solidFill>
                  <a:srgbClr val="002060"/>
                </a:solidFill>
                <a:latin typeface="Arial-Rounded" pitchFamily="34" charset="0"/>
                <a:ea typeface="Arial-Rounded" pitchFamily="34" charset="0"/>
                <a:cs typeface="Arial-Rounded" pitchFamily="34" charset="0"/>
              </a:rPr>
              <a:t>      - Hiệp đầu cậu đá cho đội đỏ, hiệp sau cậu đá cho đội xanh. – Khỉ nói.</a:t>
            </a:r>
          </a:p>
          <a:p>
            <a:pPr algn="just"/>
            <a:r>
              <a:rPr lang="vi-VN" sz="2600">
                <a:solidFill>
                  <a:srgbClr val="002060"/>
                </a:solidFill>
                <a:latin typeface="Arial-Rounded" pitchFamily="34" charset="0"/>
                <a:ea typeface="Arial-Rounded" pitchFamily="34" charset="0"/>
                <a:cs typeface="Arial-Rounded" pitchFamily="34" charset="0"/>
              </a:rPr>
              <a:t>      Gấu vui vẻ gật đầu. Cậu nghĩ: “Hóa ra làm cầu thủ dự bị cũng hay nhỉ!”</a:t>
            </a:r>
          </a:p>
          <a:p>
            <a:pPr algn="r"/>
            <a:r>
              <a:rPr lang="vi-VN" sz="2600">
                <a:solidFill>
                  <a:srgbClr val="002060"/>
                </a:solidFill>
                <a:latin typeface="Arial-Rounded" pitchFamily="34" charset="0"/>
                <a:ea typeface="Arial-Rounded" pitchFamily="34" charset="0"/>
                <a:cs typeface="Arial-Rounded" pitchFamily="34" charset="0"/>
              </a:rPr>
              <a:t>(Theo </a:t>
            </a:r>
            <a:r>
              <a:rPr lang="vi-VN" sz="2600" i="1">
                <a:solidFill>
                  <a:srgbClr val="002060"/>
                </a:solidFill>
                <a:latin typeface="Arial-Rounded" pitchFamily="34" charset="0"/>
                <a:ea typeface="Arial-Rounded" pitchFamily="34" charset="0"/>
                <a:cs typeface="Arial-Rounded" pitchFamily="34" charset="0"/>
              </a:rPr>
              <a:t>100 Truyện ngụ ngôn hay </a:t>
            </a:r>
            <a:r>
              <a:rPr lang="vi-VN" sz="2600" i="1" smtClean="0">
                <a:solidFill>
                  <a:srgbClr val="002060"/>
                </a:solidFill>
                <a:latin typeface="Arial-Rounded" pitchFamily="34" charset="0"/>
                <a:ea typeface="Arial-Rounded" pitchFamily="34" charset="0"/>
                <a:cs typeface="Arial-Rounded" pitchFamily="34" charset="0"/>
              </a:rPr>
              <a:t>nhất</a:t>
            </a:r>
            <a:r>
              <a:rPr lang="en-US" sz="2600" i="1" smtClean="0">
                <a:solidFill>
                  <a:srgbClr val="002060"/>
                </a:solidFill>
                <a:latin typeface="Arial-Rounded" pitchFamily="34" charset="0"/>
                <a:ea typeface="Arial-Rounded" pitchFamily="34" charset="0"/>
                <a:cs typeface="Arial-Rounded" pitchFamily="34" charset="0"/>
              </a:rPr>
              <a:t>)</a:t>
            </a:r>
            <a:endParaRPr lang="en-US" sz="2600" dirty="0">
              <a:solidFill>
                <a:srgbClr val="002060"/>
              </a:solidFill>
              <a:latin typeface="Arial-Rounded" pitchFamily="34" charset="0"/>
              <a:ea typeface="Arial-Rounded" pitchFamily="34" charset="0"/>
              <a:cs typeface="Arial-Rounded" pitchFamily="34" charset="0"/>
            </a:endParaRPr>
          </a:p>
        </p:txBody>
      </p:sp>
      <p:sp>
        <p:nvSpPr>
          <p:cNvPr id="12" name="TextBox 11">
            <a:extLst>
              <a:ext uri="{FF2B5EF4-FFF2-40B4-BE49-F238E27FC236}">
                <a16:creationId xmlns:a16="http://schemas.microsoft.com/office/drawing/2014/main" xmlns="" id="{EC1E3D26-0FBF-489D-9BF9-77F94C02DE90}"/>
              </a:ext>
            </a:extLst>
          </p:cNvPr>
          <p:cNvSpPr txBox="1"/>
          <p:nvPr/>
        </p:nvSpPr>
        <p:spPr>
          <a:xfrm>
            <a:off x="1113659" y="166330"/>
            <a:ext cx="10327119" cy="707886"/>
          </a:xfrm>
          <a:prstGeom prst="rect">
            <a:avLst/>
          </a:prstGeom>
          <a:noFill/>
        </p:spPr>
        <p:txBody>
          <a:bodyPr wrap="square" rtlCol="0">
            <a:spAutoFit/>
          </a:bodyPr>
          <a:lstStyle/>
          <a:p>
            <a:pPr algn="ctr"/>
            <a:r>
              <a:rPr lang="en-US" sz="4000" b="1" smtClean="0">
                <a:solidFill>
                  <a:schemeClr val="accent6"/>
                </a:solidFill>
                <a:latin typeface="Arial-Rounded" pitchFamily="34" charset="0"/>
                <a:ea typeface="Arial-Rounded" pitchFamily="34" charset="0"/>
                <a:cs typeface="Arial-Rounded" pitchFamily="34" charset="0"/>
              </a:rPr>
              <a:t>CẦU THỦ DỰ BỊ</a:t>
            </a:r>
            <a:endParaRPr lang="en-US" sz="4000" b="1" dirty="0">
              <a:solidFill>
                <a:schemeClr val="accent6"/>
              </a:solidFill>
              <a:latin typeface="Arial-Rounded" pitchFamily="34" charset="0"/>
              <a:ea typeface="Arial-Rounded" pitchFamily="34" charset="0"/>
              <a:cs typeface="Arial-Rounded" pitchFamily="34" charset="0"/>
            </a:endParaRPr>
          </a:p>
        </p:txBody>
      </p:sp>
      <p:sp>
        <p:nvSpPr>
          <p:cNvPr id="13" name="TextBox 12">
            <a:extLst>
              <a:ext uri="{FF2B5EF4-FFF2-40B4-BE49-F238E27FC236}">
                <a16:creationId xmlns:a16="http://schemas.microsoft.com/office/drawing/2014/main" xmlns="" id="{83DE1F8B-C43D-4B7A-8155-BEAC33AC1D49}"/>
              </a:ext>
            </a:extLst>
          </p:cNvPr>
          <p:cNvSpPr txBox="1"/>
          <p:nvPr/>
        </p:nvSpPr>
        <p:spPr>
          <a:xfrm>
            <a:off x="746919" y="914399"/>
            <a:ext cx="11269885" cy="5693866"/>
          </a:xfrm>
          <a:prstGeom prst="rect">
            <a:avLst/>
          </a:prstGeom>
          <a:solidFill>
            <a:schemeClr val="bg1"/>
          </a:solidFill>
        </p:spPr>
        <p:txBody>
          <a:bodyPr wrap="square" rtlCol="0">
            <a:spAutoFit/>
          </a:bodyPr>
          <a:lstStyle/>
          <a:p>
            <a:pPr algn="just"/>
            <a:r>
              <a:rPr lang="vi-VN" sz="2600">
                <a:solidFill>
                  <a:srgbClr val="002060"/>
                </a:solidFill>
                <a:latin typeface="Arial-Rounded" pitchFamily="34" charset="0"/>
                <a:ea typeface="Arial-Rounded" pitchFamily="34" charset="0"/>
                <a:cs typeface="Arial-Rounded" pitchFamily="34" charset="0"/>
              </a:rPr>
              <a:t> </a:t>
            </a:r>
            <a:r>
              <a:rPr lang="en-US" sz="2600" smtClean="0">
                <a:solidFill>
                  <a:srgbClr val="002060"/>
                </a:solidFill>
                <a:latin typeface="Arial-Rounded" pitchFamily="34" charset="0"/>
                <a:ea typeface="Arial-Rounded" pitchFamily="34" charset="0"/>
                <a:cs typeface="Arial-Rounded" pitchFamily="34" charset="0"/>
              </a:rPr>
              <a:t>     </a:t>
            </a:r>
            <a:r>
              <a:rPr lang="vi-VN" sz="2600" smtClean="0">
                <a:solidFill>
                  <a:srgbClr val="FF0000"/>
                </a:solidFill>
                <a:latin typeface="Arial-Rounded" pitchFamily="34" charset="0"/>
                <a:ea typeface="Arial-Rounded" pitchFamily="34" charset="0"/>
                <a:cs typeface="Arial-Rounded" pitchFamily="34" charset="0"/>
              </a:rPr>
              <a:t>Nhìn </a:t>
            </a:r>
            <a:r>
              <a:rPr lang="vi-VN" sz="2600">
                <a:solidFill>
                  <a:srgbClr val="FF0000"/>
                </a:solidFill>
                <a:latin typeface="Arial-Rounded" pitchFamily="34" charset="0"/>
                <a:ea typeface="Arial-Rounded" pitchFamily="34" charset="0"/>
                <a:cs typeface="Arial-Rounded" pitchFamily="34" charset="0"/>
              </a:rPr>
              <a:t>các bạn đá bóng, gấu con rất muốn chơi cùng. Nhưng thấy gấu con có vẻ chậm chạp và đá bóng không tốt nên chưa đội nào muốn nhận cậu.</a:t>
            </a:r>
          </a:p>
          <a:p>
            <a:pPr algn="just"/>
            <a:r>
              <a:rPr lang="vi-VN" sz="2600">
                <a:solidFill>
                  <a:srgbClr val="0070C0"/>
                </a:solidFill>
                <a:latin typeface="Arial-Rounded" pitchFamily="34" charset="0"/>
                <a:ea typeface="Arial-Rounded" pitchFamily="34" charset="0"/>
                <a:cs typeface="Arial-Rounded" pitchFamily="34" charset="0"/>
              </a:rPr>
              <a:t>      - Gấu à, cậu làm cầu thủ dự bị nhé! – Khỉ nói.</a:t>
            </a:r>
          </a:p>
          <a:p>
            <a:pPr algn="just"/>
            <a:r>
              <a:rPr lang="vi-VN" sz="2600">
                <a:solidFill>
                  <a:srgbClr val="0070C0"/>
                </a:solidFill>
                <a:latin typeface="Arial-Rounded" pitchFamily="34" charset="0"/>
                <a:ea typeface="Arial-Rounded" pitchFamily="34" charset="0"/>
                <a:cs typeface="Arial-Rounded" pitchFamily="34" charset="0"/>
              </a:rPr>
              <a:t>      Gấu con hơi buồn nhưng cũng đồng ý. Trong khi chờ được vào sân, gấu đi nhặt bóng cho các bạn. Gấu cố gắng chạy thật nhanh để các bạn không phải chờ lâu.</a:t>
            </a:r>
          </a:p>
          <a:p>
            <a:pPr algn="just"/>
            <a:r>
              <a:rPr lang="vi-VN" sz="2600">
                <a:solidFill>
                  <a:srgbClr val="002060"/>
                </a:solidFill>
                <a:latin typeface="Arial-Rounded" pitchFamily="34" charset="0"/>
                <a:ea typeface="Arial-Rounded" pitchFamily="34" charset="0"/>
                <a:cs typeface="Arial-Rounded" pitchFamily="34" charset="0"/>
              </a:rPr>
              <a:t>      </a:t>
            </a:r>
            <a:r>
              <a:rPr lang="vi-VN" sz="2600">
                <a:solidFill>
                  <a:schemeClr val="accent6"/>
                </a:solidFill>
                <a:latin typeface="Arial-Rounded" pitchFamily="34" charset="0"/>
                <a:ea typeface="Arial-Rounded" pitchFamily="34" charset="0"/>
                <a:cs typeface="Arial-Rounded" pitchFamily="34" charset="0"/>
              </a:rPr>
              <a:t>Hằng ngày, gấu đến sân bóng từ sớm để luyện tập. Gấu đá bóng ra xa, chạy đi nhặt rồi đá vào gôn, đá đi đá lại,... Cứ thế, gấu đá bóng ngày càng giỏi hơn.</a:t>
            </a:r>
          </a:p>
          <a:p>
            <a:pPr algn="just"/>
            <a:r>
              <a:rPr lang="vi-VN" sz="2600">
                <a:solidFill>
                  <a:srgbClr val="002060"/>
                </a:solidFill>
                <a:latin typeface="Arial-Rounded" pitchFamily="34" charset="0"/>
                <a:ea typeface="Arial-Rounded" pitchFamily="34" charset="0"/>
                <a:cs typeface="Arial-Rounded" pitchFamily="34" charset="0"/>
              </a:rPr>
              <a:t>      Một hôm, đến sân bóng thấy gấu đang luyện tập, các bạn ngạc nhiên nhìn gấu rồi nói: “Cậu giỏi quá!”, “Này, vào đội tớ nhé!”, “Vào đội tớ đi!”</a:t>
            </a:r>
          </a:p>
          <a:p>
            <a:pPr algn="just"/>
            <a:r>
              <a:rPr lang="vi-VN" sz="2600">
                <a:solidFill>
                  <a:srgbClr val="002060"/>
                </a:solidFill>
                <a:latin typeface="Arial-Rounded" pitchFamily="34" charset="0"/>
                <a:ea typeface="Arial-Rounded" pitchFamily="34" charset="0"/>
                <a:cs typeface="Arial-Rounded" pitchFamily="34" charset="0"/>
              </a:rPr>
              <a:t>      - Tớ nên vào đội nào đây? – Gấu hỏi khỉ.</a:t>
            </a:r>
          </a:p>
          <a:p>
            <a:pPr algn="just"/>
            <a:r>
              <a:rPr lang="vi-VN" sz="2600">
                <a:solidFill>
                  <a:srgbClr val="002060"/>
                </a:solidFill>
                <a:latin typeface="Arial-Rounded" pitchFamily="34" charset="0"/>
                <a:ea typeface="Arial-Rounded" pitchFamily="34" charset="0"/>
                <a:cs typeface="Arial-Rounded" pitchFamily="34" charset="0"/>
              </a:rPr>
              <a:t>      - Hiệp đầu cậu đá cho đội đỏ, hiệp sau cậu đá cho đội xanh. – Khỉ nói.</a:t>
            </a:r>
          </a:p>
          <a:p>
            <a:pPr algn="just"/>
            <a:r>
              <a:rPr lang="vi-VN" sz="2600">
                <a:solidFill>
                  <a:srgbClr val="002060"/>
                </a:solidFill>
                <a:latin typeface="Arial-Rounded" pitchFamily="34" charset="0"/>
                <a:ea typeface="Arial-Rounded" pitchFamily="34" charset="0"/>
                <a:cs typeface="Arial-Rounded" pitchFamily="34" charset="0"/>
              </a:rPr>
              <a:t>      Gấu vui vẻ gật đầu. Cậu nghĩ: “Hóa ra làm cầu thủ dự bị cũng hay nhỉ!”</a:t>
            </a:r>
          </a:p>
          <a:p>
            <a:pPr algn="r"/>
            <a:r>
              <a:rPr lang="vi-VN" sz="2600">
                <a:solidFill>
                  <a:srgbClr val="002060"/>
                </a:solidFill>
                <a:latin typeface="Arial-Rounded" pitchFamily="34" charset="0"/>
                <a:ea typeface="Arial-Rounded" pitchFamily="34" charset="0"/>
                <a:cs typeface="Arial-Rounded" pitchFamily="34" charset="0"/>
              </a:rPr>
              <a:t>(Theo </a:t>
            </a:r>
            <a:r>
              <a:rPr lang="vi-VN" sz="2600" i="1">
                <a:solidFill>
                  <a:srgbClr val="002060"/>
                </a:solidFill>
                <a:latin typeface="Arial-Rounded" pitchFamily="34" charset="0"/>
                <a:ea typeface="Arial-Rounded" pitchFamily="34" charset="0"/>
                <a:cs typeface="Arial-Rounded" pitchFamily="34" charset="0"/>
              </a:rPr>
              <a:t>100 Truyện ngụ ngôn hay </a:t>
            </a:r>
            <a:r>
              <a:rPr lang="vi-VN" sz="2600" i="1" smtClean="0">
                <a:solidFill>
                  <a:srgbClr val="002060"/>
                </a:solidFill>
                <a:latin typeface="Arial-Rounded" pitchFamily="34" charset="0"/>
                <a:ea typeface="Arial-Rounded" pitchFamily="34" charset="0"/>
                <a:cs typeface="Arial-Rounded" pitchFamily="34" charset="0"/>
              </a:rPr>
              <a:t>nhất</a:t>
            </a:r>
            <a:r>
              <a:rPr lang="vi-VN" sz="2600" smtClean="0">
                <a:solidFill>
                  <a:srgbClr val="002060"/>
                </a:solidFill>
                <a:latin typeface="Arial-Rounded" pitchFamily="34" charset="0"/>
                <a:ea typeface="Arial-Rounded" pitchFamily="34" charset="0"/>
                <a:cs typeface="Arial-Rounded" pitchFamily="34" charset="0"/>
              </a:rPr>
              <a:t>)</a:t>
            </a:r>
            <a:endParaRPr lang="en-US" sz="2600" dirty="0">
              <a:solidFill>
                <a:srgbClr val="002060"/>
              </a:solidFill>
              <a:latin typeface="Arial-Rounded" pitchFamily="34" charset="0"/>
              <a:ea typeface="Arial-Rounded" pitchFamily="34" charset="0"/>
              <a:cs typeface="Arial-Rounded" pitchFamily="34" charset="0"/>
            </a:endParaRPr>
          </a:p>
        </p:txBody>
      </p:sp>
      <p:sp>
        <p:nvSpPr>
          <p:cNvPr id="14" name="TextBox 13"/>
          <p:cNvSpPr txBox="1"/>
          <p:nvPr/>
        </p:nvSpPr>
        <p:spPr>
          <a:xfrm>
            <a:off x="46129" y="3468945"/>
            <a:ext cx="685800" cy="584775"/>
          </a:xfrm>
          <a:prstGeom prst="rect">
            <a:avLst/>
          </a:prstGeom>
          <a:noFill/>
        </p:spPr>
        <p:txBody>
          <a:bodyPr wrap="square" rtlCol="0">
            <a:spAutoFit/>
          </a:bodyPr>
          <a:lstStyle/>
          <a:p>
            <a:r>
              <a:rPr lang="en-US" sz="3200" b="1" smtClean="0">
                <a:solidFill>
                  <a:srgbClr val="002060"/>
                </a:solidFill>
                <a:latin typeface="Arial" pitchFamily="34" charset="0"/>
                <a:cs typeface="Arial" pitchFamily="34" charset="0"/>
              </a:rPr>
              <a:t>(3)</a:t>
            </a:r>
            <a:endParaRPr lang="en-US" sz="3200" b="1">
              <a:solidFill>
                <a:srgbClr val="002060"/>
              </a:solidFill>
              <a:latin typeface="Arial" pitchFamily="34" charset="0"/>
              <a:cs typeface="Arial" pitchFamily="34" charset="0"/>
            </a:endParaRPr>
          </a:p>
        </p:txBody>
      </p:sp>
      <p:sp>
        <p:nvSpPr>
          <p:cNvPr id="15" name="TextBox 14"/>
          <p:cNvSpPr txBox="1"/>
          <p:nvPr/>
        </p:nvSpPr>
        <p:spPr>
          <a:xfrm>
            <a:off x="46377" y="4901625"/>
            <a:ext cx="685552" cy="584775"/>
          </a:xfrm>
          <a:prstGeom prst="rect">
            <a:avLst/>
          </a:prstGeom>
          <a:noFill/>
        </p:spPr>
        <p:txBody>
          <a:bodyPr wrap="square" rtlCol="0">
            <a:spAutoFit/>
          </a:bodyPr>
          <a:lstStyle/>
          <a:p>
            <a:r>
              <a:rPr lang="en-US" sz="3200" b="1" smtClean="0">
                <a:solidFill>
                  <a:srgbClr val="002060"/>
                </a:solidFill>
                <a:latin typeface="Arial" pitchFamily="34" charset="0"/>
                <a:cs typeface="Arial" pitchFamily="34" charset="0"/>
              </a:rPr>
              <a:t>(4)</a:t>
            </a:r>
            <a:endParaRPr lang="en-US" sz="3200" b="1">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134705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4"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1085</TotalTime>
  <Words>2140</Words>
  <Application>Microsoft Office PowerPoint</Application>
  <PresentationFormat>Custom</PresentationFormat>
  <Paragraphs>147</Paragraphs>
  <Slides>25</Slides>
  <Notes>11</Notes>
  <HiddenSlides>0</HiddenSlides>
  <MMClips>1</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Đọc 1 đoạn bất kì trong bài  Cây xấu hổ.</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153</cp:revision>
  <dcterms:created xsi:type="dcterms:W3CDTF">2020-09-01T15:19:38Z</dcterms:created>
  <dcterms:modified xsi:type="dcterms:W3CDTF">2021-08-30T00:25:11Z</dcterms:modified>
</cp:coreProperties>
</file>