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13" r:id="rId2"/>
    <p:sldId id="330" r:id="rId3"/>
    <p:sldId id="332" r:id="rId4"/>
    <p:sldId id="331" r:id="rId5"/>
    <p:sldId id="333" r:id="rId6"/>
    <p:sldId id="337" r:id="rId7"/>
    <p:sldId id="327" r:id="rId8"/>
    <p:sldId id="315" r:id="rId9"/>
    <p:sldId id="314" r:id="rId10"/>
    <p:sldId id="328" r:id="rId11"/>
    <p:sldId id="316" r:id="rId12"/>
    <p:sldId id="318" r:id="rId13"/>
    <p:sldId id="321" r:id="rId14"/>
    <p:sldId id="322" r:id="rId15"/>
    <p:sldId id="338" r:id="rId16"/>
    <p:sldId id="323" r:id="rId17"/>
    <p:sldId id="325" r:id="rId18"/>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F4FD"/>
    <a:srgbClr val="01BCFF"/>
    <a:srgbClr val="25C6FF"/>
    <a:srgbClr val="EFF87C"/>
    <a:srgbClr val="FFFFAF"/>
    <a:srgbClr val="FF6600"/>
    <a:srgbClr val="EABBEF"/>
    <a:srgbClr val="9A57CD"/>
    <a:srgbClr val="F8F856"/>
    <a:srgbClr val="C368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87011" autoAdjust="0"/>
  </p:normalViewPr>
  <p:slideViewPr>
    <p:cSldViewPr>
      <p:cViewPr>
        <p:scale>
          <a:sx n="50" d="100"/>
          <a:sy n="50" d="100"/>
        </p:scale>
        <p:origin x="-936" y="-384"/>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6EC521-8BB2-447E-A210-7269D75CCBE4}" type="datetimeFigureOut">
              <a:rPr lang="en-US" smtClean="0"/>
              <a:t>8/29/2021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44AB91-A8C2-45A2-A8DC-9C24C78B8DEA}" type="slidenum">
              <a:rPr lang="en-US" smtClean="0"/>
              <a:t>‹#›</a:t>
            </a:fld>
            <a:endParaRPr lang="en-US"/>
          </a:p>
        </p:txBody>
      </p:sp>
    </p:spTree>
    <p:extLst>
      <p:ext uri="{BB962C8B-B14F-4D97-AF65-F5344CB8AC3E}">
        <p14:creationId xmlns:p14="http://schemas.microsoft.com/office/powerpoint/2010/main" val="1290561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7843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từ dễ lẫn: viết vào bảng con hoặc vở nháp</a:t>
            </a:r>
          </a:p>
          <a:p>
            <a:r>
              <a:rPr lang="en-US" baseline="0" smtClean="0"/>
              <a:t>Tuỳ tỉnh thành và vùng miền, GV linh động thay đổi từ dễ lẫn cho phù hợp nhé</a:t>
            </a:r>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11</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GVHD</a:t>
            </a:r>
            <a:r>
              <a:rPr lang="en-US" baseline="0" smtClean="0"/>
              <a:t> HS trình bày cân đối, đừng nên quá máy móc việc bắt HS phải lùi mấy ô mấy ô. Điểu này sẽ tạo nên sự cứng nhắc cho HS trong cuộc sống.</a:t>
            </a:r>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12</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Click vào</a:t>
            </a:r>
            <a:r>
              <a:rPr lang="en-US" baseline="0" smtClean="0"/>
              <a:t> bông hoa hoặc xung quanh bông hoa, khi nào xuất hiện bàn tay thì thầy cô mới click nhé! Chứ còn mũi tên ở chuột là click không được đâu nhé! </a:t>
            </a:r>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13</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14</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tự</a:t>
            </a:r>
            <a:r>
              <a:rPr lang="en-US" baseline="0" smtClean="0"/>
              <a:t> thay tên HS vào nhé</a:t>
            </a:r>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15</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16</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smtClean="0"/>
              <a:t>Dẫn</a:t>
            </a:r>
            <a:r>
              <a:rPr lang="en-US" sz="1400" baseline="0" smtClean="0"/>
              <a:t> dắt: Các con vật đều rất đói bụng rồi, chúng ta hãy cùng đi tìm thức ăn về cho chúng nhé!</a:t>
            </a:r>
          </a:p>
          <a:p>
            <a:endParaRPr lang="en-US" sz="1400" baseline="0" smtClean="0"/>
          </a:p>
          <a:p>
            <a:endParaRPr lang="en-US" sz="1400" baseline="0" smtClean="0"/>
          </a:p>
          <a:p>
            <a:r>
              <a:rPr lang="en-US" sz="1400" smtClean="0"/>
              <a:t>Click </a:t>
            </a:r>
            <a:r>
              <a:rPr lang="en-US" sz="1400" smtClean="0"/>
              <a:t>vào</a:t>
            </a:r>
            <a:r>
              <a:rPr lang="en-US" sz="1400" baseline="0" smtClean="0"/>
              <a:t> con vật để đến câu hỏi</a:t>
            </a:r>
          </a:p>
          <a:p>
            <a:r>
              <a:rPr lang="en-US" sz="1400" baseline="0" smtClean="0"/>
              <a:t>Tại slide câu hỏi, click vào con vật để quay về slide này.</a:t>
            </a:r>
          </a:p>
          <a:p>
            <a:r>
              <a:rPr lang="en-US" sz="1400" smtClean="0"/>
              <a:t>Click vào</a:t>
            </a:r>
            <a:r>
              <a:rPr lang="en-US" sz="1400" baseline="0" smtClean="0"/>
              <a:t> </a:t>
            </a:r>
            <a:r>
              <a:rPr lang="en-US" sz="1400" baseline="0" smtClean="0"/>
              <a:t>Mặt trời </a:t>
            </a:r>
            <a:r>
              <a:rPr lang="en-US" sz="1400" baseline="0" smtClean="0"/>
              <a:t>để đến bài học</a:t>
            </a:r>
            <a:endParaRPr lang="en-US" sz="1400"/>
          </a:p>
        </p:txBody>
      </p:sp>
      <p:sp>
        <p:nvSpPr>
          <p:cNvPr id="4" name="Slide Number Placeholder 3"/>
          <p:cNvSpPr>
            <a:spLocks noGrp="1"/>
          </p:cNvSpPr>
          <p:nvPr>
            <p:ph type="sldNum" sz="quarter" idx="10"/>
          </p:nvPr>
        </p:nvSpPr>
        <p:spPr/>
        <p:txBody>
          <a:bodyPr/>
          <a:lstStyle/>
          <a:p>
            <a:fld id="{58C83D7A-9E42-4548-990C-7D2596BB538E}" type="slidenum">
              <a:rPr lang="en-US" smtClean="0"/>
              <a:t>2</a:t>
            </a:fld>
            <a:endParaRPr lang="en-US"/>
          </a:p>
        </p:txBody>
      </p:sp>
    </p:spTree>
    <p:extLst>
      <p:ext uri="{BB962C8B-B14F-4D97-AF65-F5344CB8AC3E}">
        <p14:creationId xmlns:p14="http://schemas.microsoft.com/office/powerpoint/2010/main" val="3380177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Click</a:t>
            </a:r>
            <a:r>
              <a:rPr lang="en-US" baseline="0" smtClean="0"/>
              <a:t> vào sóc để quay về</a:t>
            </a:r>
          </a:p>
          <a:p>
            <a:endParaRPr lang="en-US"/>
          </a:p>
        </p:txBody>
      </p:sp>
      <p:sp>
        <p:nvSpPr>
          <p:cNvPr id="4" name="Slide Number Placeholder 3"/>
          <p:cNvSpPr>
            <a:spLocks noGrp="1"/>
          </p:cNvSpPr>
          <p:nvPr>
            <p:ph type="sldNum" sz="quarter" idx="10"/>
          </p:nvPr>
        </p:nvSpPr>
        <p:spPr/>
        <p:txBody>
          <a:bodyPr/>
          <a:lstStyle/>
          <a:p>
            <a:fld id="{58C83D7A-9E42-4548-990C-7D2596BB538E}" type="slidenum">
              <a:rPr lang="en-US" smtClean="0"/>
              <a:t>3</a:t>
            </a:fld>
            <a:endParaRPr lang="en-US"/>
          </a:p>
        </p:txBody>
      </p:sp>
    </p:spTree>
    <p:extLst>
      <p:ext uri="{BB962C8B-B14F-4D97-AF65-F5344CB8AC3E}">
        <p14:creationId xmlns:p14="http://schemas.microsoft.com/office/powerpoint/2010/main" val="3380177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Ví dụ: Bảo, Ba, Bình..</a:t>
            </a:r>
            <a:endParaRPr lang="en-US"/>
          </a:p>
        </p:txBody>
      </p:sp>
      <p:sp>
        <p:nvSpPr>
          <p:cNvPr id="4" name="Slide Number Placeholder 3"/>
          <p:cNvSpPr>
            <a:spLocks noGrp="1"/>
          </p:cNvSpPr>
          <p:nvPr>
            <p:ph type="sldNum" sz="quarter" idx="10"/>
          </p:nvPr>
        </p:nvSpPr>
        <p:spPr/>
        <p:txBody>
          <a:bodyPr/>
          <a:lstStyle/>
          <a:p>
            <a:fld id="{58C83D7A-9E42-4548-990C-7D2596BB538E}" type="slidenum">
              <a:rPr lang="en-US" smtClean="0"/>
              <a:t>4</a:t>
            </a:fld>
            <a:endParaRPr lang="en-US"/>
          </a:p>
        </p:txBody>
      </p:sp>
    </p:spTree>
    <p:extLst>
      <p:ext uri="{BB962C8B-B14F-4D97-AF65-F5344CB8AC3E}">
        <p14:creationId xmlns:p14="http://schemas.microsoft.com/office/powerpoint/2010/main" val="3380177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Click</a:t>
            </a:r>
            <a:r>
              <a:rPr lang="en-US" baseline="0" smtClean="0"/>
              <a:t> vào </a:t>
            </a:r>
            <a:r>
              <a:rPr lang="en-US" baseline="0" smtClean="0"/>
              <a:t>ngựa </a:t>
            </a:r>
            <a:r>
              <a:rPr lang="en-US" baseline="0" smtClean="0"/>
              <a:t>để quay </a:t>
            </a:r>
            <a:r>
              <a:rPr lang="en-US" baseline="0" smtClean="0"/>
              <a:t>về</a:t>
            </a:r>
            <a:endParaRPr lang="en-US" baseline="0" smtClean="0"/>
          </a:p>
        </p:txBody>
      </p:sp>
      <p:sp>
        <p:nvSpPr>
          <p:cNvPr id="4" name="Slide Number Placeholder 3"/>
          <p:cNvSpPr>
            <a:spLocks noGrp="1"/>
          </p:cNvSpPr>
          <p:nvPr>
            <p:ph type="sldNum" sz="quarter" idx="10"/>
          </p:nvPr>
        </p:nvSpPr>
        <p:spPr/>
        <p:txBody>
          <a:bodyPr/>
          <a:lstStyle/>
          <a:p>
            <a:fld id="{58C83D7A-9E42-4548-990C-7D2596BB538E}" type="slidenum">
              <a:rPr lang="en-US" smtClean="0"/>
              <a:t>5</a:t>
            </a:fld>
            <a:endParaRPr lang="en-US"/>
          </a:p>
        </p:txBody>
      </p:sp>
    </p:spTree>
    <p:extLst>
      <p:ext uri="{BB962C8B-B14F-4D97-AF65-F5344CB8AC3E}">
        <p14:creationId xmlns:p14="http://schemas.microsoft.com/office/powerpoint/2010/main" val="3380177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28651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 GV đọc</a:t>
            </a:r>
            <a:r>
              <a:rPr lang="en-US" baseline="0" smtClean="0"/>
              <a:t> mẫu, HS theo dõi ở SGK (GV nên tắt màn hình để HS quan sát sách)</a:t>
            </a:r>
          </a:p>
          <a:p>
            <a:r>
              <a:rPr lang="en-US" baseline="0" smtClean="0"/>
              <a:t>- 1 – 2 HS đọc lại</a:t>
            </a:r>
            <a:endParaRPr lang="en-US" smtClean="0"/>
          </a:p>
          <a:p>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8</a:t>
            </a:fld>
            <a:endParaRPr lang="en-US"/>
          </a:p>
        </p:txBody>
      </p:sp>
    </p:spTree>
    <p:extLst>
      <p:ext uri="{BB962C8B-B14F-4D97-AF65-F5344CB8AC3E}">
        <p14:creationId xmlns:p14="http://schemas.microsoft.com/office/powerpoint/2010/main" val="1791331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dẫn</a:t>
            </a:r>
            <a:r>
              <a:rPr lang="en-US" baseline="0" smtClean="0"/>
              <a:t> dắt: Bạn Na đang có những thắc mắc trước khi viết chính tả. Chúng mình hãy giúp Na nhé!</a:t>
            </a:r>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9</a:t>
            </a:fld>
            <a:endParaRPr lang="en-US"/>
          </a:p>
        </p:txBody>
      </p:sp>
    </p:spTree>
    <p:extLst>
      <p:ext uri="{BB962C8B-B14F-4D97-AF65-F5344CB8AC3E}">
        <p14:creationId xmlns:p14="http://schemas.microsoft.com/office/powerpoint/2010/main" val="1472763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dẫn</a:t>
            </a:r>
            <a:r>
              <a:rPr lang="en-US" baseline="0" smtClean="0"/>
              <a:t> dắt: Bạn Na đang có những thắc mắc trước khi viết chính tả. Chúng mình hãy giúp Na nhé!</a:t>
            </a:r>
            <a:endParaRPr lang="en-US"/>
          </a:p>
        </p:txBody>
      </p:sp>
      <p:sp>
        <p:nvSpPr>
          <p:cNvPr id="4" name="Slide Number Placeholder 3"/>
          <p:cNvSpPr>
            <a:spLocks noGrp="1"/>
          </p:cNvSpPr>
          <p:nvPr>
            <p:ph type="sldNum" sz="quarter" idx="10"/>
          </p:nvPr>
        </p:nvSpPr>
        <p:spPr/>
        <p:txBody>
          <a:bodyPr/>
          <a:lstStyle/>
          <a:p>
            <a:fld id="{3D44AB91-A8C2-45A2-A8DC-9C24C78B8DEA}" type="slidenum">
              <a:rPr lang="en-US" smtClean="0"/>
              <a:t>10</a:t>
            </a:fld>
            <a:endParaRPr lang="en-US"/>
          </a:p>
        </p:txBody>
      </p:sp>
    </p:spTree>
    <p:extLst>
      <p:ext uri="{BB962C8B-B14F-4D97-AF65-F5344CB8AC3E}">
        <p14:creationId xmlns:p14="http://schemas.microsoft.com/office/powerpoint/2010/main" val="1472763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B78667-E865-4580-9C06-63F58C228D54}"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3028676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B78667-E865-4580-9C06-63F58C228D54}"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1207949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B78667-E865-4580-9C06-63F58C228D54}"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428688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dk2"/>
        </a:solidFill>
        <a:effectLst/>
      </p:bgPr>
    </p:bg>
    <p:spTree>
      <p:nvGrpSpPr>
        <p:cNvPr id="1" name="Shape 313"/>
        <p:cNvGrpSpPr/>
        <p:nvPr/>
      </p:nvGrpSpPr>
      <p:grpSpPr>
        <a:xfrm>
          <a:off x="0" y="0"/>
          <a:ext cx="0" cy="0"/>
          <a:chOff x="0" y="0"/>
          <a:chExt cx="0" cy="0"/>
        </a:xfrm>
      </p:grpSpPr>
    </p:spTree>
    <p:extLst>
      <p:ext uri="{BB962C8B-B14F-4D97-AF65-F5344CB8AC3E}">
        <p14:creationId xmlns:p14="http://schemas.microsoft.com/office/powerpoint/2010/main" val="395097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B78667-E865-4580-9C06-63F58C228D54}"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327648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B78667-E865-4580-9C06-63F58C228D54}"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098269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B78667-E865-4580-9C06-63F58C228D54}"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1116276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B78667-E865-4580-9C06-63F58C228D54}" type="datetimeFigureOut">
              <a:rPr lang="en-US" smtClean="0"/>
              <a:t>8/29/2021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777624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B78667-E865-4580-9C06-63F58C228D54}" type="datetimeFigureOut">
              <a:rPr lang="en-US" smtClean="0"/>
              <a:t>8/29/2021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800307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B78667-E865-4580-9C06-63F58C228D54}" type="datetimeFigureOut">
              <a:rPr lang="en-US" smtClean="0"/>
              <a:t>8/29/2021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1051625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B78667-E865-4580-9C06-63F58C228D54}"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968250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B78667-E865-4580-9C06-63F58C228D54}"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841958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B78667-E865-4580-9C06-63F58C228D54}" type="datetimeFigureOut">
              <a:rPr lang="en-US" smtClean="0"/>
              <a:t>8/29/2021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01660D-545C-43B4-9EFF-D115F1D4A35C}" type="slidenum">
              <a:rPr lang="en-US" smtClean="0"/>
              <a:t>‹#›</a:t>
            </a:fld>
            <a:endParaRPr lang="en-US"/>
          </a:p>
        </p:txBody>
      </p:sp>
    </p:spTree>
    <p:extLst>
      <p:ext uri="{BB962C8B-B14F-4D97-AF65-F5344CB8AC3E}">
        <p14:creationId xmlns:p14="http://schemas.microsoft.com/office/powerpoint/2010/main" val="3971844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1.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audio" Target="../media/audio2.wav"/></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hyperlink" Target="https://www.facebook.com/groups/443096903751589"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6.png"/><Relationship Id="rId18" Type="http://schemas.openxmlformats.org/officeDocument/2006/relationships/image" Target="../media/image9.png"/><Relationship Id="rId3" Type="http://schemas.openxmlformats.org/officeDocument/2006/relationships/slideLayout" Target="../slideLayouts/slideLayout7.xml"/><Relationship Id="rId21" Type="http://schemas.openxmlformats.org/officeDocument/2006/relationships/image" Target="../media/image11.png"/><Relationship Id="rId7" Type="http://schemas.openxmlformats.org/officeDocument/2006/relationships/image" Target="../media/image3.png"/><Relationship Id="rId12" Type="http://schemas.openxmlformats.org/officeDocument/2006/relationships/slide" Target="slide5.xml"/><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8.png"/><Relationship Id="rId20" Type="http://schemas.microsoft.com/office/2007/relationships/hdphoto" Target="../media/hdphoto2.wdp"/><Relationship Id="rId1" Type="http://schemas.microsoft.com/office/2007/relationships/media" Target="../media/media1.mp3"/><Relationship Id="rId6" Type="http://schemas.openxmlformats.org/officeDocument/2006/relationships/slide" Target="slide7.xml"/><Relationship Id="rId11" Type="http://schemas.openxmlformats.org/officeDocument/2006/relationships/image" Target="../media/image5.png"/><Relationship Id="rId5" Type="http://schemas.openxmlformats.org/officeDocument/2006/relationships/image" Target="../media/image2.jpg"/><Relationship Id="rId15" Type="http://schemas.openxmlformats.org/officeDocument/2006/relationships/image" Target="../media/image7.png"/><Relationship Id="rId10" Type="http://schemas.openxmlformats.org/officeDocument/2006/relationships/slide" Target="slide4.xml"/><Relationship Id="rId19"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4.png"/><Relationship Id="rId14" Type="http://schemas.openxmlformats.org/officeDocument/2006/relationships/slide" Target="slide6.xml"/><Relationship Id="rId22"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6042" y="2743200"/>
            <a:ext cx="7970838" cy="1371600"/>
          </a:xfrm>
          <a:solidFill>
            <a:schemeClr val="bg1"/>
          </a:solidFill>
        </p:spPr>
        <p:txBody>
          <a:bodyPr/>
          <a:lstStyle/>
          <a:p>
            <a:pPr algn="ctr"/>
            <a:r>
              <a:rPr lang="en-US" sz="8000" b="1" smtClean="0">
                <a:solidFill>
                  <a:schemeClr val="tx1"/>
                </a:solidFill>
                <a:latin typeface="Arial" pitchFamily="34" charset="0"/>
                <a:ea typeface="Arial-Rounded" pitchFamily="34" charset="0"/>
                <a:cs typeface="Arial" pitchFamily="34" charset="0"/>
              </a:rPr>
              <a:t>TIẾNG VIỆT 2</a:t>
            </a:r>
            <a:endParaRPr lang="en-US" sz="80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419462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3C8FAFC-C1D0-49BB-A45E-D744951A028F}"/>
              </a:ext>
            </a:extLst>
          </p:cNvPr>
          <p:cNvSpPr txBox="1"/>
          <p:nvPr/>
        </p:nvSpPr>
        <p:spPr>
          <a:xfrm>
            <a:off x="5111203" y="273048"/>
            <a:ext cx="7141916" cy="1049133"/>
          </a:xfrm>
          <a:prstGeom prst="rect">
            <a:avLst/>
          </a:prstGeom>
          <a:noFill/>
        </p:spPr>
        <p:txBody>
          <a:bodyPr wrap="square" rtlCol="0">
            <a:spAutoFit/>
          </a:bodyPr>
          <a:lstStyle/>
          <a:p>
            <a:pPr algn="ctr">
              <a:lnSpc>
                <a:spcPct val="150000"/>
              </a:lnSpc>
            </a:pPr>
            <a:r>
              <a:rPr lang="en-US" sz="4800" b="1" smtClean="0">
                <a:solidFill>
                  <a:srgbClr val="FF6600"/>
                </a:solidFill>
                <a:latin typeface="Arial-Rounded" pitchFamily="34" charset="0"/>
                <a:ea typeface="Arial-Rounded" pitchFamily="34" charset="0"/>
                <a:cs typeface="Arial-Rounded" pitchFamily="34" charset="0"/>
              </a:rPr>
              <a:t>Cầu thủ dự bị</a:t>
            </a:r>
            <a:endParaRPr lang="en-US" sz="4800" b="1" dirty="0">
              <a:solidFill>
                <a:srgbClr val="FF6600"/>
              </a:solidFill>
              <a:latin typeface="Arial-Rounded" pitchFamily="34" charset="0"/>
              <a:ea typeface="Arial-Rounded" pitchFamily="34" charset="0"/>
              <a:cs typeface="Arial-Rounded" pitchFamily="34" charset="0"/>
            </a:endParaRPr>
          </a:p>
        </p:txBody>
      </p:sp>
      <p:sp>
        <p:nvSpPr>
          <p:cNvPr id="3" name="TextBox 2">
            <a:extLst>
              <a:ext uri="{FF2B5EF4-FFF2-40B4-BE49-F238E27FC236}">
                <a16:creationId xmlns="" xmlns:a16="http://schemas.microsoft.com/office/drawing/2014/main" id="{7BF6BCDF-9F5D-43EF-8D2F-74DA0EBB0C5C}"/>
              </a:ext>
            </a:extLst>
          </p:cNvPr>
          <p:cNvSpPr txBox="1"/>
          <p:nvPr/>
        </p:nvSpPr>
        <p:spPr>
          <a:xfrm>
            <a:off x="5547519" y="1396454"/>
            <a:ext cx="5943600" cy="5016758"/>
          </a:xfrm>
          <a:prstGeom prst="rect">
            <a:avLst/>
          </a:prstGeom>
          <a:noFill/>
        </p:spPr>
        <p:txBody>
          <a:bodyPr wrap="square" rtlCol="0">
            <a:spAutoFit/>
          </a:bodyPr>
          <a:lstStyle/>
          <a:p>
            <a:pPr algn="just"/>
            <a:r>
              <a:rPr lang="en-US" sz="4000">
                <a:solidFill>
                  <a:srgbClr val="002060"/>
                </a:solidFill>
                <a:latin typeface="Arial-Rounded" pitchFamily="34" charset="0"/>
                <a:ea typeface="Arial-Rounded" pitchFamily="34" charset="0"/>
                <a:cs typeface="Arial-Rounded" pitchFamily="34" charset="0"/>
              </a:rPr>
              <a:t>		</a:t>
            </a:r>
            <a:r>
              <a:rPr lang="en-US" sz="4000">
                <a:solidFill>
                  <a:srgbClr val="002060"/>
                </a:solidFill>
                <a:latin typeface="Arial-Rounded" pitchFamily="34" charset="0"/>
                <a:ea typeface="Arial-Rounded" pitchFamily="34" charset="0"/>
                <a:cs typeface="Arial-Rounded" pitchFamily="34" charset="0"/>
              </a:rPr>
              <a:t>Hằng ngày, gấu đến sân bóng từ sớm để </a:t>
            </a:r>
            <a:r>
              <a:rPr lang="en-US" sz="4000">
                <a:solidFill>
                  <a:srgbClr val="002060"/>
                </a:solidFill>
                <a:latin typeface="Arial-Rounded" pitchFamily="34" charset="0"/>
                <a:ea typeface="Arial-Rounded" pitchFamily="34" charset="0"/>
                <a:cs typeface="Arial-Rounded" pitchFamily="34" charset="0"/>
              </a:rPr>
              <a:t>luyện </a:t>
            </a:r>
            <a:r>
              <a:rPr lang="en-US" sz="4000" smtClean="0">
                <a:solidFill>
                  <a:srgbClr val="002060"/>
                </a:solidFill>
                <a:latin typeface="Arial-Rounded" pitchFamily="34" charset="0"/>
                <a:ea typeface="Arial-Rounded" pitchFamily="34" charset="0"/>
                <a:cs typeface="Arial-Rounded" pitchFamily="34" charset="0"/>
              </a:rPr>
              <a:t>tập. Gấu đá bóng ra xa, chạy đi nhặt rồi đá vào gôn</a:t>
            </a:r>
            <a:r>
              <a:rPr lang="en-US" sz="4000">
                <a:solidFill>
                  <a:srgbClr val="002060"/>
                </a:solidFill>
                <a:latin typeface="Arial-Rounded" pitchFamily="34" charset="0"/>
                <a:ea typeface="Arial-Rounded" pitchFamily="34" charset="0"/>
                <a:cs typeface="Arial-Rounded" pitchFamily="34" charset="0"/>
              </a:rPr>
              <a:t>, đá đi đá lại… Cứ thế, gấu đá bóng ngày càng giỏi. Các bạn đều muốn rủ gấu về đội của mình.</a:t>
            </a:r>
            <a:endParaRPr lang="vi-VN" sz="4000" dirty="0">
              <a:solidFill>
                <a:srgbClr val="002060"/>
              </a:solidFill>
              <a:latin typeface="Arial-Rounded" pitchFamily="34" charset="0"/>
              <a:ea typeface="Arial-Rounded" pitchFamily="34" charset="0"/>
              <a:cs typeface="Arial-Rounded" pitchFamily="34" charset="0"/>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4933" t="15472" r="50000" b="11945"/>
          <a:stretch/>
        </p:blipFill>
        <p:spPr>
          <a:xfrm>
            <a:off x="348528" y="4648200"/>
            <a:ext cx="1007991" cy="2155222"/>
          </a:xfrm>
          <a:prstGeom prst="rect">
            <a:avLst/>
          </a:prstGeom>
        </p:spPr>
      </p:pic>
      <p:grpSp>
        <p:nvGrpSpPr>
          <p:cNvPr id="33" name="Group 32"/>
          <p:cNvGrpSpPr/>
          <p:nvPr/>
        </p:nvGrpSpPr>
        <p:grpSpPr>
          <a:xfrm>
            <a:off x="154518" y="616284"/>
            <a:ext cx="4631998" cy="2965116"/>
            <a:chOff x="1121" y="616284"/>
            <a:chExt cx="4631998" cy="2965116"/>
          </a:xfrm>
        </p:grpSpPr>
        <p:sp>
          <p:nvSpPr>
            <p:cNvPr id="34" name="Cloud Callout 33"/>
            <p:cNvSpPr/>
            <p:nvPr/>
          </p:nvSpPr>
          <p:spPr>
            <a:xfrm>
              <a:off x="1121" y="616284"/>
              <a:ext cx="4631998" cy="2965116"/>
            </a:xfrm>
            <a:prstGeom prst="cloudCallout">
              <a:avLst>
                <a:gd name="adj1" fmla="val -21244"/>
                <a:gd name="adj2" fmla="val 84986"/>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463166" y="1267361"/>
              <a:ext cx="3829024" cy="1323439"/>
            </a:xfrm>
            <a:prstGeom prst="rect">
              <a:avLst/>
            </a:prstGeom>
            <a:noFill/>
          </p:spPr>
          <p:txBody>
            <a:bodyPr wrap="square" rtlCol="0">
              <a:spAutoFit/>
            </a:bodyPr>
            <a:lstStyle/>
            <a:p>
              <a:pPr algn="ctr"/>
              <a:r>
                <a:rPr lang="en-US" sz="4000" smtClean="0">
                  <a:solidFill>
                    <a:srgbClr val="002060"/>
                  </a:solidFill>
                  <a:latin typeface="Arial-Rounded" pitchFamily="34" charset="0"/>
                  <a:ea typeface="Arial-Rounded" pitchFamily="34" charset="0"/>
                  <a:cs typeface="Arial-Rounded" pitchFamily="34" charset="0"/>
                </a:rPr>
                <a:t>Từ nào dễ viết lẫn trong bài?</a:t>
              </a:r>
              <a:endParaRPr lang="en-US" sz="4000">
                <a:solidFill>
                  <a:srgbClr val="002060"/>
                </a:solidFill>
                <a:latin typeface="Arial-Rounded" pitchFamily="34" charset="0"/>
                <a:ea typeface="Arial-Rounded" pitchFamily="34" charset="0"/>
                <a:cs typeface="Arial-Rounded" pitchFamily="34" charset="0"/>
              </a:endParaRPr>
            </a:p>
          </p:txBody>
        </p:sp>
      </p:grpSp>
      <p:cxnSp>
        <p:nvCxnSpPr>
          <p:cNvPr id="21" name="Straight Connector 20"/>
          <p:cNvCxnSpPr/>
          <p:nvPr/>
        </p:nvCxnSpPr>
        <p:spPr>
          <a:xfrm>
            <a:off x="8156049" y="3874853"/>
            <a:ext cx="8945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0947785" y="5668780"/>
            <a:ext cx="4988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639959" y="3276600"/>
            <a:ext cx="1981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720499" y="2620780"/>
            <a:ext cx="7315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17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1746"/>
          <a:stretch/>
        </p:blipFill>
        <p:spPr>
          <a:xfrm>
            <a:off x="899320" y="174707"/>
            <a:ext cx="10591800" cy="5975363"/>
          </a:xfrm>
          <a:prstGeom prst="rect">
            <a:avLst/>
          </a:prstGeom>
        </p:spPr>
      </p:pic>
      <p:sp>
        <p:nvSpPr>
          <p:cNvPr id="6" name="TextBox 5"/>
          <p:cNvSpPr txBox="1"/>
          <p:nvPr/>
        </p:nvSpPr>
        <p:spPr>
          <a:xfrm>
            <a:off x="1687286" y="1572161"/>
            <a:ext cx="6679633" cy="1323439"/>
          </a:xfrm>
          <a:prstGeom prst="rect">
            <a:avLst/>
          </a:prstGeom>
          <a:noFill/>
        </p:spPr>
        <p:txBody>
          <a:bodyPr wrap="square" rtlCol="0">
            <a:spAutoFit/>
          </a:bodyPr>
          <a:lstStyle/>
          <a:p>
            <a:r>
              <a:rPr lang="en-US" sz="8000">
                <a:solidFill>
                  <a:schemeClr val="bg1"/>
                </a:solidFill>
                <a:latin typeface="HP001 4 hàng" pitchFamily="34" charset="0"/>
              </a:rPr>
              <a:t> </a:t>
            </a:r>
            <a:r>
              <a:rPr lang="en-US" sz="8000" smtClean="0">
                <a:solidFill>
                  <a:schemeClr val="bg1"/>
                </a:solidFill>
                <a:latin typeface="HP001 4 hàng" pitchFamily="34" charset="0"/>
              </a:rPr>
              <a:t>sân</a:t>
            </a:r>
            <a:endParaRPr lang="en-US" sz="8000">
              <a:solidFill>
                <a:schemeClr val="bg1"/>
              </a:solidFill>
              <a:latin typeface="HP001 4 hàng" pitchFamily="34" charset="0"/>
            </a:endParaRPr>
          </a:p>
        </p:txBody>
      </p:sp>
      <p:sp>
        <p:nvSpPr>
          <p:cNvPr id="38" name="TextBox 37"/>
          <p:cNvSpPr txBox="1"/>
          <p:nvPr/>
        </p:nvSpPr>
        <p:spPr>
          <a:xfrm>
            <a:off x="2129496" y="2715161"/>
            <a:ext cx="5334000" cy="1323439"/>
          </a:xfrm>
          <a:prstGeom prst="rect">
            <a:avLst/>
          </a:prstGeom>
          <a:noFill/>
        </p:spPr>
        <p:txBody>
          <a:bodyPr wrap="square" rtlCol="0">
            <a:spAutoFit/>
          </a:bodyPr>
          <a:lstStyle/>
          <a:p>
            <a:r>
              <a:rPr lang="en-US" sz="8000" smtClean="0">
                <a:solidFill>
                  <a:schemeClr val="bg1"/>
                </a:solidFill>
                <a:latin typeface="HP001 4 hàng" pitchFamily="34" charset="0"/>
              </a:rPr>
              <a:t>lu</a:t>
            </a:r>
            <a:r>
              <a:rPr lang="el-GR" sz="8000">
                <a:solidFill>
                  <a:schemeClr val="bg1"/>
                </a:solidFill>
                <a:latin typeface="HP001 4 hàng" pitchFamily="34" charset="0"/>
              </a:rPr>
              <a:t>ΐ</a:t>
            </a:r>
            <a:r>
              <a:rPr lang="en-US" sz="8000">
                <a:solidFill>
                  <a:schemeClr val="bg1"/>
                </a:solidFill>
                <a:latin typeface="HP001 4 hàng" pitchFamily="34" charset="0"/>
              </a:rPr>
              <a:t>İn Ǉập</a:t>
            </a:r>
            <a:endParaRPr lang="en-US" sz="8000">
              <a:solidFill>
                <a:schemeClr val="bg1"/>
              </a:solidFill>
              <a:latin typeface="HP001 4 hàng" pitchFamily="34" charset="0"/>
            </a:endParaRPr>
          </a:p>
        </p:txBody>
      </p:sp>
      <p:cxnSp>
        <p:nvCxnSpPr>
          <p:cNvPr id="41" name="Straight Connector 40"/>
          <p:cNvCxnSpPr/>
          <p:nvPr/>
        </p:nvCxnSpPr>
        <p:spPr>
          <a:xfrm>
            <a:off x="2114571" y="2492682"/>
            <a:ext cx="5170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616024" y="3643580"/>
            <a:ext cx="19668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248834" y="2445088"/>
            <a:ext cx="4700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04919" y="1572161"/>
            <a:ext cx="5334000" cy="1323439"/>
          </a:xfrm>
          <a:prstGeom prst="rect">
            <a:avLst/>
          </a:prstGeom>
          <a:noFill/>
        </p:spPr>
        <p:txBody>
          <a:bodyPr wrap="square" rtlCol="0">
            <a:spAutoFit/>
          </a:bodyPr>
          <a:lstStyle/>
          <a:p>
            <a:r>
              <a:rPr lang="el-GR" sz="8000">
                <a:solidFill>
                  <a:schemeClr val="bg1"/>
                </a:solidFill>
                <a:latin typeface="HP001 4 hàng" pitchFamily="34" charset="0"/>
              </a:rPr>
              <a:t>η</a:t>
            </a:r>
            <a:r>
              <a:rPr lang="en-US" sz="8000" smtClean="0">
                <a:solidFill>
                  <a:schemeClr val="bg1"/>
                </a:solidFill>
                <a:latin typeface="HP001 4 hàng" pitchFamily="34" charset="0"/>
              </a:rPr>
              <a:t>ặt</a:t>
            </a:r>
            <a:endParaRPr lang="en-US" sz="8000">
              <a:solidFill>
                <a:schemeClr val="bg1"/>
              </a:solidFill>
              <a:latin typeface="HP001 4 hàng" pitchFamily="34" charset="0"/>
            </a:endParaRPr>
          </a:p>
        </p:txBody>
      </p:sp>
      <p:cxnSp>
        <p:nvCxnSpPr>
          <p:cNvPr id="13" name="Straight Connector 12"/>
          <p:cNvCxnSpPr/>
          <p:nvPr/>
        </p:nvCxnSpPr>
        <p:spPr>
          <a:xfrm>
            <a:off x="9287819" y="2479204"/>
            <a:ext cx="489690" cy="134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757319" y="2715161"/>
            <a:ext cx="5334000" cy="1323439"/>
          </a:xfrm>
          <a:prstGeom prst="rect">
            <a:avLst/>
          </a:prstGeom>
          <a:noFill/>
        </p:spPr>
        <p:txBody>
          <a:bodyPr wrap="square" rtlCol="0">
            <a:spAutoFit/>
          </a:bodyPr>
          <a:lstStyle/>
          <a:p>
            <a:r>
              <a:rPr lang="en-US" sz="8000" smtClean="0">
                <a:solidFill>
                  <a:schemeClr val="bg1"/>
                </a:solidFill>
                <a:latin typeface="HP001 4 hàng" pitchFamily="34" charset="0"/>
              </a:rPr>
              <a:t>ǟủ</a:t>
            </a:r>
            <a:endParaRPr lang="en-US" sz="8000">
              <a:solidFill>
                <a:schemeClr val="bg1"/>
              </a:solidFill>
              <a:latin typeface="HP001 4 hàng" pitchFamily="34" charset="0"/>
            </a:endParaRPr>
          </a:p>
        </p:txBody>
      </p:sp>
      <p:cxnSp>
        <p:nvCxnSpPr>
          <p:cNvPr id="16" name="Straight Connector 15"/>
          <p:cNvCxnSpPr/>
          <p:nvPr/>
        </p:nvCxnSpPr>
        <p:spPr>
          <a:xfrm>
            <a:off x="7665621" y="3604994"/>
            <a:ext cx="59354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100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8" grpId="0"/>
      <p:bldP spid="12"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 name="Group 18"/>
          <p:cNvGrpSpPr/>
          <p:nvPr/>
        </p:nvGrpSpPr>
        <p:grpSpPr>
          <a:xfrm>
            <a:off x="859664" y="0"/>
            <a:ext cx="10639901" cy="6858000"/>
            <a:chOff x="631064" y="0"/>
            <a:chExt cx="10639901" cy="6858000"/>
          </a:xfrm>
        </p:grpSpPr>
        <p:pic>
          <p:nvPicPr>
            <p:cNvPr id="7" name="Picture 2" descr="E:\DT\Phần mềm\LuyenChuTieuHoc-2.8 (1)\LuyenChuTieuHoc-2.8\LuyenChuTieuHoc\Ảnh dòng kẻ sẵn cho môn toán\Dòng kẻ đen - 11 dòng - 15 ô.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576" b="14526"/>
            <a:stretch/>
          </p:blipFill>
          <p:spPr bwMode="auto">
            <a:xfrm>
              <a:off x="631064" y="0"/>
              <a:ext cx="10639901"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631064" y="1"/>
              <a:ext cx="0" cy="685799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 name="Text Box 2"/>
          <p:cNvSpPr txBox="1">
            <a:spLocks noChangeArrowheads="1"/>
          </p:cNvSpPr>
          <p:nvPr/>
        </p:nvSpPr>
        <p:spPr bwMode="auto">
          <a:xfrm>
            <a:off x="1316506" y="183983"/>
            <a:ext cx="10464444" cy="83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a:spcAft>
                <a:spcPts val="750"/>
              </a:spcAft>
              <a:defRPr/>
            </a:pPr>
            <a:endParaRPr lang="en-US" altLang="en-US" sz="3800" b="1" i="1" dirty="0">
              <a:solidFill>
                <a:srgbClr val="7030A0"/>
              </a:solidFill>
              <a:latin typeface="HP001 4 hàng" pitchFamily="34" charset="0"/>
            </a:endParaRPr>
          </a:p>
          <a:p>
            <a:pPr>
              <a:spcAft>
                <a:spcPts val="750"/>
              </a:spcAft>
              <a:defRPr/>
            </a:pPr>
            <a:r>
              <a:rPr lang="en-US" altLang="en-US" sz="3800" b="1" dirty="0">
                <a:solidFill>
                  <a:srgbClr val="7030A0"/>
                </a:solidFill>
                <a:latin typeface="HP001 4 hàng" pitchFamily="34" charset="0"/>
              </a:rPr>
              <a:t>               </a:t>
            </a:r>
          </a:p>
          <a:p>
            <a:pPr>
              <a:spcAft>
                <a:spcPts val="750"/>
              </a:spcAft>
              <a:defRPr/>
            </a:pPr>
            <a:r>
              <a:rPr lang="en-US" altLang="en-US" sz="3800" b="1" dirty="0">
                <a:solidFill>
                  <a:srgbClr val="7030A0"/>
                </a:solidFill>
                <a:latin typeface="HP001 4 hàng" pitchFamily="34" charset="0"/>
              </a:rPr>
              <a:t>                                                                                             </a:t>
            </a:r>
          </a:p>
          <a:p>
            <a:pPr>
              <a:spcAft>
                <a:spcPts val="750"/>
              </a:spcAft>
              <a:defRPr/>
            </a:pPr>
            <a:r>
              <a:rPr lang="en-US" altLang="en-US" sz="3800" b="1" dirty="0">
                <a:solidFill>
                  <a:srgbClr val="7030A0"/>
                </a:solidFill>
                <a:latin typeface="HP001 4 hàng" pitchFamily="34" charset="0"/>
              </a:rPr>
              <a:t>  </a:t>
            </a:r>
          </a:p>
          <a:p>
            <a:pPr>
              <a:spcAft>
                <a:spcPts val="750"/>
              </a:spcAft>
              <a:defRPr/>
            </a:pPr>
            <a:endParaRPr lang="en-US" altLang="en-US" sz="3800" b="1" dirty="0">
              <a:solidFill>
                <a:srgbClr val="7030A0"/>
              </a:solidFill>
              <a:latin typeface="HP001 4 hàng" pitchFamily="34" charset="0"/>
            </a:endParaRPr>
          </a:p>
          <a:p>
            <a:pPr>
              <a:spcAft>
                <a:spcPts val="750"/>
              </a:spcAft>
              <a:defRPr/>
            </a:pPr>
            <a:endParaRPr lang="en-US" altLang="en-US" sz="3800" b="1" smtClean="0">
              <a:solidFill>
                <a:srgbClr val="7030A0"/>
              </a:solidFill>
              <a:latin typeface="HP001 4 hàng" pitchFamily="34" charset="0"/>
            </a:endParaRPr>
          </a:p>
          <a:p>
            <a:pPr>
              <a:spcAft>
                <a:spcPts val="750"/>
              </a:spcAft>
              <a:defRPr/>
            </a:pPr>
            <a:endParaRPr lang="en-US" altLang="en-US" sz="3800" b="1">
              <a:solidFill>
                <a:srgbClr val="7030A0"/>
              </a:solidFill>
              <a:latin typeface="HP001 4 hàng" pitchFamily="34" charset="0"/>
            </a:endParaRPr>
          </a:p>
          <a:p>
            <a:pPr>
              <a:spcAft>
                <a:spcPts val="750"/>
              </a:spcAft>
              <a:defRPr/>
            </a:pPr>
            <a:endParaRPr lang="en-US" altLang="en-US" sz="3800" b="1" smtClean="0">
              <a:solidFill>
                <a:srgbClr val="7030A0"/>
              </a:solidFill>
              <a:latin typeface="HP001 4 hàng" pitchFamily="34" charset="0"/>
            </a:endParaRPr>
          </a:p>
          <a:p>
            <a:pPr>
              <a:spcAft>
                <a:spcPts val="750"/>
              </a:spcAft>
              <a:defRPr/>
            </a:pPr>
            <a:endParaRPr lang="en-US" altLang="en-US" sz="3800" b="1" dirty="0">
              <a:solidFill>
                <a:srgbClr val="7030A0"/>
              </a:solidFill>
              <a:latin typeface="HP001 4 hàng" pitchFamily="34" charset="0"/>
            </a:endParaRPr>
          </a:p>
          <a:p>
            <a:pPr>
              <a:defRPr/>
            </a:pPr>
            <a:r>
              <a:rPr lang="en-US" altLang="en-US" sz="3800" b="1">
                <a:solidFill>
                  <a:srgbClr val="7030A0"/>
                </a:solidFill>
                <a:latin typeface="HP001 4 hàng" pitchFamily="34" charset="0"/>
              </a:rPr>
              <a:t> Thứ </a:t>
            </a:r>
            <a:r>
              <a:rPr lang="en-US" altLang="en-US" sz="3800" b="1" smtClean="0">
                <a:solidFill>
                  <a:srgbClr val="7030A0"/>
                </a:solidFill>
                <a:latin typeface="HP001 4 hàng" pitchFamily="34" charset="0"/>
              </a:rPr>
              <a:t>… </a:t>
            </a:r>
            <a:r>
              <a:rPr lang="en-US" altLang="en-US" sz="3800" b="1">
                <a:solidFill>
                  <a:srgbClr val="7030A0"/>
                </a:solidFill>
                <a:latin typeface="HP001 4 hàng" pitchFamily="34" charset="0"/>
              </a:rPr>
              <a:t>ngày </a:t>
            </a:r>
            <a:r>
              <a:rPr lang="en-US" altLang="en-US" sz="3800" b="1" smtClean="0">
                <a:solidFill>
                  <a:srgbClr val="7030A0"/>
                </a:solidFill>
                <a:latin typeface="HP001 4 hàng" pitchFamily="34" charset="0"/>
              </a:rPr>
              <a:t>… </a:t>
            </a:r>
            <a:r>
              <a:rPr lang="en-US" sz="3800" b="1" smtClean="0">
                <a:solidFill>
                  <a:srgbClr val="7030A0"/>
                </a:solidFill>
                <a:latin typeface="HP001 4 hàng" pitchFamily="34" charset="0"/>
                <a:ea typeface="Calibri"/>
                <a:cs typeface="Arial"/>
              </a:rPr>
              <a:t>Ǉ</a:t>
            </a:r>
            <a:r>
              <a:rPr lang="en-US" altLang="en-US" sz="3800" b="1" smtClean="0">
                <a:solidFill>
                  <a:srgbClr val="7030A0"/>
                </a:solidFill>
                <a:latin typeface="HP001 4 hàng" pitchFamily="34" charset="0"/>
              </a:rPr>
              <a:t>háng … </a:t>
            </a:r>
            <a:r>
              <a:rPr lang="en-US" altLang="en-US" sz="3800" b="1">
                <a:solidFill>
                  <a:srgbClr val="7030A0"/>
                </a:solidFill>
                <a:latin typeface="HP001 4 hàng" pitchFamily="34" charset="0"/>
              </a:rPr>
              <a:t>năm </a:t>
            </a:r>
            <a:r>
              <a:rPr lang="en-US" altLang="en-US" sz="3800" b="1" smtClean="0">
                <a:solidFill>
                  <a:srgbClr val="7030A0"/>
                </a:solidFill>
                <a:latin typeface="HP001 4 hàng" pitchFamily="34" charset="0"/>
              </a:rPr>
              <a:t>2021</a:t>
            </a:r>
            <a:endParaRPr lang="en-US" altLang="en-US" sz="3800" b="1" dirty="0">
              <a:solidFill>
                <a:srgbClr val="7030A0"/>
              </a:solidFill>
              <a:latin typeface="HP001 4 hàng" pitchFamily="34" charset="0"/>
            </a:endParaRPr>
          </a:p>
        </p:txBody>
      </p:sp>
      <p:sp>
        <p:nvSpPr>
          <p:cNvPr id="9" name="Text Box 2"/>
          <p:cNvSpPr txBox="1">
            <a:spLocks noChangeArrowheads="1"/>
          </p:cNvSpPr>
          <p:nvPr/>
        </p:nvSpPr>
        <p:spPr bwMode="auto">
          <a:xfrm>
            <a:off x="4408377" y="1050577"/>
            <a:ext cx="3051175"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a:spcAft>
                <a:spcPts val="750"/>
              </a:spcAft>
              <a:defRPr/>
            </a:pPr>
            <a:r>
              <a:rPr lang="en-US" altLang="en-US" sz="3800" b="1">
                <a:solidFill>
                  <a:srgbClr val="7030A0"/>
                </a:solidFill>
                <a:latin typeface="HP001 4 hàng" pitchFamily="34" charset="0"/>
              </a:rPr>
              <a:t> T</a:t>
            </a:r>
            <a:r>
              <a:rPr lang="el-GR" altLang="en-US" sz="3800" b="1">
                <a:solidFill>
                  <a:srgbClr val="7030A0"/>
                </a:solidFill>
                <a:latin typeface="HP001 4 hàng" pitchFamily="34" charset="0"/>
              </a:rPr>
              <a:t>Η</a:t>
            </a:r>
            <a:r>
              <a:rPr lang="en-US" altLang="en-US" sz="3800" b="1">
                <a:solidFill>
                  <a:srgbClr val="7030A0"/>
                </a:solidFill>
                <a:latin typeface="HP001 4 hàng" pitchFamily="34" charset="0"/>
              </a:rPr>
              <a:t>Ğng V</a:t>
            </a:r>
            <a:r>
              <a:rPr lang="el-GR" altLang="en-US" sz="3800" b="1">
                <a:solidFill>
                  <a:srgbClr val="7030A0"/>
                </a:solidFill>
                <a:latin typeface="HP001 4 hàng" pitchFamily="34" charset="0"/>
              </a:rPr>
              <a:t>Η</a:t>
            </a:r>
            <a:r>
              <a:rPr lang="en-US" altLang="en-US" sz="3800" b="1">
                <a:solidFill>
                  <a:srgbClr val="7030A0"/>
                </a:solidFill>
                <a:latin typeface="HP001 4 hàng" pitchFamily="34" charset="0"/>
              </a:rPr>
              <a:t>İ</a:t>
            </a:r>
            <a:r>
              <a:rPr lang="el-GR" altLang="en-US" sz="3800" b="1">
                <a:solidFill>
                  <a:srgbClr val="7030A0"/>
                </a:solidFill>
                <a:latin typeface="HP001 4 hàng" pitchFamily="34" charset="0"/>
              </a:rPr>
              <a:t>Ι </a:t>
            </a:r>
            <a:endParaRPr lang="en-US" altLang="en-US" sz="3800" b="1" dirty="0">
              <a:solidFill>
                <a:srgbClr val="7030A0"/>
              </a:solidFill>
              <a:latin typeface="HP001 4 hàng" pitchFamily="34" charset="0"/>
            </a:endParaRPr>
          </a:p>
        </p:txBody>
      </p:sp>
      <p:pic>
        <p:nvPicPr>
          <p:cNvPr id="10" name="Picture 9"/>
          <p:cNvPicPr>
            <a:picLocks noChangeAspect="1" noChangeArrowheads="1"/>
          </p:cNvPicPr>
          <p:nvPr/>
        </p:nvPicPr>
        <p:blipFill rotWithShape="1">
          <a:blip r:embed="rId5">
            <a:extLst>
              <a:ext uri="{28A0092B-C50C-407E-A947-70E740481C1C}">
                <a14:useLocalDpi xmlns:a14="http://schemas.microsoft.com/office/drawing/2010/main" val="0"/>
              </a:ext>
            </a:extLst>
          </a:blip>
          <a:srcRect r="47519"/>
          <a:stretch/>
        </p:blipFill>
        <p:spPr bwMode="auto">
          <a:xfrm>
            <a:off x="612663" y="1692787"/>
            <a:ext cx="2809361"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2"/>
          <p:cNvSpPr txBox="1">
            <a:spLocks noChangeArrowheads="1"/>
          </p:cNvSpPr>
          <p:nvPr/>
        </p:nvSpPr>
        <p:spPr bwMode="auto">
          <a:xfrm>
            <a:off x="4446247" y="1785938"/>
            <a:ext cx="5978072"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a:spcAft>
                <a:spcPts val="750"/>
              </a:spcAft>
              <a:defRPr/>
            </a:pPr>
            <a:r>
              <a:rPr lang="fr-FR" altLang="en-US" sz="3800" b="1">
                <a:solidFill>
                  <a:srgbClr val="7030A0"/>
                </a:solidFill>
                <a:latin typeface="HP001 4 hàng" pitchFamily="34" charset="0"/>
              </a:rPr>
              <a:t>Cầu </a:t>
            </a:r>
            <a:r>
              <a:rPr lang="el-GR" altLang="en-US" sz="3800" b="1">
                <a:solidFill>
                  <a:srgbClr val="7030A0"/>
                </a:solidFill>
                <a:latin typeface="HP001 4 hàng" pitchFamily="34" charset="0"/>
              </a:rPr>
              <a:t>κ</a:t>
            </a:r>
            <a:r>
              <a:rPr lang="fr-FR" altLang="en-US" sz="3800" b="1">
                <a:solidFill>
                  <a:srgbClr val="7030A0"/>
                </a:solidFill>
                <a:latin typeface="HP001 4 hàng" pitchFamily="34" charset="0"/>
              </a:rPr>
              <a:t>ủ dự </a:t>
            </a:r>
            <a:r>
              <a:rPr lang="el-GR" altLang="en-US" sz="3800" b="1">
                <a:solidFill>
                  <a:srgbClr val="7030A0"/>
                </a:solidFill>
                <a:latin typeface="HP001 4 hàng" pitchFamily="34" charset="0"/>
              </a:rPr>
              <a:t>λ</a:t>
            </a:r>
            <a:r>
              <a:rPr lang="fr-FR" altLang="en-US" sz="3800" b="1">
                <a:solidFill>
                  <a:srgbClr val="7030A0"/>
                </a:solidFill>
                <a:latin typeface="HP001 4 hàng" pitchFamily="34" charset="0"/>
              </a:rPr>
              <a:t>Ż</a:t>
            </a:r>
            <a:endParaRPr lang="en-US" altLang="en-US" sz="3800" b="1" dirty="0">
              <a:solidFill>
                <a:srgbClr val="7030A0"/>
              </a:solidFill>
              <a:latin typeface="HP001 4 hàng" pitchFamily="34" charset="0"/>
            </a:endParaRPr>
          </a:p>
        </p:txBody>
      </p:sp>
      <p:sp>
        <p:nvSpPr>
          <p:cNvPr id="14" name="Text Box 2"/>
          <p:cNvSpPr txBox="1">
            <a:spLocks noChangeArrowheads="1"/>
          </p:cNvSpPr>
          <p:nvPr/>
        </p:nvSpPr>
        <p:spPr bwMode="auto">
          <a:xfrm>
            <a:off x="776899" y="2505982"/>
            <a:ext cx="10921286"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marL="731520" algn="just">
              <a:spcAft>
                <a:spcPts val="750"/>
              </a:spcAft>
              <a:defRPr/>
            </a:pPr>
            <a:r>
              <a:rPr lang="lv-LV" altLang="en-US" sz="3800" b="1">
                <a:solidFill>
                  <a:srgbClr val="7030A0"/>
                </a:solidFill>
                <a:latin typeface="HP001 4 hàng" pitchFamily="34" charset="0"/>
              </a:rPr>
              <a:t>Hằng wgày, gấu </a:t>
            </a:r>
            <a:r>
              <a:rPr lang="el-GR" altLang="en-US" sz="3800" b="1">
                <a:solidFill>
                  <a:srgbClr val="7030A0"/>
                </a:solidFill>
                <a:latin typeface="HP001 4 hàng" pitchFamily="34" charset="0"/>
              </a:rPr>
              <a:t>Α</a:t>
            </a:r>
            <a:r>
              <a:rPr lang="lv-LV" altLang="en-US" sz="3800" b="1">
                <a:solidFill>
                  <a:srgbClr val="7030A0"/>
                </a:solidFill>
                <a:latin typeface="HP001 4 hàng" pitchFamily="34" charset="0"/>
              </a:rPr>
              <a:t>Ğn sân bŗg </a:t>
            </a:r>
            <a:r>
              <a:rPr lang="lv-LV" altLang="en-US" sz="3800" b="1">
                <a:solidFill>
                  <a:srgbClr val="7030A0"/>
                </a:solidFill>
                <a:latin typeface="HP001 4 hàng" pitchFamily="34" charset="0"/>
              </a:rPr>
              <a:t>Ǉừ </a:t>
            </a:r>
            <a:r>
              <a:rPr lang="lv-LV" altLang="en-US" sz="3800" b="1" smtClean="0">
                <a:solidFill>
                  <a:srgbClr val="7030A0"/>
                </a:solidFill>
                <a:latin typeface="HP001 4 hàng" pitchFamily="34" charset="0"/>
              </a:rPr>
              <a:t>sĥ</a:t>
            </a:r>
            <a:r>
              <a:rPr lang="el-GR" altLang="en-US" sz="3800" b="1">
                <a:solidFill>
                  <a:srgbClr val="7030A0"/>
                </a:solidFill>
                <a:latin typeface="HP001 4 hàng" pitchFamily="34" charset="0"/>
              </a:rPr>
              <a:t> Α</a:t>
            </a:r>
            <a:r>
              <a:rPr lang="el-GR" altLang="en-US" sz="3800" b="1">
                <a:solidFill>
                  <a:srgbClr val="7030A0"/>
                </a:solidFill>
                <a:latin typeface="HP001 4 hàng" pitchFamily="34" charset="0"/>
              </a:rPr>
              <a:t>˘ </a:t>
            </a:r>
            <a:endParaRPr lang="en-US" altLang="en-US" sz="3800" b="1" dirty="0">
              <a:solidFill>
                <a:srgbClr val="7030A0"/>
              </a:solidFill>
              <a:latin typeface="HP001 4 hàng" pitchFamily="34" charset="0"/>
            </a:endParaRPr>
          </a:p>
        </p:txBody>
      </p:sp>
      <p:sp>
        <p:nvSpPr>
          <p:cNvPr id="15" name="Text Box 2"/>
          <p:cNvSpPr txBox="1">
            <a:spLocks noChangeArrowheads="1"/>
          </p:cNvSpPr>
          <p:nvPr/>
        </p:nvSpPr>
        <p:spPr bwMode="auto">
          <a:xfrm>
            <a:off x="307863" y="3226026"/>
            <a:ext cx="10921286"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marL="548640" algn="just">
              <a:spcAft>
                <a:spcPts val="750"/>
              </a:spcAft>
              <a:defRPr/>
            </a:pPr>
            <a:r>
              <a:rPr lang="en-US" altLang="en-US" sz="3800" b="1" smtClean="0">
                <a:solidFill>
                  <a:srgbClr val="7030A0"/>
                </a:solidFill>
                <a:latin typeface="HP001 4 hàng" pitchFamily="34" charset="0"/>
              </a:rPr>
              <a:t>lu</a:t>
            </a:r>
            <a:r>
              <a:rPr lang="el-GR" altLang="en-US" sz="3800" b="1">
                <a:solidFill>
                  <a:srgbClr val="7030A0"/>
                </a:solidFill>
                <a:latin typeface="HP001 4 hàng" pitchFamily="34" charset="0"/>
              </a:rPr>
              <a:t>ΐ</a:t>
            </a:r>
            <a:r>
              <a:rPr lang="en-US" altLang="en-US" sz="3800" b="1" smtClean="0">
                <a:solidFill>
                  <a:srgbClr val="7030A0"/>
                </a:solidFill>
                <a:latin typeface="HP001 4 hàng" pitchFamily="34" charset="0"/>
              </a:rPr>
              <a:t>İn</a:t>
            </a:r>
            <a:r>
              <a:rPr lang="vi-VN" altLang="en-US" sz="3800" b="1">
                <a:solidFill>
                  <a:srgbClr val="7030A0"/>
                </a:solidFill>
                <a:latin typeface="HP001 4 hàng" pitchFamily="34" charset="0"/>
              </a:rPr>
              <a:t> </a:t>
            </a:r>
            <a:r>
              <a:rPr lang="vi-VN" altLang="en-US" sz="3800" b="1" smtClean="0">
                <a:solidFill>
                  <a:srgbClr val="7030A0"/>
                </a:solidFill>
                <a:latin typeface="HP001 4 hàng" pitchFamily="34" charset="0"/>
              </a:rPr>
              <a:t>Ǉập. Gấu </a:t>
            </a:r>
            <a:r>
              <a:rPr lang="vi-VN" altLang="en-US" sz="3800" b="1">
                <a:solidFill>
                  <a:srgbClr val="7030A0"/>
                </a:solidFill>
                <a:latin typeface="HP001 4 hàng" pitchFamily="34" charset="0"/>
              </a:rPr>
              <a:t>đá bŗg ǟa xa, </a:t>
            </a:r>
            <a:r>
              <a:rPr lang="el-GR" altLang="en-US" sz="3800" b="1">
                <a:solidFill>
                  <a:srgbClr val="7030A0"/>
                </a:solidFill>
                <a:latin typeface="HP001 4 hàng" pitchFamily="34" charset="0"/>
              </a:rPr>
              <a:t>ε</a:t>
            </a:r>
            <a:r>
              <a:rPr lang="vi-VN" altLang="en-US" sz="3800" b="1">
                <a:solidFill>
                  <a:srgbClr val="7030A0"/>
                </a:solidFill>
                <a:latin typeface="HP001 4 hàng" pitchFamily="34" charset="0"/>
              </a:rPr>
              <a:t>ạy đi </a:t>
            </a:r>
            <a:r>
              <a:rPr lang="el-GR" altLang="en-US" sz="3800" b="1">
                <a:solidFill>
                  <a:srgbClr val="7030A0"/>
                </a:solidFill>
                <a:latin typeface="HP001 4 hàng" pitchFamily="34" charset="0"/>
              </a:rPr>
              <a:t>η</a:t>
            </a:r>
            <a:r>
              <a:rPr lang="vi-VN" altLang="en-US" sz="3800" b="1">
                <a:solidFill>
                  <a:srgbClr val="7030A0"/>
                </a:solidFill>
                <a:latin typeface="HP001 4 hàng" pitchFamily="34" charset="0"/>
              </a:rPr>
              <a:t>ặt </a:t>
            </a:r>
            <a:r>
              <a:rPr lang="vi-VN" altLang="en-US" sz="3800" b="1" smtClean="0">
                <a:solidFill>
                  <a:srgbClr val="7030A0"/>
                </a:solidFill>
                <a:latin typeface="HP001 4 hàng" pitchFamily="34" charset="0"/>
              </a:rPr>
              <a:t>ǟē</a:t>
            </a:r>
            <a:endParaRPr lang="en-US" altLang="en-US" sz="3800" b="1" dirty="0">
              <a:solidFill>
                <a:srgbClr val="7030A0"/>
              </a:solidFill>
              <a:latin typeface="HP001 4 hàng" pitchFamily="34" charset="0"/>
            </a:endParaRPr>
          </a:p>
        </p:txBody>
      </p:sp>
      <p:sp>
        <p:nvSpPr>
          <p:cNvPr id="16" name="Text Box 2"/>
          <p:cNvSpPr txBox="1">
            <a:spLocks noChangeArrowheads="1"/>
          </p:cNvSpPr>
          <p:nvPr/>
        </p:nvSpPr>
        <p:spPr bwMode="auto">
          <a:xfrm>
            <a:off x="850578" y="3953690"/>
            <a:ext cx="11629891"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a:spcAft>
                <a:spcPts val="750"/>
              </a:spcAft>
              <a:defRPr/>
            </a:pPr>
            <a:r>
              <a:rPr lang="vi-VN" altLang="en-US" sz="3800" b="1">
                <a:solidFill>
                  <a:srgbClr val="7030A0"/>
                </a:solidFill>
                <a:latin typeface="HP001 4 hàng" pitchFamily="34" charset="0"/>
              </a:rPr>
              <a:t>đá </a:t>
            </a:r>
            <a:r>
              <a:rPr lang="vi-VN" altLang="en-US" sz="3800" b="1">
                <a:solidFill>
                  <a:srgbClr val="7030A0"/>
                </a:solidFill>
                <a:latin typeface="HP001 4 hàng" pitchFamily="34" charset="0"/>
              </a:rPr>
              <a:t>vào gŪ, đá đi đá lại… Cứ </a:t>
            </a:r>
            <a:r>
              <a:rPr lang="el-GR" altLang="en-US" sz="3800" b="1">
                <a:solidFill>
                  <a:srgbClr val="7030A0"/>
                </a:solidFill>
                <a:latin typeface="HP001 4 hàng" pitchFamily="34" charset="0"/>
              </a:rPr>
              <a:t>Ό</a:t>
            </a:r>
            <a:r>
              <a:rPr lang="vi-VN" altLang="en-US" sz="3800" b="1">
                <a:solidFill>
                  <a:srgbClr val="7030A0"/>
                </a:solidFill>
                <a:latin typeface="HP001 4 hàng" pitchFamily="34" charset="0"/>
              </a:rPr>
              <a:t>ı, gấu đá </a:t>
            </a:r>
            <a:r>
              <a:rPr lang="vi-VN" altLang="en-US" sz="3800" b="1">
                <a:solidFill>
                  <a:srgbClr val="7030A0"/>
                </a:solidFill>
                <a:latin typeface="HP001 4 hàng" pitchFamily="34" charset="0"/>
              </a:rPr>
              <a:t>bŗg </a:t>
            </a:r>
            <a:endParaRPr lang="en-US" altLang="en-US" sz="3800" b="1" dirty="0">
              <a:solidFill>
                <a:srgbClr val="7030A0"/>
              </a:solidFill>
              <a:latin typeface="HP001 4 hàng" pitchFamily="34" charset="0"/>
            </a:endParaRPr>
          </a:p>
        </p:txBody>
      </p:sp>
      <p:sp>
        <p:nvSpPr>
          <p:cNvPr id="17" name="Text Box 2"/>
          <p:cNvSpPr txBox="1">
            <a:spLocks noChangeArrowheads="1"/>
          </p:cNvSpPr>
          <p:nvPr/>
        </p:nvSpPr>
        <p:spPr bwMode="auto">
          <a:xfrm>
            <a:off x="578279" y="4686300"/>
            <a:ext cx="10921286"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marL="274320" algn="just">
              <a:spcAft>
                <a:spcPts val="750"/>
              </a:spcAft>
              <a:defRPr/>
            </a:pPr>
            <a:r>
              <a:rPr lang="en-US" altLang="en-US" sz="3800" b="1" smtClean="0">
                <a:solidFill>
                  <a:srgbClr val="7030A0"/>
                </a:solidFill>
                <a:latin typeface="HP001 4 hàng" pitchFamily="34" charset="0"/>
              </a:rPr>
              <a:t>wgày </a:t>
            </a:r>
            <a:r>
              <a:rPr lang="vi-VN" altLang="en-US" sz="3800" b="1" smtClean="0">
                <a:solidFill>
                  <a:srgbClr val="7030A0"/>
                </a:solidFill>
                <a:latin typeface="HP001 4 hàng" pitchFamily="34" charset="0"/>
              </a:rPr>
              <a:t>càng giĈ.</a:t>
            </a:r>
            <a:r>
              <a:rPr lang="en-US" altLang="en-US" sz="3800" b="1" smtClean="0">
                <a:solidFill>
                  <a:srgbClr val="7030A0"/>
                </a:solidFill>
                <a:latin typeface="HP001 4 hàng" pitchFamily="34" charset="0"/>
              </a:rPr>
              <a:t> </a:t>
            </a:r>
            <a:r>
              <a:rPr lang="vi-VN" altLang="en-US" sz="3800" b="1" smtClean="0">
                <a:solidFill>
                  <a:srgbClr val="7030A0"/>
                </a:solidFill>
                <a:latin typeface="HP001 4 hàng" pitchFamily="34" charset="0"/>
              </a:rPr>
              <a:t>Các </a:t>
            </a:r>
            <a:r>
              <a:rPr lang="vi-VN" altLang="en-US" sz="3800" b="1">
                <a:solidFill>
                  <a:srgbClr val="7030A0"/>
                </a:solidFill>
                <a:latin typeface="HP001 4 hàng" pitchFamily="34" charset="0"/>
              </a:rPr>
              <a:t>bạn </a:t>
            </a:r>
            <a:r>
              <a:rPr lang="el-GR" altLang="en-US" sz="3800" b="1">
                <a:solidFill>
                  <a:srgbClr val="7030A0"/>
                </a:solidFill>
                <a:latin typeface="HP001 4 hàng" pitchFamily="34" charset="0"/>
              </a:rPr>
              <a:t>Αϛ</a:t>
            </a:r>
            <a:r>
              <a:rPr lang="vi-VN" altLang="en-US" sz="3800" b="1">
                <a:solidFill>
                  <a:srgbClr val="7030A0"/>
                </a:solidFill>
                <a:latin typeface="HP001 4 hàng" pitchFamily="34" charset="0"/>
              </a:rPr>
              <a:t>u juū </a:t>
            </a:r>
            <a:r>
              <a:rPr lang="vi-VN" altLang="en-US" sz="3800" b="1">
                <a:solidFill>
                  <a:srgbClr val="7030A0"/>
                </a:solidFill>
                <a:latin typeface="HP001 4 hàng" pitchFamily="34" charset="0"/>
              </a:rPr>
              <a:t>ǟủ </a:t>
            </a:r>
            <a:r>
              <a:rPr lang="vi-VN" altLang="en-US" sz="3800" b="1" smtClean="0">
                <a:solidFill>
                  <a:srgbClr val="7030A0"/>
                </a:solidFill>
                <a:latin typeface="HP001 4 hàng" pitchFamily="34" charset="0"/>
              </a:rPr>
              <a:t>gấu</a:t>
            </a:r>
            <a:r>
              <a:rPr lang="en-US" altLang="en-US" sz="3800" b="1" smtClean="0">
                <a:solidFill>
                  <a:srgbClr val="7030A0"/>
                </a:solidFill>
                <a:latin typeface="HP001 4 hàng" pitchFamily="34" charset="0"/>
              </a:rPr>
              <a:t> </a:t>
            </a:r>
            <a:r>
              <a:rPr lang="vi-VN" altLang="en-US" sz="3800" b="1" smtClean="0">
                <a:solidFill>
                  <a:srgbClr val="7030A0"/>
                </a:solidFill>
                <a:latin typeface="HP001 4 hàng" pitchFamily="34" charset="0"/>
              </a:rPr>
              <a:t>ωϙ đĖ</a:t>
            </a:r>
            <a:endParaRPr lang="en-US" altLang="en-US" sz="3800" b="1" dirty="0">
              <a:solidFill>
                <a:srgbClr val="7030A0"/>
              </a:solidFill>
              <a:latin typeface="HP001 4 hàng" pitchFamily="34" charset="0"/>
            </a:endParaRPr>
          </a:p>
        </p:txBody>
      </p:sp>
      <p:sp>
        <p:nvSpPr>
          <p:cNvPr id="18" name="Text Box 2"/>
          <p:cNvSpPr txBox="1">
            <a:spLocks noChangeArrowheads="1"/>
          </p:cNvSpPr>
          <p:nvPr/>
        </p:nvSpPr>
        <p:spPr bwMode="auto">
          <a:xfrm>
            <a:off x="548299" y="5413712"/>
            <a:ext cx="10921286" cy="5000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defTabSz="1316038">
              <a:defRPr sz="4600">
                <a:solidFill>
                  <a:schemeClr val="tx1"/>
                </a:solidFill>
                <a:latin typeface="HP001 4H" panose="020B0603050302020204" pitchFamily="34" charset="0"/>
              </a:defRPr>
            </a:lvl1pPr>
            <a:lvl2pPr marL="742950" indent="-285750" defTabSz="1316038">
              <a:defRPr sz="4600">
                <a:solidFill>
                  <a:schemeClr val="tx1"/>
                </a:solidFill>
                <a:latin typeface="HP001 4H" panose="020B0603050302020204" pitchFamily="34" charset="0"/>
              </a:defRPr>
            </a:lvl2pPr>
            <a:lvl3pPr marL="1143000" indent="-228600" defTabSz="1316038">
              <a:defRPr sz="4600">
                <a:solidFill>
                  <a:schemeClr val="tx1"/>
                </a:solidFill>
                <a:latin typeface="HP001 4H" panose="020B0603050302020204" pitchFamily="34" charset="0"/>
              </a:defRPr>
            </a:lvl3pPr>
            <a:lvl4pPr marL="1600200" indent="-228600" defTabSz="1316038">
              <a:defRPr sz="4600">
                <a:solidFill>
                  <a:schemeClr val="tx1"/>
                </a:solidFill>
                <a:latin typeface="HP001 4H" panose="020B0603050302020204" pitchFamily="34" charset="0"/>
              </a:defRPr>
            </a:lvl4pPr>
            <a:lvl5pPr marL="2057400" indent="-228600" defTabSz="1316038">
              <a:defRPr sz="4600">
                <a:solidFill>
                  <a:schemeClr val="tx1"/>
                </a:solidFill>
                <a:latin typeface="HP001 4H" panose="020B0603050302020204" pitchFamily="34" charset="0"/>
              </a:defRPr>
            </a:lvl5pPr>
            <a:lvl6pPr marL="2514600" indent="-228600" defTabSz="1316038" eaLnBrk="0" fontAlgn="base" hangingPunct="0">
              <a:spcBef>
                <a:spcPct val="0"/>
              </a:spcBef>
              <a:spcAft>
                <a:spcPct val="0"/>
              </a:spcAft>
              <a:defRPr sz="4600">
                <a:solidFill>
                  <a:schemeClr val="tx1"/>
                </a:solidFill>
                <a:latin typeface="HP001 4H" panose="020B0603050302020204" pitchFamily="34" charset="0"/>
              </a:defRPr>
            </a:lvl6pPr>
            <a:lvl7pPr marL="2971800" indent="-228600" defTabSz="1316038" eaLnBrk="0" fontAlgn="base" hangingPunct="0">
              <a:spcBef>
                <a:spcPct val="0"/>
              </a:spcBef>
              <a:spcAft>
                <a:spcPct val="0"/>
              </a:spcAft>
              <a:defRPr sz="4600">
                <a:solidFill>
                  <a:schemeClr val="tx1"/>
                </a:solidFill>
                <a:latin typeface="HP001 4H" panose="020B0603050302020204" pitchFamily="34" charset="0"/>
              </a:defRPr>
            </a:lvl7pPr>
            <a:lvl8pPr marL="3429000" indent="-228600" defTabSz="1316038" eaLnBrk="0" fontAlgn="base" hangingPunct="0">
              <a:spcBef>
                <a:spcPct val="0"/>
              </a:spcBef>
              <a:spcAft>
                <a:spcPct val="0"/>
              </a:spcAft>
              <a:defRPr sz="4600">
                <a:solidFill>
                  <a:schemeClr val="tx1"/>
                </a:solidFill>
                <a:latin typeface="HP001 4H" panose="020B0603050302020204" pitchFamily="34" charset="0"/>
              </a:defRPr>
            </a:lvl8pPr>
            <a:lvl9pPr marL="3886200" indent="-228600" defTabSz="1316038" eaLnBrk="0" fontAlgn="base" hangingPunct="0">
              <a:spcBef>
                <a:spcPct val="0"/>
              </a:spcBef>
              <a:spcAft>
                <a:spcPct val="0"/>
              </a:spcAft>
              <a:defRPr sz="4600">
                <a:solidFill>
                  <a:schemeClr val="tx1"/>
                </a:solidFill>
                <a:latin typeface="HP001 4H" panose="020B0603050302020204" pitchFamily="34" charset="0"/>
              </a:defRPr>
            </a:lvl9pPr>
          </a:lstStyle>
          <a:p>
            <a:pPr marL="274320" algn="just">
              <a:spcAft>
                <a:spcPts val="750"/>
              </a:spcAft>
              <a:defRPr/>
            </a:pPr>
            <a:r>
              <a:rPr lang="vi-VN" altLang="en-US" sz="3800" b="1">
                <a:solidFill>
                  <a:srgbClr val="7030A0"/>
                </a:solidFill>
                <a:latin typeface="HP001 4 hàng" pitchFamily="34" charset="0"/>
              </a:rPr>
              <a:t>của </a:t>
            </a:r>
            <a:r>
              <a:rPr lang="vi-VN" altLang="en-US" sz="3800" b="1" smtClean="0">
                <a:solidFill>
                  <a:srgbClr val="7030A0"/>
                </a:solidFill>
                <a:latin typeface="HP001 4 hàng" pitchFamily="34" charset="0"/>
              </a:rPr>
              <a:t>jìζ.</a:t>
            </a:r>
            <a:endParaRPr lang="en-US" altLang="en-US" sz="3800" b="1" dirty="0">
              <a:solidFill>
                <a:srgbClr val="7030A0"/>
              </a:solidFill>
              <a:latin typeface="HP001 4 hàng" pitchFamily="34" charset="0"/>
            </a:endParaRPr>
          </a:p>
        </p:txBody>
      </p:sp>
    </p:spTree>
    <p:extLst>
      <p:ext uri="{BB962C8B-B14F-4D97-AF65-F5344CB8AC3E}">
        <p14:creationId xmlns:p14="http://schemas.microsoft.com/office/powerpoint/2010/main" val="380404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P spid="14" grpId="0"/>
      <p:bldP spid="15" grpId="0"/>
      <p:bldP spid="16"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0606" t="42796" r="12268" b="17373"/>
          <a:stretch/>
        </p:blipFill>
        <p:spPr bwMode="auto">
          <a:xfrm>
            <a:off x="1200137" y="1981200"/>
            <a:ext cx="9902855" cy="3303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518318" y="527149"/>
            <a:ext cx="10972801" cy="731520"/>
            <a:chOff x="280267" y="915918"/>
            <a:chExt cx="10972801" cy="731520"/>
          </a:xfrm>
        </p:grpSpPr>
        <p:grpSp>
          <p:nvGrpSpPr>
            <p:cNvPr id="10" name="Group 9"/>
            <p:cNvGrpSpPr/>
            <p:nvPr/>
          </p:nvGrpSpPr>
          <p:grpSpPr>
            <a:xfrm>
              <a:off x="280267" y="915918"/>
              <a:ext cx="758018" cy="731520"/>
              <a:chOff x="3041858" y="1727884"/>
              <a:chExt cx="1240359" cy="1188720"/>
            </a:xfrm>
          </p:grpSpPr>
          <p:sp>
            <p:nvSpPr>
              <p:cNvPr id="13" name="Google Shape;418;p36"/>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800">
                  <a:solidFill>
                    <a:srgbClr val="002060"/>
                  </a:solidFill>
                  <a:latin typeface="Arial-Rounded" pitchFamily="34" charset="0"/>
                  <a:ea typeface="Arial-Rounded" pitchFamily="34" charset="0"/>
                  <a:cs typeface="Arial-Rounded" pitchFamily="34" charset="0"/>
                </a:endParaRPr>
              </a:p>
            </p:txBody>
          </p:sp>
          <p:sp>
            <p:nvSpPr>
              <p:cNvPr id="14" name="Google Shape;423;p36"/>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70C0"/>
                    </a:solidFill>
                    <a:latin typeface="Arial Rounded MT Bold" pitchFamily="34" charset="0"/>
                    <a:ea typeface="Arial-Rounded" pitchFamily="34" charset="0"/>
                    <a:cs typeface="Arial-Rounded" pitchFamily="34" charset="0"/>
                  </a:rPr>
                  <a:t>2</a:t>
                </a:r>
                <a:endParaRPr lang="en" sz="5400">
                  <a:solidFill>
                    <a:srgbClr val="0070C0"/>
                  </a:solidFill>
                  <a:latin typeface="Arial Rounded MT Bold" pitchFamily="34" charset="0"/>
                  <a:ea typeface="Arial-Rounded" pitchFamily="34" charset="0"/>
                  <a:cs typeface="Arial-Rounded" pitchFamily="34" charset="0"/>
                </a:endParaRPr>
              </a:p>
            </p:txBody>
          </p:sp>
        </p:grpSp>
        <p:sp>
          <p:nvSpPr>
            <p:cNvPr id="12" name="TextBox 11"/>
            <p:cNvSpPr txBox="1"/>
            <p:nvPr/>
          </p:nvSpPr>
          <p:spPr>
            <a:xfrm>
              <a:off x="1033374" y="998369"/>
              <a:ext cx="10219694" cy="646331"/>
            </a:xfrm>
            <a:prstGeom prst="rect">
              <a:avLst/>
            </a:prstGeom>
            <a:noFill/>
          </p:spPr>
          <p:txBody>
            <a:bodyPr wrap="square" rtlCol="0">
              <a:spAutoFit/>
            </a:bodyPr>
            <a:lstStyle/>
            <a:p>
              <a:pPr algn="just"/>
              <a:r>
                <a:rPr lang="en-US" sz="3600" smtClean="0">
                  <a:solidFill>
                    <a:srgbClr val="002060"/>
                  </a:solidFill>
                  <a:latin typeface="Arial-Rounded" pitchFamily="34" charset="0"/>
                  <a:ea typeface="Arial-Rounded" pitchFamily="34" charset="0"/>
                  <a:cs typeface="Arial-Rounded" pitchFamily="34" charset="0"/>
                </a:rPr>
                <a:t>Những tên riêng nào dưới đây được viết đúng?</a:t>
              </a:r>
              <a:endParaRPr lang="en-US" sz="3600">
                <a:solidFill>
                  <a:srgbClr val="002060"/>
                </a:solidFill>
                <a:latin typeface="Arial-Rounded" pitchFamily="34" charset="0"/>
                <a:ea typeface="Arial-Rounded" pitchFamily="34" charset="0"/>
                <a:cs typeface="Arial-Rounded" pitchFamily="34" charset="0"/>
              </a:endParaRPr>
            </a:p>
          </p:txBody>
        </p:sp>
      </p:grpSp>
      <p:pic>
        <p:nvPicPr>
          <p:cNvPr id="19" name="Picture 18"/>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2380336" y="1397464"/>
            <a:ext cx="795110" cy="784617"/>
          </a:xfrm>
          <a:prstGeom prst="rect">
            <a:avLst/>
          </a:prstGeom>
        </p:spPr>
      </p:pic>
      <p:pic>
        <p:nvPicPr>
          <p:cNvPr id="20" name="Picture 19"/>
          <p:cNvPicPr>
            <a:picLocks noChangeAspect="1"/>
          </p:cNvPicPr>
          <p:nvPr/>
        </p:nvPicPr>
        <p:blipFill rotWithShape="1">
          <a:blip r:embed="rId7" cstate="print">
            <a:extLst>
              <a:ext uri="{28A0092B-C50C-407E-A947-70E740481C1C}">
                <a14:useLocalDpi xmlns:a14="http://schemas.microsoft.com/office/drawing/2010/main" val="0"/>
              </a:ext>
            </a:extLst>
          </a:blip>
          <a:srcRect l="51120" t="17086" r="5764" b="28307"/>
          <a:stretch/>
        </p:blipFill>
        <p:spPr>
          <a:xfrm>
            <a:off x="2344651" y="5128805"/>
            <a:ext cx="830401" cy="819443"/>
          </a:xfrm>
          <a:prstGeom prst="rect">
            <a:avLst/>
          </a:prstGeom>
        </p:spPr>
      </p:pic>
      <p:pic>
        <p:nvPicPr>
          <p:cNvPr id="21" name="Picture 20"/>
          <p:cNvPicPr>
            <a:picLocks noChangeAspect="1"/>
          </p:cNvPicPr>
          <p:nvPr/>
        </p:nvPicPr>
        <p:blipFill rotWithShape="1">
          <a:blip r:embed="rId7" cstate="print">
            <a:extLst>
              <a:ext uri="{28A0092B-C50C-407E-A947-70E740481C1C}">
                <a14:useLocalDpi xmlns:a14="http://schemas.microsoft.com/office/drawing/2010/main" val="0"/>
              </a:ext>
            </a:extLst>
          </a:blip>
          <a:srcRect l="51120" t="17086" r="5764" b="28307"/>
          <a:stretch/>
        </p:blipFill>
        <p:spPr>
          <a:xfrm>
            <a:off x="5736364" y="1258669"/>
            <a:ext cx="830401" cy="819443"/>
          </a:xfrm>
          <a:prstGeom prst="rect">
            <a:avLst/>
          </a:prstGeom>
        </p:spPr>
      </p:pic>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9357519" y="1397464"/>
            <a:ext cx="795110" cy="784617"/>
          </a:xfrm>
          <a:prstGeom prst="rect">
            <a:avLst/>
          </a:prstGeom>
        </p:spPr>
      </p:pic>
      <p:pic>
        <p:nvPicPr>
          <p:cNvPr id="24" name="Picture 23"/>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9357519" y="5127207"/>
            <a:ext cx="795110" cy="784617"/>
          </a:xfrm>
          <a:prstGeom prst="rect">
            <a:avLst/>
          </a:prstGeom>
        </p:spPr>
      </p:pic>
      <p:pic>
        <p:nvPicPr>
          <p:cNvPr id="27" name="Picture 26"/>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5685305" y="5163631"/>
            <a:ext cx="795110" cy="784617"/>
          </a:xfrm>
          <a:prstGeom prst="rect">
            <a:avLst/>
          </a:prstGeom>
        </p:spPr>
      </p:pic>
      <p:sp>
        <p:nvSpPr>
          <p:cNvPr id="2" name="Oval 1"/>
          <p:cNvSpPr/>
          <p:nvPr/>
        </p:nvSpPr>
        <p:spPr>
          <a:xfrm>
            <a:off x="1843849" y="2283672"/>
            <a:ext cx="1832005" cy="9675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166858" y="2327651"/>
            <a:ext cx="1832005" cy="8795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8732109" y="2451637"/>
            <a:ext cx="1832005" cy="8795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8640508" y="3955570"/>
            <a:ext cx="2015206" cy="8795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075257" y="3955570"/>
            <a:ext cx="2015206" cy="8795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1743625" y="3983835"/>
            <a:ext cx="2015206" cy="8795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44817" y="5941829"/>
            <a:ext cx="6080125" cy="1200329"/>
          </a:xfrm>
          <a:prstGeom prst="rect">
            <a:avLst/>
          </a:prstGeom>
        </p:spPr>
        <p:txBody>
          <a:bodyPr>
            <a:spAutoFit/>
          </a:bodyPr>
          <a:lstStyle/>
          <a:p>
            <a:r>
              <a:rPr lang="en-US"/>
              <a:t>Click vào bông hoa hoặc xung quanh bông hoa, khi nào xuất hiện bàn tay thì thầy cô mới click nhé</a:t>
            </a:r>
            <a:r>
              <a:rPr lang="en-US"/>
              <a:t>! </a:t>
            </a:r>
            <a:r>
              <a:rPr lang="en-US" smtClean="0"/>
              <a:t>Chứ </a:t>
            </a:r>
            <a:r>
              <a:rPr lang="en-US"/>
              <a:t>còn mũi tên ở chuột là click không được đâu nhé</a:t>
            </a:r>
            <a:r>
              <a:rPr lang="en-US"/>
              <a:t>! </a:t>
            </a:r>
            <a:r>
              <a:rPr lang="en-US" smtClean="0"/>
              <a:t> Đọc xong cô thầy xoá texboxt này đi nhé</a:t>
            </a:r>
            <a:endParaRPr lang="en-US"/>
          </a:p>
        </p:txBody>
      </p:sp>
    </p:spTree>
    <p:extLst>
      <p:ext uri="{BB962C8B-B14F-4D97-AF65-F5344CB8AC3E}">
        <p14:creationId xmlns:p14="http://schemas.microsoft.com/office/powerpoint/2010/main" val="31623145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grpId="0" nodeType="clickEffect" nodePh="1">
                                  <p:stCondLst>
                                    <p:cond delay="0"/>
                                  </p:stCondLst>
                                  <p:endCondLst>
                                    <p:cond evt="begin" delay="0">
                                      <p:tn val="5"/>
                                    </p:cond>
                                  </p:end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subTnLst>
                                    <p:audio>
                                      <p:cMediaNode>
                                        <p:cTn display="0" masterRel="sameClick">
                                          <p:stCondLst>
                                            <p:cond evt="begin" delay="0">
                                              <p:tn val="1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
                  </p:tgtEl>
                </p:cond>
              </p:nextCondLst>
            </p:seq>
            <p:seq concurrent="1" nextAc="seek">
              <p:cTn id="14" restart="whenNotActive" fill="hold" evtFilter="cancelBubble" nodeType="interactiveSeq">
                <p:stCondLst>
                  <p:cond evt="onClick" delay="0">
                    <p:tgtEl>
                      <p:spTgt spid="28"/>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fill="hold" grpId="0" nodeType="clickEffect" nodePh="1">
                                  <p:stCondLst>
                                    <p:cond delay="0"/>
                                  </p:stCondLst>
                                  <p:endCondLst>
                                    <p:cond evt="begin" delay="0">
                                      <p:tn val="17"/>
                                    </p:cond>
                                  </p:endCondLst>
                                  <p:childTnLst>
                                    <p:animRot by="120000">
                                      <p:cBhvr>
                                        <p:cTn id="18" dur="100" fill="hold">
                                          <p:stCondLst>
                                            <p:cond delay="0"/>
                                          </p:stCondLst>
                                        </p:cTn>
                                        <p:tgtEl>
                                          <p:spTgt spid="28"/>
                                        </p:tgtEl>
                                        <p:attrNameLst>
                                          <p:attrName>r</p:attrName>
                                        </p:attrNameLst>
                                      </p:cBhvr>
                                    </p:animRot>
                                    <p:animRot by="-240000">
                                      <p:cBhvr>
                                        <p:cTn id="19" dur="200" fill="hold">
                                          <p:stCondLst>
                                            <p:cond delay="200"/>
                                          </p:stCondLst>
                                        </p:cTn>
                                        <p:tgtEl>
                                          <p:spTgt spid="28"/>
                                        </p:tgtEl>
                                        <p:attrNameLst>
                                          <p:attrName>r</p:attrName>
                                        </p:attrNameLst>
                                      </p:cBhvr>
                                    </p:animRot>
                                    <p:animRot by="240000">
                                      <p:cBhvr>
                                        <p:cTn id="20" dur="200" fill="hold">
                                          <p:stCondLst>
                                            <p:cond delay="400"/>
                                          </p:stCondLst>
                                        </p:cTn>
                                        <p:tgtEl>
                                          <p:spTgt spid="28"/>
                                        </p:tgtEl>
                                        <p:attrNameLst>
                                          <p:attrName>r</p:attrName>
                                        </p:attrNameLst>
                                      </p:cBhvr>
                                    </p:animRot>
                                    <p:animRot by="-240000">
                                      <p:cBhvr>
                                        <p:cTn id="21" dur="200" fill="hold">
                                          <p:stCondLst>
                                            <p:cond delay="600"/>
                                          </p:stCondLst>
                                        </p:cTn>
                                        <p:tgtEl>
                                          <p:spTgt spid="28"/>
                                        </p:tgtEl>
                                        <p:attrNameLst>
                                          <p:attrName>r</p:attrName>
                                        </p:attrNameLst>
                                      </p:cBhvr>
                                    </p:animRot>
                                    <p:animRot by="120000">
                                      <p:cBhvr>
                                        <p:cTn id="22" dur="200" fill="hold">
                                          <p:stCondLst>
                                            <p:cond delay="800"/>
                                          </p:stCondLst>
                                        </p:cTn>
                                        <p:tgtEl>
                                          <p:spTgt spid="28"/>
                                        </p:tgtEl>
                                        <p:attrNameLst>
                                          <p:attrName>r</p:attrName>
                                        </p:attrNameLst>
                                      </p:cBhvr>
                                    </p:animRo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subTnLst>
                                    <p:audio>
                                      <p:cMediaNode>
                                        <p:cTn display="0" masterRel="sameClick">
                                          <p:stCondLst>
                                            <p:cond evt="begin" delay="0">
                                              <p:tn val="23"/>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28"/>
                  </p:tgtEl>
                </p:cond>
              </p:nextCondLst>
            </p:seq>
            <p:seq concurrent="1" nextAc="seek">
              <p:cTn id="26" restart="whenNotActive" fill="hold" evtFilter="cancelBubble" nodeType="interactiveSeq">
                <p:stCondLst>
                  <p:cond evt="onClick" delay="0">
                    <p:tgtEl>
                      <p:spTgt spid="29"/>
                    </p:tgtEl>
                  </p:cond>
                </p:stCondLst>
                <p:endSync evt="end" delay="0">
                  <p:rtn val="all"/>
                </p:endSync>
                <p:childTnLst>
                  <p:par>
                    <p:cTn id="27" fill="hold">
                      <p:stCondLst>
                        <p:cond delay="0"/>
                      </p:stCondLst>
                      <p:childTnLst>
                        <p:par>
                          <p:cTn id="28" fill="hold">
                            <p:stCondLst>
                              <p:cond delay="0"/>
                            </p:stCondLst>
                            <p:childTnLst>
                              <p:par>
                                <p:cTn id="29" presetID="32" presetClass="emph" presetSubtype="0" fill="hold" grpId="0" nodeType="clickEffect" nodePh="1">
                                  <p:stCondLst>
                                    <p:cond delay="0"/>
                                  </p:stCondLst>
                                  <p:endCondLst>
                                    <p:cond evt="begin" delay="0">
                                      <p:tn val="29"/>
                                    </p:cond>
                                  </p:endCondLst>
                                  <p:childTnLst>
                                    <p:animRot by="120000">
                                      <p:cBhvr>
                                        <p:cTn id="30" dur="100" fill="hold">
                                          <p:stCondLst>
                                            <p:cond delay="0"/>
                                          </p:stCondLst>
                                        </p:cTn>
                                        <p:tgtEl>
                                          <p:spTgt spid="29"/>
                                        </p:tgtEl>
                                        <p:attrNameLst>
                                          <p:attrName>r</p:attrName>
                                        </p:attrNameLst>
                                      </p:cBhvr>
                                    </p:animRot>
                                    <p:animRot by="-240000">
                                      <p:cBhvr>
                                        <p:cTn id="31" dur="200" fill="hold">
                                          <p:stCondLst>
                                            <p:cond delay="200"/>
                                          </p:stCondLst>
                                        </p:cTn>
                                        <p:tgtEl>
                                          <p:spTgt spid="29"/>
                                        </p:tgtEl>
                                        <p:attrNameLst>
                                          <p:attrName>r</p:attrName>
                                        </p:attrNameLst>
                                      </p:cBhvr>
                                    </p:animRot>
                                    <p:animRot by="240000">
                                      <p:cBhvr>
                                        <p:cTn id="32" dur="200" fill="hold">
                                          <p:stCondLst>
                                            <p:cond delay="400"/>
                                          </p:stCondLst>
                                        </p:cTn>
                                        <p:tgtEl>
                                          <p:spTgt spid="29"/>
                                        </p:tgtEl>
                                        <p:attrNameLst>
                                          <p:attrName>r</p:attrName>
                                        </p:attrNameLst>
                                      </p:cBhvr>
                                    </p:animRot>
                                    <p:animRot by="-240000">
                                      <p:cBhvr>
                                        <p:cTn id="33" dur="200" fill="hold">
                                          <p:stCondLst>
                                            <p:cond delay="600"/>
                                          </p:stCondLst>
                                        </p:cTn>
                                        <p:tgtEl>
                                          <p:spTgt spid="29"/>
                                        </p:tgtEl>
                                        <p:attrNameLst>
                                          <p:attrName>r</p:attrName>
                                        </p:attrNameLst>
                                      </p:cBhvr>
                                    </p:animRot>
                                    <p:animRot by="120000">
                                      <p:cBhvr>
                                        <p:cTn id="34" dur="200" fill="hold">
                                          <p:stCondLst>
                                            <p:cond delay="800"/>
                                          </p:stCondLst>
                                        </p:cTn>
                                        <p:tgtEl>
                                          <p:spTgt spid="29"/>
                                        </p:tgtEl>
                                        <p:attrNameLst>
                                          <p:attrName>r</p:attrName>
                                        </p:attrNameLst>
                                      </p:cBhvr>
                                    </p:animRot>
                                  </p:childTnLst>
                                </p:cTn>
                              </p:par>
                              <p:par>
                                <p:cTn id="35" presetID="10"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subTnLst>
                                    <p:audio>
                                      <p:cMediaNode>
                                        <p:cTn display="0" masterRel="sameClick">
                                          <p:stCondLst>
                                            <p:cond evt="begin" delay="0">
                                              <p:tn val="35"/>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9"/>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32" presetClass="emph" presetSubtype="0" fill="hold" grpId="0" nodeType="clickEffect" nodePh="1">
                                  <p:stCondLst>
                                    <p:cond delay="0"/>
                                  </p:stCondLst>
                                  <p:endCondLst>
                                    <p:cond evt="begin" delay="0">
                                      <p:tn val="41"/>
                                    </p:cond>
                                  </p:endCondLst>
                                  <p:childTnLst>
                                    <p:animRot by="120000">
                                      <p:cBhvr>
                                        <p:cTn id="42" dur="100" fill="hold">
                                          <p:stCondLst>
                                            <p:cond delay="0"/>
                                          </p:stCondLst>
                                        </p:cTn>
                                        <p:tgtEl>
                                          <p:spTgt spid="30"/>
                                        </p:tgtEl>
                                        <p:attrNameLst>
                                          <p:attrName>r</p:attrName>
                                        </p:attrNameLst>
                                      </p:cBhvr>
                                    </p:animRot>
                                    <p:animRot by="-240000">
                                      <p:cBhvr>
                                        <p:cTn id="43" dur="200" fill="hold">
                                          <p:stCondLst>
                                            <p:cond delay="200"/>
                                          </p:stCondLst>
                                        </p:cTn>
                                        <p:tgtEl>
                                          <p:spTgt spid="30"/>
                                        </p:tgtEl>
                                        <p:attrNameLst>
                                          <p:attrName>r</p:attrName>
                                        </p:attrNameLst>
                                      </p:cBhvr>
                                    </p:animRot>
                                    <p:animRot by="240000">
                                      <p:cBhvr>
                                        <p:cTn id="44" dur="200" fill="hold">
                                          <p:stCondLst>
                                            <p:cond delay="400"/>
                                          </p:stCondLst>
                                        </p:cTn>
                                        <p:tgtEl>
                                          <p:spTgt spid="30"/>
                                        </p:tgtEl>
                                        <p:attrNameLst>
                                          <p:attrName>r</p:attrName>
                                        </p:attrNameLst>
                                      </p:cBhvr>
                                    </p:animRot>
                                    <p:animRot by="-240000">
                                      <p:cBhvr>
                                        <p:cTn id="45" dur="200" fill="hold">
                                          <p:stCondLst>
                                            <p:cond delay="600"/>
                                          </p:stCondLst>
                                        </p:cTn>
                                        <p:tgtEl>
                                          <p:spTgt spid="30"/>
                                        </p:tgtEl>
                                        <p:attrNameLst>
                                          <p:attrName>r</p:attrName>
                                        </p:attrNameLst>
                                      </p:cBhvr>
                                    </p:animRot>
                                    <p:animRot by="120000">
                                      <p:cBhvr>
                                        <p:cTn id="46" dur="200" fill="hold">
                                          <p:stCondLst>
                                            <p:cond delay="800"/>
                                          </p:stCondLst>
                                        </p:cTn>
                                        <p:tgtEl>
                                          <p:spTgt spid="30"/>
                                        </p:tgtEl>
                                        <p:attrNameLst>
                                          <p:attrName>r</p:attrName>
                                        </p:attrNameLst>
                                      </p:cBhvr>
                                    </p:animRo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subTnLst>
                                    <p:audio>
                                      <p:cMediaNode>
                                        <p:cTn display="0" masterRel="sameClick">
                                          <p:stCondLst>
                                            <p:cond evt="begin" delay="0">
                                              <p:tn val="4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0"/>
                  </p:tgtEl>
                </p:cond>
              </p:nextCondLst>
            </p:seq>
            <p:seq concurrent="1" nextAc="seek">
              <p:cTn id="50" restart="whenNotActive" fill="hold" evtFilter="cancelBubble" nodeType="interactiveSeq">
                <p:stCondLst>
                  <p:cond evt="onClick" delay="0">
                    <p:tgtEl>
                      <p:spTgt spid="31"/>
                    </p:tgtEl>
                  </p:cond>
                </p:stCondLst>
                <p:endSync evt="end" delay="0">
                  <p:rtn val="all"/>
                </p:endSync>
                <p:childTnLst>
                  <p:par>
                    <p:cTn id="51" fill="hold">
                      <p:stCondLst>
                        <p:cond delay="0"/>
                      </p:stCondLst>
                      <p:childTnLst>
                        <p:par>
                          <p:cTn id="52" fill="hold">
                            <p:stCondLst>
                              <p:cond delay="0"/>
                            </p:stCondLst>
                            <p:childTnLst>
                              <p:par>
                                <p:cTn id="53" presetID="32" presetClass="emph" presetSubtype="0" fill="hold" grpId="0" nodeType="clickEffect" nodePh="1">
                                  <p:stCondLst>
                                    <p:cond delay="0"/>
                                  </p:stCondLst>
                                  <p:endCondLst>
                                    <p:cond evt="begin" delay="0">
                                      <p:tn val="53"/>
                                    </p:cond>
                                  </p:endCondLst>
                                  <p:childTnLst>
                                    <p:animRot by="120000">
                                      <p:cBhvr>
                                        <p:cTn id="54" dur="100" fill="hold">
                                          <p:stCondLst>
                                            <p:cond delay="0"/>
                                          </p:stCondLst>
                                        </p:cTn>
                                        <p:tgtEl>
                                          <p:spTgt spid="31"/>
                                        </p:tgtEl>
                                        <p:attrNameLst>
                                          <p:attrName>r</p:attrName>
                                        </p:attrNameLst>
                                      </p:cBhvr>
                                    </p:animRot>
                                    <p:animRot by="-240000">
                                      <p:cBhvr>
                                        <p:cTn id="55" dur="200" fill="hold">
                                          <p:stCondLst>
                                            <p:cond delay="200"/>
                                          </p:stCondLst>
                                        </p:cTn>
                                        <p:tgtEl>
                                          <p:spTgt spid="31"/>
                                        </p:tgtEl>
                                        <p:attrNameLst>
                                          <p:attrName>r</p:attrName>
                                        </p:attrNameLst>
                                      </p:cBhvr>
                                    </p:animRot>
                                    <p:animRot by="240000">
                                      <p:cBhvr>
                                        <p:cTn id="56" dur="200" fill="hold">
                                          <p:stCondLst>
                                            <p:cond delay="400"/>
                                          </p:stCondLst>
                                        </p:cTn>
                                        <p:tgtEl>
                                          <p:spTgt spid="31"/>
                                        </p:tgtEl>
                                        <p:attrNameLst>
                                          <p:attrName>r</p:attrName>
                                        </p:attrNameLst>
                                      </p:cBhvr>
                                    </p:animRot>
                                    <p:animRot by="-240000">
                                      <p:cBhvr>
                                        <p:cTn id="57" dur="200" fill="hold">
                                          <p:stCondLst>
                                            <p:cond delay="600"/>
                                          </p:stCondLst>
                                        </p:cTn>
                                        <p:tgtEl>
                                          <p:spTgt spid="31"/>
                                        </p:tgtEl>
                                        <p:attrNameLst>
                                          <p:attrName>r</p:attrName>
                                        </p:attrNameLst>
                                      </p:cBhvr>
                                    </p:animRot>
                                    <p:animRot by="120000">
                                      <p:cBhvr>
                                        <p:cTn id="58" dur="200" fill="hold">
                                          <p:stCondLst>
                                            <p:cond delay="800"/>
                                          </p:stCondLst>
                                        </p:cTn>
                                        <p:tgtEl>
                                          <p:spTgt spid="31"/>
                                        </p:tgtEl>
                                        <p:attrNameLst>
                                          <p:attrName>r</p:attrName>
                                        </p:attrNameLst>
                                      </p:cBhvr>
                                    </p:animRot>
                                  </p:childTnLst>
                                </p:cTn>
                              </p:par>
                              <p:par>
                                <p:cTn id="59" presetID="10" presetClass="entr" presetSubtype="0"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subTnLst>
                                    <p:audio>
                                      <p:cMediaNode>
                                        <p:cTn display="0" masterRel="sameClick">
                                          <p:stCondLst>
                                            <p:cond evt="begin" delay="0">
                                              <p:tn val="59"/>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1"/>
                  </p:tgtEl>
                </p:cond>
              </p:nextCondLst>
            </p:seq>
            <p:seq concurrent="1" nextAc="seek">
              <p:cTn id="62" restart="whenNotActive" fill="hold" evtFilter="cancelBubble" nodeType="interactiveSeq">
                <p:stCondLst>
                  <p:cond evt="onClick" delay="0">
                    <p:tgtEl>
                      <p:spTgt spid="32"/>
                    </p:tgtEl>
                  </p:cond>
                </p:stCondLst>
                <p:endSync evt="end" delay="0">
                  <p:rtn val="all"/>
                </p:endSync>
                <p:childTnLst>
                  <p:par>
                    <p:cTn id="63" fill="hold">
                      <p:stCondLst>
                        <p:cond delay="0"/>
                      </p:stCondLst>
                      <p:childTnLst>
                        <p:par>
                          <p:cTn id="64" fill="hold">
                            <p:stCondLst>
                              <p:cond delay="0"/>
                            </p:stCondLst>
                            <p:childTnLst>
                              <p:par>
                                <p:cTn id="65" presetID="32" presetClass="emph" presetSubtype="0" fill="hold" grpId="0" nodeType="clickEffect" nodePh="1">
                                  <p:stCondLst>
                                    <p:cond delay="0"/>
                                  </p:stCondLst>
                                  <p:endCondLst>
                                    <p:cond evt="begin" delay="0">
                                      <p:tn val="65"/>
                                    </p:cond>
                                  </p:endCondLst>
                                  <p:childTnLst>
                                    <p:animRot by="120000">
                                      <p:cBhvr>
                                        <p:cTn id="66" dur="100" fill="hold">
                                          <p:stCondLst>
                                            <p:cond delay="0"/>
                                          </p:stCondLst>
                                        </p:cTn>
                                        <p:tgtEl>
                                          <p:spTgt spid="32"/>
                                        </p:tgtEl>
                                        <p:attrNameLst>
                                          <p:attrName>r</p:attrName>
                                        </p:attrNameLst>
                                      </p:cBhvr>
                                    </p:animRot>
                                    <p:animRot by="-240000">
                                      <p:cBhvr>
                                        <p:cTn id="67" dur="200" fill="hold">
                                          <p:stCondLst>
                                            <p:cond delay="200"/>
                                          </p:stCondLst>
                                        </p:cTn>
                                        <p:tgtEl>
                                          <p:spTgt spid="32"/>
                                        </p:tgtEl>
                                        <p:attrNameLst>
                                          <p:attrName>r</p:attrName>
                                        </p:attrNameLst>
                                      </p:cBhvr>
                                    </p:animRot>
                                    <p:animRot by="240000">
                                      <p:cBhvr>
                                        <p:cTn id="68" dur="200" fill="hold">
                                          <p:stCondLst>
                                            <p:cond delay="400"/>
                                          </p:stCondLst>
                                        </p:cTn>
                                        <p:tgtEl>
                                          <p:spTgt spid="32"/>
                                        </p:tgtEl>
                                        <p:attrNameLst>
                                          <p:attrName>r</p:attrName>
                                        </p:attrNameLst>
                                      </p:cBhvr>
                                    </p:animRot>
                                    <p:animRot by="-240000">
                                      <p:cBhvr>
                                        <p:cTn id="69" dur="200" fill="hold">
                                          <p:stCondLst>
                                            <p:cond delay="600"/>
                                          </p:stCondLst>
                                        </p:cTn>
                                        <p:tgtEl>
                                          <p:spTgt spid="32"/>
                                        </p:tgtEl>
                                        <p:attrNameLst>
                                          <p:attrName>r</p:attrName>
                                        </p:attrNameLst>
                                      </p:cBhvr>
                                    </p:animRot>
                                    <p:animRot by="120000">
                                      <p:cBhvr>
                                        <p:cTn id="70" dur="200" fill="hold">
                                          <p:stCondLst>
                                            <p:cond delay="800"/>
                                          </p:stCondLst>
                                        </p:cTn>
                                        <p:tgtEl>
                                          <p:spTgt spid="32"/>
                                        </p:tgtEl>
                                        <p:attrNameLst>
                                          <p:attrName>r</p:attrName>
                                        </p:attrNameLst>
                                      </p:cBhvr>
                                    </p:animRot>
                                  </p:childTnLst>
                                </p:cTn>
                              </p:par>
                              <p:par>
                                <p:cTn id="71" presetID="10" presetClass="entr" presetSubtype="0"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subTnLst>
                                    <p:audio>
                                      <p:cMediaNode>
                                        <p:cTn display="0" masterRel="sameClick">
                                          <p:stCondLst>
                                            <p:cond evt="begin" delay="0">
                                              <p:tn val="7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32"/>
                  </p:tgtEl>
                </p:cond>
              </p:nextCondLst>
            </p:seq>
          </p:childTnLst>
        </p:cTn>
      </p:par>
    </p:tnLst>
    <p:bldLst>
      <p:bldP spid="2" grpId="0"/>
      <p:bldP spid="28" grpId="0"/>
      <p:bldP spid="29" grpId="0"/>
      <p:bldP spid="30" grpId="0"/>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p:cNvGrpSpPr/>
          <p:nvPr/>
        </p:nvGrpSpPr>
        <p:grpSpPr>
          <a:xfrm>
            <a:off x="442119" y="182722"/>
            <a:ext cx="11553751" cy="1214977"/>
            <a:chOff x="280267" y="915918"/>
            <a:chExt cx="11553751" cy="1214977"/>
          </a:xfrm>
        </p:grpSpPr>
        <p:grpSp>
          <p:nvGrpSpPr>
            <p:cNvPr id="10" name="Group 9"/>
            <p:cNvGrpSpPr/>
            <p:nvPr/>
          </p:nvGrpSpPr>
          <p:grpSpPr>
            <a:xfrm>
              <a:off x="280267" y="915918"/>
              <a:ext cx="758018" cy="731520"/>
              <a:chOff x="3041858" y="1727884"/>
              <a:chExt cx="1240359" cy="1188720"/>
            </a:xfrm>
          </p:grpSpPr>
          <p:sp>
            <p:nvSpPr>
              <p:cNvPr id="13" name="Google Shape;418;p36"/>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800">
                  <a:solidFill>
                    <a:srgbClr val="002060"/>
                  </a:solidFill>
                  <a:latin typeface="Arial-Rounded" pitchFamily="34" charset="0"/>
                  <a:ea typeface="Arial-Rounded" pitchFamily="34" charset="0"/>
                  <a:cs typeface="Arial-Rounded" pitchFamily="34" charset="0"/>
                </a:endParaRPr>
              </a:p>
            </p:txBody>
          </p:sp>
          <p:sp>
            <p:nvSpPr>
              <p:cNvPr id="14" name="Google Shape;423;p36"/>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70C0"/>
                    </a:solidFill>
                    <a:latin typeface="Arial Rounded MT Bold" pitchFamily="34" charset="0"/>
                    <a:ea typeface="Arial-Rounded" pitchFamily="34" charset="0"/>
                    <a:cs typeface="Arial-Rounded" pitchFamily="34" charset="0"/>
                  </a:rPr>
                  <a:t>3</a:t>
                </a:r>
              </a:p>
            </p:txBody>
          </p:sp>
        </p:grpSp>
        <p:sp>
          <p:nvSpPr>
            <p:cNvPr id="12" name="TextBox 11"/>
            <p:cNvSpPr txBox="1"/>
            <p:nvPr/>
          </p:nvSpPr>
          <p:spPr>
            <a:xfrm>
              <a:off x="1033373" y="930566"/>
              <a:ext cx="10800645" cy="1200329"/>
            </a:xfrm>
            <a:prstGeom prst="rect">
              <a:avLst/>
            </a:prstGeom>
            <a:noFill/>
          </p:spPr>
          <p:txBody>
            <a:bodyPr wrap="square" rtlCol="0">
              <a:spAutoFit/>
            </a:bodyPr>
            <a:lstStyle/>
            <a:p>
              <a:pPr algn="just"/>
              <a:r>
                <a:rPr lang="en-US" sz="3600" smtClean="0">
                  <a:solidFill>
                    <a:srgbClr val="002060"/>
                  </a:solidFill>
                  <a:latin typeface="Arial-Rounded" pitchFamily="34" charset="0"/>
                  <a:ea typeface="Arial-Rounded" pitchFamily="34" charset="0"/>
                  <a:cs typeface="Arial-Rounded" pitchFamily="34" charset="0"/>
                </a:rPr>
                <a:t>Sắp xếp tên của các bạn học sinh dưới đây theo thứ tự trong bảng chữ cái.</a:t>
              </a:r>
              <a:endParaRPr lang="en-US" sz="3600">
                <a:solidFill>
                  <a:srgbClr val="002060"/>
                </a:solidFill>
                <a:latin typeface="Arial-Rounded" pitchFamily="34" charset="0"/>
                <a:ea typeface="Arial-Rounded" pitchFamily="34" charset="0"/>
                <a:cs typeface="Arial-Rounded" pitchFamily="34" charset="0"/>
              </a:endParaRPr>
            </a:p>
          </p:txBody>
        </p:sp>
      </p:grpSp>
      <p:sp>
        <p:nvSpPr>
          <p:cNvPr id="4" name="Rounded Rectangle 3"/>
          <p:cNvSpPr/>
          <p:nvPr/>
        </p:nvSpPr>
        <p:spPr>
          <a:xfrm>
            <a:off x="1226333" y="1670685"/>
            <a:ext cx="4179938" cy="797695"/>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2060"/>
                </a:solidFill>
                <a:latin typeface="HP001 4 hàng" pitchFamily="34" charset="0"/>
                <a:ea typeface="Arial-Rounded" pitchFamily="34" charset="0"/>
                <a:cs typeface="Arial-Rounded" pitchFamily="34" charset="0"/>
              </a:rPr>
              <a:t> Ngu</a:t>
            </a:r>
            <a:r>
              <a:rPr lang="el-GR" sz="3200" b="1">
                <a:solidFill>
                  <a:srgbClr val="002060"/>
                </a:solidFill>
                <a:latin typeface="HP001 4 hàng" pitchFamily="34" charset="0"/>
                <a:ea typeface="Arial-Rounded" pitchFamily="34" charset="0"/>
                <a:cs typeface="Arial-Rounded" pitchFamily="34" charset="0"/>
              </a:rPr>
              <a:t>ΐ</a:t>
            </a:r>
            <a:r>
              <a:rPr lang="en-US" sz="3200" b="1">
                <a:solidFill>
                  <a:srgbClr val="002060"/>
                </a:solidFill>
                <a:latin typeface="HP001 4 hàng" pitchFamily="34" charset="0"/>
                <a:ea typeface="Arial-Rounded" pitchFamily="34" charset="0"/>
                <a:cs typeface="Arial-Rounded" pitchFamily="34" charset="0"/>
              </a:rPr>
              <a:t>ğn Ngǌ </a:t>
            </a:r>
            <a:r>
              <a:rPr lang="en-US" sz="3200" b="1">
                <a:solidFill>
                  <a:srgbClr val="002060"/>
                </a:solidFill>
                <a:latin typeface="HP001 4 hàng" pitchFamily="34" charset="0"/>
                <a:ea typeface="Arial-Rounded" pitchFamily="34" charset="0"/>
                <a:cs typeface="Arial-Rounded" pitchFamily="34" charset="0"/>
              </a:rPr>
              <a:t>A</a:t>
            </a:r>
            <a:r>
              <a:rPr lang="el-GR" sz="3200" b="1" smtClean="0">
                <a:solidFill>
                  <a:srgbClr val="002060"/>
                </a:solidFill>
                <a:latin typeface="HP001 4 hàng" pitchFamily="34" charset="0"/>
                <a:ea typeface="Arial-Rounded" pitchFamily="34" charset="0"/>
                <a:cs typeface="Arial-Rounded" pitchFamily="34" charset="0"/>
              </a:rPr>
              <a:t>ζ</a:t>
            </a:r>
            <a:endParaRPr lang="en-US" sz="3200" b="1">
              <a:solidFill>
                <a:srgbClr val="002060"/>
              </a:solidFill>
              <a:latin typeface="HP001 4 hàng" pitchFamily="34" charset="0"/>
              <a:ea typeface="Arial-Rounded" pitchFamily="34" charset="0"/>
              <a:cs typeface="Arial-Rounded" pitchFamily="34" charset="0"/>
            </a:endParaRPr>
          </a:p>
        </p:txBody>
      </p:sp>
      <p:sp>
        <p:nvSpPr>
          <p:cNvPr id="47" name="Rounded Rectangle 46"/>
          <p:cNvSpPr/>
          <p:nvPr/>
        </p:nvSpPr>
        <p:spPr>
          <a:xfrm>
            <a:off x="1215181" y="2681990"/>
            <a:ext cx="4179938" cy="797695"/>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2060"/>
                </a:solidFill>
                <a:latin typeface="HP001 4 hàng" pitchFamily="34" charset="0"/>
                <a:ea typeface="Arial-Rounded" pitchFamily="34" charset="0"/>
                <a:cs typeface="Arial-Rounded" pitchFamily="34" charset="0"/>
              </a:rPr>
              <a:t>Ngu</a:t>
            </a:r>
            <a:r>
              <a:rPr lang="el-GR" sz="3200" b="1">
                <a:solidFill>
                  <a:srgbClr val="002060"/>
                </a:solidFill>
                <a:latin typeface="HP001 4 hàng" pitchFamily="34" charset="0"/>
                <a:ea typeface="Arial-Rounded" pitchFamily="34" charset="0"/>
                <a:cs typeface="Arial-Rounded" pitchFamily="34" charset="0"/>
              </a:rPr>
              <a:t>ΐ</a:t>
            </a:r>
            <a:r>
              <a:rPr lang="en-US" sz="3200" b="1">
                <a:solidFill>
                  <a:srgbClr val="002060"/>
                </a:solidFill>
                <a:latin typeface="HP001 4 hàng" pitchFamily="34" charset="0"/>
                <a:ea typeface="Arial-Rounded" pitchFamily="34" charset="0"/>
                <a:cs typeface="Arial-Rounded" pitchFamily="34" charset="0"/>
              </a:rPr>
              <a:t>ğn Mạ</a:t>
            </a:r>
            <a:r>
              <a:rPr lang="el-GR" sz="3200" b="1">
                <a:solidFill>
                  <a:srgbClr val="002060"/>
                </a:solidFill>
                <a:latin typeface="HP001 4 hàng" pitchFamily="34" charset="0"/>
                <a:ea typeface="Arial-Rounded" pitchFamily="34" charset="0"/>
                <a:cs typeface="Arial-Rounded" pitchFamily="34" charset="0"/>
              </a:rPr>
              <a:t>ζ </a:t>
            </a:r>
            <a:r>
              <a:rPr lang="en-US" sz="3200" b="1">
                <a:solidFill>
                  <a:srgbClr val="002060"/>
                </a:solidFill>
                <a:latin typeface="HP001 4 hàng" pitchFamily="34" charset="0"/>
                <a:ea typeface="Arial-Rounded" pitchFamily="34" charset="0"/>
                <a:cs typeface="Arial-Rounded" pitchFamily="34" charset="0"/>
              </a:rPr>
              <a:t>Vũ</a:t>
            </a:r>
            <a:endParaRPr lang="en-US" sz="3200" b="1">
              <a:solidFill>
                <a:srgbClr val="002060"/>
              </a:solidFill>
              <a:latin typeface="HP001 4 hàng" pitchFamily="34" charset="0"/>
              <a:ea typeface="Arial-Rounded" pitchFamily="34" charset="0"/>
              <a:cs typeface="Arial-Rounded" pitchFamily="34" charset="0"/>
            </a:endParaRPr>
          </a:p>
        </p:txBody>
      </p:sp>
      <p:sp>
        <p:nvSpPr>
          <p:cNvPr id="48" name="Rounded Rectangle 47"/>
          <p:cNvSpPr/>
          <p:nvPr/>
        </p:nvSpPr>
        <p:spPr>
          <a:xfrm>
            <a:off x="1233097" y="3695498"/>
            <a:ext cx="4179938" cy="797695"/>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2060"/>
                </a:solidFill>
                <a:latin typeface="HP001 4 hàng" pitchFamily="34" charset="0"/>
                <a:ea typeface="Arial-Rounded" pitchFamily="34" charset="0"/>
                <a:cs typeface="Arial-Rounded" pitchFamily="34" charset="0"/>
              </a:rPr>
              <a:t>Phạm </a:t>
            </a:r>
            <a:r>
              <a:rPr lang="en-US" sz="3200" b="1">
                <a:solidFill>
                  <a:srgbClr val="002060"/>
                </a:solidFill>
                <a:latin typeface="HP001 4 hàng" pitchFamily="34" charset="0"/>
                <a:ea typeface="Arial-Rounded" pitchFamily="34" charset="0"/>
                <a:cs typeface="Arial-Rounded" pitchFamily="34" charset="0"/>
              </a:rPr>
              <a:t>HŬg </a:t>
            </a:r>
            <a:r>
              <a:rPr lang="en-US" sz="3200" b="1" smtClean="0">
                <a:solidFill>
                  <a:srgbClr val="002060"/>
                </a:solidFill>
                <a:latin typeface="HP001 4 hàng" pitchFamily="34" charset="0"/>
                <a:ea typeface="Arial-Rounded" pitchFamily="34" charset="0"/>
                <a:cs typeface="Arial-Rounded" pitchFamily="34" charset="0"/>
              </a:rPr>
              <a:t>Đào</a:t>
            </a:r>
            <a:endParaRPr lang="en-US" sz="3200" b="1">
              <a:solidFill>
                <a:srgbClr val="002060"/>
              </a:solidFill>
              <a:latin typeface="HP001 4 hàng" pitchFamily="34" charset="0"/>
              <a:ea typeface="Arial-Rounded" pitchFamily="34" charset="0"/>
              <a:cs typeface="Arial-Rounded" pitchFamily="34" charset="0"/>
            </a:endParaRPr>
          </a:p>
        </p:txBody>
      </p:sp>
      <p:sp>
        <p:nvSpPr>
          <p:cNvPr id="49" name="Rounded Rectangle 48"/>
          <p:cNvSpPr/>
          <p:nvPr/>
        </p:nvSpPr>
        <p:spPr>
          <a:xfrm>
            <a:off x="1215181" y="4703974"/>
            <a:ext cx="4179938" cy="797695"/>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smtClean="0">
                <a:solidFill>
                  <a:srgbClr val="002060"/>
                </a:solidFill>
                <a:latin typeface="HP001 4 hàng" pitchFamily="34" charset="0"/>
                <a:ea typeface="Arial-Rounded" pitchFamily="34" charset="0"/>
                <a:cs typeface="Arial-Rounded" pitchFamily="34" charset="0"/>
              </a:rPr>
              <a:t>H</a:t>
            </a:r>
            <a:r>
              <a:rPr lang="en-US" sz="3200" b="1" smtClean="0">
                <a:solidFill>
                  <a:srgbClr val="002060"/>
                </a:solidFill>
                <a:latin typeface="HP001 4H"/>
                <a:ea typeface="HP001 4H"/>
                <a:cs typeface="Arial-Rounded" pitchFamily="34" charset="0"/>
              </a:rPr>
              <a:t>ʄ</a:t>
            </a:r>
            <a:r>
              <a:rPr lang="en-US" sz="3200" b="1" smtClean="0">
                <a:solidFill>
                  <a:srgbClr val="002060"/>
                </a:solidFill>
                <a:latin typeface="HP001 4 hàng" pitchFamily="34" charset="0"/>
                <a:ea typeface="Arial-Rounded" pitchFamily="34" charset="0"/>
                <a:cs typeface="Arial-Rounded" pitchFamily="34" charset="0"/>
              </a:rPr>
              <a:t>ng</a:t>
            </a:r>
            <a:r>
              <a:rPr lang="vi-VN" sz="3200" b="1" smtClean="0">
                <a:solidFill>
                  <a:srgbClr val="002060"/>
                </a:solidFill>
                <a:latin typeface="HP001 4 hàng" pitchFamily="34" charset="0"/>
                <a:ea typeface="Arial-Rounded" pitchFamily="34" charset="0"/>
                <a:cs typeface="Arial-Rounded" pitchFamily="34" charset="0"/>
              </a:rPr>
              <a:t>Văn </a:t>
            </a:r>
            <a:r>
              <a:rPr lang="vi-VN" sz="3200" b="1">
                <a:solidFill>
                  <a:srgbClr val="002060"/>
                </a:solidFill>
                <a:latin typeface="HP001 4 hàng" pitchFamily="34" charset="0"/>
                <a:ea typeface="Arial-Rounded" pitchFamily="34" charset="0"/>
                <a:cs typeface="Arial-Rounded" pitchFamily="34" charset="0"/>
              </a:rPr>
              <a:t>CưŊg</a:t>
            </a:r>
            <a:endParaRPr lang="en-US" sz="3200" b="1">
              <a:solidFill>
                <a:srgbClr val="002060"/>
              </a:solidFill>
              <a:latin typeface="HP001 4 hàng" pitchFamily="34" charset="0"/>
              <a:ea typeface="Arial-Rounded" pitchFamily="34" charset="0"/>
              <a:cs typeface="Arial-Rounded" pitchFamily="34" charset="0"/>
            </a:endParaRPr>
          </a:p>
        </p:txBody>
      </p:sp>
      <p:sp>
        <p:nvSpPr>
          <p:cNvPr id="50" name="Rounded Rectangle 49"/>
          <p:cNvSpPr/>
          <p:nvPr/>
        </p:nvSpPr>
        <p:spPr>
          <a:xfrm>
            <a:off x="1215181" y="5715000"/>
            <a:ext cx="4179938" cy="797695"/>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3200" b="1">
                <a:solidFill>
                  <a:srgbClr val="002060"/>
                </a:solidFill>
                <a:latin typeface="HP001 4 hàng" pitchFamily="34" charset="0"/>
                <a:ea typeface="Arial-Rounded" pitchFamily="34" charset="0"/>
                <a:cs typeface="Arial-Rounded" pitchFamily="34" charset="0"/>
              </a:rPr>
              <a:t>ϋ </a:t>
            </a:r>
            <a:r>
              <a:rPr lang="en-US" sz="3200" b="1">
                <a:solidFill>
                  <a:srgbClr val="002060"/>
                </a:solidFill>
                <a:latin typeface="HP001 4 hàng" pitchFamily="34" charset="0"/>
                <a:ea typeface="Arial-Rounded" pitchFamily="34" charset="0"/>
                <a:cs typeface="Arial-Rounded" pitchFamily="34" charset="0"/>
              </a:rPr>
              <a:t>Gia Huy </a:t>
            </a:r>
            <a:endParaRPr lang="en-US" sz="3200" b="1">
              <a:solidFill>
                <a:srgbClr val="002060"/>
              </a:solidFill>
              <a:latin typeface="HP001 4 hàng" pitchFamily="34" charset="0"/>
              <a:ea typeface="Arial-Rounded" pitchFamily="34" charset="0"/>
              <a:cs typeface="Arial-Rounded" pitchFamily="34" charset="0"/>
            </a:endParaRPr>
          </a:p>
        </p:txBody>
      </p:sp>
      <p:cxnSp>
        <p:nvCxnSpPr>
          <p:cNvPr id="3" name="Straight Connector 2"/>
          <p:cNvCxnSpPr/>
          <p:nvPr/>
        </p:nvCxnSpPr>
        <p:spPr>
          <a:xfrm>
            <a:off x="4072010" y="2209800"/>
            <a:ext cx="9698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83580" y="5242810"/>
            <a:ext cx="1066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830751" y="4222230"/>
            <a:ext cx="6623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784274" y="6248400"/>
            <a:ext cx="7286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08083" y="3200400"/>
            <a:ext cx="4976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3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3.37164E-6 -1.6763E-6 L 0.46565 -0.00162 " pathEditMode="relative" rAng="0" ptsTypes="AA">
                                      <p:cBhvr>
                                        <p:cTn id="16" dur="2000" fill="hold"/>
                                        <p:tgtEl>
                                          <p:spTgt spid="4"/>
                                        </p:tgtEl>
                                        <p:attrNameLst>
                                          <p:attrName>ppt_x</p:attrName>
                                          <p:attrName>ppt_y</p:attrName>
                                        </p:attrNameLst>
                                      </p:cBhvr>
                                      <p:rCtr x="23283" y="-92"/>
                                    </p:animMotion>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0"/>
                                        </p:tgtEl>
                                      </p:cBhvr>
                                    </p:animEffect>
                                    <p:set>
                                      <p:cBhvr>
                                        <p:cTn id="26" dur="1" fill="hold">
                                          <p:stCondLst>
                                            <p:cond delay="499"/>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3.57367E-6 -1.48148E-6 L 0.4667 -0.29954 " pathEditMode="relative" rAng="0" ptsTypes="AA">
                                      <p:cBhvr>
                                        <p:cTn id="30" dur="2000" fill="hold"/>
                                        <p:tgtEl>
                                          <p:spTgt spid="49"/>
                                        </p:tgtEl>
                                        <p:attrNameLst>
                                          <p:attrName>ppt_x</p:attrName>
                                          <p:attrName>ppt_y</p:attrName>
                                        </p:attrNameLst>
                                      </p:cBhvr>
                                      <p:rCtr x="23328" y="-14977"/>
                                    </p:animMotion>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grpId="0" nodeType="clickEffect">
                                  <p:stCondLst>
                                    <p:cond delay="0"/>
                                  </p:stCondLst>
                                  <p:childTnLst>
                                    <p:animMotion origin="layout" path="M -3.55277E-7 -7.40741E-7 L 0.46526 0.00301 " pathEditMode="relative" rAng="0" ptsTypes="AA">
                                      <p:cBhvr>
                                        <p:cTn id="44" dur="2000" fill="hold"/>
                                        <p:tgtEl>
                                          <p:spTgt spid="48"/>
                                        </p:tgtEl>
                                        <p:attrNameLst>
                                          <p:attrName>ppt_x</p:attrName>
                                          <p:attrName>ppt_y</p:attrName>
                                        </p:attrNameLst>
                                      </p:cBhvr>
                                      <p:rCtr x="23263" y="139"/>
                                    </p:animMotion>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22"/>
                                        </p:tgtEl>
                                      </p:cBhvr>
                                    </p:animEffect>
                                    <p:set>
                                      <p:cBhvr>
                                        <p:cTn id="54" dur="1" fill="hold">
                                          <p:stCondLst>
                                            <p:cond delay="499"/>
                                          </p:stCondLst>
                                        </p:cTn>
                                        <p:tgtEl>
                                          <p:spTgt spid="2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grpId="0" nodeType="clickEffect">
                                  <p:stCondLst>
                                    <p:cond delay="0"/>
                                  </p:stCondLst>
                                  <p:childTnLst>
                                    <p:animMotion origin="layout" path="M -3.57367E-6 4.81481E-6 L 0.4667 -0.147 " pathEditMode="relative" rAng="0" ptsTypes="AA">
                                      <p:cBhvr>
                                        <p:cTn id="58" dur="2000" fill="hold"/>
                                        <p:tgtEl>
                                          <p:spTgt spid="50"/>
                                        </p:tgtEl>
                                        <p:attrNameLst>
                                          <p:attrName>ppt_x</p:attrName>
                                          <p:attrName>ppt_y</p:attrName>
                                        </p:attrNameLst>
                                      </p:cBhvr>
                                      <p:rCtr x="23328" y="-7361"/>
                                    </p:animMotion>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42" presetClass="path" presetSubtype="0" accel="50000" decel="50000" fill="hold" grpId="0" nodeType="clickEffect">
                                  <p:stCondLst>
                                    <p:cond delay="0"/>
                                  </p:stCondLst>
                                  <p:childTnLst>
                                    <p:animMotion origin="layout" path="M -3.57367E-6 -4.07407E-6 L 0.4667 0.43982 " pathEditMode="relative" rAng="0" ptsTypes="AA">
                                      <p:cBhvr>
                                        <p:cTn id="72" dur="2000" fill="hold"/>
                                        <p:tgtEl>
                                          <p:spTgt spid="47"/>
                                        </p:tgtEl>
                                        <p:attrNameLst>
                                          <p:attrName>ppt_x</p:attrName>
                                          <p:attrName>ppt_y</p:attrName>
                                        </p:attrNameLst>
                                      </p:cBhvr>
                                      <p:rCtr x="23328" y="219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7" grpId="0" animBg="1"/>
      <p:bldP spid="48" grpId="0" animBg="1"/>
      <p:bldP spid="49" grpId="0" animBg="1"/>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p:cNvGrpSpPr/>
          <p:nvPr/>
        </p:nvGrpSpPr>
        <p:grpSpPr>
          <a:xfrm>
            <a:off x="859664" y="1752600"/>
            <a:ext cx="10639901" cy="4991100"/>
            <a:chOff x="631064" y="1866900"/>
            <a:chExt cx="10639901" cy="4991100"/>
          </a:xfrm>
        </p:grpSpPr>
        <p:pic>
          <p:nvPicPr>
            <p:cNvPr id="18" name="Picture 2" descr="E:\DT\Phần mềm\LuyenChuTieuHoc-2.8 (1)\LuyenChuTieuHoc-2.8\LuyenChuTieuHoc\Ảnh dòng kẻ sẵn cho môn toán\Dòng kẻ đen - 11 dòng - 15 ô.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23268" r="2576" b="14526"/>
            <a:stretch/>
          </p:blipFill>
          <p:spPr bwMode="auto">
            <a:xfrm>
              <a:off x="631064" y="1866900"/>
              <a:ext cx="10639901" cy="49911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19" name="Straight Connector 18"/>
            <p:cNvCxnSpPr/>
            <p:nvPr/>
          </p:nvCxnSpPr>
          <p:spPr>
            <a:xfrm>
              <a:off x="631064" y="1866900"/>
              <a:ext cx="0" cy="49911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699368" y="762000"/>
            <a:ext cx="11096551" cy="731520"/>
            <a:chOff x="280267" y="915918"/>
            <a:chExt cx="11096551" cy="731520"/>
          </a:xfrm>
        </p:grpSpPr>
        <p:grpSp>
          <p:nvGrpSpPr>
            <p:cNvPr id="10" name="Group 9"/>
            <p:cNvGrpSpPr/>
            <p:nvPr/>
          </p:nvGrpSpPr>
          <p:grpSpPr>
            <a:xfrm>
              <a:off x="280267" y="915918"/>
              <a:ext cx="758018" cy="731520"/>
              <a:chOff x="3041858" y="1727884"/>
              <a:chExt cx="1240359" cy="1188720"/>
            </a:xfrm>
          </p:grpSpPr>
          <p:sp>
            <p:nvSpPr>
              <p:cNvPr id="13" name="Google Shape;418;p36"/>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800">
                  <a:solidFill>
                    <a:srgbClr val="002060"/>
                  </a:solidFill>
                  <a:latin typeface="Arial-Rounded" pitchFamily="34" charset="0"/>
                  <a:ea typeface="Arial-Rounded" pitchFamily="34" charset="0"/>
                  <a:cs typeface="Arial-Rounded" pitchFamily="34" charset="0"/>
                </a:endParaRPr>
              </a:p>
            </p:txBody>
          </p:sp>
          <p:sp>
            <p:nvSpPr>
              <p:cNvPr id="14" name="Google Shape;423;p36"/>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70C0"/>
                    </a:solidFill>
                    <a:latin typeface="Arial Rounded MT Bold" pitchFamily="34" charset="0"/>
                    <a:ea typeface="Arial-Rounded" pitchFamily="34" charset="0"/>
                    <a:cs typeface="Arial-Rounded" pitchFamily="34" charset="0"/>
                  </a:rPr>
                  <a:t>4</a:t>
                </a:r>
                <a:endParaRPr lang="en" sz="5400">
                  <a:solidFill>
                    <a:srgbClr val="0070C0"/>
                  </a:solidFill>
                  <a:latin typeface="Arial Rounded MT Bold" pitchFamily="34" charset="0"/>
                  <a:ea typeface="Arial-Rounded" pitchFamily="34" charset="0"/>
                  <a:cs typeface="Arial-Rounded" pitchFamily="34" charset="0"/>
                </a:endParaRPr>
              </a:p>
            </p:txBody>
          </p:sp>
        </p:grpSp>
        <p:sp>
          <p:nvSpPr>
            <p:cNvPr id="12" name="TextBox 11"/>
            <p:cNvSpPr txBox="1"/>
            <p:nvPr/>
          </p:nvSpPr>
          <p:spPr>
            <a:xfrm>
              <a:off x="1033373" y="930566"/>
              <a:ext cx="103434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Viết vào vở họ và tên của em và 2 bạn trong tổ.</a:t>
              </a:r>
              <a:endParaRPr lang="en-US" sz="4000">
                <a:solidFill>
                  <a:srgbClr val="002060"/>
                </a:solidFill>
                <a:latin typeface="Arial-Rounded" pitchFamily="34" charset="0"/>
                <a:ea typeface="Arial-Rounded" pitchFamily="34" charset="0"/>
                <a:cs typeface="Arial-Rounded" pitchFamily="34" charset="0"/>
              </a:endParaRPr>
            </a:p>
          </p:txBody>
        </p:sp>
      </p:grpSp>
      <p:sp>
        <p:nvSpPr>
          <p:cNvPr id="25" name="TextBox 24"/>
          <p:cNvSpPr txBox="1"/>
          <p:nvPr/>
        </p:nvSpPr>
        <p:spPr>
          <a:xfrm>
            <a:off x="804070" y="2228850"/>
            <a:ext cx="1009650" cy="707886"/>
          </a:xfrm>
          <a:prstGeom prst="rect">
            <a:avLst/>
          </a:prstGeom>
          <a:noFill/>
        </p:spPr>
        <p:txBody>
          <a:bodyPr wrap="square" rtlCol="0">
            <a:spAutoFit/>
          </a:bodyPr>
          <a:lstStyle/>
          <a:p>
            <a:pPr algn="just"/>
            <a:r>
              <a:rPr lang="en-US" sz="4000" smtClean="0">
                <a:solidFill>
                  <a:srgbClr val="002060"/>
                </a:solidFill>
                <a:latin typeface="Arial Rounded MT Bold" pitchFamily="34" charset="0"/>
                <a:ea typeface="Arial-Rounded" pitchFamily="34" charset="0"/>
                <a:cs typeface="Arial-Rounded" pitchFamily="34" charset="0"/>
              </a:rPr>
              <a:t>4.</a:t>
            </a:r>
            <a:endParaRPr lang="en-US" sz="4000">
              <a:solidFill>
                <a:srgbClr val="002060"/>
              </a:solidFill>
              <a:latin typeface="Arial Rounded MT Bold" pitchFamily="34" charset="0"/>
              <a:ea typeface="Arial-Rounded" pitchFamily="34" charset="0"/>
              <a:cs typeface="Arial-Rounded" pitchFamily="34" charset="0"/>
            </a:endParaRPr>
          </a:p>
        </p:txBody>
      </p:sp>
      <p:sp>
        <p:nvSpPr>
          <p:cNvPr id="26" name="TextBox 25"/>
          <p:cNvSpPr txBox="1"/>
          <p:nvPr/>
        </p:nvSpPr>
        <p:spPr>
          <a:xfrm>
            <a:off x="1511334" y="3102114"/>
            <a:ext cx="8341485" cy="707886"/>
          </a:xfrm>
          <a:prstGeom prst="rect">
            <a:avLst/>
          </a:prstGeom>
          <a:noFill/>
        </p:spPr>
        <p:txBody>
          <a:bodyPr wrap="square" rtlCol="0">
            <a:spAutoFit/>
          </a:bodyPr>
          <a:lstStyle/>
          <a:p>
            <a:pPr algn="just"/>
            <a:r>
              <a:rPr lang="en-US" sz="4000">
                <a:solidFill>
                  <a:srgbClr val="002060"/>
                </a:solidFill>
                <a:latin typeface="HP001 4 hàng" pitchFamily="34" charset="0"/>
                <a:ea typeface="Arial-Rounded" pitchFamily="34" charset="0"/>
                <a:cs typeface="Arial-Rounded" pitchFamily="34" charset="0"/>
              </a:rPr>
              <a:t>Ngu</a:t>
            </a:r>
            <a:r>
              <a:rPr lang="el-GR" sz="4000">
                <a:solidFill>
                  <a:srgbClr val="002060"/>
                </a:solidFill>
                <a:latin typeface="HP001 4 hàng" pitchFamily="34" charset="0"/>
                <a:ea typeface="Arial-Rounded" pitchFamily="34" charset="0"/>
                <a:cs typeface="Arial-Rounded" pitchFamily="34" charset="0"/>
              </a:rPr>
              <a:t>ΐ</a:t>
            </a:r>
            <a:r>
              <a:rPr lang="en-US" sz="4000">
                <a:solidFill>
                  <a:srgbClr val="002060"/>
                </a:solidFill>
                <a:latin typeface="HP001 4 hàng" pitchFamily="34" charset="0"/>
                <a:ea typeface="Arial-Rounded" pitchFamily="34" charset="0"/>
                <a:cs typeface="Arial-Rounded" pitchFamily="34" charset="0"/>
              </a:rPr>
              <a:t>ğn Quang Tèo </a:t>
            </a:r>
            <a:endParaRPr lang="en-US" sz="4000">
              <a:solidFill>
                <a:srgbClr val="002060"/>
              </a:solidFill>
              <a:latin typeface="HP001 4 hàng" pitchFamily="34" charset="0"/>
              <a:ea typeface="Arial-Rounded" pitchFamily="34" charset="0"/>
              <a:cs typeface="Arial-Rounded" pitchFamily="34" charset="0"/>
            </a:endParaRPr>
          </a:p>
        </p:txBody>
      </p:sp>
      <p:sp>
        <p:nvSpPr>
          <p:cNvPr id="27" name="TextBox 26"/>
          <p:cNvSpPr txBox="1"/>
          <p:nvPr/>
        </p:nvSpPr>
        <p:spPr>
          <a:xfrm>
            <a:off x="1499455" y="3829050"/>
            <a:ext cx="8341485" cy="707886"/>
          </a:xfrm>
          <a:prstGeom prst="rect">
            <a:avLst/>
          </a:prstGeom>
          <a:noFill/>
        </p:spPr>
        <p:txBody>
          <a:bodyPr wrap="square" rtlCol="0">
            <a:spAutoFit/>
          </a:bodyPr>
          <a:lstStyle/>
          <a:p>
            <a:pPr algn="just"/>
            <a:r>
              <a:rPr lang="en-US" sz="4000">
                <a:solidFill>
                  <a:srgbClr val="002060"/>
                </a:solidFill>
                <a:latin typeface="HP001 4 hàng" pitchFamily="34" charset="0"/>
                <a:ea typeface="Arial-Rounded" pitchFamily="34" charset="0"/>
                <a:cs typeface="Arial-Rounded" pitchFamily="34" charset="0"/>
              </a:rPr>
              <a:t>Ngu</a:t>
            </a:r>
            <a:r>
              <a:rPr lang="el-GR" sz="4000">
                <a:solidFill>
                  <a:srgbClr val="002060"/>
                </a:solidFill>
                <a:latin typeface="HP001 4 hàng" pitchFamily="34" charset="0"/>
                <a:ea typeface="Arial-Rounded" pitchFamily="34" charset="0"/>
                <a:cs typeface="Arial-Rounded" pitchFamily="34" charset="0"/>
              </a:rPr>
              <a:t>ΐ</a:t>
            </a:r>
            <a:r>
              <a:rPr lang="en-US" sz="4000">
                <a:solidFill>
                  <a:srgbClr val="002060"/>
                </a:solidFill>
                <a:latin typeface="HP001 4 hàng" pitchFamily="34" charset="0"/>
                <a:ea typeface="Arial-Rounded" pitchFamily="34" charset="0"/>
                <a:cs typeface="Arial-Rounded" pitchFamily="34" charset="0"/>
              </a:rPr>
              <a:t>ğn Quang Tèo </a:t>
            </a:r>
            <a:endParaRPr lang="en-US" sz="4000">
              <a:solidFill>
                <a:srgbClr val="002060"/>
              </a:solidFill>
              <a:latin typeface="HP001 4 hàng" pitchFamily="34" charset="0"/>
              <a:ea typeface="Arial-Rounded" pitchFamily="34" charset="0"/>
              <a:cs typeface="Arial-Rounded" pitchFamily="34" charset="0"/>
            </a:endParaRPr>
          </a:p>
        </p:txBody>
      </p:sp>
      <p:sp>
        <p:nvSpPr>
          <p:cNvPr id="28" name="TextBox 27"/>
          <p:cNvSpPr txBox="1"/>
          <p:nvPr/>
        </p:nvSpPr>
        <p:spPr>
          <a:xfrm>
            <a:off x="1508919" y="4549914"/>
            <a:ext cx="8341485" cy="707886"/>
          </a:xfrm>
          <a:prstGeom prst="rect">
            <a:avLst/>
          </a:prstGeom>
          <a:noFill/>
        </p:spPr>
        <p:txBody>
          <a:bodyPr wrap="square" rtlCol="0">
            <a:spAutoFit/>
          </a:bodyPr>
          <a:lstStyle/>
          <a:p>
            <a:pPr algn="just"/>
            <a:r>
              <a:rPr lang="en-US" sz="4000">
                <a:solidFill>
                  <a:srgbClr val="002060"/>
                </a:solidFill>
                <a:latin typeface="HP001 4 hàng" pitchFamily="34" charset="0"/>
                <a:ea typeface="Arial-Rounded" pitchFamily="34" charset="0"/>
                <a:cs typeface="Arial-Rounded" pitchFamily="34" charset="0"/>
              </a:rPr>
              <a:t>Ngu</a:t>
            </a:r>
            <a:r>
              <a:rPr lang="el-GR" sz="4000">
                <a:solidFill>
                  <a:srgbClr val="002060"/>
                </a:solidFill>
                <a:latin typeface="HP001 4 hàng" pitchFamily="34" charset="0"/>
                <a:ea typeface="Arial-Rounded" pitchFamily="34" charset="0"/>
                <a:cs typeface="Arial-Rounded" pitchFamily="34" charset="0"/>
              </a:rPr>
              <a:t>ΐ</a:t>
            </a:r>
            <a:r>
              <a:rPr lang="en-US" sz="4000">
                <a:solidFill>
                  <a:srgbClr val="002060"/>
                </a:solidFill>
                <a:latin typeface="HP001 4 hàng" pitchFamily="34" charset="0"/>
                <a:ea typeface="Arial-Rounded" pitchFamily="34" charset="0"/>
                <a:cs typeface="Arial-Rounded" pitchFamily="34" charset="0"/>
              </a:rPr>
              <a:t>ğn Quang Tèo </a:t>
            </a:r>
            <a:endParaRPr lang="en-US" sz="4000">
              <a:solidFill>
                <a:srgbClr val="002060"/>
              </a:solidFill>
              <a:latin typeface="HP001 4 hàng" pitchFamily="34" charset="0"/>
              <a:ea typeface="Arial-Rounded" pitchFamily="34" charset="0"/>
              <a:cs typeface="Arial-Rounded" pitchFamily="34" charset="0"/>
            </a:endParaRPr>
          </a:p>
        </p:txBody>
      </p:sp>
    </p:spTree>
    <p:extLst>
      <p:ext uri="{BB962C8B-B14F-4D97-AF65-F5344CB8AC3E}">
        <p14:creationId xmlns:p14="http://schemas.microsoft.com/office/powerpoint/2010/main" val="6036204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5" name="TextBox 24">
            <a:extLst>
              <a:ext uri="{FF2B5EF4-FFF2-40B4-BE49-F238E27FC236}">
                <a16:creationId xmlns="" xmlns:a16="http://schemas.microsoft.com/office/drawing/2014/main" id="{83C8FAFC-C1D0-49BB-A45E-D744951A028F}"/>
              </a:ext>
            </a:extLst>
          </p:cNvPr>
          <p:cNvSpPr txBox="1"/>
          <p:nvPr/>
        </p:nvSpPr>
        <p:spPr>
          <a:xfrm>
            <a:off x="365919" y="2514600"/>
            <a:ext cx="7141916" cy="1687000"/>
          </a:xfrm>
          <a:prstGeom prst="rect">
            <a:avLst/>
          </a:prstGeom>
          <a:noFill/>
        </p:spPr>
        <p:txBody>
          <a:bodyPr wrap="square" rtlCol="0">
            <a:spAutoFit/>
          </a:bodyPr>
          <a:lstStyle/>
          <a:p>
            <a:pPr algn="ctr">
              <a:lnSpc>
                <a:spcPct val="150000"/>
              </a:lnSpc>
            </a:pPr>
            <a:r>
              <a:rPr lang="en-US" sz="8000" b="1" smtClean="0">
                <a:solidFill>
                  <a:schemeClr val="bg1"/>
                </a:solidFill>
                <a:latin typeface="Arial-Rounded" pitchFamily="34" charset="0"/>
                <a:ea typeface="Arial-Rounded" pitchFamily="34" charset="0"/>
                <a:cs typeface="Arial-Rounded" pitchFamily="34" charset="0"/>
              </a:rPr>
              <a:t>CỦNG CỐ</a:t>
            </a:r>
            <a:endParaRPr lang="en-US" sz="8000" b="1" dirty="0">
              <a:solidFill>
                <a:schemeClr val="bg1"/>
              </a:solidFill>
              <a:latin typeface="Arial-Rounded" pitchFamily="34" charset="0"/>
              <a:ea typeface="Arial-Rounded" pitchFamily="34" charset="0"/>
              <a:cs typeface="Arial-Rounded" pitchFamily="34" charset="0"/>
            </a:endParaRPr>
          </a:p>
        </p:txBody>
      </p:sp>
      <p:sp>
        <p:nvSpPr>
          <p:cNvPr id="26" name="TextBox 25">
            <a:extLst>
              <a:ext uri="{FF2B5EF4-FFF2-40B4-BE49-F238E27FC236}">
                <a16:creationId xmlns="" xmlns:a16="http://schemas.microsoft.com/office/drawing/2014/main" id="{83C8FAFC-C1D0-49BB-A45E-D744951A028F}"/>
              </a:ext>
            </a:extLst>
          </p:cNvPr>
          <p:cNvSpPr txBox="1"/>
          <p:nvPr/>
        </p:nvSpPr>
        <p:spPr>
          <a:xfrm>
            <a:off x="365919" y="2514600"/>
            <a:ext cx="7141916" cy="1687000"/>
          </a:xfrm>
          <a:prstGeom prst="rect">
            <a:avLst/>
          </a:prstGeom>
          <a:solidFill>
            <a:srgbClr val="01BCFF"/>
          </a:solidFill>
        </p:spPr>
        <p:txBody>
          <a:bodyPr wrap="square" rtlCol="0">
            <a:spAutoFit/>
          </a:bodyPr>
          <a:lstStyle/>
          <a:p>
            <a:pPr algn="ctr">
              <a:lnSpc>
                <a:spcPct val="150000"/>
              </a:lnSpc>
            </a:pPr>
            <a:r>
              <a:rPr lang="en-US" sz="8000" b="1" smtClean="0">
                <a:solidFill>
                  <a:schemeClr val="bg1"/>
                </a:solidFill>
                <a:latin typeface="Arial-Rounded" pitchFamily="34" charset="0"/>
                <a:ea typeface="Arial-Rounded" pitchFamily="34" charset="0"/>
                <a:cs typeface="Arial-Rounded" pitchFamily="34" charset="0"/>
              </a:rPr>
              <a:t>DẶN DÒ</a:t>
            </a:r>
            <a:endParaRPr lang="en-US" sz="8000" b="1"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97411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32719" y="990600"/>
            <a:ext cx="9296400" cy="2514600"/>
          </a:xfrm>
          <a:prstGeom prst="rect">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28157"/>
          <a:stretch/>
        </p:blipFill>
        <p:spPr>
          <a:xfrm>
            <a:off x="2499519" y="1251044"/>
            <a:ext cx="2114550" cy="2025556"/>
          </a:xfrm>
          <a:prstGeom prst="rect">
            <a:avLst/>
          </a:prstGeom>
        </p:spPr>
      </p:pic>
      <p:sp>
        <p:nvSpPr>
          <p:cNvPr id="3" name="TextBox 2"/>
          <p:cNvSpPr txBox="1"/>
          <p:nvPr/>
        </p:nvSpPr>
        <p:spPr>
          <a:xfrm>
            <a:off x="1432719" y="3657600"/>
            <a:ext cx="9296400" cy="2246769"/>
          </a:xfrm>
          <a:prstGeom prst="rect">
            <a:avLst/>
          </a:prstGeom>
          <a:solidFill>
            <a:srgbClr val="D8F4E3"/>
          </a:solidFill>
        </p:spPr>
        <p:txBody>
          <a:bodyPr wrap="square" rtlCol="0">
            <a:spAutoFit/>
          </a:bodyPr>
          <a:lstStyle/>
          <a:p>
            <a:r>
              <a:rPr lang="en-US" sz="2000" b="1" smtClean="0">
                <a:latin typeface="Arial" pitchFamily="34" charset="0"/>
                <a:cs typeface="Arial" pitchFamily="34" charset="0"/>
              </a:rPr>
              <a:t>Thân chào Quý Thầy Cô!</a:t>
            </a:r>
          </a:p>
          <a:p>
            <a:r>
              <a:rPr lang="en-US" sz="2000" b="1" smtClean="0">
                <a:latin typeface="Arial" pitchFamily="34" charset="0"/>
                <a:cs typeface="Arial" pitchFamily="34" charset="0"/>
              </a:rPr>
              <a:t>Rất mong nhận được phản hồi và góp ý từ Quý Thầy Cô để bộ giáo án ppt được hoàn thiện hơn.</a:t>
            </a:r>
          </a:p>
          <a:p>
            <a:r>
              <a:rPr lang="en-US" sz="2000" b="1" smtClean="0">
                <a:latin typeface="Arial" pitchFamily="34" charset="0"/>
                <a:cs typeface="Arial" pitchFamily="34" charset="0"/>
              </a:rPr>
              <a:t>Mọi thông tin phản hồi mong được QTC gửi về:</a:t>
            </a:r>
          </a:p>
          <a:p>
            <a:r>
              <a:rPr lang="en-US" sz="2000" b="1" smtClean="0">
                <a:latin typeface="Arial" pitchFamily="34" charset="0"/>
                <a:cs typeface="Arial" pitchFamily="34" charset="0"/>
              </a:rPr>
              <a:t>+ Zalo: 0916.604.268</a:t>
            </a:r>
          </a:p>
          <a:p>
            <a:r>
              <a:rPr lang="en-US" sz="2000" b="1" smtClean="0">
                <a:latin typeface="Arial" pitchFamily="34" charset="0"/>
                <a:cs typeface="Arial" pitchFamily="34" charset="0"/>
              </a:rPr>
              <a:t>+ Facebook cá nhân: </a:t>
            </a:r>
            <a:r>
              <a:rPr lang="en-US" sz="2000">
                <a:hlinkClick r:id="rId3"/>
              </a:rPr>
              <a:t>https://www.facebook.com/nhilinh.phan</a:t>
            </a:r>
            <a:r>
              <a:rPr lang="en-US" sz="2000" smtClean="0">
                <a:hlinkClick r:id="rId3"/>
              </a:rPr>
              <a:t>/</a:t>
            </a:r>
            <a:endParaRPr lang="en-US" sz="2000" smtClean="0"/>
          </a:p>
          <a:p>
            <a:r>
              <a:rPr lang="en-US" sz="2000" b="1" smtClean="0">
                <a:latin typeface="Arial" pitchFamily="34" charset="0"/>
                <a:cs typeface="Arial" pitchFamily="34" charset="0"/>
              </a:rPr>
              <a:t>+ Nhóm chia sẻ tài liệu: </a:t>
            </a:r>
            <a:r>
              <a:rPr lang="en-US" sz="2000">
                <a:hlinkClick r:id="rId4"/>
              </a:rPr>
              <a:t>https://www.facebook.com/groups/443096903751589</a:t>
            </a:r>
            <a:endParaRPr lang="en-US" sz="2000" b="1">
              <a:latin typeface="Arial" pitchFamily="34" charset="0"/>
              <a:cs typeface="Arial" pitchFamily="34" charset="0"/>
            </a:endParaRPr>
          </a:p>
        </p:txBody>
      </p:sp>
      <p:sp>
        <p:nvSpPr>
          <p:cNvPr id="4" name="TextBox 3"/>
          <p:cNvSpPr txBox="1"/>
          <p:nvPr/>
        </p:nvSpPr>
        <p:spPr>
          <a:xfrm>
            <a:off x="4785519" y="1676400"/>
            <a:ext cx="5105400" cy="1323439"/>
          </a:xfrm>
          <a:prstGeom prst="rect">
            <a:avLst/>
          </a:prstGeom>
          <a:noFill/>
        </p:spPr>
        <p:txBody>
          <a:bodyPr wrap="square" rtlCol="0">
            <a:spAutoFit/>
          </a:bodyPr>
          <a:lstStyle/>
          <a:p>
            <a:r>
              <a:rPr lang="en-US" sz="2000" smtClean="0">
                <a:solidFill>
                  <a:schemeClr val="bg1"/>
                </a:solidFill>
                <a:latin typeface="Arial" pitchFamily="34" charset="0"/>
                <a:cs typeface="Arial" pitchFamily="34" charset="0"/>
              </a:rPr>
              <a:t>Người soạn	: Phan Thị Linh</a:t>
            </a:r>
          </a:p>
          <a:p>
            <a:r>
              <a:rPr lang="en-US" sz="2000" smtClean="0">
                <a:solidFill>
                  <a:schemeClr val="bg1"/>
                </a:solidFill>
                <a:latin typeface="Arial" pitchFamily="34" charset="0"/>
                <a:cs typeface="Arial" pitchFamily="34" charset="0"/>
              </a:rPr>
              <a:t>Năm sinh	: 1990</a:t>
            </a:r>
          </a:p>
          <a:p>
            <a:r>
              <a:rPr lang="en-US" sz="2000" smtClean="0">
                <a:solidFill>
                  <a:schemeClr val="bg1"/>
                </a:solidFill>
                <a:latin typeface="Arial" pitchFamily="34" charset="0"/>
                <a:cs typeface="Arial" pitchFamily="34" charset="0"/>
              </a:rPr>
              <a:t>Đơn vị công tác	: </a:t>
            </a:r>
          </a:p>
          <a:p>
            <a:r>
              <a:rPr lang="en-US" sz="2000" smtClean="0">
                <a:solidFill>
                  <a:schemeClr val="bg1"/>
                </a:solidFill>
                <a:latin typeface="Arial" pitchFamily="34" charset="0"/>
                <a:cs typeface="Arial" pitchFamily="34" charset="0"/>
              </a:rPr>
              <a:t>LH		: 0916.604.268</a:t>
            </a:r>
            <a:endParaRPr lang="en-US" sz="200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97660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23000" b="-23000"/>
          </a:stretch>
        </a:blipFill>
        <a:effectLst/>
      </p:bgPr>
    </p:bg>
    <p:spTree>
      <p:nvGrpSpPr>
        <p:cNvPr id="1" name=""/>
        <p:cNvGrpSpPr/>
        <p:nvPr/>
      </p:nvGrpSpPr>
      <p:grpSpPr>
        <a:xfrm>
          <a:off x="0" y="0"/>
          <a:ext cx="0" cy="0"/>
          <a:chOff x="0" y="0"/>
          <a:chExt cx="0" cy="0"/>
        </a:xfrm>
      </p:grpSpPr>
      <p:pic>
        <p:nvPicPr>
          <p:cNvPr id="2056" name="Picture 8" descr="Cartoon Sun Clip Art at Clker.com - vector clip art online, royalty free &amp;amp;  public domain">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980" y="1803506"/>
            <a:ext cx="833044" cy="7080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79051" y="2589460"/>
            <a:ext cx="1244685" cy="1416175"/>
          </a:xfrm>
          <a:prstGeom prst="rect">
            <a:avLst/>
          </a:prstGeom>
        </p:spPr>
      </p:pic>
      <p:pic>
        <p:nvPicPr>
          <p:cNvPr id="3" name="Picture 2">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22983" y="3597144"/>
            <a:ext cx="2185657" cy="1889256"/>
          </a:xfrm>
          <a:prstGeom prst="rect">
            <a:avLst/>
          </a:prstGeom>
        </p:spPr>
      </p:pic>
      <p:pic>
        <p:nvPicPr>
          <p:cNvPr id="4" name="Picture 3">
            <a:hlinkClick r:id="rId12"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12573" y="2988013"/>
            <a:ext cx="1638719" cy="2003756"/>
          </a:xfrm>
          <a:prstGeom prst="rect">
            <a:avLst/>
          </a:prstGeom>
        </p:spPr>
      </p:pic>
      <p:pic>
        <p:nvPicPr>
          <p:cNvPr id="5" name="Picture 4">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17655" y="5638800"/>
            <a:ext cx="1206664" cy="1206664"/>
          </a:xfrm>
          <a:prstGeom prst="rect">
            <a:avLst/>
          </a:prstGeom>
        </p:spPr>
      </p:pic>
      <p:sp>
        <p:nvSpPr>
          <p:cNvPr id="6" name="Rounded Rectangle 5"/>
          <p:cNvSpPr/>
          <p:nvPr/>
        </p:nvSpPr>
        <p:spPr>
          <a:xfrm>
            <a:off x="6766719" y="304800"/>
            <a:ext cx="5395119" cy="762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latin typeface="Arial-Rounded" pitchFamily="34" charset="0"/>
                <a:ea typeface="Arial-Rounded" pitchFamily="34" charset="0"/>
                <a:cs typeface="Arial-Rounded" pitchFamily="34" charset="0"/>
              </a:rPr>
              <a:t>TÌM THỨC ĂN CHO CÁC LOÀI VẬT</a:t>
            </a:r>
            <a:endParaRPr lang="en-US" sz="2800">
              <a:latin typeface="Arial-Rounded" pitchFamily="34" charset="0"/>
              <a:ea typeface="Arial-Rounded" pitchFamily="34" charset="0"/>
              <a:cs typeface="Arial-Rounded" pitchFamily="34" charset="0"/>
            </a:endParaRPr>
          </a:p>
        </p:txBody>
      </p:sp>
      <p:grpSp>
        <p:nvGrpSpPr>
          <p:cNvPr id="9" name="Group 8"/>
          <p:cNvGrpSpPr/>
          <p:nvPr/>
        </p:nvGrpSpPr>
        <p:grpSpPr>
          <a:xfrm>
            <a:off x="9490346" y="3712128"/>
            <a:ext cx="2438400" cy="1447800"/>
            <a:chOff x="9490346" y="3712128"/>
            <a:chExt cx="2438400" cy="1447800"/>
          </a:xfrm>
        </p:grpSpPr>
        <p:sp>
          <p:nvSpPr>
            <p:cNvPr id="23" name="Cloud Callout 22"/>
            <p:cNvSpPr/>
            <p:nvPr/>
          </p:nvSpPr>
          <p:spPr>
            <a:xfrm>
              <a:off x="9490346" y="3712128"/>
              <a:ext cx="2438400" cy="1447800"/>
            </a:xfrm>
            <a:prstGeom prst="cloudCallout">
              <a:avLst>
                <a:gd name="adj1" fmla="val -15300"/>
                <a:gd name="adj2" fmla="val 8424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ealthy Food Turtle Stock Illustrations – 309 Healthy Food Turtle Stock  Illustrations, Vectors &amp;amp; Clipart - Dreamstime"/>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90000" l="4563" r="90000"/>
                      </a14:imgEffect>
                    </a14:imgLayer>
                  </a14:imgProps>
                </a:ext>
                <a:ext uri="{28A0092B-C50C-407E-A947-70E740481C1C}">
                  <a14:useLocalDpi xmlns:a14="http://schemas.microsoft.com/office/drawing/2010/main" val="0"/>
                </a:ext>
              </a:extLst>
            </a:blip>
            <a:srcRect/>
            <a:stretch>
              <a:fillRect/>
            </a:stretch>
          </p:blipFill>
          <p:spPr bwMode="auto">
            <a:xfrm>
              <a:off x="10195719" y="3787930"/>
              <a:ext cx="1143000" cy="12072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8601787" y="1341997"/>
            <a:ext cx="2438400" cy="1447800"/>
            <a:chOff x="8976519" y="1433650"/>
            <a:chExt cx="2438400" cy="1447800"/>
          </a:xfrm>
        </p:grpSpPr>
        <p:sp>
          <p:nvSpPr>
            <p:cNvPr id="7" name="Cloud Callout 6"/>
            <p:cNvSpPr/>
            <p:nvPr/>
          </p:nvSpPr>
          <p:spPr>
            <a:xfrm>
              <a:off x="8976519" y="1433650"/>
              <a:ext cx="2438400" cy="1447800"/>
            </a:xfrm>
            <a:prstGeom prst="cloudCallout">
              <a:avLst>
                <a:gd name="adj1" fmla="val -41120"/>
                <a:gd name="adj2" fmla="val 7388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Free Grass Png Cartoon, Download Free Grass Png Cartoon png images, Free  ClipArts on Clipart Library"/>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643815" y="1600230"/>
              <a:ext cx="1103806" cy="93133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4183539" y="1787694"/>
            <a:ext cx="2438400" cy="1447800"/>
            <a:chOff x="4183539" y="1787694"/>
            <a:chExt cx="2438400" cy="1447800"/>
          </a:xfrm>
        </p:grpSpPr>
        <p:sp>
          <p:nvSpPr>
            <p:cNvPr id="26" name="Cloud Callout 25"/>
            <p:cNvSpPr/>
            <p:nvPr/>
          </p:nvSpPr>
          <p:spPr>
            <a:xfrm>
              <a:off x="4183539" y="1787694"/>
              <a:ext cx="2438400" cy="1447800"/>
            </a:xfrm>
            <a:prstGeom prst="cloudCallout">
              <a:avLst>
                <a:gd name="adj1" fmla="val -41120"/>
                <a:gd name="adj2" fmla="val 7388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Pork meat clipart 5 » Clipart Station"/>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1250" b="100000" l="0" r="98261"/>
                      </a14:imgEffect>
                    </a14:imgLayer>
                  </a14:imgProps>
                </a:ext>
                <a:ext uri="{28A0092B-C50C-407E-A947-70E740481C1C}">
                  <a14:useLocalDpi xmlns:a14="http://schemas.microsoft.com/office/drawing/2010/main" val="0"/>
                </a:ext>
              </a:extLst>
            </a:blip>
            <a:srcRect/>
            <a:stretch>
              <a:fillRect/>
            </a:stretch>
          </p:blipFill>
          <p:spPr bwMode="auto">
            <a:xfrm>
              <a:off x="4895230" y="1974244"/>
              <a:ext cx="1226820" cy="106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1482194" y="408549"/>
            <a:ext cx="2438400" cy="1447800"/>
            <a:chOff x="1482194" y="408549"/>
            <a:chExt cx="2438400" cy="1447800"/>
          </a:xfrm>
        </p:grpSpPr>
        <p:sp>
          <p:nvSpPr>
            <p:cNvPr id="30" name="Cloud Callout 29"/>
            <p:cNvSpPr/>
            <p:nvPr/>
          </p:nvSpPr>
          <p:spPr>
            <a:xfrm>
              <a:off x="1482194" y="408549"/>
              <a:ext cx="2438400" cy="1447800"/>
            </a:xfrm>
            <a:prstGeom prst="cloudCallout">
              <a:avLst>
                <a:gd name="adj1" fmla="val 683"/>
                <a:gd name="adj2" fmla="val 9459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Free Chestnut Cliparts, Download Free Chestnut Cliparts png images, Free  ClipArts on Clipart Library"/>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153204" y="729805"/>
              <a:ext cx="1096379" cy="880102"/>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329319" y="865056"/>
            <a:ext cx="609600" cy="609600"/>
          </a:xfrm>
          <a:prstGeom prst="rect">
            <a:avLst/>
          </a:prstGeom>
        </p:spPr>
      </p:pic>
      <p:pic>
        <p:nvPicPr>
          <p:cNvPr id="34"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438224" y="2378413"/>
            <a:ext cx="609600" cy="609600"/>
          </a:xfrm>
          <a:prstGeom prst="rect">
            <a:avLst/>
          </a:prstGeom>
        </p:spPr>
      </p:pic>
      <p:pic>
        <p:nvPicPr>
          <p:cNvPr id="35"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575960" y="4236972"/>
            <a:ext cx="609600" cy="609600"/>
          </a:xfrm>
          <a:prstGeom prst="rect">
            <a:avLst/>
          </a:prstGeom>
        </p:spPr>
      </p:pic>
    </p:spTree>
    <p:extLst>
      <p:ext uri="{BB962C8B-B14F-4D97-AF65-F5344CB8AC3E}">
        <p14:creationId xmlns:p14="http://schemas.microsoft.com/office/powerpoint/2010/main" val="19494139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 presetClass="mediacall" presetSubtype="0" fill="hold" nodeType="withEffect">
                                  <p:stCondLst>
                                    <p:cond delay="0"/>
                                  </p:stCondLst>
                                  <p:childTnLst>
                                    <p:cmd type="call" cmd="playFrom(0.0)">
                                      <p:cBhvr>
                                        <p:cTn id="16" dur="4414" fill="hold"/>
                                        <p:tgtEl>
                                          <p:spTgt spid="12"/>
                                        </p:tgtEl>
                                      </p:cBhvr>
                                    </p:cmd>
                                  </p:childTnLst>
                                </p:cTn>
                              </p:par>
                            </p:childTnLst>
                          </p:cTn>
                        </p:par>
                      </p:childTnLst>
                    </p:cTn>
                  </p:par>
                </p:childTnLst>
              </p:cTn>
              <p:nextCondLst>
                <p:cond evt="onClick" delay="0">
                  <p:tgtEl>
                    <p:spTgt spid="2"/>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3"/>
                                        </p:tgtEl>
                                        <p:attrNameLst>
                                          <p:attrName>r</p:attrName>
                                        </p:attrNameLst>
                                      </p:cBhvr>
                                    </p:animRot>
                                    <p:animRot by="-240000">
                                      <p:cBhvr>
                                        <p:cTn id="22" dur="200" fill="hold">
                                          <p:stCondLst>
                                            <p:cond delay="200"/>
                                          </p:stCondLst>
                                        </p:cTn>
                                        <p:tgtEl>
                                          <p:spTgt spid="3"/>
                                        </p:tgtEl>
                                        <p:attrNameLst>
                                          <p:attrName>r</p:attrName>
                                        </p:attrNameLst>
                                      </p:cBhvr>
                                    </p:animRot>
                                    <p:animRot by="240000">
                                      <p:cBhvr>
                                        <p:cTn id="23" dur="200" fill="hold">
                                          <p:stCondLst>
                                            <p:cond delay="400"/>
                                          </p:stCondLst>
                                        </p:cTn>
                                        <p:tgtEl>
                                          <p:spTgt spid="3"/>
                                        </p:tgtEl>
                                        <p:attrNameLst>
                                          <p:attrName>r</p:attrName>
                                        </p:attrNameLst>
                                      </p:cBhvr>
                                    </p:animRot>
                                    <p:animRot by="-240000">
                                      <p:cBhvr>
                                        <p:cTn id="24" dur="200" fill="hold">
                                          <p:stCondLst>
                                            <p:cond delay="600"/>
                                          </p:stCondLst>
                                        </p:cTn>
                                        <p:tgtEl>
                                          <p:spTgt spid="3"/>
                                        </p:tgtEl>
                                        <p:attrNameLst>
                                          <p:attrName>r</p:attrName>
                                        </p:attrNameLst>
                                      </p:cBhvr>
                                    </p:animRot>
                                    <p:animRot by="120000">
                                      <p:cBhvr>
                                        <p:cTn id="25" dur="200" fill="hold">
                                          <p:stCondLst>
                                            <p:cond delay="800"/>
                                          </p:stCondLst>
                                        </p:cTn>
                                        <p:tgtEl>
                                          <p:spTgt spid="3"/>
                                        </p:tgtEl>
                                        <p:attrNameLst>
                                          <p:attrName>r</p:attrName>
                                        </p:attrNameLst>
                                      </p:cBhvr>
                                    </p:animRo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 presetClass="mediacall" presetSubtype="0" fill="hold" nodeType="withEffect">
                                  <p:stCondLst>
                                    <p:cond delay="0"/>
                                  </p:stCondLst>
                                  <p:childTnLst>
                                    <p:cmd type="call" cmd="playFrom(0.0)">
                                      <p:cBhvr>
                                        <p:cTn id="31" dur="4414" fill="hold"/>
                                        <p:tgtEl>
                                          <p:spTgt spid="34"/>
                                        </p:tgtEl>
                                      </p:cBhvr>
                                    </p:cmd>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32" presetClass="emph" presetSubtype="0" fill="hold" nodeType="clickEffect">
                                  <p:stCondLst>
                                    <p:cond delay="0"/>
                                  </p:stCondLst>
                                  <p:childTnLst>
                                    <p:animRot by="120000">
                                      <p:cBhvr>
                                        <p:cTn id="36" dur="100" fill="hold">
                                          <p:stCondLst>
                                            <p:cond delay="0"/>
                                          </p:stCondLst>
                                        </p:cTn>
                                        <p:tgtEl>
                                          <p:spTgt spid="4"/>
                                        </p:tgtEl>
                                        <p:attrNameLst>
                                          <p:attrName>r</p:attrName>
                                        </p:attrNameLst>
                                      </p:cBhvr>
                                    </p:animRot>
                                    <p:animRot by="-240000">
                                      <p:cBhvr>
                                        <p:cTn id="37" dur="200" fill="hold">
                                          <p:stCondLst>
                                            <p:cond delay="200"/>
                                          </p:stCondLst>
                                        </p:cTn>
                                        <p:tgtEl>
                                          <p:spTgt spid="4"/>
                                        </p:tgtEl>
                                        <p:attrNameLst>
                                          <p:attrName>r</p:attrName>
                                        </p:attrNameLst>
                                      </p:cBhvr>
                                    </p:animRot>
                                    <p:animRot by="240000">
                                      <p:cBhvr>
                                        <p:cTn id="38" dur="200" fill="hold">
                                          <p:stCondLst>
                                            <p:cond delay="400"/>
                                          </p:stCondLst>
                                        </p:cTn>
                                        <p:tgtEl>
                                          <p:spTgt spid="4"/>
                                        </p:tgtEl>
                                        <p:attrNameLst>
                                          <p:attrName>r</p:attrName>
                                        </p:attrNameLst>
                                      </p:cBhvr>
                                    </p:animRot>
                                    <p:animRot by="-240000">
                                      <p:cBhvr>
                                        <p:cTn id="39" dur="200" fill="hold">
                                          <p:stCondLst>
                                            <p:cond delay="600"/>
                                          </p:stCondLst>
                                        </p:cTn>
                                        <p:tgtEl>
                                          <p:spTgt spid="4"/>
                                        </p:tgtEl>
                                        <p:attrNameLst>
                                          <p:attrName>r</p:attrName>
                                        </p:attrNameLst>
                                      </p:cBhvr>
                                    </p:animRot>
                                    <p:animRot by="120000">
                                      <p:cBhvr>
                                        <p:cTn id="40" dur="200" fill="hold">
                                          <p:stCondLst>
                                            <p:cond delay="800"/>
                                          </p:stCondLst>
                                        </p:cTn>
                                        <p:tgtEl>
                                          <p:spTgt spid="4"/>
                                        </p:tgtEl>
                                        <p:attrNameLst>
                                          <p:attrName>r</p:attrName>
                                        </p:attrNameLst>
                                      </p:cBhvr>
                                    </p:animRot>
                                  </p:childTnLst>
                                </p:cTn>
                              </p:par>
                            </p:childTnLst>
                          </p:cTn>
                        </p:par>
                        <p:par>
                          <p:cTn id="41" fill="hold">
                            <p:stCondLst>
                              <p:cond delay="1000"/>
                            </p:stCondLst>
                            <p:childTnLst>
                              <p:par>
                                <p:cTn id="42" presetID="10" presetClass="entr" presetSubtype="0"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 presetClass="mediacall" presetSubtype="0" fill="hold" nodeType="withEffect">
                                  <p:stCondLst>
                                    <p:cond delay="0"/>
                                  </p:stCondLst>
                                  <p:childTnLst>
                                    <p:cmd type="call" cmd="playFrom(0.0)">
                                      <p:cBhvr>
                                        <p:cTn id="46" dur="4414" fill="hold"/>
                                        <p:tgtEl>
                                          <p:spTgt spid="34"/>
                                        </p:tgtEl>
                                      </p:cBhvr>
                                    </p:cmd>
                                  </p:childTnLst>
                                </p:cTn>
                              </p:par>
                            </p:childTnLst>
                          </p:cTn>
                        </p:par>
                      </p:childTnLst>
                    </p:cTn>
                  </p:par>
                </p:childTnLst>
              </p:cTn>
              <p:nextCondLst>
                <p:cond evt="onClick" delay="0">
                  <p:tgtEl>
                    <p:spTgt spid="4"/>
                  </p:tgtEl>
                </p:cond>
              </p:nextCondLst>
            </p:seq>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32" presetClass="emph" presetSubtype="0" fill="hold" nodeType="clickEffect">
                                  <p:stCondLst>
                                    <p:cond delay="0"/>
                                  </p:stCondLst>
                                  <p:childTnLst>
                                    <p:animRot by="120000">
                                      <p:cBhvr>
                                        <p:cTn id="51" dur="100" fill="hold">
                                          <p:stCondLst>
                                            <p:cond delay="0"/>
                                          </p:stCondLst>
                                        </p:cTn>
                                        <p:tgtEl>
                                          <p:spTgt spid="5"/>
                                        </p:tgtEl>
                                        <p:attrNameLst>
                                          <p:attrName>r</p:attrName>
                                        </p:attrNameLst>
                                      </p:cBhvr>
                                    </p:animRot>
                                    <p:animRot by="-240000">
                                      <p:cBhvr>
                                        <p:cTn id="52" dur="200" fill="hold">
                                          <p:stCondLst>
                                            <p:cond delay="200"/>
                                          </p:stCondLst>
                                        </p:cTn>
                                        <p:tgtEl>
                                          <p:spTgt spid="5"/>
                                        </p:tgtEl>
                                        <p:attrNameLst>
                                          <p:attrName>r</p:attrName>
                                        </p:attrNameLst>
                                      </p:cBhvr>
                                    </p:animRot>
                                    <p:animRot by="240000">
                                      <p:cBhvr>
                                        <p:cTn id="53" dur="200" fill="hold">
                                          <p:stCondLst>
                                            <p:cond delay="400"/>
                                          </p:stCondLst>
                                        </p:cTn>
                                        <p:tgtEl>
                                          <p:spTgt spid="5"/>
                                        </p:tgtEl>
                                        <p:attrNameLst>
                                          <p:attrName>r</p:attrName>
                                        </p:attrNameLst>
                                      </p:cBhvr>
                                    </p:animRot>
                                    <p:animRot by="-240000">
                                      <p:cBhvr>
                                        <p:cTn id="54" dur="200" fill="hold">
                                          <p:stCondLst>
                                            <p:cond delay="600"/>
                                          </p:stCondLst>
                                        </p:cTn>
                                        <p:tgtEl>
                                          <p:spTgt spid="5"/>
                                        </p:tgtEl>
                                        <p:attrNameLst>
                                          <p:attrName>r</p:attrName>
                                        </p:attrNameLst>
                                      </p:cBhvr>
                                    </p:animRot>
                                    <p:animRot by="120000">
                                      <p:cBhvr>
                                        <p:cTn id="55" dur="200" fill="hold">
                                          <p:stCondLst>
                                            <p:cond delay="800"/>
                                          </p:stCondLst>
                                        </p:cTn>
                                        <p:tgtEl>
                                          <p:spTgt spid="5"/>
                                        </p:tgtEl>
                                        <p:attrNameLst>
                                          <p:attrName>r</p:attrName>
                                        </p:attrNameLst>
                                      </p:cBhvr>
                                    </p:animRo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par>
                                <p:cTn id="60" presetID="1" presetClass="mediacall" presetSubtype="0" fill="hold" nodeType="withEffect">
                                  <p:stCondLst>
                                    <p:cond delay="0"/>
                                  </p:stCondLst>
                                  <p:childTnLst>
                                    <p:cmd type="call" cmd="playFrom(0.0)">
                                      <p:cBhvr>
                                        <p:cTn id="61" dur="4414" fill="hold"/>
                                        <p:tgtEl>
                                          <p:spTgt spid="35"/>
                                        </p:tgtEl>
                                      </p:cBhvr>
                                    </p:cmd>
                                  </p:childTnLst>
                                </p:cTn>
                              </p:par>
                            </p:childTnLst>
                          </p:cTn>
                        </p:par>
                      </p:childTnLst>
                    </p:cTn>
                  </p:par>
                </p:childTnLst>
              </p:cTn>
              <p:nextCondLst>
                <p:cond evt="onClick" delay="0">
                  <p:tgtEl>
                    <p:spTgt spid="5"/>
                  </p:tgtEl>
                </p:cond>
              </p:nextCondLst>
            </p:seq>
            <p:audio>
              <p:cMediaNode vol="80000">
                <p:cTn id="62" fill="hold" display="0">
                  <p:stCondLst>
                    <p:cond delay="indefinite"/>
                  </p:stCondLst>
                  <p:endCondLst>
                    <p:cond evt="onStopAudio" delay="0">
                      <p:tgtEl>
                        <p:sldTgt/>
                      </p:tgtEl>
                    </p:cond>
                  </p:endCondLst>
                </p:cTn>
                <p:tgtEl>
                  <p:spTgt spid="12"/>
                </p:tgtEl>
              </p:cMediaNode>
            </p:audio>
            <p:audio>
              <p:cMediaNode vol="80000">
                <p:cTn id="63" fill="hold" display="0">
                  <p:stCondLst>
                    <p:cond delay="indefinite"/>
                  </p:stCondLst>
                  <p:endCondLst>
                    <p:cond evt="onStopAudio" delay="0">
                      <p:tgtEl>
                        <p:sldTgt/>
                      </p:tgtEl>
                    </p:cond>
                  </p:endCondLst>
                </p:cTn>
                <p:tgtEl>
                  <p:spTgt spid="34"/>
                </p:tgtEl>
              </p:cMediaNode>
            </p:audio>
            <p:audio>
              <p:cMediaNode vol="80000">
                <p:cTn id="64" fill="hold" display="0">
                  <p:stCondLst>
                    <p:cond delay="indefinite"/>
                  </p:stCondLst>
                  <p:endCondLst>
                    <p:cond evt="onStopAudio" delay="0">
                      <p:tgtEl>
                        <p:sldTgt/>
                      </p:tgtEl>
                    </p:cond>
                  </p:endCondLst>
                </p:cTn>
                <p:tgtEl>
                  <p:spTgt spid="3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476" y="914400"/>
            <a:ext cx="11483340" cy="1723549"/>
          </a:xfrm>
          <a:prstGeom prst="rect">
            <a:avLst/>
          </a:prstGeom>
          <a:noFill/>
          <a:ln>
            <a:solidFill>
              <a:srgbClr val="00B0F0"/>
            </a:solidFill>
          </a:ln>
        </p:spPr>
        <p:txBody>
          <a:bodyPr wrap="square" rtlCol="0">
            <a:spAutoFit/>
          </a:bodyPr>
          <a:lstStyle/>
          <a:p>
            <a:pPr algn="ctr">
              <a:spcAft>
                <a:spcPts val="1200"/>
              </a:spcAft>
            </a:pPr>
            <a:r>
              <a:rPr lang="en-US" sz="4800" smtClean="0">
                <a:solidFill>
                  <a:srgbClr val="002060"/>
                </a:solidFill>
                <a:latin typeface="Arial-Rounded" pitchFamily="34" charset="0"/>
                <a:ea typeface="Arial-Rounded" pitchFamily="34" charset="0"/>
                <a:cs typeface="Arial-Rounded" pitchFamily="34" charset="0"/>
              </a:rPr>
              <a:t>Tìm lỗi sai trong câu sau:</a:t>
            </a:r>
          </a:p>
          <a:p>
            <a:pPr algn="ctr"/>
            <a:r>
              <a:rPr lang="en-US" sz="4800" i="1" smtClean="0">
                <a:solidFill>
                  <a:srgbClr val="002060"/>
                </a:solidFill>
                <a:latin typeface="Arial-Rounded" pitchFamily="34" charset="0"/>
                <a:ea typeface="Arial-Rounded" pitchFamily="34" charset="0"/>
                <a:cs typeface="Arial-Rounded" pitchFamily="34" charset="0"/>
              </a:rPr>
              <a:t>Tên em là Phan gia bảo.</a:t>
            </a:r>
            <a:endParaRPr lang="en-US" sz="4800" i="1">
              <a:solidFill>
                <a:srgbClr val="002060"/>
              </a:solidFill>
              <a:latin typeface="Arial-Rounded" pitchFamily="34" charset="0"/>
              <a:ea typeface="Arial-Rounded" pitchFamily="34" charset="0"/>
              <a:cs typeface="Arial-Rounded" pitchFamily="34" charset="0"/>
            </a:endParaRPr>
          </a:p>
        </p:txBody>
      </p:sp>
      <p:cxnSp>
        <p:nvCxnSpPr>
          <p:cNvPr id="6" name="Straight Connector 5"/>
          <p:cNvCxnSpPr/>
          <p:nvPr/>
        </p:nvCxnSpPr>
        <p:spPr>
          <a:xfrm>
            <a:off x="6962693" y="2561749"/>
            <a:ext cx="5161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63588" y="3352800"/>
            <a:ext cx="11483340" cy="830997"/>
          </a:xfrm>
          <a:prstGeom prst="rect">
            <a:avLst/>
          </a:prstGeom>
          <a:noFill/>
          <a:ln>
            <a:solidFill>
              <a:srgbClr val="00B0F0"/>
            </a:solidFill>
          </a:ln>
        </p:spPr>
        <p:txBody>
          <a:bodyPr wrap="square" rtlCol="0">
            <a:spAutoFit/>
          </a:bodyPr>
          <a:lstStyle/>
          <a:p>
            <a:pPr algn="ctr"/>
            <a:r>
              <a:rPr lang="en-US" sz="4800" i="1">
                <a:solidFill>
                  <a:srgbClr val="FF0000"/>
                </a:solidFill>
                <a:latin typeface="Arial-Rounded" pitchFamily="34" charset="0"/>
                <a:ea typeface="Arial-Rounded" pitchFamily="34" charset="0"/>
                <a:cs typeface="Arial-Rounded" pitchFamily="34" charset="0"/>
              </a:rPr>
              <a:t>Tên em là </a:t>
            </a:r>
            <a:r>
              <a:rPr lang="en-US" sz="4800" i="1">
                <a:solidFill>
                  <a:srgbClr val="FF0000"/>
                </a:solidFill>
                <a:latin typeface="Arial-Rounded" pitchFamily="34" charset="0"/>
                <a:ea typeface="Arial-Rounded" pitchFamily="34" charset="0"/>
                <a:cs typeface="Arial-Rounded" pitchFamily="34" charset="0"/>
              </a:rPr>
              <a:t>Phan </a:t>
            </a:r>
            <a:r>
              <a:rPr lang="en-US" sz="4800" i="1" smtClean="0">
                <a:solidFill>
                  <a:srgbClr val="FF0000"/>
                </a:solidFill>
                <a:latin typeface="Arial-Rounded" pitchFamily="34" charset="0"/>
                <a:ea typeface="Arial-Rounded" pitchFamily="34" charset="0"/>
                <a:cs typeface="Arial-Rounded" pitchFamily="34" charset="0"/>
              </a:rPr>
              <a:t>Gia Bảo.</a:t>
            </a:r>
            <a:endParaRPr lang="en-US" sz="4800" i="1">
              <a:solidFill>
                <a:srgbClr val="FF0000"/>
              </a:solidFill>
              <a:latin typeface="Arial-Rounded" pitchFamily="34" charset="0"/>
              <a:ea typeface="Arial-Rounded" pitchFamily="34" charset="0"/>
              <a:cs typeface="Arial-Rounded" pitchFamily="34" charset="0"/>
            </a:endParaRPr>
          </a:p>
        </p:txBody>
      </p:sp>
      <p:pic>
        <p:nvPicPr>
          <p:cNvPr id="7" name="Picture 6">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8230" y="5406962"/>
            <a:ext cx="1244685" cy="1416175"/>
          </a:xfrm>
          <a:prstGeom prst="rect">
            <a:avLst/>
          </a:prstGeom>
        </p:spPr>
      </p:pic>
      <p:cxnSp>
        <p:nvCxnSpPr>
          <p:cNvPr id="9" name="Straight Connector 8"/>
          <p:cNvCxnSpPr/>
          <p:nvPr/>
        </p:nvCxnSpPr>
        <p:spPr>
          <a:xfrm>
            <a:off x="7954509" y="2561749"/>
            <a:ext cx="4265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89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619" y="457200"/>
            <a:ext cx="10896600" cy="2308324"/>
          </a:xfrm>
          <a:prstGeom prst="rect">
            <a:avLst/>
          </a:prstGeom>
          <a:noFill/>
        </p:spPr>
        <p:txBody>
          <a:bodyPr wrap="square" rtlCol="0">
            <a:spAutoFit/>
          </a:bodyPr>
          <a:lstStyle/>
          <a:p>
            <a:pPr algn="ctr"/>
            <a:r>
              <a:rPr lang="en-US" sz="4800" smtClean="0">
                <a:solidFill>
                  <a:srgbClr val="002060"/>
                </a:solidFill>
                <a:latin typeface="Arial-Rounded" pitchFamily="34" charset="0"/>
                <a:ea typeface="Arial-Rounded" pitchFamily="34" charset="0"/>
                <a:cs typeface="Arial-Rounded" pitchFamily="34" charset="0"/>
              </a:rPr>
              <a:t>Em hãy đặt tên cho bạn nhỏ, biết rằng chữ cái đầu tên là chữ cái đứng thứ 4 trong bảng chữ cái.</a:t>
            </a:r>
            <a:endParaRPr lang="en-US" sz="4800">
              <a:solidFill>
                <a:srgbClr val="002060"/>
              </a:solidFill>
              <a:latin typeface="Arial-Rounded" pitchFamily="34" charset="0"/>
              <a:ea typeface="Arial-Rounded" pitchFamily="34" charset="0"/>
              <a:cs typeface="Arial-Rounded" pitchFamily="34" charset="0"/>
            </a:endParaRPr>
          </a:p>
        </p:txBody>
      </p:sp>
      <p:pic>
        <p:nvPicPr>
          <p:cNvPr id="5" name="Picture 4">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3071" y="5175130"/>
            <a:ext cx="1576057" cy="1362325"/>
          </a:xfrm>
          <a:prstGeom prst="rect">
            <a:avLst/>
          </a:prstGeom>
        </p:spPr>
      </p:pic>
      <p:pic>
        <p:nvPicPr>
          <p:cNvPr id="3074" name="Picture 2" descr="Download HD Clipart Transparent Download Cartoon Transparent Kid - Cartoon  Boy Transparent Transparent PNG Image - NicePNG.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3119" y="2765524"/>
            <a:ext cx="2819400" cy="3771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052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65508" y="914400"/>
            <a:ext cx="7843276" cy="1723549"/>
          </a:xfrm>
          <a:prstGeom prst="rect">
            <a:avLst/>
          </a:prstGeom>
          <a:noFill/>
          <a:ln>
            <a:solidFill>
              <a:srgbClr val="00B0F0"/>
            </a:solidFill>
          </a:ln>
        </p:spPr>
        <p:txBody>
          <a:bodyPr wrap="square" rtlCol="0">
            <a:spAutoFit/>
          </a:bodyPr>
          <a:lstStyle/>
          <a:p>
            <a:pPr algn="ctr">
              <a:spcAft>
                <a:spcPts val="1200"/>
              </a:spcAft>
            </a:pPr>
            <a:r>
              <a:rPr lang="en-US" sz="4800" smtClean="0">
                <a:solidFill>
                  <a:srgbClr val="002060"/>
                </a:solidFill>
                <a:latin typeface="Arial-Rounded" pitchFamily="34" charset="0"/>
                <a:ea typeface="Arial-Rounded" pitchFamily="34" charset="0"/>
                <a:cs typeface="Arial-Rounded" pitchFamily="34" charset="0"/>
              </a:rPr>
              <a:t>Tìm lỗi sai trong câu sau:</a:t>
            </a:r>
          </a:p>
          <a:p>
            <a:pPr algn="ctr"/>
            <a:r>
              <a:rPr lang="en-US" sz="4800" i="1" smtClean="0">
                <a:solidFill>
                  <a:srgbClr val="002060"/>
                </a:solidFill>
                <a:latin typeface="Arial-Rounded" pitchFamily="34" charset="0"/>
                <a:ea typeface="Arial-Rounded" pitchFamily="34" charset="0"/>
                <a:cs typeface="Arial-Rounded" pitchFamily="34" charset="0"/>
              </a:rPr>
              <a:t>Em làm việc nhà</a:t>
            </a:r>
            <a:endParaRPr lang="en-US" sz="4800" i="1">
              <a:solidFill>
                <a:srgbClr val="002060"/>
              </a:solidFill>
              <a:latin typeface="Arial-Rounded" pitchFamily="34" charset="0"/>
              <a:ea typeface="Arial-Rounded" pitchFamily="34" charset="0"/>
              <a:cs typeface="Arial-Rounded" pitchFamily="34" charset="0"/>
            </a:endParaRPr>
          </a:p>
        </p:txBody>
      </p:sp>
      <p:sp>
        <p:nvSpPr>
          <p:cNvPr id="14" name="TextBox 13"/>
          <p:cNvSpPr txBox="1"/>
          <p:nvPr/>
        </p:nvSpPr>
        <p:spPr>
          <a:xfrm>
            <a:off x="2183620" y="3588603"/>
            <a:ext cx="7843276" cy="830997"/>
          </a:xfrm>
          <a:prstGeom prst="rect">
            <a:avLst/>
          </a:prstGeom>
          <a:noFill/>
          <a:ln>
            <a:solidFill>
              <a:srgbClr val="00B0F0"/>
            </a:solidFill>
          </a:ln>
        </p:spPr>
        <p:txBody>
          <a:bodyPr wrap="square" rtlCol="0">
            <a:spAutoFit/>
          </a:bodyPr>
          <a:lstStyle/>
          <a:p>
            <a:pPr algn="ctr"/>
            <a:r>
              <a:rPr lang="en-US" sz="4800" i="1" smtClean="0">
                <a:solidFill>
                  <a:srgbClr val="FF0000"/>
                </a:solidFill>
                <a:latin typeface="Arial-Rounded" pitchFamily="34" charset="0"/>
                <a:ea typeface="Arial-Rounded" pitchFamily="34" charset="0"/>
                <a:cs typeface="Arial-Rounded" pitchFamily="34" charset="0"/>
              </a:rPr>
              <a:t>Em làm việc nhà.</a:t>
            </a:r>
            <a:endParaRPr lang="en-US" sz="4800" i="1">
              <a:solidFill>
                <a:srgbClr val="FF0000"/>
              </a:solidFill>
              <a:latin typeface="Arial-Rounded" pitchFamily="34" charset="0"/>
              <a:ea typeface="Arial-Rounded" pitchFamily="34" charset="0"/>
              <a:cs typeface="Arial-Rounded" pitchFamily="34" charset="0"/>
            </a:endParaRPr>
          </a:p>
        </p:txBody>
      </p:sp>
      <p:sp>
        <p:nvSpPr>
          <p:cNvPr id="2" name="Oval 1"/>
          <p:cNvSpPr/>
          <p:nvPr/>
        </p:nvSpPr>
        <p:spPr>
          <a:xfrm rot="1202667">
            <a:off x="8228894" y="2154227"/>
            <a:ext cx="260228" cy="37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7719" y="5334000"/>
            <a:ext cx="1133448" cy="1385932"/>
          </a:xfrm>
          <a:prstGeom prst="rect">
            <a:avLst/>
          </a:prstGeom>
        </p:spPr>
      </p:pic>
    </p:spTree>
    <p:extLst>
      <p:ext uri="{BB962C8B-B14F-4D97-AF65-F5344CB8AC3E}">
        <p14:creationId xmlns:p14="http://schemas.microsoft.com/office/powerpoint/2010/main" val="20560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2919" y="5638800"/>
            <a:ext cx="1206664" cy="1206664"/>
          </a:xfrm>
          <a:prstGeom prst="rect">
            <a:avLst/>
          </a:prstGeom>
        </p:spPr>
      </p:pic>
      <p:sp>
        <p:nvSpPr>
          <p:cNvPr id="3" name="TextBox 2"/>
          <p:cNvSpPr txBox="1"/>
          <p:nvPr/>
        </p:nvSpPr>
        <p:spPr>
          <a:xfrm>
            <a:off x="867446" y="2895600"/>
            <a:ext cx="10439400" cy="923330"/>
          </a:xfrm>
          <a:prstGeom prst="rect">
            <a:avLst/>
          </a:prstGeom>
          <a:noFill/>
          <a:ln>
            <a:solidFill>
              <a:srgbClr val="00B0F0"/>
            </a:solidFill>
          </a:ln>
        </p:spPr>
        <p:txBody>
          <a:bodyPr wrap="square" rtlCol="0">
            <a:spAutoFit/>
          </a:bodyPr>
          <a:lstStyle/>
          <a:p>
            <a:pPr algn="ctr">
              <a:spcAft>
                <a:spcPts val="1200"/>
              </a:spcAft>
            </a:pPr>
            <a:r>
              <a:rPr lang="en-US" sz="5400" smtClean="0">
                <a:solidFill>
                  <a:srgbClr val="002060"/>
                </a:solidFill>
                <a:latin typeface="Arial-Rounded" pitchFamily="34" charset="0"/>
                <a:ea typeface="Arial-Rounded" pitchFamily="34" charset="0"/>
                <a:cs typeface="Arial-Rounded" pitchFamily="34" charset="0"/>
              </a:rPr>
              <a:t>Viết tên của em vào bảng con.</a:t>
            </a:r>
            <a:endParaRPr lang="en-US" sz="5400" i="1">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8080748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rotWithShape="1">
          <a:blip r:embed="rId3" cstate="print">
            <a:extLst>
              <a:ext uri="{28A0092B-C50C-407E-A947-70E740481C1C}">
                <a14:useLocalDpi xmlns:a14="http://schemas.microsoft.com/office/drawing/2010/main" val="0"/>
              </a:ext>
            </a:extLst>
          </a:blip>
          <a:srcRect l="28775" t="84400"/>
          <a:stretch/>
        </p:blipFill>
        <p:spPr>
          <a:xfrm flipV="1">
            <a:off x="405396" y="-96168"/>
            <a:ext cx="11801917" cy="1925135"/>
          </a:xfrm>
          <a:prstGeom prst="rect">
            <a:avLst/>
          </a:prstGeom>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3871" y="2679872"/>
            <a:ext cx="10297880" cy="1561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10"/>
          <p:cNvSpPr/>
          <p:nvPr/>
        </p:nvSpPr>
        <p:spPr>
          <a:xfrm rot="416356">
            <a:off x="8661064" y="7798057"/>
            <a:ext cx="2587338" cy="927736"/>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B4C0FE"/>
          </a:solidFill>
          <a:ln>
            <a:noFill/>
          </a:ln>
        </p:spPr>
        <p:style>
          <a:lnRef idx="2">
            <a:schemeClr val="accent1">
              <a:shade val="50000"/>
            </a:schemeClr>
          </a:lnRef>
          <a:fillRef idx="1">
            <a:schemeClr val="accent1"/>
          </a:fillRef>
          <a:effectRef idx="0">
            <a:schemeClr val="accent1"/>
          </a:effectRef>
          <a:fontRef idx="minor">
            <a:schemeClr val="lt1"/>
          </a:fontRef>
        </p:style>
        <p:txBody>
          <a:bodyPr lIns="121709" tIns="60854" rIns="121709" bIns="60854" spcCol="0" rtlCol="0" anchor="ctr"/>
          <a:lstStyle/>
          <a:p>
            <a:pPr algn="ctr"/>
            <a:endParaRPr lang="en-US"/>
          </a:p>
        </p:txBody>
      </p:sp>
      <p:sp>
        <p:nvSpPr>
          <p:cNvPr id="19" name="Rectangle 10"/>
          <p:cNvSpPr/>
          <p:nvPr/>
        </p:nvSpPr>
        <p:spPr>
          <a:xfrm>
            <a:off x="3848964" y="7830911"/>
            <a:ext cx="7094408" cy="86203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09" tIns="60854" rIns="121709" bIns="60854" spcCol="0" rtlCol="0" anchor="ctr"/>
          <a:lstStyle/>
          <a:p>
            <a:pPr algn="ctr"/>
            <a:endParaRPr lang="en-US"/>
          </a:p>
        </p:txBody>
      </p:sp>
      <p:sp>
        <p:nvSpPr>
          <p:cNvPr id="20" name="Rectangle 10"/>
          <p:cNvSpPr/>
          <p:nvPr/>
        </p:nvSpPr>
        <p:spPr>
          <a:xfrm>
            <a:off x="3851249" y="7899401"/>
            <a:ext cx="6716653" cy="725055"/>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709" tIns="60854" rIns="121709" bIns="60854" spcCol="0" rtlCol="0" anchor="ctr"/>
          <a:lstStyle/>
          <a:p>
            <a:pPr algn="ctr"/>
            <a:endParaRPr lang="en-US"/>
          </a:p>
        </p:txBody>
      </p:sp>
      <p:grpSp>
        <p:nvGrpSpPr>
          <p:cNvPr id="5" name="Group 4"/>
          <p:cNvGrpSpPr/>
          <p:nvPr/>
        </p:nvGrpSpPr>
        <p:grpSpPr>
          <a:xfrm>
            <a:off x="-2048369" y="-1738723"/>
            <a:ext cx="5701198" cy="3982120"/>
            <a:chOff x="-3782475" y="-1860243"/>
            <a:chExt cx="4286503" cy="2986590"/>
          </a:xfrm>
        </p:grpSpPr>
        <p:sp>
          <p:nvSpPr>
            <p:cNvPr id="6" name="Oval 5"/>
            <p:cNvSpPr/>
            <p:nvPr/>
          </p:nvSpPr>
          <p:spPr>
            <a:xfrm>
              <a:off x="-3782475" y="-1860243"/>
              <a:ext cx="4286503" cy="2986590"/>
            </a:xfrm>
            <a:prstGeom prst="ellipse">
              <a:avLst/>
            </a:prstGeom>
            <a:solidFill>
              <a:srgbClr val="778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994971" y="-1498365"/>
              <a:ext cx="3092023" cy="259715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16609" y="-1226468"/>
              <a:ext cx="2761261" cy="2308560"/>
            </a:xfrm>
            <a:prstGeom prst="ellipse">
              <a:avLst/>
            </a:prstGeom>
            <a:solidFill>
              <a:srgbClr val="FC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241941" y="475221"/>
            <a:ext cx="2563006" cy="1107798"/>
          </a:xfrm>
          <a:prstGeom prst="rect">
            <a:avLst/>
          </a:prstGeom>
          <a:noFill/>
        </p:spPr>
        <p:txBody>
          <a:bodyPr wrap="square" lIns="121725" tIns="60862" rIns="121725" bIns="60862" rtlCol="0">
            <a:spAutoFit/>
          </a:bodyPr>
          <a:lstStyle/>
          <a:p>
            <a:r>
              <a:rPr lang="en-US" sz="4800" b="1">
                <a:solidFill>
                  <a:schemeClr val="tx1"/>
                </a:solidFill>
                <a:latin typeface="Arial-Rounded" pitchFamily="34" charset="0"/>
                <a:ea typeface="Arial-Rounded" pitchFamily="34" charset="0"/>
                <a:cs typeface="Arial-Rounded" pitchFamily="34" charset="0"/>
              </a:rPr>
              <a:t>Tuần </a:t>
            </a:r>
            <a:r>
              <a:rPr lang="en-US" sz="6400" b="1" smtClean="0">
                <a:latin typeface="Akronism" pitchFamily="2" charset="0"/>
                <a:ea typeface="Arabia" pitchFamily="2" charset="0"/>
                <a:cs typeface="Arabia" pitchFamily="2" charset="0"/>
              </a:rPr>
              <a:t>4</a:t>
            </a:r>
            <a:endParaRPr lang="en-US" sz="6400" b="1">
              <a:solidFill>
                <a:schemeClr val="tx1"/>
              </a:solidFill>
              <a:latin typeface="Akronism" pitchFamily="2" charset="0"/>
              <a:ea typeface="Arabia" pitchFamily="2" charset="0"/>
              <a:cs typeface="Arabia" pitchFamily="2" charset="0"/>
            </a:endParaRPr>
          </a:p>
        </p:txBody>
      </p:sp>
      <p:grpSp>
        <p:nvGrpSpPr>
          <p:cNvPr id="16" name="Group 15"/>
          <p:cNvGrpSpPr/>
          <p:nvPr/>
        </p:nvGrpSpPr>
        <p:grpSpPr>
          <a:xfrm>
            <a:off x="670719" y="2413000"/>
            <a:ext cx="1861301" cy="1828800"/>
            <a:chOff x="1212273" y="1084984"/>
            <a:chExt cx="992332" cy="992332"/>
          </a:xfrm>
        </p:grpSpPr>
        <p:sp>
          <p:nvSpPr>
            <p:cNvPr id="17" name="Oval 16"/>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252971" y="1095375"/>
              <a:ext cx="914400" cy="914400"/>
            </a:xfrm>
            <a:prstGeom prst="ellipse">
              <a:avLst/>
            </a:prstGeom>
            <a:solidFill>
              <a:srgbClr val="0083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p:cNvSpPr txBox="1"/>
          <p:nvPr/>
        </p:nvSpPr>
        <p:spPr>
          <a:xfrm>
            <a:off x="790220" y="2479701"/>
            <a:ext cx="1579625" cy="1764585"/>
          </a:xfrm>
          <a:prstGeom prst="rect">
            <a:avLst/>
          </a:prstGeom>
          <a:noFill/>
        </p:spPr>
        <p:txBody>
          <a:bodyPr wrap="square" lIns="121725" tIns="60862" rIns="121725" bIns="60862" rtlCol="0">
            <a:spAutoFit/>
          </a:bodyPr>
          <a:lstStyle/>
          <a:p>
            <a:pPr algn="ctr"/>
            <a:r>
              <a:rPr lang="en-US" sz="5300">
                <a:solidFill>
                  <a:schemeClr val="bg1"/>
                </a:solidFill>
                <a:latin typeface="Arial-Rounded" pitchFamily="34" charset="0"/>
                <a:ea typeface="Arial-Rounded" pitchFamily="34" charset="0"/>
                <a:cs typeface="Arial-Rounded" pitchFamily="34" charset="0"/>
              </a:rPr>
              <a:t>Bài </a:t>
            </a:r>
          </a:p>
          <a:p>
            <a:pPr algn="ctr"/>
            <a:r>
              <a:rPr lang="en-US" sz="5300" smtClean="0">
                <a:solidFill>
                  <a:schemeClr val="bg1"/>
                </a:solidFill>
                <a:latin typeface="Arial Rounded MT Bold" pitchFamily="34" charset="0"/>
                <a:ea typeface="Arial-Rounded" pitchFamily="34" charset="0"/>
                <a:cs typeface="Arial-Rounded" pitchFamily="34" charset="0"/>
              </a:rPr>
              <a:t>8</a:t>
            </a:r>
            <a:endParaRPr lang="en-US" sz="5300">
              <a:solidFill>
                <a:schemeClr val="bg1"/>
              </a:solidFill>
              <a:latin typeface="Arial Rounded MT Bold" pitchFamily="34" charset="0"/>
              <a:ea typeface="Arial-Rounded" pitchFamily="34" charset="0"/>
              <a:cs typeface="Arial-Rounded" pitchFamily="34" charset="0"/>
            </a:endParaRPr>
          </a:p>
        </p:txBody>
      </p:sp>
      <p:sp>
        <p:nvSpPr>
          <p:cNvPr id="26" name="TextBox 25"/>
          <p:cNvSpPr txBox="1"/>
          <p:nvPr/>
        </p:nvSpPr>
        <p:spPr>
          <a:xfrm>
            <a:off x="2366930" y="2891871"/>
            <a:ext cx="7924171" cy="861576"/>
          </a:xfrm>
          <a:prstGeom prst="rect">
            <a:avLst/>
          </a:prstGeom>
          <a:noFill/>
        </p:spPr>
        <p:txBody>
          <a:bodyPr wrap="square" lIns="121725" tIns="60862" rIns="121725" bIns="60862" rtlCol="0">
            <a:spAutoFit/>
          </a:bodyPr>
          <a:lstStyle/>
          <a:p>
            <a:pPr algn="ctr"/>
            <a:r>
              <a:rPr lang="en-US" sz="4800" b="1" smtClean="0">
                <a:solidFill>
                  <a:srgbClr val="0070C0"/>
                </a:solidFill>
                <a:latin typeface="Arial-Rounded" pitchFamily="34" charset="0"/>
                <a:ea typeface="Arial-Rounded" pitchFamily="34" charset="0"/>
                <a:cs typeface="Arial-Rounded" pitchFamily="34" charset="0"/>
              </a:rPr>
              <a:t>CẦU THỦ DỰ BỊ</a:t>
            </a:r>
            <a:endParaRPr lang="en-US" sz="4800" b="1">
              <a:solidFill>
                <a:srgbClr val="0070C0"/>
              </a:solidFill>
              <a:latin typeface="Arial-Rounded" pitchFamily="34" charset="0"/>
              <a:ea typeface="Arial-Rounded" pitchFamily="34" charset="0"/>
              <a:cs typeface="Arial-Rounded" pitchFamily="34" charset="0"/>
            </a:endParaRPr>
          </a:p>
        </p:txBody>
      </p:sp>
      <p:sp>
        <p:nvSpPr>
          <p:cNvPr id="2" name="TextBox 1"/>
          <p:cNvSpPr txBox="1"/>
          <p:nvPr/>
        </p:nvSpPr>
        <p:spPr>
          <a:xfrm>
            <a:off x="3214607" y="4724400"/>
            <a:ext cx="5399890" cy="1015663"/>
          </a:xfrm>
          <a:prstGeom prst="rect">
            <a:avLst/>
          </a:prstGeom>
          <a:noFill/>
        </p:spPr>
        <p:txBody>
          <a:bodyPr wrap="square" rtlCol="0">
            <a:spAutoFit/>
          </a:bodyPr>
          <a:lstStyle/>
          <a:p>
            <a:pPr algn="ctr"/>
            <a:r>
              <a:rPr lang="en-US" sz="6000" smtClean="0">
                <a:solidFill>
                  <a:srgbClr val="0070C0"/>
                </a:solidFill>
                <a:latin typeface="Arial-Rounded" pitchFamily="34" charset="0"/>
                <a:ea typeface="Arial-Rounded" pitchFamily="34" charset="0"/>
                <a:cs typeface="Arial-Rounded" pitchFamily="34" charset="0"/>
              </a:rPr>
              <a:t>Tiết 3: Viết</a:t>
            </a:r>
            <a:endParaRPr lang="en-US" sz="60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56653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3C8FAFC-C1D0-49BB-A45E-D744951A028F}"/>
              </a:ext>
            </a:extLst>
          </p:cNvPr>
          <p:cNvSpPr txBox="1"/>
          <p:nvPr/>
        </p:nvSpPr>
        <p:spPr>
          <a:xfrm>
            <a:off x="2347119" y="980318"/>
            <a:ext cx="7141916" cy="969433"/>
          </a:xfrm>
          <a:prstGeom prst="rect">
            <a:avLst/>
          </a:prstGeom>
          <a:noFill/>
        </p:spPr>
        <p:txBody>
          <a:bodyPr wrap="square" rtlCol="0">
            <a:spAutoFit/>
          </a:bodyPr>
          <a:lstStyle/>
          <a:p>
            <a:pPr algn="ctr">
              <a:lnSpc>
                <a:spcPct val="150000"/>
              </a:lnSpc>
            </a:pPr>
            <a:r>
              <a:rPr lang="en-US" sz="4400" b="1" smtClean="0">
                <a:solidFill>
                  <a:srgbClr val="FF6600"/>
                </a:solidFill>
                <a:latin typeface="Arial-Rounded" pitchFamily="34" charset="0"/>
                <a:ea typeface="Arial-Rounded" pitchFamily="34" charset="0"/>
                <a:cs typeface="Arial-Rounded" pitchFamily="34" charset="0"/>
              </a:rPr>
              <a:t>Cầu thủ dự bị</a:t>
            </a:r>
            <a:endParaRPr lang="en-US" sz="4400" b="1" dirty="0">
              <a:solidFill>
                <a:srgbClr val="FF6600"/>
              </a:solidFill>
              <a:latin typeface="Arial-Rounded" pitchFamily="34" charset="0"/>
              <a:ea typeface="Arial-Rounded" pitchFamily="34" charset="0"/>
              <a:cs typeface="Arial-Rounded" pitchFamily="34" charset="0"/>
            </a:endParaRPr>
          </a:p>
        </p:txBody>
      </p:sp>
      <p:sp>
        <p:nvSpPr>
          <p:cNvPr id="3" name="TextBox 2">
            <a:extLst>
              <a:ext uri="{FF2B5EF4-FFF2-40B4-BE49-F238E27FC236}">
                <a16:creationId xmlns="" xmlns:a16="http://schemas.microsoft.com/office/drawing/2014/main" id="{7BF6BCDF-9F5D-43EF-8D2F-74DA0EBB0C5C}"/>
              </a:ext>
            </a:extLst>
          </p:cNvPr>
          <p:cNvSpPr txBox="1"/>
          <p:nvPr/>
        </p:nvSpPr>
        <p:spPr>
          <a:xfrm>
            <a:off x="442119" y="2163901"/>
            <a:ext cx="11277600" cy="2554545"/>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	Hằng ngày, gấu đến sân bóng từ sớm để luyện tập. Gấu đá bóng ra xa, chạy đi nhặt rồi đá vào gôn, đá đi đá lại… Cứ thế, gấu đá bóng ngày càng giỏi. Các bạn đều muốn rủ gấu về đội của mình.</a:t>
            </a:r>
            <a:endParaRPr lang="vi-VN" sz="4000" dirty="0">
              <a:solidFill>
                <a:srgbClr val="002060"/>
              </a:solidFill>
              <a:latin typeface="Arial-Rounded" pitchFamily="34" charset="0"/>
              <a:ea typeface="Arial-Rounded" pitchFamily="34" charset="0"/>
              <a:cs typeface="Arial-Rounded" pitchFamily="34" charset="0"/>
            </a:endParaRPr>
          </a:p>
        </p:txBody>
      </p:sp>
      <p:grpSp>
        <p:nvGrpSpPr>
          <p:cNvPr id="9" name="Group 8"/>
          <p:cNvGrpSpPr/>
          <p:nvPr/>
        </p:nvGrpSpPr>
        <p:grpSpPr>
          <a:xfrm>
            <a:off x="442119" y="238242"/>
            <a:ext cx="11553751" cy="752358"/>
            <a:chOff x="280267" y="895080"/>
            <a:chExt cx="11553751" cy="752358"/>
          </a:xfrm>
        </p:grpSpPr>
        <p:grpSp>
          <p:nvGrpSpPr>
            <p:cNvPr id="10" name="Group 9"/>
            <p:cNvGrpSpPr/>
            <p:nvPr/>
          </p:nvGrpSpPr>
          <p:grpSpPr>
            <a:xfrm>
              <a:off x="280267" y="915918"/>
              <a:ext cx="758018" cy="731520"/>
              <a:chOff x="3041858" y="1727884"/>
              <a:chExt cx="1240359" cy="1188720"/>
            </a:xfrm>
          </p:grpSpPr>
          <p:sp>
            <p:nvSpPr>
              <p:cNvPr id="12" name="Google Shape;418;p36"/>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800">
                  <a:solidFill>
                    <a:srgbClr val="002060"/>
                  </a:solidFill>
                  <a:latin typeface="Arial-Rounded" pitchFamily="34" charset="0"/>
                  <a:ea typeface="Arial-Rounded" pitchFamily="34" charset="0"/>
                  <a:cs typeface="Arial-Rounded" pitchFamily="34" charset="0"/>
                </a:endParaRPr>
              </a:p>
            </p:txBody>
          </p:sp>
          <p:sp>
            <p:nvSpPr>
              <p:cNvPr id="13" name="Google Shape;423;p36"/>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70C0"/>
                    </a:solidFill>
                    <a:latin typeface="Arial Rounded MT Bold" pitchFamily="34" charset="0"/>
                    <a:ea typeface="Arial-Rounded" pitchFamily="34" charset="0"/>
                    <a:cs typeface="Arial-Rounded" pitchFamily="34" charset="0"/>
                  </a:rPr>
                  <a:t>1</a:t>
                </a:r>
              </a:p>
            </p:txBody>
          </p:sp>
        </p:grpSp>
        <p:sp>
          <p:nvSpPr>
            <p:cNvPr id="11" name="TextBox 10"/>
            <p:cNvSpPr txBox="1"/>
            <p:nvPr/>
          </p:nvSpPr>
          <p:spPr>
            <a:xfrm>
              <a:off x="1033373" y="895080"/>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Nghe – viết:</a:t>
              </a:r>
              <a:endParaRPr lang="en-US" sz="4000">
                <a:solidFill>
                  <a:srgbClr val="002060"/>
                </a:solidFill>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552904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7BF6BCDF-9F5D-43EF-8D2F-74DA0EBB0C5C}"/>
              </a:ext>
            </a:extLst>
          </p:cNvPr>
          <p:cNvSpPr txBox="1"/>
          <p:nvPr/>
        </p:nvSpPr>
        <p:spPr>
          <a:xfrm>
            <a:off x="5547519" y="1396454"/>
            <a:ext cx="5943600" cy="5016758"/>
          </a:xfrm>
          <a:prstGeom prst="rect">
            <a:avLst/>
          </a:prstGeom>
          <a:noFill/>
        </p:spPr>
        <p:txBody>
          <a:bodyPr wrap="square" rtlCol="0">
            <a:spAutoFit/>
          </a:bodyPr>
          <a:lstStyle/>
          <a:p>
            <a:pPr algn="just"/>
            <a:r>
              <a:rPr lang="en-US" sz="4000">
                <a:solidFill>
                  <a:srgbClr val="002060"/>
                </a:solidFill>
                <a:latin typeface="Arial-Rounded" pitchFamily="34" charset="0"/>
                <a:ea typeface="Arial-Rounded" pitchFamily="34" charset="0"/>
                <a:cs typeface="Arial-Rounded" pitchFamily="34" charset="0"/>
              </a:rPr>
              <a:t>	</a:t>
            </a:r>
            <a:r>
              <a:rPr lang="en-US" sz="4000">
                <a:solidFill>
                  <a:srgbClr val="002060"/>
                </a:solidFill>
                <a:latin typeface="Arial-Rounded" pitchFamily="34" charset="0"/>
                <a:ea typeface="Arial-Rounded" pitchFamily="34" charset="0"/>
                <a:cs typeface="Arial-Rounded" pitchFamily="34" charset="0"/>
              </a:rPr>
              <a:t>Hằng ngày, gấu đến sân bóng từ sớm để luyện tập. Gấu đá bóng ra xa, chạy đi nhặt rồi đá vào gôn, đá đi đá lại… Cứ thế, gấu đá bóng ngày càng giỏi. Các bạn đều muốn rủ gấu về đội của mình.</a:t>
            </a:r>
            <a:endParaRPr lang="vi-VN" sz="4000" dirty="0">
              <a:solidFill>
                <a:srgbClr val="002060"/>
              </a:solidFill>
              <a:latin typeface="Arial-Rounded" pitchFamily="34" charset="0"/>
              <a:ea typeface="Arial-Rounded" pitchFamily="34" charset="0"/>
              <a:cs typeface="Arial-Rounded" pitchFamily="34" charset="0"/>
            </a:endParaRPr>
          </a:p>
        </p:txBody>
      </p:sp>
      <p:sp>
        <p:nvSpPr>
          <p:cNvPr id="2" name="TextBox 1">
            <a:extLst>
              <a:ext uri="{FF2B5EF4-FFF2-40B4-BE49-F238E27FC236}">
                <a16:creationId xmlns="" xmlns:a16="http://schemas.microsoft.com/office/drawing/2014/main" id="{83C8FAFC-C1D0-49BB-A45E-D744951A028F}"/>
              </a:ext>
            </a:extLst>
          </p:cNvPr>
          <p:cNvSpPr txBox="1"/>
          <p:nvPr/>
        </p:nvSpPr>
        <p:spPr>
          <a:xfrm>
            <a:off x="4926145" y="273048"/>
            <a:ext cx="7141916" cy="969433"/>
          </a:xfrm>
          <a:prstGeom prst="rect">
            <a:avLst/>
          </a:prstGeom>
          <a:noFill/>
        </p:spPr>
        <p:txBody>
          <a:bodyPr wrap="square" rtlCol="0">
            <a:spAutoFit/>
          </a:bodyPr>
          <a:lstStyle/>
          <a:p>
            <a:pPr algn="ctr">
              <a:lnSpc>
                <a:spcPct val="150000"/>
              </a:lnSpc>
            </a:pPr>
            <a:r>
              <a:rPr lang="en-US" sz="4400" b="1">
                <a:solidFill>
                  <a:srgbClr val="FF6600"/>
                </a:solidFill>
                <a:latin typeface="Arial-Rounded" pitchFamily="34" charset="0"/>
                <a:ea typeface="Arial-Rounded" pitchFamily="34" charset="0"/>
                <a:cs typeface="Arial-Rounded" pitchFamily="34" charset="0"/>
              </a:rPr>
              <a:t>Cầu thủ dự bị</a:t>
            </a:r>
            <a:endParaRPr lang="en-US" sz="4400" b="1" dirty="0">
              <a:solidFill>
                <a:srgbClr val="FF6600"/>
              </a:solidFill>
              <a:latin typeface="Arial-Rounded" pitchFamily="34" charset="0"/>
              <a:ea typeface="Arial-Rounded" pitchFamily="34" charset="0"/>
              <a:cs typeface="Arial-Rounded" pitchFamily="34" charset="0"/>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4933" t="15472" r="50000" b="11945"/>
          <a:stretch/>
        </p:blipFill>
        <p:spPr>
          <a:xfrm>
            <a:off x="348528" y="4648200"/>
            <a:ext cx="1007991" cy="2155222"/>
          </a:xfrm>
          <a:prstGeom prst="rect">
            <a:avLst/>
          </a:prstGeom>
        </p:spPr>
      </p:pic>
      <p:grpSp>
        <p:nvGrpSpPr>
          <p:cNvPr id="10" name="Group 9"/>
          <p:cNvGrpSpPr/>
          <p:nvPr/>
        </p:nvGrpSpPr>
        <p:grpSpPr>
          <a:xfrm>
            <a:off x="157020" y="616284"/>
            <a:ext cx="4631998" cy="2965116"/>
            <a:chOff x="1121" y="616284"/>
            <a:chExt cx="4631998" cy="2965116"/>
          </a:xfrm>
        </p:grpSpPr>
        <p:sp>
          <p:nvSpPr>
            <p:cNvPr id="11" name="Cloud Callout 10"/>
            <p:cNvSpPr/>
            <p:nvPr/>
          </p:nvSpPr>
          <p:spPr>
            <a:xfrm>
              <a:off x="1121" y="616284"/>
              <a:ext cx="4631998" cy="2965116"/>
            </a:xfrm>
            <a:prstGeom prst="cloudCallout">
              <a:avLst>
                <a:gd name="adj1" fmla="val -21244"/>
                <a:gd name="adj2" fmla="val 84986"/>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63166" y="1047750"/>
              <a:ext cx="3829024" cy="1938992"/>
            </a:xfrm>
            <a:prstGeom prst="rect">
              <a:avLst/>
            </a:prstGeom>
            <a:noFill/>
          </p:spPr>
          <p:txBody>
            <a:bodyPr wrap="square" rtlCol="0">
              <a:spAutoFit/>
            </a:bodyPr>
            <a:lstStyle/>
            <a:p>
              <a:pPr algn="ctr"/>
              <a:r>
                <a:rPr lang="en-US" sz="4000" smtClean="0">
                  <a:solidFill>
                    <a:srgbClr val="002060"/>
                  </a:solidFill>
                  <a:latin typeface="Arial-Rounded" pitchFamily="34" charset="0"/>
                  <a:ea typeface="Arial-Rounded" pitchFamily="34" charset="0"/>
                  <a:cs typeface="Arial-Rounded" pitchFamily="34" charset="0"/>
                </a:rPr>
                <a:t>Nội dung bài gồm có mấy đoạn?</a:t>
              </a:r>
              <a:endParaRPr lang="en-US" sz="4000">
                <a:solidFill>
                  <a:srgbClr val="002060"/>
                </a:solidFill>
                <a:latin typeface="Arial-Rounded" pitchFamily="34" charset="0"/>
                <a:ea typeface="Arial-Rounded" pitchFamily="34" charset="0"/>
                <a:cs typeface="Arial-Rounded" pitchFamily="34" charset="0"/>
              </a:endParaRPr>
            </a:p>
          </p:txBody>
        </p:sp>
      </p:grpSp>
      <p:sp>
        <p:nvSpPr>
          <p:cNvPr id="13" name="TextBox 12"/>
          <p:cNvSpPr txBox="1"/>
          <p:nvPr/>
        </p:nvSpPr>
        <p:spPr>
          <a:xfrm>
            <a:off x="4786516" y="3570053"/>
            <a:ext cx="684803" cy="584775"/>
          </a:xfrm>
          <a:prstGeom prst="rect">
            <a:avLst/>
          </a:prstGeom>
          <a:noFill/>
        </p:spPr>
        <p:txBody>
          <a:bodyPr wrap="none" rtlCol="0">
            <a:spAutoFit/>
          </a:bodyPr>
          <a:lstStyle/>
          <a:p>
            <a:r>
              <a:rPr lang="en-US" sz="3200" smtClean="0">
                <a:latin typeface="Arial" pitchFamily="34" charset="0"/>
                <a:cs typeface="Arial" pitchFamily="34" charset="0"/>
              </a:rPr>
              <a:t>(1)</a:t>
            </a:r>
            <a:endParaRPr lang="en-US" sz="3200">
              <a:latin typeface="Arial" pitchFamily="34" charset="0"/>
              <a:cs typeface="Arial" pitchFamily="34" charset="0"/>
            </a:endParaRPr>
          </a:p>
        </p:txBody>
      </p:sp>
      <p:grpSp>
        <p:nvGrpSpPr>
          <p:cNvPr id="18" name="Group 17"/>
          <p:cNvGrpSpPr/>
          <p:nvPr/>
        </p:nvGrpSpPr>
        <p:grpSpPr>
          <a:xfrm>
            <a:off x="10071894" y="5801430"/>
            <a:ext cx="247650" cy="457200"/>
            <a:chOff x="4956969" y="3190875"/>
            <a:chExt cx="247650" cy="457200"/>
          </a:xfrm>
        </p:grpSpPr>
        <p:cxnSp>
          <p:nvCxnSpPr>
            <p:cNvPr id="19" name="Straight Connector 18"/>
            <p:cNvCxnSpPr/>
            <p:nvPr/>
          </p:nvCxnSpPr>
          <p:spPr>
            <a:xfrm flipH="1">
              <a:off x="4956969" y="3190875"/>
              <a:ext cx="152400"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052219" y="3190875"/>
              <a:ext cx="152400"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154518" y="616284"/>
            <a:ext cx="4631998" cy="2965116"/>
            <a:chOff x="1121" y="616284"/>
            <a:chExt cx="4631998" cy="2965116"/>
          </a:xfrm>
        </p:grpSpPr>
        <p:sp>
          <p:nvSpPr>
            <p:cNvPr id="34" name="Cloud Callout 33"/>
            <p:cNvSpPr/>
            <p:nvPr/>
          </p:nvSpPr>
          <p:spPr>
            <a:xfrm>
              <a:off x="1121" y="616284"/>
              <a:ext cx="4631998" cy="2965116"/>
            </a:xfrm>
            <a:prstGeom prst="cloudCallout">
              <a:avLst>
                <a:gd name="adj1" fmla="val -21244"/>
                <a:gd name="adj2" fmla="val 84986"/>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405110" y="1343561"/>
              <a:ext cx="3829024" cy="1323439"/>
            </a:xfrm>
            <a:prstGeom prst="rect">
              <a:avLst/>
            </a:prstGeom>
            <a:noFill/>
          </p:spPr>
          <p:txBody>
            <a:bodyPr wrap="square" rtlCol="0">
              <a:spAutoFit/>
            </a:bodyPr>
            <a:lstStyle/>
            <a:p>
              <a:pPr algn="ctr"/>
              <a:r>
                <a:rPr lang="en-US" sz="4000" smtClean="0">
                  <a:solidFill>
                    <a:srgbClr val="002060"/>
                  </a:solidFill>
                  <a:latin typeface="Arial-Rounded" pitchFamily="34" charset="0"/>
                  <a:ea typeface="Arial-Rounded" pitchFamily="34" charset="0"/>
                  <a:cs typeface="Arial-Rounded" pitchFamily="34" charset="0"/>
                </a:rPr>
                <a:t>Nên chú ý gì khi viết đầu đoạn?</a:t>
              </a:r>
              <a:endParaRPr lang="en-US" sz="4000">
                <a:solidFill>
                  <a:srgbClr val="002060"/>
                </a:solidFill>
                <a:latin typeface="Arial-Rounded" pitchFamily="34" charset="0"/>
                <a:ea typeface="Arial-Rounded" pitchFamily="34" charset="0"/>
                <a:cs typeface="Arial-Rounded" pitchFamily="34" charset="0"/>
              </a:endParaRPr>
            </a:p>
          </p:txBody>
        </p:sp>
      </p:grpSp>
      <p:cxnSp>
        <p:nvCxnSpPr>
          <p:cNvPr id="5" name="Straight Arrow Connector 4"/>
          <p:cNvCxnSpPr/>
          <p:nvPr/>
        </p:nvCxnSpPr>
        <p:spPr>
          <a:xfrm>
            <a:off x="5731149" y="1738860"/>
            <a:ext cx="7620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157020" y="631940"/>
            <a:ext cx="4631998" cy="2965116"/>
            <a:chOff x="1121" y="616284"/>
            <a:chExt cx="4631998" cy="2965116"/>
          </a:xfrm>
        </p:grpSpPr>
        <p:sp>
          <p:nvSpPr>
            <p:cNvPr id="25" name="Cloud Callout 24"/>
            <p:cNvSpPr/>
            <p:nvPr/>
          </p:nvSpPr>
          <p:spPr>
            <a:xfrm>
              <a:off x="1121" y="616284"/>
              <a:ext cx="4631998" cy="2965116"/>
            </a:xfrm>
            <a:prstGeom prst="cloudCallout">
              <a:avLst>
                <a:gd name="adj1" fmla="val -21244"/>
                <a:gd name="adj2" fmla="val 84986"/>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722867" y="935598"/>
              <a:ext cx="3164483" cy="1754326"/>
            </a:xfrm>
            <a:prstGeom prst="rect">
              <a:avLst/>
            </a:prstGeom>
            <a:noFill/>
          </p:spPr>
          <p:txBody>
            <a:bodyPr wrap="square" rtlCol="0">
              <a:spAutoFit/>
            </a:bodyPr>
            <a:lstStyle/>
            <a:p>
              <a:pPr algn="ctr"/>
              <a:r>
                <a:rPr lang="en-US" sz="3600" smtClean="0">
                  <a:solidFill>
                    <a:srgbClr val="002060"/>
                  </a:solidFill>
                  <a:latin typeface="Arial-Rounded" pitchFamily="34" charset="0"/>
                  <a:ea typeface="Arial-Rounded" pitchFamily="34" charset="0"/>
                  <a:cs typeface="Arial-Rounded" pitchFamily="34" charset="0"/>
                </a:rPr>
                <a:t>Đoạn văn bên có mấy câu? Khi viết câu cần chú ý gì?</a:t>
              </a:r>
              <a:endParaRPr lang="en-US" sz="3600">
                <a:solidFill>
                  <a:srgbClr val="002060"/>
                </a:solidFill>
                <a:latin typeface="Arial-Rounded" pitchFamily="34" charset="0"/>
                <a:ea typeface="Arial-Rounded" pitchFamily="34" charset="0"/>
                <a:cs typeface="Arial-Rounded" pitchFamily="34" charset="0"/>
              </a:endParaRPr>
            </a:p>
          </p:txBody>
        </p:sp>
      </p:grpSp>
      <p:cxnSp>
        <p:nvCxnSpPr>
          <p:cNvPr id="28" name="Straight Connector 27"/>
          <p:cNvCxnSpPr/>
          <p:nvPr/>
        </p:nvCxnSpPr>
        <p:spPr>
          <a:xfrm flipH="1">
            <a:off x="9708539" y="3926228"/>
            <a:ext cx="152400"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6506206" y="2732766"/>
            <a:ext cx="152400"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77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nodeType="clickEffect">
                                  <p:stCondLst>
                                    <p:cond delay="0"/>
                                  </p:stCondLst>
                                  <p:childTnLst>
                                    <p:animClr clrSpc="rgb" dir="cw">
                                      <p:cBhvr override="childStyle">
                                        <p:cTn id="11" dur="2000" fill="hold"/>
                                        <p:tgtEl>
                                          <p:spTgt spid="3">
                                            <p:txEl>
                                              <p:pRg st="0" end="0"/>
                                            </p:txEl>
                                          </p:spTgt>
                                        </p:tgtEl>
                                        <p:attrNameLst>
                                          <p:attrName>style.color</p:attrName>
                                        </p:attrNameLst>
                                      </p:cBhvr>
                                      <p:to>
                                        <a:srgbClr val="00B050"/>
                                      </p:to>
                                    </p:animClr>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2282</TotalTime>
  <Words>725</Words>
  <Application>Microsoft Office PowerPoint</Application>
  <PresentationFormat>Custom</PresentationFormat>
  <Paragraphs>108</Paragraphs>
  <Slides>17</Slides>
  <Notes>15</Notes>
  <HiddenSlides>0</HiddenSlides>
  <MMClips>3</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TIẾNG VIỆT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251</cp:revision>
  <dcterms:created xsi:type="dcterms:W3CDTF">2021-05-23T10:25:42Z</dcterms:created>
  <dcterms:modified xsi:type="dcterms:W3CDTF">2021-08-29T14:37:16Z</dcterms:modified>
</cp:coreProperties>
</file>