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3" r:id="rId3"/>
    <p:sldMasterId id="2147483685" r:id="rId4"/>
    <p:sldMasterId id="2147483699" r:id="rId5"/>
    <p:sldMasterId id="2147483701" r:id="rId6"/>
    <p:sldMasterId id="2147483725" r:id="rId7"/>
    <p:sldMasterId id="2147483737" r:id="rId8"/>
  </p:sldMasterIdLst>
  <p:notesMasterIdLst>
    <p:notesMasterId r:id="rId44"/>
  </p:notesMasterIdLst>
  <p:sldIdLst>
    <p:sldId id="257" r:id="rId9"/>
    <p:sldId id="258" r:id="rId10"/>
    <p:sldId id="286" r:id="rId11"/>
    <p:sldId id="264" r:id="rId12"/>
    <p:sldId id="265" r:id="rId13"/>
    <p:sldId id="267" r:id="rId14"/>
    <p:sldId id="288" r:id="rId15"/>
    <p:sldId id="268" r:id="rId16"/>
    <p:sldId id="300" r:id="rId17"/>
    <p:sldId id="301" r:id="rId18"/>
    <p:sldId id="302" r:id="rId19"/>
    <p:sldId id="289" r:id="rId20"/>
    <p:sldId id="290" r:id="rId21"/>
    <p:sldId id="291" r:id="rId22"/>
    <p:sldId id="303" r:id="rId23"/>
    <p:sldId id="312" r:id="rId24"/>
    <p:sldId id="304" r:id="rId25"/>
    <p:sldId id="271" r:id="rId26"/>
    <p:sldId id="292" r:id="rId27"/>
    <p:sldId id="272" r:id="rId28"/>
    <p:sldId id="273" r:id="rId29"/>
    <p:sldId id="305" r:id="rId30"/>
    <p:sldId id="308" r:id="rId31"/>
    <p:sldId id="307" r:id="rId32"/>
    <p:sldId id="306" r:id="rId33"/>
    <p:sldId id="293" r:id="rId34"/>
    <p:sldId id="309" r:id="rId35"/>
    <p:sldId id="294" r:id="rId36"/>
    <p:sldId id="311" r:id="rId37"/>
    <p:sldId id="278" r:id="rId38"/>
    <p:sldId id="295" r:id="rId39"/>
    <p:sldId id="296" r:id="rId40"/>
    <p:sldId id="298" r:id="rId41"/>
    <p:sldId id="297" r:id="rId42"/>
    <p:sldId id="285" r:id="rId43"/>
  </p:sldIdLst>
  <p:sldSz cx="12192000" cy="6858000"/>
  <p:notesSz cx="6858000" cy="9144000"/>
  <p:embeddedFontLst>
    <p:embeddedFont>
      <p:font typeface="等线" panose="02010600030101010101" pitchFamily="2" charset="-122"/>
      <p:regular r:id="rId45"/>
      <p:bold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Calibri Light" panose="020F0302020204030204" pitchFamily="34" charset="0"/>
      <p:regular r:id="rId51"/>
      <p:italic r:id="rId52"/>
    </p:embeddedFont>
    <p:embeddedFont>
      <p:font typeface="HP001 4 hàng" panose="020B0603050302020204" pitchFamily="34" charset="0"/>
      <p:regular r:id="rId53"/>
      <p:bold r:id="rId54"/>
    </p:embeddedFont>
    <p:embeddedFont>
      <p:font typeface="Microsoft YaHei" panose="020B0503020204020204" pitchFamily="34" charset="-122"/>
      <p:regular r:id="rId55"/>
      <p:bold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2.fntdata"/><Relationship Id="rId59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5.fntdata"/><Relationship Id="rId57" Type="http://schemas.openxmlformats.org/officeDocument/2006/relationships/commentAuthors" Target="commentAuthor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83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7990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5871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9682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868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762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683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409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64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15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1657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089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025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796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93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7/14/2021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2021/7/14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322" y="2756591"/>
            <a:ext cx="10441625" cy="1010194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070C0"/>
                </a:solidFill>
                <a:sym typeface="+mn-ea"/>
              </a:rPr>
              <a:t>BÀI 11: CÁI TRỐNG TRƯỜNG EM</a:t>
            </a:r>
            <a:endParaRPr lang="en-US" altLang="vi-VN" sz="4400" b="1" dirty="0">
              <a:solidFill>
                <a:srgbClr val="0070C0"/>
              </a:solidFill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6163945" y="1252855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203499" y="121192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926630" y="169805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804406" y="21981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530978" y="26006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435900" y="35900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457805" y="407739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769150" y="451747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692950" y="506099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217025" y="11567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766126" y="16656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602307" y="21777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9294285" y="25883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9413526" y="351476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0442789" y="40300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9293225" y="44701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699232" y="49446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6715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80464"/>
            <a:ext cx="10515600" cy="849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152420" y="22303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3533118" y="22462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4886522" y="223486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6431004" y="222349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loud 8"/>
          <p:cNvSpPr/>
          <p:nvPr/>
        </p:nvSpPr>
        <p:spPr>
          <a:xfrm>
            <a:off x="2825087" y="3289109"/>
            <a:ext cx="8338781" cy="2745659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2/2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1/3.</a:t>
            </a: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086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98603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27330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6235774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3336" y="4421875"/>
            <a:ext cx="2202311" cy="2470248"/>
          </a:xfrm>
          <a:prstGeom prst="rect">
            <a:avLst/>
          </a:prstGeom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85" y="685800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41" y="2976562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159" y="566838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189" y="2948949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3243893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đoạn nối tiếp</a:t>
              </a:r>
            </a:p>
          </p:txBody>
        </p:sp>
      </p:grpSp>
      <p:sp>
        <p:nvSpPr>
          <p:cNvPr id="9" name="Oval 8"/>
          <p:cNvSpPr/>
          <p:nvPr/>
        </p:nvSpPr>
        <p:spPr>
          <a:xfrm>
            <a:off x="237444" y="1856094"/>
            <a:ext cx="447675" cy="53226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Oval 14"/>
          <p:cNvSpPr/>
          <p:nvPr/>
        </p:nvSpPr>
        <p:spPr>
          <a:xfrm>
            <a:off x="198772" y="4274026"/>
            <a:ext cx="447675" cy="53226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Oval 15"/>
          <p:cNvSpPr/>
          <p:nvPr/>
        </p:nvSpPr>
        <p:spPr>
          <a:xfrm>
            <a:off x="5510042" y="1956177"/>
            <a:ext cx="447675" cy="53226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Oval 16"/>
          <p:cNvSpPr/>
          <p:nvPr/>
        </p:nvSpPr>
        <p:spPr>
          <a:xfrm>
            <a:off x="5512320" y="4292222"/>
            <a:ext cx="447675" cy="53226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709670" y="1962785"/>
            <a:ext cx="6916420" cy="2315210"/>
            <a:chOff x="3770522" y="943551"/>
            <a:chExt cx="3822655" cy="2315191"/>
          </a:xfrm>
        </p:grpSpPr>
        <p:grpSp>
          <p:nvGrpSpPr>
            <p:cNvPr id="42" name="Group 41"/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86263" y="2284988"/>
                <a:ext cx="1808630" cy="1093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 err="1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Arial-Rounded" panose="020B0500000000000000" charset="0"/>
                    <a:cs typeface="Times New Roman" panose="02020603050405020304" pitchFamily="18" charset="0"/>
                  </a:rPr>
                  <a:t>ngẫm</a:t>
                </a: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Arial-Rounded" panose="020B0500000000000000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0" u="none" strike="noStrike" dirty="0" err="1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Arial-Rounded" panose="020B0500000000000000" charset="0"/>
                    <a:cs typeface="Times New Roman" panose="02020603050405020304" pitchFamily="18" charset="0"/>
                  </a:rPr>
                  <a:t>nghĩ</a:t>
                </a:r>
                <a:endParaRPr lang="en-US" sz="3600" b="0" u="none" strike="noStrike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endParaRP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vi-VN" sz="3600" b="0" i="0" u="none" strike="noStrike" dirty="0">
                  <a:solidFill>
                    <a:srgbClr val="231F20"/>
                  </a:solidFill>
                  <a:effectLst/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cxnSp>
          <p:nvCxnSpPr>
            <p:cNvPr id="54" name="10"/>
            <p:cNvCxnSpPr/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248426" y="3197631"/>
            <a:ext cx="5931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nghĩ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đi nghĩ lại kĩ càng</a:t>
            </a:r>
            <a:endParaRPr lang="en-US" altLang="vi-VN" sz="3600" b="0" i="0" u="none" strike="noStrike" dirty="0">
              <a:solidFill>
                <a:srgbClr val="231F20"/>
              </a:solidFill>
              <a:effectLst/>
              <a:latin typeface="Times New Roman" panose="02020603050405020304" pitchFamily="18" charset="0"/>
              <a:ea typeface="Arial-Rounded" panose="020B0500000000000000" charset="0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2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Luyện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nhóm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4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toàn bài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4958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7603"/>
          </a:xfrm>
        </p:spPr>
      </p:pic>
      <p:sp>
        <p:nvSpPr>
          <p:cNvPr id="8" name="矩形 7"/>
          <p:cNvSpPr/>
          <p:nvPr/>
        </p:nvSpPr>
        <p:spPr>
          <a:xfrm>
            <a:off x="1347226" y="1254582"/>
            <a:ext cx="9795510" cy="6750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1.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sinh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kể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gì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về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trống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trường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những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hè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80466" y="1790683"/>
            <a:ext cx="10721975" cy="831029"/>
          </a:xfrm>
          <a:prstGeom prst="rect">
            <a:avLst/>
          </a:prstGeom>
          <a:noFill/>
          <a:ln>
            <a:noFill/>
          </a:ln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Cảm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xúc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trống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trường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khi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sinh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nghỉ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hè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矩形 10"/>
          <p:cNvSpPr/>
          <p:nvPr/>
        </p:nvSpPr>
        <p:spPr>
          <a:xfrm>
            <a:off x="1287882" y="2559663"/>
            <a:ext cx="9686290" cy="58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2.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Tiếng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trống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trường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khổ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thơ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cuối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báo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hiệu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điều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gì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2"/>
          <p:cNvSpPr txBox="1"/>
          <p:nvPr/>
        </p:nvSpPr>
        <p:spPr>
          <a:xfrm>
            <a:off x="1948596" y="2972521"/>
            <a:ext cx="9099550" cy="831029"/>
          </a:xfrm>
          <a:prstGeom prst="rect">
            <a:avLst/>
          </a:prstGeom>
          <a:noFill/>
          <a:ln>
            <a:noFill/>
          </a:ln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Báo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hiệu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bước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năm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học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mới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zh-CN" altLang="en-US" sz="3200" dirty="0">
              <a:solidFill>
                <a:srgbClr val="0070C0"/>
              </a:solidFill>
              <a:latin typeface="Times New Roman" panose="02020603050405020304" pitchFamily="18" charset="0"/>
              <a:ea typeface="汉仪黑荔枝体简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2" name="矩形 10"/>
          <p:cNvSpPr/>
          <p:nvPr/>
        </p:nvSpPr>
        <p:spPr>
          <a:xfrm>
            <a:off x="1219764" y="3671313"/>
            <a:ext cx="10972236" cy="10113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3.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Khổ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thơ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nào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cho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thấy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sinh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trò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chuyện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với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trống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trường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    	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như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người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2840" y="4509455"/>
            <a:ext cx="7915910" cy="742543"/>
          </a:xfrm>
          <a:prstGeom prst="rect">
            <a:avLst/>
          </a:prstGeom>
          <a:noFill/>
          <a:ln>
            <a:noFill/>
          </a:ln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Khổ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thơ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thứ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hai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zh-CN" altLang="en-US" sz="3200" dirty="0">
              <a:solidFill>
                <a:srgbClr val="0070C0"/>
              </a:solidFill>
              <a:latin typeface="Times New Roman" panose="02020603050405020304" pitchFamily="18" charset="0"/>
              <a:ea typeface="汉仪黑荔枝体简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1243786" y="5217060"/>
            <a:ext cx="10198002" cy="8709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4.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Em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thấy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tình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cảm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sinh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đối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với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trống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trường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  	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như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thế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nào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1906520" y="6026971"/>
            <a:ext cx="6861278" cy="831029"/>
          </a:xfrm>
          <a:prstGeom prst="rect">
            <a:avLst/>
          </a:prstGeom>
          <a:noFill/>
          <a:ln>
            <a:noFill/>
          </a:ln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Bạn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học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sinh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rất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yêu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quý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trống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zh-CN" altLang="en-US" sz="3200" dirty="0">
              <a:solidFill>
                <a:srgbClr val="0070C0"/>
              </a:solidFill>
              <a:latin typeface="Times New Roman" panose="02020603050405020304" pitchFamily="18" charset="0"/>
              <a:ea typeface="汉仪黑荔枝体简" panose="00020600040101010101" pitchFamily="18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/>
      <p:bldP spid="8" grpId="1" animBg="1"/>
      <p:bldP spid="9" grpId="0" build="p"/>
      <p:bldP spid="10" grpId="0" bldLvl="0" animBg="1"/>
      <p:bldP spid="10" grpId="1" animBg="1"/>
      <p:bldP spid="11" grpId="0"/>
      <p:bldP spid="11" grpId="1"/>
      <p:bldP spid="12" grpId="0" bldLvl="0" animBg="1"/>
      <p:bldP spid="13" grpId="0"/>
      <p:bldP spid="13" grpId="1"/>
      <p:bldP spid="14" grpId="0" bldLvl="0" animBg="1"/>
      <p:bldP spid="14" grpId="1" animBg="1"/>
      <p:bldP spid="15" grpId="0"/>
      <p:bldP spid="1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773" y="1119358"/>
            <a:ext cx="6416566" cy="4493172"/>
          </a:xfrm>
        </p:spPr>
      </p:pic>
      <p:sp>
        <p:nvSpPr>
          <p:cNvPr id="5" name="TextBox 4"/>
          <p:cNvSpPr txBox="1"/>
          <p:nvPr/>
        </p:nvSpPr>
        <p:spPr>
          <a:xfrm rot="21345996">
            <a:off x="3398293" y="2705458"/>
            <a:ext cx="46129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54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675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 Những từ nào dưới đây nói về trống trường như nói về con người?</a:t>
            </a:r>
            <a:endParaRPr 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3" name="Cloud 2"/>
          <p:cNvSpPr/>
          <p:nvPr/>
        </p:nvSpPr>
        <p:spPr>
          <a:xfrm>
            <a:off x="354842" y="2806920"/>
            <a:ext cx="2975212" cy="913130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3658407" y="2806920"/>
            <a:ext cx="3038786" cy="913130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6835681" y="2806920"/>
            <a:ext cx="2402698" cy="91313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9348037" y="2806920"/>
            <a:ext cx="2402698" cy="91313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  <p:bldP spid="4" grpId="0" bldLvl="0" animBg="1"/>
      <p:bldP spid="4" grpId="1" animBg="1"/>
      <p:bldP spid="5" grpId="0" bldLvl="0" animBg="1"/>
      <p:bldP spid="5" grpId="1" animBg="1"/>
      <p:bldP spid="6" grpId="1" animBg="1"/>
      <p:bldP spid="6" grpId="2" animBg="1"/>
      <p:bldP spid="6" grpId="3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Nói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đáp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9766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2636520" y="2338070"/>
            <a:ext cx="6971504" cy="145542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9" name="Content Placeholder 6"/>
          <p:cNvSpPr/>
          <p:nvPr/>
        </p:nvSpPr>
        <p:spPr>
          <a:xfrm>
            <a:off x="838200" y="387537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2656840" y="4648164"/>
            <a:ext cx="6855650" cy="1684397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build="p"/>
      <p:bldP spid="7" grpId="1" build="p"/>
      <p:bldP spid="8" grpId="0" animBg="1"/>
      <p:bldP spid="8" grpId="1" animBg="1"/>
      <p:bldP spid="9" grpId="0" build="p"/>
      <p:bldP spid="9" grpId="1" build="p"/>
      <p:bldP spid="12" grpId="0" bldLvl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866" y="1166299"/>
            <a:ext cx="6816645" cy="444523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57827" y="2333762"/>
            <a:ext cx="3295353" cy="1059001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72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7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endParaRPr lang="en-US" sz="7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1852" y="1202486"/>
            <a:ext cx="4762500" cy="3571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5903" t="38558" r="38337" b="19238"/>
          <a:stretch/>
        </p:blipFill>
        <p:spPr>
          <a:xfrm>
            <a:off x="886265" y="305725"/>
            <a:ext cx="5106571" cy="42381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3374" y="4726745"/>
            <a:ext cx="5966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8327" y="5216768"/>
            <a:ext cx="4714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0672" y="5711480"/>
            <a:ext cx="49968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00646" y="4710979"/>
            <a:ext cx="37401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li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12370" y="5174571"/>
            <a:ext cx="3945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li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12366" y="5737268"/>
            <a:ext cx="4342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8588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10" grpId="0"/>
      <p:bldP spid="10" grpId="1"/>
      <p:bldP spid="12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Hướng dẫn viết chữa Đ hoa - Instructions for capital letter Đ - 大写字母Đ的说明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2010" y="637341"/>
            <a:ext cx="6862595" cy="4925472"/>
          </a:xfrm>
        </p:spPr>
      </p:pic>
    </p:spTree>
    <p:extLst>
      <p:ext uri="{BB962C8B-B14F-4D97-AF65-F5344CB8AC3E}">
        <p14:creationId xmlns:p14="http://schemas.microsoft.com/office/powerpoint/2010/main" val="4146478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5903" t="38558" r="38337" b="19238"/>
          <a:stretch/>
        </p:blipFill>
        <p:spPr>
          <a:xfrm>
            <a:off x="886265" y="305725"/>
            <a:ext cx="5106571" cy="423814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385" y="1755596"/>
            <a:ext cx="4805013" cy="180647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con.</a:t>
            </a:r>
          </a:p>
        </p:txBody>
      </p:sp>
    </p:spTree>
    <p:extLst>
      <p:ext uri="{BB962C8B-B14F-4D97-AF65-F5344CB8AC3E}">
        <p14:creationId xmlns:p14="http://schemas.microsoft.com/office/powerpoint/2010/main" val="4072855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1852" y="1202486"/>
            <a:ext cx="4762500" cy="3571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5903" t="38558" r="38337" b="19238"/>
          <a:stretch/>
        </p:blipFill>
        <p:spPr>
          <a:xfrm>
            <a:off x="886265" y="305725"/>
            <a:ext cx="5106571" cy="42381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70672" y="4726745"/>
            <a:ext cx="58817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8327" y="5216768"/>
            <a:ext cx="4714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0672" y="5711480"/>
            <a:ext cx="4953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27220" y="4679447"/>
            <a:ext cx="4086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2,5 li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23178" y="5174571"/>
            <a:ext cx="3945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li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8940" y="5737268"/>
            <a:ext cx="42819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itchFamily="34" charset="0"/>
                <a:cs typeface="Times New Roman" panose="02020603050405020304" pitchFamily="18" charset="0"/>
              </a:rPr>
              <a:t>Đ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9740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2" grpId="0"/>
      <p:bldP spid="12" grpId="1"/>
      <p:bldP spid="13" grpId="0"/>
      <p:bldP spid="13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DD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42310" y="253365"/>
            <a:ext cx="6721475" cy="5923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1852" y="1202486"/>
            <a:ext cx="4762500" cy="3571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57" y="2429169"/>
            <a:ext cx="4822354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533363"/>
            <a:ext cx="311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29805" y="3039376"/>
            <a:ext cx="7898317" cy="61555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Đi</a:t>
            </a:r>
            <a:r>
              <a:rPr lang="en-US" sz="3400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mŎ</a:t>
            </a:r>
            <a:r>
              <a:rPr lang="en-US" sz="3400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ngày</a:t>
            </a:r>
            <a:r>
              <a:rPr lang="en-US" sz="3400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đàng</a:t>
            </a:r>
            <a:r>
              <a:rPr lang="en-US" sz="3400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, </a:t>
            </a:r>
            <a:r>
              <a:rPr lang="en-US" sz="3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hǌ</a:t>
            </a:r>
            <a:r>
              <a:rPr lang="en-US" sz="3400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mŎ</a:t>
            </a:r>
            <a:r>
              <a:rPr lang="en-US" sz="3400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sàng</a:t>
            </a:r>
            <a:r>
              <a:rPr lang="en-US" sz="3400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 </a:t>
            </a:r>
            <a:r>
              <a:rPr lang="en-US" sz="3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khôn</a:t>
            </a:r>
            <a:r>
              <a:rPr lang="en-US" sz="340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</a:rPr>
              <a:t> .</a:t>
            </a:r>
            <a:endParaRPr lang="en-US" sz="3400" dirty="0">
              <a:solidFill>
                <a:schemeClr val="tx1">
                  <a:lumMod val="95000"/>
                  <a:lumOff val="5000"/>
                </a:schemeClr>
              </a:solidFill>
              <a:latin typeface="HP001 4 hàng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599" y="1569493"/>
            <a:ext cx="6143293" cy="4607470"/>
          </a:xfrm>
        </p:spPr>
      </p:pic>
      <p:sp>
        <p:nvSpPr>
          <p:cNvPr id="5" name="TextBox 4"/>
          <p:cNvSpPr txBox="1"/>
          <p:nvPr/>
        </p:nvSpPr>
        <p:spPr>
          <a:xfrm rot="21345996">
            <a:off x="3387485" y="2705857"/>
            <a:ext cx="46237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114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video bài 11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2388" y="365126"/>
            <a:ext cx="10768083" cy="60220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337" y="1055406"/>
            <a:ext cx="6836669" cy="44582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1542056" y="1860765"/>
            <a:ext cx="3665921" cy="30363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14481" y="1188170"/>
            <a:ext cx="3765746" cy="2264703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</a:t>
            </a:r>
          </a:p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14"/>
          <p:cNvGrpSpPr/>
          <p:nvPr/>
        </p:nvGrpSpPr>
        <p:grpSpPr>
          <a:xfrm>
            <a:off x="2896431" y="-43134"/>
            <a:ext cx="6015557" cy="889296"/>
            <a:chOff x="2511715" y="335043"/>
            <a:chExt cx="803516" cy="820619"/>
          </a:xfrm>
        </p:grpSpPr>
        <p:sp>
          <p:nvSpPr>
            <p:cNvPr id="16" name="15"/>
            <p:cNvSpPr/>
            <p:nvPr/>
          </p:nvSpPr>
          <p:spPr>
            <a:xfrm>
              <a:off x="2511715" y="335043"/>
              <a:ext cx="803516" cy="82061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4000">
                <a:solidFill>
                  <a:srgbClr val="3992B5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28203" y="452206"/>
              <a:ext cx="762098" cy="58742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4000" spc="300" dirty="0">
                  <a:solidFill>
                    <a:srgbClr val="FFFFFF"/>
                  </a:solidFill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Ngôi trường của em</a:t>
              </a:r>
              <a:endParaRPr lang="zh-CN" altLang="en-US" sz="4000" spc="300" dirty="0">
                <a:solidFill>
                  <a:srgbClr val="FFFFFF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92" y="880852"/>
            <a:ext cx="11052871" cy="4845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6977" y="5950421"/>
            <a:ext cx="4998484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199" y="5976211"/>
            <a:ext cx="11364008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11-2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600" y="250825"/>
            <a:ext cx="10168890" cy="6355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2183835" y="343186"/>
            <a:ext cx="8147517" cy="3688099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054" t="50000" r="12665" b="19010"/>
          <a:stretch/>
        </p:blipFill>
        <p:spPr>
          <a:xfrm>
            <a:off x="0" y="4533900"/>
            <a:ext cx="12192000" cy="2266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2" y="0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12115" y="144314"/>
            <a:ext cx="11228070" cy="1227381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11: Cái trống trường em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766059" y="1951844"/>
            <a:ext cx="7578943" cy="3412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69" y="715323"/>
            <a:ext cx="9721755" cy="42475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060812" y="5318438"/>
            <a:ext cx="7970292" cy="11969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......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87EA48A-CC2E-4672-B04D-C6C8D5FE1DC9}"/>
              </a:ext>
            </a:extLst>
          </p:cNvPr>
          <p:cNvGrpSpPr/>
          <p:nvPr/>
        </p:nvGrpSpPr>
        <p:grpSpPr>
          <a:xfrm>
            <a:off x="3218956" y="5871845"/>
            <a:ext cx="5203190" cy="768350"/>
            <a:chOff x="708943" y="6033135"/>
            <a:chExt cx="5825836" cy="768350"/>
          </a:xfrm>
        </p:grpSpPr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19B72960-5738-47AF-831A-C25BE535143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20">
              <a:extLst>
                <a:ext uri="{FF2B5EF4-FFF2-40B4-BE49-F238E27FC236}">
                  <a16:creationId xmlns:a16="http://schemas.microsoft.com/office/drawing/2014/main" id="{9C07137F-9A6D-42B4-A7BE-484D033E43D4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mẫu</a:t>
              </a:r>
              <a:endParaRPr lang="en-US" sz="4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6163945" y="1252855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184449" y="11547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926630" y="169805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804406" y="21981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530978" y="26006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435900" y="35900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457805" y="407739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769150" y="451747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692950" y="506099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217025" y="11567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766126" y="16656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602307" y="21777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9294285" y="25883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9413526" y="351476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0442789" y="40300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9293225" y="44701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699232" y="49446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iền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ằm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ặng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ẫ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ĩ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iêng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490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1028</Words>
  <Application>Microsoft Office PowerPoint</Application>
  <PresentationFormat>Widescreen</PresentationFormat>
  <Paragraphs>220</Paragraphs>
  <Slides>35</Slides>
  <Notes>15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35</vt:i4>
      </vt:variant>
    </vt:vector>
  </HeadingPairs>
  <TitlesOfParts>
    <vt:vector size="50" baseType="lpstr">
      <vt:lpstr>HP001 4 hàng</vt:lpstr>
      <vt:lpstr>Calibri</vt:lpstr>
      <vt:lpstr>Times New Roman</vt:lpstr>
      <vt:lpstr>Arial</vt:lpstr>
      <vt:lpstr>等线</vt:lpstr>
      <vt:lpstr>Calibri Light</vt:lpstr>
      <vt:lpstr>Microsoft YaHei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7_Office Theme</vt:lpstr>
      <vt:lpstr>1_Office Theme</vt:lpstr>
      <vt:lpstr>BÀI 11: CÁI TRỐNG TRƯỜNG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Từ khó:</vt:lpstr>
      <vt:lpstr>PowerPoint Presentation</vt:lpstr>
      <vt:lpstr>Luyện đọc câu.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Những từ nào dưới đây nói về trống trường như nói về con người?</vt:lpstr>
      <vt:lpstr>2. Nói và đáp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Administrator</dc:creator>
  <cp:lastModifiedBy>Lenovo</cp:lastModifiedBy>
  <cp:revision>47</cp:revision>
  <dcterms:created xsi:type="dcterms:W3CDTF">2021-05-24T09:52:12Z</dcterms:created>
  <dcterms:modified xsi:type="dcterms:W3CDTF">2021-07-14T06:59:51Z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