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88" r:id="rId3"/>
    <p:sldId id="293" r:id="rId4"/>
    <p:sldId id="290" r:id="rId5"/>
    <p:sldId id="296" r:id="rId6"/>
    <p:sldId id="297" r:id="rId7"/>
    <p:sldId id="298" r:id="rId8"/>
    <p:sldId id="295" r:id="rId9"/>
    <p:sldId id="292" r:id="rId10"/>
    <p:sldId id="291" r:id="rId11"/>
  </p:sldIdLst>
  <p:sldSz cx="12192000" cy="6858000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Calibri Light" panose="020F0302020204030204" pitchFamily="34" charset="0"/>
      <p:regular r:id="rId16"/>
      <p:italic r:id="rId17"/>
    </p:embeddedFont>
    <p:embeddedFont>
      <p:font typeface="HP001 4 hàng" panose="020B0603050302020204" pitchFamily="34" charset="0"/>
      <p:regular r:id="rId18"/>
      <p:bold r:id="rId19"/>
    </p:embeddedFont>
    <p:embeddedFont>
      <p:font typeface="UTM Avo" panose="02040603050506020204" pitchFamily="18" charset="0"/>
      <p:regular r:id="rId20"/>
      <p:bold r:id="rId21"/>
      <p:italic r:id="rId22"/>
      <p:boldItalic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08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323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64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725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60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672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342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876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757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406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479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91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FEFD8-2151-478C-9C1C-0545885223F3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450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5.jpg"/><Relationship Id="rId7" Type="http://schemas.openxmlformats.org/officeDocument/2006/relationships/image" Target="../media/image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60466" y="331649"/>
            <a:ext cx="75071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chemeClr val="accent1"/>
                </a:solidFill>
                <a:latin typeface="UTM Avo" panose="02040603050506020204" pitchFamily="18" charset="0"/>
              </a:rPr>
              <a:t>Chào</a:t>
            </a:r>
            <a:r>
              <a:rPr lang="en-US" sz="5400" b="1" dirty="0">
                <a:solidFill>
                  <a:schemeClr val="accent1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 err="1">
                <a:solidFill>
                  <a:schemeClr val="accent1"/>
                </a:solidFill>
                <a:latin typeface="UTM Avo" panose="02040603050506020204" pitchFamily="18" charset="0"/>
              </a:rPr>
              <a:t>mừng</a:t>
            </a:r>
            <a:r>
              <a:rPr lang="en-US" sz="5400" b="1" dirty="0">
                <a:solidFill>
                  <a:schemeClr val="accent1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 err="1">
                <a:solidFill>
                  <a:schemeClr val="accent1"/>
                </a:solidFill>
                <a:latin typeface="UTM Avo" panose="02040603050506020204" pitchFamily="18" charset="0"/>
              </a:rPr>
              <a:t>các</a:t>
            </a:r>
            <a:r>
              <a:rPr lang="en-US" sz="5400" b="1" dirty="0">
                <a:solidFill>
                  <a:schemeClr val="accent1"/>
                </a:solidFill>
                <a:latin typeface="UTM Avo" panose="02040603050506020204" pitchFamily="18" charset="0"/>
              </a:rPr>
              <a:t> con </a:t>
            </a:r>
            <a:r>
              <a:rPr lang="en-US" sz="5400" b="1" dirty="0" err="1">
                <a:solidFill>
                  <a:schemeClr val="accent1"/>
                </a:solidFill>
                <a:latin typeface="UTM Avo" panose="02040603050506020204" pitchFamily="18" charset="0"/>
              </a:rPr>
              <a:t>đến</a:t>
            </a:r>
            <a:r>
              <a:rPr lang="en-US" sz="5400" b="1" dirty="0">
                <a:solidFill>
                  <a:schemeClr val="accent1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 err="1">
                <a:solidFill>
                  <a:schemeClr val="accent1"/>
                </a:solidFill>
                <a:latin typeface="UTM Avo" panose="02040603050506020204" pitchFamily="18" charset="0"/>
              </a:rPr>
              <a:t>với</a:t>
            </a:r>
            <a:r>
              <a:rPr lang="en-US" sz="5400" b="1" dirty="0">
                <a:solidFill>
                  <a:schemeClr val="accent1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 err="1">
                <a:solidFill>
                  <a:schemeClr val="accent1"/>
                </a:solidFill>
                <a:latin typeface="UTM Avo" panose="02040603050506020204" pitchFamily="18" charset="0"/>
              </a:rPr>
              <a:t>tiết</a:t>
            </a:r>
            <a:r>
              <a:rPr lang="en-US" sz="5400" b="1" dirty="0">
                <a:solidFill>
                  <a:schemeClr val="accent1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 err="1">
                <a:solidFill>
                  <a:schemeClr val="accent1"/>
                </a:solidFill>
                <a:latin typeface="UTM Avo" panose="02040603050506020204" pitchFamily="18" charset="0"/>
              </a:rPr>
              <a:t>Toán</a:t>
            </a:r>
            <a:endParaRPr lang="en-US" sz="5400" b="1" dirty="0">
              <a:solidFill>
                <a:schemeClr val="accent1"/>
              </a:solidFill>
              <a:latin typeface="UTM Avo" panose="0204060305050602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23540" y="2085975"/>
            <a:ext cx="786510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5400" b="1">
                <a:solidFill>
                  <a:srgbClr val="C00000"/>
                </a:solidFill>
                <a:latin typeface="UTM Avo" panose="02040603050506020204" pitchFamily="18" charset="0"/>
              </a:rPr>
              <a:t>Thực hành </a:t>
            </a:r>
          </a:p>
          <a:p>
            <a:pPr algn="ctr"/>
            <a:r>
              <a:rPr lang="vi-VN" sz="5400" b="1">
                <a:solidFill>
                  <a:srgbClr val="A80873"/>
                </a:solidFill>
                <a:latin typeface="UTM Avo" panose="02040603050506020204" pitchFamily="18" charset="0"/>
              </a:rPr>
              <a:t>cùng</a:t>
            </a:r>
            <a:r>
              <a:rPr lang="vi-VN" sz="5400" b="1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</a:p>
          <a:p>
            <a:pPr algn="ctr"/>
            <a:r>
              <a:rPr lang="vi-VN" sz="5400" b="1">
                <a:solidFill>
                  <a:srgbClr val="00B050"/>
                </a:solidFill>
                <a:latin typeface="UTM Avo" panose="02040603050506020204" pitchFamily="18" charset="0"/>
              </a:rPr>
              <a:t>thẻ Toán học</a:t>
            </a:r>
            <a:endParaRPr lang="en-US" sz="5400" b="1" dirty="0">
              <a:solidFill>
                <a:srgbClr val="00B050"/>
              </a:solidFill>
              <a:latin typeface="UTM Avo" panose="020406030505060202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D92C1A8-9185-8AB7-953F-E35961BCBA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52" y="800100"/>
            <a:ext cx="2055572" cy="12858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F77D16C-36AA-B397-52D4-F3013EABD93A}"/>
              </a:ext>
            </a:extLst>
          </p:cNvPr>
          <p:cNvSpPr txBox="1"/>
          <p:nvPr/>
        </p:nvSpPr>
        <p:spPr>
          <a:xfrm>
            <a:off x="4204448" y="4858870"/>
            <a:ext cx="5650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>
                <a:latin typeface="HP001 4 hàng" panose="020B0603050302020204" pitchFamily="34" charset="0"/>
              </a:rPr>
              <a:t>Giáo viên: Vương Thị Vân Anh </a:t>
            </a:r>
            <a:endParaRPr lang="en-US" sz="2800" b="1"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009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1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AD918E4-8488-AE97-6AB5-FC287647918C}"/>
              </a:ext>
            </a:extLst>
          </p:cNvPr>
          <p:cNvSpPr txBox="1"/>
          <p:nvPr/>
        </p:nvSpPr>
        <p:spPr>
          <a:xfrm>
            <a:off x="3043237" y="3136612"/>
            <a:ext cx="61055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>
                <a:solidFill>
                  <a:srgbClr val="0070C0"/>
                </a:solidFill>
              </a:rPr>
              <a:t>TẠM BIỆT CÁC EM !</a:t>
            </a:r>
            <a:endParaRPr lang="en-US" sz="3200" b="1">
              <a:solidFill>
                <a:srgbClr val="0070C0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B37B5DF-F60A-8BBC-84DB-5895F73492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45" y="609892"/>
            <a:ext cx="1661160" cy="1039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813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AD918E4-8488-AE97-6AB5-FC287647918C}"/>
              </a:ext>
            </a:extLst>
          </p:cNvPr>
          <p:cNvSpPr txBox="1"/>
          <p:nvPr/>
        </p:nvSpPr>
        <p:spPr>
          <a:xfrm>
            <a:off x="2695575" y="897934"/>
            <a:ext cx="61055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>
                <a:solidFill>
                  <a:srgbClr val="0070C0"/>
                </a:solidFill>
              </a:rPr>
              <a:t>KHỞI ĐỘNG</a:t>
            </a:r>
            <a:endParaRPr lang="en-US" sz="3200" b="1">
              <a:solidFill>
                <a:srgbClr val="0070C0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B37B5DF-F60A-8BBC-84DB-5895F734927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45" y="609892"/>
            <a:ext cx="1661160" cy="1039148"/>
          </a:xfrm>
          <a:prstGeom prst="rect">
            <a:avLst/>
          </a:prstGeom>
        </p:spPr>
      </p:pic>
      <p:pic>
        <p:nvPicPr>
          <p:cNvPr id="3" name="VŨ ĐIỆU RỬA TAY TRƯỜNG TIỂU HỌC NGUYỄN HUỆ Q1">
            <a:hlinkClick r:id="" action="ppaction://media"/>
            <a:extLst>
              <a:ext uri="{FF2B5EF4-FFF2-40B4-BE49-F238E27FC236}">
                <a16:creationId xmlns:a16="http://schemas.microsoft.com/office/drawing/2014/main" id="{07797027-3F41-4A9F-5009-62FCD7AD19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856443" y="34245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337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64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AD918E4-8488-AE97-6AB5-FC287647918C}"/>
              </a:ext>
            </a:extLst>
          </p:cNvPr>
          <p:cNvSpPr txBox="1"/>
          <p:nvPr/>
        </p:nvSpPr>
        <p:spPr>
          <a:xfrm>
            <a:off x="2473902" y="694933"/>
            <a:ext cx="61055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>
                <a:solidFill>
                  <a:srgbClr val="0070C0"/>
                </a:solidFill>
              </a:rPr>
              <a:t>ĐỀ XUẤT Ý TƯỞNG VÀ CÁCH LÀM THẺ HỌC TOÁN</a:t>
            </a:r>
            <a:endParaRPr lang="en-US" sz="2800" b="1">
              <a:solidFill>
                <a:srgbClr val="0070C0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B37B5DF-F60A-8BBC-84DB-5895F73492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45" y="609892"/>
            <a:ext cx="1661160" cy="103914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6C78CAC-3890-FEC2-17FA-FFDF295134F1}"/>
              </a:ext>
            </a:extLst>
          </p:cNvPr>
          <p:cNvSpPr txBox="1"/>
          <p:nvPr/>
        </p:nvSpPr>
        <p:spPr>
          <a:xfrm>
            <a:off x="1019174" y="2108097"/>
            <a:ext cx="8540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>
                <a:solidFill>
                  <a:srgbClr val="00B050"/>
                </a:solidFill>
              </a:rPr>
              <a:t>Thảo luận và chia sẻ ý tưởng làm thẻ học Toán</a:t>
            </a:r>
            <a:endParaRPr lang="en-US" sz="2800" b="1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DB76EF-4FC5-C7D2-6D8C-5587DB2A4E69}"/>
              </a:ext>
            </a:extLst>
          </p:cNvPr>
          <p:cNvSpPr txBox="1"/>
          <p:nvPr/>
        </p:nvSpPr>
        <p:spPr>
          <a:xfrm>
            <a:off x="1377141" y="2914334"/>
            <a:ext cx="7824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>
                <a:solidFill>
                  <a:schemeClr val="accent1">
                    <a:lumMod val="50000"/>
                  </a:schemeClr>
                </a:solidFill>
              </a:rPr>
              <a:t>Em sử dụng vật liệu gì để làm thẻ?</a:t>
            </a:r>
            <a:endParaRPr lang="en-US" sz="240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7181E9-D5AF-280A-C255-32E4F73A4EAA}"/>
              </a:ext>
            </a:extLst>
          </p:cNvPr>
          <p:cNvSpPr txBox="1"/>
          <p:nvPr/>
        </p:nvSpPr>
        <p:spPr>
          <a:xfrm>
            <a:off x="1377141" y="3659016"/>
            <a:ext cx="7824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>
                <a:solidFill>
                  <a:schemeClr val="accent1">
                    <a:lumMod val="50000"/>
                  </a:schemeClr>
                </a:solidFill>
              </a:rPr>
              <a:t>Em sử dụng hình gì làm hình biểu diễn?</a:t>
            </a:r>
            <a:endParaRPr lang="en-US" sz="240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5F8571-6621-A031-5683-0002FA065FFE}"/>
              </a:ext>
            </a:extLst>
          </p:cNvPr>
          <p:cNvSpPr txBox="1"/>
          <p:nvPr/>
        </p:nvSpPr>
        <p:spPr>
          <a:xfrm>
            <a:off x="1377141" y="4403698"/>
            <a:ext cx="7824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>
                <a:solidFill>
                  <a:schemeClr val="accent1">
                    <a:lumMod val="50000"/>
                  </a:schemeClr>
                </a:solidFill>
              </a:rPr>
              <a:t>Em dự định làm bao nhiêu thẻ?</a:t>
            </a:r>
            <a:endParaRPr lang="en-US" sz="240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805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D7EA41A-3782-AC2A-FC28-534C8E8AB9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0214" y="3455669"/>
            <a:ext cx="1543050" cy="96323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7FE03AC-D014-D3AD-4F28-654FB6271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6207" y="3509009"/>
            <a:ext cx="1958340" cy="166116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50F3CD2-52AA-3EEF-93AB-6E4463205E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3738" y="3455669"/>
            <a:ext cx="1661160" cy="17145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0717A1D-2583-A8CD-269B-EFB523CE17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705" y="4838781"/>
            <a:ext cx="2217420" cy="35814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3E1A4EB-27C8-209C-CC01-C0EB2B0C509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71" y="3371768"/>
            <a:ext cx="2217612" cy="188230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B1637DA-6106-8CE5-A96D-692706BD7595}"/>
              </a:ext>
            </a:extLst>
          </p:cNvPr>
          <p:cNvSpPr txBox="1"/>
          <p:nvPr/>
        </p:nvSpPr>
        <p:spPr>
          <a:xfrm>
            <a:off x="1251239" y="2505919"/>
            <a:ext cx="6105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>
                <a:solidFill>
                  <a:schemeClr val="accent1">
                    <a:lumMod val="50000"/>
                  </a:schemeClr>
                </a:solidFill>
              </a:rPr>
              <a:t>Giấy màu, bút chì, kéo, thước, bút màu.</a:t>
            </a:r>
            <a:endParaRPr lang="en-US" sz="240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B37B5DF-F60A-8BBC-84DB-5895F734927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45" y="609892"/>
            <a:ext cx="1661160" cy="10391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F1C529F-19CB-BF32-6D0C-F929D61CF863}"/>
              </a:ext>
            </a:extLst>
          </p:cNvPr>
          <p:cNvSpPr txBox="1"/>
          <p:nvPr/>
        </p:nvSpPr>
        <p:spPr>
          <a:xfrm>
            <a:off x="1278949" y="1939194"/>
            <a:ext cx="6311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>
                <a:solidFill>
                  <a:schemeClr val="accent1">
                    <a:lumMod val="50000"/>
                  </a:schemeClr>
                </a:solidFill>
              </a:rPr>
              <a:t>Lựa chọn dụng cụ và vật liệu.</a:t>
            </a:r>
            <a:endParaRPr lang="en-US" sz="240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D8680CC-5812-AA56-4F54-51E2781D97F5}"/>
              </a:ext>
            </a:extLst>
          </p:cNvPr>
          <p:cNvSpPr txBox="1"/>
          <p:nvPr/>
        </p:nvSpPr>
        <p:spPr>
          <a:xfrm>
            <a:off x="2473902" y="694933"/>
            <a:ext cx="61055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>
                <a:solidFill>
                  <a:srgbClr val="0070C0"/>
                </a:solidFill>
              </a:rPr>
              <a:t>ĐỀ XUẤT Ý TƯỞNG VÀ CÁCH LÀM THẺ HỌC TOÁN</a:t>
            </a:r>
            <a:endParaRPr lang="en-US" sz="2800" b="1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7673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2B37B5DF-F60A-8BBC-84DB-5895F73492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45" y="609892"/>
            <a:ext cx="1661160" cy="103914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D98A196-2FE1-382A-BE0C-AE9BE8E67507}"/>
              </a:ext>
            </a:extLst>
          </p:cNvPr>
          <p:cNvSpPr txBox="1"/>
          <p:nvPr/>
        </p:nvSpPr>
        <p:spPr>
          <a:xfrm>
            <a:off x="2695575" y="897934"/>
            <a:ext cx="61055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>
                <a:solidFill>
                  <a:srgbClr val="0070C0"/>
                </a:solidFill>
              </a:rPr>
              <a:t>LÀM THẺ HỌC TOÁN</a:t>
            </a:r>
            <a:endParaRPr lang="en-US" sz="3200" b="1">
              <a:solidFill>
                <a:srgbClr val="0070C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1C529F-19CB-BF32-6D0C-F929D61CF863}"/>
              </a:ext>
            </a:extLst>
          </p:cNvPr>
          <p:cNvSpPr txBox="1"/>
          <p:nvPr/>
        </p:nvSpPr>
        <p:spPr>
          <a:xfrm>
            <a:off x="1012932" y="1952371"/>
            <a:ext cx="12749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>
                <a:solidFill>
                  <a:srgbClr val="FF0000"/>
                </a:solidFill>
              </a:rPr>
              <a:t>Gợi ý</a:t>
            </a:r>
            <a:endParaRPr lang="en-US" sz="2400" b="1">
              <a:solidFill>
                <a:srgbClr val="FF0000"/>
              </a:solidFill>
            </a:endParaRPr>
          </a:p>
        </p:txBody>
      </p:sp>
      <p:sp>
        <p:nvSpPr>
          <p:cNvPr id="5" name="Dodecagon 4">
            <a:extLst>
              <a:ext uri="{FF2B5EF4-FFF2-40B4-BE49-F238E27FC236}">
                <a16:creationId xmlns:a16="http://schemas.microsoft.com/office/drawing/2014/main" id="{5EB56571-1436-1F98-DC02-8915CD6B2592}"/>
              </a:ext>
            </a:extLst>
          </p:cNvPr>
          <p:cNvSpPr/>
          <p:nvPr/>
        </p:nvSpPr>
        <p:spPr>
          <a:xfrm>
            <a:off x="2287905" y="1952371"/>
            <a:ext cx="676968" cy="584775"/>
          </a:xfrm>
          <a:prstGeom prst="dodecagon">
            <a:avLst/>
          </a:prstGeom>
          <a:solidFill>
            <a:schemeClr val="accent6">
              <a:lumMod val="40000"/>
              <a:lumOff val="60000"/>
            </a:schemeClr>
          </a:solidFill>
          <a:ln w="317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>
                <a:solidFill>
                  <a:srgbClr val="002060"/>
                </a:solidFill>
              </a:rPr>
              <a:t>1</a:t>
            </a:r>
            <a:endParaRPr lang="en-US" sz="2400" b="1">
              <a:solidFill>
                <a:srgbClr val="00206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C088E5-979C-0F91-FF5E-67EC008B54F0}"/>
              </a:ext>
            </a:extLst>
          </p:cNvPr>
          <p:cNvSpPr txBox="1"/>
          <p:nvPr/>
        </p:nvSpPr>
        <p:spPr>
          <a:xfrm>
            <a:off x="3234516" y="2075481"/>
            <a:ext cx="7824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>
                <a:solidFill>
                  <a:schemeClr val="accent1">
                    <a:lumMod val="50000"/>
                  </a:schemeClr>
                </a:solidFill>
              </a:rPr>
              <a:t>Tạo thẻ với nhiều hình dạng.</a:t>
            </a:r>
            <a:endParaRPr lang="en-US" sz="240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3752CC36-B496-C3FE-88B8-0A0DF4326EBE}"/>
              </a:ext>
            </a:extLst>
          </p:cNvPr>
          <p:cNvSpPr/>
          <p:nvPr/>
        </p:nvSpPr>
        <p:spPr>
          <a:xfrm>
            <a:off x="1378527" y="2717367"/>
            <a:ext cx="1771649" cy="1470541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6407E90-3D6C-EB70-6CE0-1C8D726DE85F}"/>
              </a:ext>
            </a:extLst>
          </p:cNvPr>
          <p:cNvSpPr/>
          <p:nvPr/>
        </p:nvSpPr>
        <p:spPr>
          <a:xfrm>
            <a:off x="3695701" y="2715225"/>
            <a:ext cx="1695450" cy="1477643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098F46B-9572-BAB4-C3A3-D5230E128A30}"/>
              </a:ext>
            </a:extLst>
          </p:cNvPr>
          <p:cNvSpPr/>
          <p:nvPr/>
        </p:nvSpPr>
        <p:spPr>
          <a:xfrm>
            <a:off x="6176964" y="2715225"/>
            <a:ext cx="1462086" cy="14275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entagon 11">
            <a:extLst>
              <a:ext uri="{FF2B5EF4-FFF2-40B4-BE49-F238E27FC236}">
                <a16:creationId xmlns:a16="http://schemas.microsoft.com/office/drawing/2014/main" id="{ED3C1827-53EE-D9E0-F5A3-418A0D5E9C01}"/>
              </a:ext>
            </a:extLst>
          </p:cNvPr>
          <p:cNvSpPr/>
          <p:nvPr/>
        </p:nvSpPr>
        <p:spPr>
          <a:xfrm>
            <a:off x="8159481" y="3129918"/>
            <a:ext cx="1600200" cy="1564901"/>
          </a:xfrm>
          <a:prstGeom prst="pentagon">
            <a:avLst/>
          </a:prstGeom>
          <a:solidFill>
            <a:schemeClr val="accent4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Heart 12">
            <a:extLst>
              <a:ext uri="{FF2B5EF4-FFF2-40B4-BE49-F238E27FC236}">
                <a16:creationId xmlns:a16="http://schemas.microsoft.com/office/drawing/2014/main" id="{A1A97A02-8E1B-879C-1D34-25B82458415A}"/>
              </a:ext>
            </a:extLst>
          </p:cNvPr>
          <p:cNvSpPr/>
          <p:nvPr/>
        </p:nvSpPr>
        <p:spPr>
          <a:xfrm>
            <a:off x="2800351" y="4491239"/>
            <a:ext cx="2203718" cy="1557320"/>
          </a:xfrm>
          <a:prstGeom prst="heart">
            <a:avLst/>
          </a:prstGeom>
          <a:solidFill>
            <a:schemeClr val="accent4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rapezoid 13">
            <a:extLst>
              <a:ext uri="{FF2B5EF4-FFF2-40B4-BE49-F238E27FC236}">
                <a16:creationId xmlns:a16="http://schemas.microsoft.com/office/drawing/2014/main" id="{831A1B48-26E5-0715-6451-6F1E17E23B96}"/>
              </a:ext>
            </a:extLst>
          </p:cNvPr>
          <p:cNvSpPr/>
          <p:nvPr/>
        </p:nvSpPr>
        <p:spPr>
          <a:xfrm>
            <a:off x="6096000" y="4577589"/>
            <a:ext cx="1771650" cy="1384620"/>
          </a:xfrm>
          <a:prstGeom prst="trapezoid">
            <a:avLst/>
          </a:prstGeom>
          <a:solidFill>
            <a:schemeClr val="accent4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669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7" grpId="0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2B37B5DF-F60A-8BBC-84DB-5895F73492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45" y="609892"/>
            <a:ext cx="1661160" cy="103914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D98A196-2FE1-382A-BE0C-AE9BE8E67507}"/>
              </a:ext>
            </a:extLst>
          </p:cNvPr>
          <p:cNvSpPr txBox="1"/>
          <p:nvPr/>
        </p:nvSpPr>
        <p:spPr>
          <a:xfrm>
            <a:off x="2695575" y="897934"/>
            <a:ext cx="61055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>
                <a:solidFill>
                  <a:srgbClr val="0070C0"/>
                </a:solidFill>
              </a:rPr>
              <a:t>LÀM THẺ HỌC TOÁN</a:t>
            </a:r>
            <a:endParaRPr lang="en-US" sz="3200" b="1">
              <a:solidFill>
                <a:srgbClr val="0070C0"/>
              </a:solidFill>
            </a:endParaRPr>
          </a:p>
        </p:txBody>
      </p:sp>
      <p:sp>
        <p:nvSpPr>
          <p:cNvPr id="5" name="Dodecagon 4">
            <a:extLst>
              <a:ext uri="{FF2B5EF4-FFF2-40B4-BE49-F238E27FC236}">
                <a16:creationId xmlns:a16="http://schemas.microsoft.com/office/drawing/2014/main" id="{5EB56571-1436-1F98-DC02-8915CD6B2592}"/>
              </a:ext>
            </a:extLst>
          </p:cNvPr>
          <p:cNvSpPr/>
          <p:nvPr/>
        </p:nvSpPr>
        <p:spPr>
          <a:xfrm>
            <a:off x="2287905" y="1952371"/>
            <a:ext cx="676968" cy="584775"/>
          </a:xfrm>
          <a:prstGeom prst="dodecagon">
            <a:avLst/>
          </a:prstGeom>
          <a:solidFill>
            <a:schemeClr val="accent6">
              <a:lumMod val="40000"/>
              <a:lumOff val="60000"/>
            </a:schemeClr>
          </a:solidFill>
          <a:ln w="317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>
                <a:solidFill>
                  <a:srgbClr val="002060"/>
                </a:solidFill>
              </a:rPr>
              <a:t>2</a:t>
            </a:r>
            <a:endParaRPr lang="en-US" sz="2400" b="1">
              <a:solidFill>
                <a:srgbClr val="00206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C088E5-979C-0F91-FF5E-67EC008B54F0}"/>
              </a:ext>
            </a:extLst>
          </p:cNvPr>
          <p:cNvSpPr txBox="1"/>
          <p:nvPr/>
        </p:nvSpPr>
        <p:spPr>
          <a:xfrm>
            <a:off x="3234516" y="2075481"/>
            <a:ext cx="7824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>
                <a:solidFill>
                  <a:schemeClr val="accent1">
                    <a:lumMod val="50000"/>
                  </a:schemeClr>
                </a:solidFill>
              </a:rPr>
              <a:t>Viết số, vẽ hoặc dán lên thẻ</a:t>
            </a:r>
            <a:endParaRPr lang="en-US" sz="240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3752CC36-B496-C3FE-88B8-0A0DF4326EBE}"/>
              </a:ext>
            </a:extLst>
          </p:cNvPr>
          <p:cNvSpPr/>
          <p:nvPr/>
        </p:nvSpPr>
        <p:spPr>
          <a:xfrm>
            <a:off x="1378527" y="2717367"/>
            <a:ext cx="1771649" cy="1470541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400">
                <a:solidFill>
                  <a:srgbClr val="7030A0"/>
                </a:solidFill>
              </a:rPr>
              <a:t>10</a:t>
            </a:r>
            <a:endParaRPr lang="en-US" sz="4400">
              <a:solidFill>
                <a:srgbClr val="7030A0"/>
              </a:solidFill>
            </a:endParaRPr>
          </a:p>
        </p:txBody>
      </p:sp>
      <p:sp>
        <p:nvSpPr>
          <p:cNvPr id="13" name="Heart 12">
            <a:extLst>
              <a:ext uri="{FF2B5EF4-FFF2-40B4-BE49-F238E27FC236}">
                <a16:creationId xmlns:a16="http://schemas.microsoft.com/office/drawing/2014/main" id="{A1A97A02-8E1B-879C-1D34-25B82458415A}"/>
              </a:ext>
            </a:extLst>
          </p:cNvPr>
          <p:cNvSpPr/>
          <p:nvPr/>
        </p:nvSpPr>
        <p:spPr>
          <a:xfrm>
            <a:off x="2927656" y="4491239"/>
            <a:ext cx="2203718" cy="1557320"/>
          </a:xfrm>
          <a:prstGeom prst="heart">
            <a:avLst/>
          </a:prstGeom>
          <a:solidFill>
            <a:schemeClr val="accent4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400">
                <a:solidFill>
                  <a:srgbClr val="7030A0"/>
                </a:solidFill>
              </a:rPr>
              <a:t>8</a:t>
            </a:r>
            <a:endParaRPr lang="en-US" sz="4400">
              <a:solidFill>
                <a:srgbClr val="7030A0"/>
              </a:solidFill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39557B1-1573-E021-3E56-F891D2D45508}"/>
              </a:ext>
            </a:extLst>
          </p:cNvPr>
          <p:cNvGrpSpPr/>
          <p:nvPr/>
        </p:nvGrpSpPr>
        <p:grpSpPr>
          <a:xfrm>
            <a:off x="6096000" y="4577589"/>
            <a:ext cx="1771650" cy="1384620"/>
            <a:chOff x="6096000" y="4577589"/>
            <a:chExt cx="1771650" cy="1384620"/>
          </a:xfrm>
        </p:grpSpPr>
        <p:sp>
          <p:nvSpPr>
            <p:cNvPr id="14" name="Trapezoid 13">
              <a:extLst>
                <a:ext uri="{FF2B5EF4-FFF2-40B4-BE49-F238E27FC236}">
                  <a16:creationId xmlns:a16="http://schemas.microsoft.com/office/drawing/2014/main" id="{831A1B48-26E5-0715-6451-6F1E17E23B96}"/>
                </a:ext>
              </a:extLst>
            </p:cNvPr>
            <p:cNvSpPr/>
            <p:nvPr/>
          </p:nvSpPr>
          <p:spPr>
            <a:xfrm>
              <a:off x="6096000" y="4577589"/>
              <a:ext cx="1771650" cy="1384620"/>
            </a:xfrm>
            <a:prstGeom prst="trapezoid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90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E68B376-9C19-4F4D-C32E-5F1E016F0C90}"/>
                </a:ext>
              </a:extLst>
            </p:cNvPr>
            <p:cNvSpPr/>
            <p:nvPr/>
          </p:nvSpPr>
          <p:spPr>
            <a:xfrm>
              <a:off x="6615112" y="4810125"/>
              <a:ext cx="252413" cy="23812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94F3BE59-BFE4-EBCA-BB45-8AA180E234E3}"/>
                </a:ext>
              </a:extLst>
            </p:cNvPr>
            <p:cNvSpPr/>
            <p:nvPr/>
          </p:nvSpPr>
          <p:spPr>
            <a:xfrm>
              <a:off x="6402097" y="5227678"/>
              <a:ext cx="252413" cy="23812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7218BB1E-49A8-FE42-71BB-DE5C4C0A38B2}"/>
                </a:ext>
              </a:extLst>
            </p:cNvPr>
            <p:cNvSpPr/>
            <p:nvPr/>
          </p:nvSpPr>
          <p:spPr>
            <a:xfrm>
              <a:off x="7115174" y="4832511"/>
              <a:ext cx="252413" cy="23812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C27C960-EF59-6B1B-A884-2BB62077C35A}"/>
                </a:ext>
              </a:extLst>
            </p:cNvPr>
            <p:cNvSpPr/>
            <p:nvPr/>
          </p:nvSpPr>
          <p:spPr>
            <a:xfrm>
              <a:off x="6624637" y="5597435"/>
              <a:ext cx="252413" cy="23812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F26805DE-BDE2-51A7-E55E-E9695068861E}"/>
                </a:ext>
              </a:extLst>
            </p:cNvPr>
            <p:cNvSpPr/>
            <p:nvPr/>
          </p:nvSpPr>
          <p:spPr>
            <a:xfrm>
              <a:off x="7146780" y="5622804"/>
              <a:ext cx="252413" cy="23812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B365945-B256-6A1F-9E9A-ED25E4924F05}"/>
                </a:ext>
              </a:extLst>
            </p:cNvPr>
            <p:cNvSpPr/>
            <p:nvPr/>
          </p:nvSpPr>
          <p:spPr>
            <a:xfrm>
              <a:off x="7352639" y="5206495"/>
              <a:ext cx="252413" cy="23812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D4CD0852-DD43-E5F0-0DA1-65087FB68EF6}"/>
                </a:ext>
              </a:extLst>
            </p:cNvPr>
            <p:cNvSpPr/>
            <p:nvPr/>
          </p:nvSpPr>
          <p:spPr>
            <a:xfrm>
              <a:off x="6882460" y="5206495"/>
              <a:ext cx="252413" cy="23812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0BA1540-6C86-D37D-49A5-5387939C47FB}"/>
              </a:ext>
            </a:extLst>
          </p:cNvPr>
          <p:cNvGrpSpPr/>
          <p:nvPr/>
        </p:nvGrpSpPr>
        <p:grpSpPr>
          <a:xfrm>
            <a:off x="6207919" y="2640116"/>
            <a:ext cx="1462086" cy="1427550"/>
            <a:chOff x="6207919" y="2640116"/>
            <a:chExt cx="1462086" cy="142755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098F46B-9572-BAB4-C3A3-D5230E128A30}"/>
                </a:ext>
              </a:extLst>
            </p:cNvPr>
            <p:cNvSpPr/>
            <p:nvPr/>
          </p:nvSpPr>
          <p:spPr>
            <a:xfrm>
              <a:off x="6207919" y="2640116"/>
              <a:ext cx="1462086" cy="142755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90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Star: 5 Points 5">
              <a:extLst>
                <a:ext uri="{FF2B5EF4-FFF2-40B4-BE49-F238E27FC236}">
                  <a16:creationId xmlns:a16="http://schemas.microsoft.com/office/drawing/2014/main" id="{8FAAEED7-3C31-81C2-7DCF-582DBE49289A}"/>
                </a:ext>
              </a:extLst>
            </p:cNvPr>
            <p:cNvSpPr/>
            <p:nvPr/>
          </p:nvSpPr>
          <p:spPr>
            <a:xfrm>
              <a:off x="6457950" y="3028950"/>
              <a:ext cx="314325" cy="266700"/>
            </a:xfrm>
            <a:prstGeom prst="star5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Star: 5 Points 25">
              <a:extLst>
                <a:ext uri="{FF2B5EF4-FFF2-40B4-BE49-F238E27FC236}">
                  <a16:creationId xmlns:a16="http://schemas.microsoft.com/office/drawing/2014/main" id="{871EA45D-2447-AECF-3B22-587938BEAB34}"/>
                </a:ext>
              </a:extLst>
            </p:cNvPr>
            <p:cNvSpPr/>
            <p:nvPr/>
          </p:nvSpPr>
          <p:spPr>
            <a:xfrm>
              <a:off x="6624637" y="3523152"/>
              <a:ext cx="314325" cy="266700"/>
            </a:xfrm>
            <a:prstGeom prst="star5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Star: 5 Points 26">
              <a:extLst>
                <a:ext uri="{FF2B5EF4-FFF2-40B4-BE49-F238E27FC236}">
                  <a16:creationId xmlns:a16="http://schemas.microsoft.com/office/drawing/2014/main" id="{0E0FEA92-F004-D792-2D61-93222A271635}"/>
                </a:ext>
              </a:extLst>
            </p:cNvPr>
            <p:cNvSpPr/>
            <p:nvPr/>
          </p:nvSpPr>
          <p:spPr>
            <a:xfrm>
              <a:off x="7048500" y="3142965"/>
              <a:ext cx="314325" cy="266700"/>
            </a:xfrm>
            <a:prstGeom prst="star5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A69A60C-4AA9-0B6A-0E51-E537FED650DD}"/>
              </a:ext>
            </a:extLst>
          </p:cNvPr>
          <p:cNvGrpSpPr/>
          <p:nvPr/>
        </p:nvGrpSpPr>
        <p:grpSpPr>
          <a:xfrm>
            <a:off x="3813040" y="2670843"/>
            <a:ext cx="1695450" cy="1477643"/>
            <a:chOff x="3740691" y="2583735"/>
            <a:chExt cx="1695450" cy="1477643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6407E90-3D6C-EB70-6CE0-1C8D726DE85F}"/>
                </a:ext>
              </a:extLst>
            </p:cNvPr>
            <p:cNvSpPr/>
            <p:nvPr/>
          </p:nvSpPr>
          <p:spPr>
            <a:xfrm>
              <a:off x="3740691" y="2583735"/>
              <a:ext cx="1695450" cy="1477643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90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Heart 16">
              <a:extLst>
                <a:ext uri="{FF2B5EF4-FFF2-40B4-BE49-F238E27FC236}">
                  <a16:creationId xmlns:a16="http://schemas.microsoft.com/office/drawing/2014/main" id="{53D6F7E5-7FBA-A377-048C-9744697642C1}"/>
                </a:ext>
              </a:extLst>
            </p:cNvPr>
            <p:cNvSpPr/>
            <p:nvPr/>
          </p:nvSpPr>
          <p:spPr>
            <a:xfrm>
              <a:off x="4609003" y="2967007"/>
              <a:ext cx="247650" cy="321084"/>
            </a:xfrm>
            <a:prstGeom prst="hear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Heart 27">
              <a:extLst>
                <a:ext uri="{FF2B5EF4-FFF2-40B4-BE49-F238E27FC236}">
                  <a16:creationId xmlns:a16="http://schemas.microsoft.com/office/drawing/2014/main" id="{4C30A894-0369-3732-635D-048C5DF677B6}"/>
                </a:ext>
              </a:extLst>
            </p:cNvPr>
            <p:cNvSpPr/>
            <p:nvPr/>
          </p:nvSpPr>
          <p:spPr>
            <a:xfrm>
              <a:off x="4114767" y="3135921"/>
              <a:ext cx="247650" cy="321084"/>
            </a:xfrm>
            <a:prstGeom prst="hear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Heart 28">
              <a:extLst>
                <a:ext uri="{FF2B5EF4-FFF2-40B4-BE49-F238E27FC236}">
                  <a16:creationId xmlns:a16="http://schemas.microsoft.com/office/drawing/2014/main" id="{38E90B74-2B27-B540-D4B5-32A998C44D5E}"/>
                </a:ext>
              </a:extLst>
            </p:cNvPr>
            <p:cNvSpPr/>
            <p:nvPr/>
          </p:nvSpPr>
          <p:spPr>
            <a:xfrm>
              <a:off x="4464591" y="3523152"/>
              <a:ext cx="247650" cy="321084"/>
            </a:xfrm>
            <a:prstGeom prst="hear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Heart 29">
              <a:extLst>
                <a:ext uri="{FF2B5EF4-FFF2-40B4-BE49-F238E27FC236}">
                  <a16:creationId xmlns:a16="http://schemas.microsoft.com/office/drawing/2014/main" id="{99B1EA32-169C-374E-DA9B-985500299834}"/>
                </a:ext>
              </a:extLst>
            </p:cNvPr>
            <p:cNvSpPr/>
            <p:nvPr/>
          </p:nvSpPr>
          <p:spPr>
            <a:xfrm>
              <a:off x="4912264" y="3313881"/>
              <a:ext cx="247650" cy="321084"/>
            </a:xfrm>
            <a:prstGeom prst="hear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CFDEB82-2524-2181-1DCB-C28C42BF1FCA}"/>
              </a:ext>
            </a:extLst>
          </p:cNvPr>
          <p:cNvGrpSpPr/>
          <p:nvPr/>
        </p:nvGrpSpPr>
        <p:grpSpPr>
          <a:xfrm>
            <a:off x="8159481" y="3129918"/>
            <a:ext cx="1600200" cy="1564901"/>
            <a:chOff x="8159481" y="3129918"/>
            <a:chExt cx="1600200" cy="1564901"/>
          </a:xfrm>
        </p:grpSpPr>
        <p:sp>
          <p:nvSpPr>
            <p:cNvPr id="12" name="Pentagon 11">
              <a:extLst>
                <a:ext uri="{FF2B5EF4-FFF2-40B4-BE49-F238E27FC236}">
                  <a16:creationId xmlns:a16="http://schemas.microsoft.com/office/drawing/2014/main" id="{ED3C1827-53EE-D9E0-F5A3-418A0D5E9C01}"/>
                </a:ext>
              </a:extLst>
            </p:cNvPr>
            <p:cNvSpPr/>
            <p:nvPr/>
          </p:nvSpPr>
          <p:spPr>
            <a:xfrm>
              <a:off x="8159481" y="3129918"/>
              <a:ext cx="1600200" cy="1564901"/>
            </a:xfrm>
            <a:prstGeom prst="pentagon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90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Smiley Face 30">
              <a:extLst>
                <a:ext uri="{FF2B5EF4-FFF2-40B4-BE49-F238E27FC236}">
                  <a16:creationId xmlns:a16="http://schemas.microsoft.com/office/drawing/2014/main" id="{23C67A70-D07C-D18D-CDE8-28F3F7185F1D}"/>
                </a:ext>
              </a:extLst>
            </p:cNvPr>
            <p:cNvSpPr/>
            <p:nvPr/>
          </p:nvSpPr>
          <p:spPr>
            <a:xfrm>
              <a:off x="8696326" y="3676793"/>
              <a:ext cx="461996" cy="524973"/>
            </a:xfrm>
            <a:prstGeom prst="smileyFac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30115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2B37B5DF-F60A-8BBC-84DB-5895F73492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45" y="609892"/>
            <a:ext cx="1661160" cy="103914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D98A196-2FE1-382A-BE0C-AE9BE8E67507}"/>
              </a:ext>
            </a:extLst>
          </p:cNvPr>
          <p:cNvSpPr txBox="1"/>
          <p:nvPr/>
        </p:nvSpPr>
        <p:spPr>
          <a:xfrm>
            <a:off x="2695575" y="897934"/>
            <a:ext cx="61055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>
                <a:solidFill>
                  <a:srgbClr val="0070C0"/>
                </a:solidFill>
              </a:rPr>
              <a:t>LÀM THẺ HỌC TOÁN</a:t>
            </a:r>
            <a:endParaRPr lang="en-US" sz="3200" b="1">
              <a:solidFill>
                <a:srgbClr val="0070C0"/>
              </a:solidFill>
            </a:endParaRPr>
          </a:p>
        </p:txBody>
      </p:sp>
      <p:sp>
        <p:nvSpPr>
          <p:cNvPr id="5" name="Dodecagon 4">
            <a:extLst>
              <a:ext uri="{FF2B5EF4-FFF2-40B4-BE49-F238E27FC236}">
                <a16:creationId xmlns:a16="http://schemas.microsoft.com/office/drawing/2014/main" id="{5EB56571-1436-1F98-DC02-8915CD6B2592}"/>
              </a:ext>
            </a:extLst>
          </p:cNvPr>
          <p:cNvSpPr/>
          <p:nvPr/>
        </p:nvSpPr>
        <p:spPr>
          <a:xfrm>
            <a:off x="2287905" y="1952371"/>
            <a:ext cx="676968" cy="584775"/>
          </a:xfrm>
          <a:prstGeom prst="dodecagon">
            <a:avLst/>
          </a:prstGeom>
          <a:solidFill>
            <a:schemeClr val="accent6">
              <a:lumMod val="40000"/>
              <a:lumOff val="60000"/>
            </a:schemeClr>
          </a:solidFill>
          <a:ln w="317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>
                <a:solidFill>
                  <a:srgbClr val="002060"/>
                </a:solidFill>
              </a:rPr>
              <a:t>3</a:t>
            </a:r>
            <a:endParaRPr lang="en-US" sz="2400" b="1">
              <a:solidFill>
                <a:srgbClr val="00206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C088E5-979C-0F91-FF5E-67EC008B54F0}"/>
              </a:ext>
            </a:extLst>
          </p:cNvPr>
          <p:cNvSpPr txBox="1"/>
          <p:nvPr/>
        </p:nvSpPr>
        <p:spPr>
          <a:xfrm>
            <a:off x="3234516" y="2075481"/>
            <a:ext cx="7824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>
                <a:solidFill>
                  <a:schemeClr val="accent1">
                    <a:lumMod val="50000"/>
                  </a:schemeClr>
                </a:solidFill>
              </a:rPr>
              <a:t>Trang trí, hoàn thiện thẻ</a:t>
            </a:r>
            <a:endParaRPr lang="en-US" sz="240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932511-4E9D-4C66-2220-1F7E3656D3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3725" y="2614571"/>
            <a:ext cx="4333875" cy="3079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758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2B37B5DF-F60A-8BBC-84DB-5895F73492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45" y="609892"/>
            <a:ext cx="1661160" cy="103914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D98A196-2FE1-382A-BE0C-AE9BE8E67507}"/>
              </a:ext>
            </a:extLst>
          </p:cNvPr>
          <p:cNvSpPr txBox="1"/>
          <p:nvPr/>
        </p:nvSpPr>
        <p:spPr>
          <a:xfrm>
            <a:off x="2695575" y="897934"/>
            <a:ext cx="61055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>
                <a:solidFill>
                  <a:srgbClr val="0070C0"/>
                </a:solidFill>
              </a:rPr>
              <a:t>LÀM THẺ HỌC TOÁN</a:t>
            </a:r>
            <a:endParaRPr lang="en-US" sz="3200" b="1">
              <a:solidFill>
                <a:srgbClr val="0070C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1C529F-19CB-BF32-6D0C-F929D61CF863}"/>
              </a:ext>
            </a:extLst>
          </p:cNvPr>
          <p:cNvSpPr txBox="1"/>
          <p:nvPr/>
        </p:nvSpPr>
        <p:spPr>
          <a:xfrm>
            <a:off x="1913477" y="1896953"/>
            <a:ext cx="6311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>
                <a:solidFill>
                  <a:schemeClr val="accent1">
                    <a:lumMod val="50000"/>
                  </a:schemeClr>
                </a:solidFill>
              </a:rPr>
              <a:t>Làm thẻ học toán theo cách của nhóm em.</a:t>
            </a:r>
            <a:endParaRPr lang="en-US" sz="240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AFB3A3B-7B4D-AA4C-19D0-2D45CC98B5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7100" y="2772862"/>
            <a:ext cx="4189663" cy="29770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4C00BF3-05FB-2B1E-4CE0-6FDE7E022F9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76999">
            <a:off x="1304363" y="3011339"/>
            <a:ext cx="3042272" cy="227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478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AD918E4-8488-AE97-6AB5-FC287647918C}"/>
              </a:ext>
            </a:extLst>
          </p:cNvPr>
          <p:cNvSpPr txBox="1"/>
          <p:nvPr/>
        </p:nvSpPr>
        <p:spPr>
          <a:xfrm>
            <a:off x="2383155" y="983659"/>
            <a:ext cx="62960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>
                <a:solidFill>
                  <a:srgbClr val="0070C0"/>
                </a:solidFill>
              </a:rPr>
              <a:t>TRÒ CHƠI “AI NHIỀU THẺ HƠN”</a:t>
            </a:r>
            <a:endParaRPr lang="en-US" sz="2800" b="1">
              <a:solidFill>
                <a:srgbClr val="0070C0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B37B5DF-F60A-8BBC-84DB-5895F73492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45" y="609892"/>
            <a:ext cx="1661160" cy="103914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823D480-0C15-FA94-4A19-0428B5CA0A1C}"/>
              </a:ext>
            </a:extLst>
          </p:cNvPr>
          <p:cNvSpPr txBox="1"/>
          <p:nvPr/>
        </p:nvSpPr>
        <p:spPr>
          <a:xfrm>
            <a:off x="1163783" y="1898072"/>
            <a:ext cx="1661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>
                <a:solidFill>
                  <a:srgbClr val="FF0000"/>
                </a:solidFill>
              </a:rPr>
              <a:t>Luật chơi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DAAB7E-9350-6B8A-3259-2A8474B5EE6F}"/>
              </a:ext>
            </a:extLst>
          </p:cNvPr>
          <p:cNvSpPr txBox="1"/>
          <p:nvPr/>
        </p:nvSpPr>
        <p:spPr>
          <a:xfrm>
            <a:off x="1009650" y="2576989"/>
            <a:ext cx="3590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>
                <a:solidFill>
                  <a:schemeClr val="accent1">
                    <a:lumMod val="50000"/>
                  </a:schemeClr>
                </a:solidFill>
              </a:rPr>
              <a:t>Chơi theo nhóm, mỗi nhóm 5 thẻ tùy chọn.</a:t>
            </a:r>
            <a:endParaRPr lang="en-US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32DEE5-73FC-1130-ED75-272F54EEF11E}"/>
              </a:ext>
            </a:extLst>
          </p:cNvPr>
          <p:cNvSpPr txBox="1"/>
          <p:nvPr/>
        </p:nvSpPr>
        <p:spPr>
          <a:xfrm>
            <a:off x="1029480" y="3504938"/>
            <a:ext cx="3590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>
                <a:solidFill>
                  <a:schemeClr val="accent1">
                    <a:lumMod val="50000"/>
                  </a:schemeClr>
                </a:solidFill>
              </a:rPr>
              <a:t>Hai nhóm để chung thẻ và úp tất cả thẻ xuống.</a:t>
            </a:r>
            <a:endParaRPr lang="en-US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618FB7-A3DF-D928-FCCF-094D8F9AEC62}"/>
              </a:ext>
            </a:extLst>
          </p:cNvPr>
          <p:cNvSpPr txBox="1"/>
          <p:nvPr/>
        </p:nvSpPr>
        <p:spPr>
          <a:xfrm>
            <a:off x="1009649" y="4493048"/>
            <a:ext cx="35909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>
                <a:solidFill>
                  <a:schemeClr val="accent1">
                    <a:lumMod val="50000"/>
                  </a:schemeClr>
                </a:solidFill>
              </a:rPr>
              <a:t>Mỗi bạn trong nhóm chọn 1 thẻ, cùng lật thẻ, bạn nào có thẻ nhiều hình hoặc số lớn hơn thì nhận được cả hai thẻ</a:t>
            </a:r>
            <a:endParaRPr lang="en-US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D08B66D-AD17-404E-E3FE-BD550CCF2E26}"/>
              </a:ext>
            </a:extLst>
          </p:cNvPr>
          <p:cNvSpPr txBox="1"/>
          <p:nvPr/>
        </p:nvSpPr>
        <p:spPr>
          <a:xfrm>
            <a:off x="5887783" y="2665652"/>
            <a:ext cx="3590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>
                <a:solidFill>
                  <a:schemeClr val="accent1">
                    <a:lumMod val="50000"/>
                  </a:schemeClr>
                </a:solidFill>
              </a:rPr>
              <a:t>Nếu hai thẻ có cùng số lượng hình bằng nhau thì mỗi bạn sẽ được một thẻ.</a:t>
            </a:r>
            <a:endParaRPr lang="en-US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F6649B-D817-49B1-4940-8BC562CD90ED}"/>
              </a:ext>
            </a:extLst>
          </p:cNvPr>
          <p:cNvSpPr txBox="1"/>
          <p:nvPr/>
        </p:nvSpPr>
        <p:spPr>
          <a:xfrm>
            <a:off x="5887783" y="4286090"/>
            <a:ext cx="3590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>
                <a:solidFill>
                  <a:schemeClr val="accent1">
                    <a:lumMod val="50000"/>
                  </a:schemeClr>
                </a:solidFill>
              </a:rPr>
              <a:t> Sau 5 lần chơi, nhóm nào có nhiều thẻ hơn sẽ dành chiến thắng.</a:t>
            </a:r>
            <a:endParaRPr lang="en-US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304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739</TotalTime>
  <Words>258</Words>
  <Application>Microsoft Office PowerPoint</Application>
  <PresentationFormat>Widescreen</PresentationFormat>
  <Paragraphs>36</Paragraphs>
  <Slides>10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Calibri Light</vt:lpstr>
      <vt:lpstr>UTM Avo</vt:lpstr>
      <vt:lpstr>HP001 4 hàng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vvxel</dc:creator>
  <cp:lastModifiedBy>ASUS</cp:lastModifiedBy>
  <cp:revision>55</cp:revision>
  <dcterms:created xsi:type="dcterms:W3CDTF">2018-04-07T23:14:01Z</dcterms:created>
  <dcterms:modified xsi:type="dcterms:W3CDTF">2023-10-25T14:53:01Z</dcterms:modified>
</cp:coreProperties>
</file>