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04" r:id="rId2"/>
    <p:sldMasterId id="2147483721" r:id="rId3"/>
  </p:sldMasterIdLst>
  <p:notesMasterIdLst>
    <p:notesMasterId r:id="rId21"/>
  </p:notesMasterIdLst>
  <p:sldIdLst>
    <p:sldId id="257" r:id="rId4"/>
    <p:sldId id="271" r:id="rId5"/>
    <p:sldId id="267" r:id="rId6"/>
    <p:sldId id="268" r:id="rId7"/>
    <p:sldId id="281" r:id="rId8"/>
    <p:sldId id="283" r:id="rId9"/>
    <p:sldId id="282" r:id="rId10"/>
    <p:sldId id="285" r:id="rId11"/>
    <p:sldId id="270" r:id="rId12"/>
    <p:sldId id="272" r:id="rId13"/>
    <p:sldId id="273" r:id="rId14"/>
    <p:sldId id="284" r:id="rId15"/>
    <p:sldId id="275" r:id="rId16"/>
    <p:sldId id="276" r:id="rId17"/>
    <p:sldId id="277" r:id="rId18"/>
    <p:sldId id="278" r:id="rId19"/>
    <p:sldId id="279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EA6F08-0364-493C-B630-F1EDA0352426}" type="datetimeFigureOut">
              <a:rPr lang="en-US" smtClean="0"/>
              <a:t>11/25/2023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16CC4-61FE-4906-989F-D28B33060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953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- </a:t>
            </a:r>
            <a:r>
              <a:rPr lang="en-US" dirty="0" err="1"/>
              <a:t>Kiem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bai</a:t>
            </a:r>
            <a:r>
              <a:rPr lang="en-US" dirty="0"/>
              <a:t> cu: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- </a:t>
            </a:r>
            <a:r>
              <a:rPr lang="en-US" dirty="0" err="1"/>
              <a:t>Nen</a:t>
            </a:r>
            <a:r>
              <a:rPr lang="en-US" dirty="0"/>
              <a:t> de </a:t>
            </a:r>
            <a:r>
              <a:rPr lang="en-US" dirty="0" err="1"/>
              <a:t>anh</a:t>
            </a:r>
            <a:r>
              <a:rPr lang="en-US" dirty="0"/>
              <a:t> slide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- Song </a:t>
            </a:r>
            <a:r>
              <a:rPr lang="en-US" dirty="0" err="1"/>
              <a:t>hong</a:t>
            </a:r>
            <a:r>
              <a:rPr lang="en-US" dirty="0"/>
              <a:t>: 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dirty="0"/>
              <a:t> </a:t>
            </a:r>
            <a:r>
              <a:rPr lang="en-US" dirty="0" err="1"/>
              <a:t>Danh</a:t>
            </a:r>
            <a:r>
              <a:rPr lang="en-US" dirty="0"/>
              <a:t> </a:t>
            </a:r>
            <a:r>
              <a:rPr lang="en-US" dirty="0" err="1"/>
              <a:t>thu</a:t>
            </a:r>
            <a:r>
              <a:rPr lang="en-US" dirty="0"/>
              <a:t>: 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dirty="0"/>
              <a:t> </a:t>
            </a:r>
            <a:r>
              <a:rPr lang="en-US" dirty="0" err="1"/>
              <a:t>Vao</a:t>
            </a:r>
            <a:r>
              <a:rPr lang="en-US" dirty="0"/>
              <a:t> </a:t>
            </a:r>
            <a:r>
              <a:rPr lang="en-US" dirty="0" err="1"/>
              <a:t>mua</a:t>
            </a:r>
            <a:r>
              <a:rPr lang="en-US" dirty="0"/>
              <a:t>: 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dirty="0"/>
              <a:t> Chu y </a:t>
            </a:r>
            <a:r>
              <a:rPr lang="en-US" dirty="0" err="1"/>
              <a:t>giong</a:t>
            </a:r>
            <a:r>
              <a:rPr lang="en-US" dirty="0"/>
              <a:t> doc. 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dirty="0" err="1"/>
              <a:t>Luu</a:t>
            </a:r>
            <a:r>
              <a:rPr lang="en-US" dirty="0"/>
              <a:t> y doc </a:t>
            </a:r>
            <a:r>
              <a:rPr lang="en-US" dirty="0" err="1"/>
              <a:t>noi</a:t>
            </a:r>
            <a:r>
              <a:rPr lang="en-US" dirty="0"/>
              <a:t> </a:t>
            </a:r>
            <a:r>
              <a:rPr lang="en-US" dirty="0" err="1"/>
              <a:t>tiep</a:t>
            </a:r>
            <a:r>
              <a:rPr lang="en-US" dirty="0"/>
              <a:t>.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dirty="0"/>
              <a:t>Hoi </a:t>
            </a:r>
            <a:r>
              <a:rPr lang="en-US" dirty="0" err="1"/>
              <a:t>hs</a:t>
            </a:r>
            <a:r>
              <a:rPr lang="en-US" dirty="0"/>
              <a:t>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khó</a:t>
            </a:r>
            <a:r>
              <a:rPr lang="en-US" dirty="0"/>
              <a:t>: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những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khó</a:t>
            </a:r>
            <a:r>
              <a:rPr lang="en-US" dirty="0"/>
              <a:t> </a:t>
            </a:r>
            <a:r>
              <a:rPr lang="en-US" dirty="0" err="1"/>
              <a:t>đọc</a:t>
            </a:r>
            <a:r>
              <a:rPr lang="en-US" dirty="0"/>
              <a:t>.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dirty="0" err="1"/>
              <a:t>Giải</a:t>
            </a:r>
            <a:r>
              <a:rPr lang="en-US" dirty="0"/>
              <a:t> </a:t>
            </a:r>
            <a:r>
              <a:rPr lang="en-US" dirty="0" err="1"/>
              <a:t>nghĩa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nên</a:t>
            </a:r>
            <a:r>
              <a:rPr lang="en-US" dirty="0"/>
              <a:t> </a:t>
            </a:r>
            <a:r>
              <a:rPr lang="en-US" dirty="0" err="1"/>
              <a:t>gắn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văn</a:t>
            </a:r>
            <a:r>
              <a:rPr lang="en-US" dirty="0"/>
              <a:t> </a:t>
            </a:r>
            <a:r>
              <a:rPr lang="en-US" dirty="0" err="1"/>
              <a:t>cảnh</a:t>
            </a:r>
            <a:endParaRPr lang="en-US" dirty="0"/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dirty="0" err="1"/>
              <a:t>Chiếu</a:t>
            </a:r>
            <a:r>
              <a:rPr lang="en-US" dirty="0"/>
              <a:t> slide </a:t>
            </a:r>
            <a:r>
              <a:rPr lang="en-US" dirty="0" err="1"/>
              <a:t>ảnh</a:t>
            </a:r>
            <a:r>
              <a:rPr lang="en-US" dirty="0"/>
              <a:t>, clip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dirty="0" err="1"/>
              <a:t>Thi</a:t>
            </a:r>
            <a:r>
              <a:rPr lang="en-US" dirty="0"/>
              <a:t> </a:t>
            </a:r>
            <a:r>
              <a:rPr lang="en-US" dirty="0" err="1"/>
              <a:t>đọc</a:t>
            </a:r>
            <a:r>
              <a:rPr lang="en-US" dirty="0"/>
              <a:t>: </a:t>
            </a:r>
            <a:r>
              <a:rPr lang="en-US" dirty="0" err="1"/>
              <a:t>nên</a:t>
            </a:r>
            <a:r>
              <a:rPr lang="en-US" dirty="0"/>
              <a:t> </a:t>
            </a:r>
            <a:r>
              <a:rPr lang="en-US" dirty="0" err="1"/>
              <a:t>đọc</a:t>
            </a:r>
            <a:r>
              <a:rPr lang="en-US" dirty="0"/>
              <a:t> ở </a:t>
            </a:r>
            <a:r>
              <a:rPr lang="en-US" dirty="0" err="1"/>
              <a:t>hoạt</a:t>
            </a:r>
            <a:r>
              <a:rPr lang="en-US" dirty="0"/>
              <a:t> </a:t>
            </a:r>
            <a:r>
              <a:rPr lang="en-US" dirty="0" err="1"/>
              <a:t>động</a:t>
            </a:r>
            <a:r>
              <a:rPr lang="en-US" dirty="0"/>
              <a:t> </a:t>
            </a:r>
            <a:r>
              <a:rPr lang="en-US" dirty="0" err="1"/>
              <a:t>sau</a:t>
            </a:r>
            <a:endParaRPr lang="en-US" dirty="0"/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dirty="0" err="1"/>
              <a:t>Luyện</a:t>
            </a:r>
            <a:r>
              <a:rPr lang="en-US" dirty="0"/>
              <a:t> </a:t>
            </a:r>
            <a:r>
              <a:rPr lang="en-US" dirty="0" err="1"/>
              <a:t>đọc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: </a:t>
            </a:r>
            <a:r>
              <a:rPr lang="en-US" dirty="0" err="1"/>
              <a:t>tiêu</a:t>
            </a:r>
            <a:r>
              <a:rPr lang="en-US" dirty="0"/>
              <a:t> </a:t>
            </a:r>
            <a:r>
              <a:rPr lang="en-US" dirty="0" err="1"/>
              <a:t>chí</a:t>
            </a:r>
            <a:endParaRPr lang="en-US" dirty="0"/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en-US" dirty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EAB418-728C-4668-947F-BD95694F561F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92786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EE08DF-DA78-46F4-852F-0D5173D95A4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419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974CA-49D0-4CC2-B62B-98202E80BB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25/11/2023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73ED0-CEEC-4A1C-8E53-15216613AA76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697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974CA-49D0-4CC2-B62B-98202E80BB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25/11/2023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73ED0-CEEC-4A1C-8E53-15216613AA76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446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974CA-49D0-4CC2-B62B-98202E80BB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25/11/2023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73ED0-CEEC-4A1C-8E53-15216613AA76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0304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79714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8454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2029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11/25/2023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834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2029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6869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80347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9937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974CA-49D0-4CC2-B62B-98202E80BB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25/11/2023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73ED0-CEEC-4A1C-8E53-15216613AA76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4548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41981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02971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347678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5347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823213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8038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4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18582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2023/11/25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213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2023/11/25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870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974CA-49D0-4CC2-B62B-98202E80BB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25/11/2023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73ED0-CEEC-4A1C-8E53-15216613AA76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89230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2023/11/25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695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2023/11/25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980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2023/11/25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635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2023/11/25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869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2023/11/25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305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2023/11/25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094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2023/11/25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961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2023/11/25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426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B9E6C50-F2B0-4117-AF69-C839F5CC2C8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2023/11/25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B6AB1BC-A075-4A18-8F82-2A7D645F568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75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974CA-49D0-4CC2-B62B-98202E80BB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25/11/2023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73ED0-CEEC-4A1C-8E53-15216613AA76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207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974CA-49D0-4CC2-B62B-98202E80BB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25/11/2023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73ED0-CEEC-4A1C-8E53-15216613AA76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403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974CA-49D0-4CC2-B62B-98202E80BB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25/11/2023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73ED0-CEEC-4A1C-8E53-15216613AA76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228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974CA-49D0-4CC2-B62B-98202E80BB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25/11/2023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73ED0-CEEC-4A1C-8E53-15216613AA76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231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974CA-49D0-4CC2-B62B-98202E80BB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25/11/2023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73ED0-CEEC-4A1C-8E53-15216613AA76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193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974CA-49D0-4CC2-B62B-98202E80BB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25/11/2023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73ED0-CEEC-4A1C-8E53-15216613AA76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23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ags" Target="../tags/tag1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tags" Target="../tags/tag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E974CA-49D0-4CC2-B62B-98202E80BB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25/11/2023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273ED0-CEEC-4A1C-8E53-15216613AA76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232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E974CA-49D0-4CC2-B62B-98202E80BB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25/11/2023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2273ED0-CEEC-4A1C-8E53-15216613AA76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矩形 6"/>
          <p:cNvSpPr/>
          <p:nvPr userDrawn="1">
            <p:custDataLst>
              <p:tags r:id="rId18"/>
            </p:custDataLst>
          </p:nvPr>
        </p:nvSpPr>
        <p:spPr>
          <a:xfrm>
            <a:off x="-25400000" y="-2540000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19" name="矩形 7"/>
          <p:cNvSpPr/>
          <p:nvPr userDrawn="1">
            <p:custDataLst>
              <p:tags r:id="rId19"/>
            </p:custDataLst>
          </p:nvPr>
        </p:nvSpPr>
        <p:spPr>
          <a:xfrm>
            <a:off x="37592000" y="3225800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30" name="图片 1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1" name="矩形 14"/>
          <p:cNvSpPr/>
          <p:nvPr userDrawn="1"/>
        </p:nvSpPr>
        <p:spPr>
          <a:xfrm>
            <a:off x="0" y="6115050"/>
            <a:ext cx="12192000" cy="771525"/>
          </a:xfrm>
          <a:custGeom>
            <a:avLst/>
            <a:gdLst>
              <a:gd name="connsiteX0" fmla="*/ 0 w 12192000"/>
              <a:gd name="connsiteY0" fmla="*/ 0 h 663915"/>
              <a:gd name="connsiteX1" fmla="*/ 12192000 w 12192000"/>
              <a:gd name="connsiteY1" fmla="*/ 0 h 663915"/>
              <a:gd name="connsiteX2" fmla="*/ 12192000 w 12192000"/>
              <a:gd name="connsiteY2" fmla="*/ 663915 h 663915"/>
              <a:gd name="connsiteX3" fmla="*/ 0 w 12192000"/>
              <a:gd name="connsiteY3" fmla="*/ 663915 h 663915"/>
              <a:gd name="connsiteX4" fmla="*/ 0 w 12192000"/>
              <a:gd name="connsiteY4" fmla="*/ 0 h 663915"/>
              <a:gd name="connsiteX0-1" fmla="*/ 0 w 12192000"/>
              <a:gd name="connsiteY0-2" fmla="*/ 220133 h 884048"/>
              <a:gd name="connsiteX1-3" fmla="*/ 12192000 w 12192000"/>
              <a:gd name="connsiteY1-4" fmla="*/ 220133 h 884048"/>
              <a:gd name="connsiteX2-5" fmla="*/ 12192000 w 12192000"/>
              <a:gd name="connsiteY2-6" fmla="*/ 884048 h 884048"/>
              <a:gd name="connsiteX3-7" fmla="*/ 0 w 12192000"/>
              <a:gd name="connsiteY3-8" fmla="*/ 884048 h 884048"/>
              <a:gd name="connsiteX4-9" fmla="*/ 0 w 12192000"/>
              <a:gd name="connsiteY4-10" fmla="*/ 220133 h 884048"/>
              <a:gd name="connsiteX0-11" fmla="*/ 0 w 12192000"/>
              <a:gd name="connsiteY0-12" fmla="*/ 186551 h 850466"/>
              <a:gd name="connsiteX1-13" fmla="*/ 12192000 w 12192000"/>
              <a:gd name="connsiteY1-14" fmla="*/ 338951 h 850466"/>
              <a:gd name="connsiteX2-15" fmla="*/ 12192000 w 12192000"/>
              <a:gd name="connsiteY2-16" fmla="*/ 850466 h 850466"/>
              <a:gd name="connsiteX3-17" fmla="*/ 0 w 12192000"/>
              <a:gd name="connsiteY3-18" fmla="*/ 850466 h 850466"/>
              <a:gd name="connsiteX4-19" fmla="*/ 0 w 12192000"/>
              <a:gd name="connsiteY4-20" fmla="*/ 186551 h 850466"/>
              <a:gd name="connsiteX0-21" fmla="*/ 0 w 12192000"/>
              <a:gd name="connsiteY0-22" fmla="*/ 108198 h 772113"/>
              <a:gd name="connsiteX1-23" fmla="*/ 12192000 w 12192000"/>
              <a:gd name="connsiteY1-24" fmla="*/ 260598 h 772113"/>
              <a:gd name="connsiteX2-25" fmla="*/ 12192000 w 12192000"/>
              <a:gd name="connsiteY2-26" fmla="*/ 772113 h 772113"/>
              <a:gd name="connsiteX3-27" fmla="*/ 0 w 12192000"/>
              <a:gd name="connsiteY3-28" fmla="*/ 772113 h 772113"/>
              <a:gd name="connsiteX4-29" fmla="*/ 0 w 12192000"/>
              <a:gd name="connsiteY4-30" fmla="*/ 108198 h 77211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2192000" h="772113">
                <a:moveTo>
                  <a:pt x="0" y="108198"/>
                </a:moveTo>
                <a:cubicBezTo>
                  <a:pt x="1435100" y="-387102"/>
                  <a:pt x="7759700" y="1022598"/>
                  <a:pt x="12192000" y="260598"/>
                </a:cubicBezTo>
                <a:lnTo>
                  <a:pt x="12192000" y="772113"/>
                </a:lnTo>
                <a:lnTo>
                  <a:pt x="0" y="772113"/>
                </a:lnTo>
                <a:lnTo>
                  <a:pt x="0" y="108198"/>
                </a:lnTo>
                <a:close/>
              </a:path>
            </a:pathLst>
          </a:custGeom>
          <a:solidFill>
            <a:srgbClr val="428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itchFamily="2" charset="-122"/>
              <a:cs typeface="+mn-cs"/>
            </a:endParaRPr>
          </a:p>
        </p:txBody>
      </p:sp>
      <p:sp>
        <p:nvSpPr>
          <p:cNvPr id="32" name="矩形 14"/>
          <p:cNvSpPr/>
          <p:nvPr userDrawn="1"/>
        </p:nvSpPr>
        <p:spPr>
          <a:xfrm flipH="1">
            <a:off x="0" y="6115050"/>
            <a:ext cx="12192000" cy="771525"/>
          </a:xfrm>
          <a:custGeom>
            <a:avLst/>
            <a:gdLst>
              <a:gd name="connsiteX0" fmla="*/ 0 w 12192000"/>
              <a:gd name="connsiteY0" fmla="*/ 0 h 663915"/>
              <a:gd name="connsiteX1" fmla="*/ 12192000 w 12192000"/>
              <a:gd name="connsiteY1" fmla="*/ 0 h 663915"/>
              <a:gd name="connsiteX2" fmla="*/ 12192000 w 12192000"/>
              <a:gd name="connsiteY2" fmla="*/ 663915 h 663915"/>
              <a:gd name="connsiteX3" fmla="*/ 0 w 12192000"/>
              <a:gd name="connsiteY3" fmla="*/ 663915 h 663915"/>
              <a:gd name="connsiteX4" fmla="*/ 0 w 12192000"/>
              <a:gd name="connsiteY4" fmla="*/ 0 h 663915"/>
              <a:gd name="connsiteX0-1" fmla="*/ 0 w 12192000"/>
              <a:gd name="connsiteY0-2" fmla="*/ 220133 h 884048"/>
              <a:gd name="connsiteX1-3" fmla="*/ 12192000 w 12192000"/>
              <a:gd name="connsiteY1-4" fmla="*/ 220133 h 884048"/>
              <a:gd name="connsiteX2-5" fmla="*/ 12192000 w 12192000"/>
              <a:gd name="connsiteY2-6" fmla="*/ 884048 h 884048"/>
              <a:gd name="connsiteX3-7" fmla="*/ 0 w 12192000"/>
              <a:gd name="connsiteY3-8" fmla="*/ 884048 h 884048"/>
              <a:gd name="connsiteX4-9" fmla="*/ 0 w 12192000"/>
              <a:gd name="connsiteY4-10" fmla="*/ 220133 h 884048"/>
              <a:gd name="connsiteX0-11" fmla="*/ 0 w 12192000"/>
              <a:gd name="connsiteY0-12" fmla="*/ 186551 h 850466"/>
              <a:gd name="connsiteX1-13" fmla="*/ 12192000 w 12192000"/>
              <a:gd name="connsiteY1-14" fmla="*/ 338951 h 850466"/>
              <a:gd name="connsiteX2-15" fmla="*/ 12192000 w 12192000"/>
              <a:gd name="connsiteY2-16" fmla="*/ 850466 h 850466"/>
              <a:gd name="connsiteX3-17" fmla="*/ 0 w 12192000"/>
              <a:gd name="connsiteY3-18" fmla="*/ 850466 h 850466"/>
              <a:gd name="connsiteX4-19" fmla="*/ 0 w 12192000"/>
              <a:gd name="connsiteY4-20" fmla="*/ 186551 h 850466"/>
              <a:gd name="connsiteX0-21" fmla="*/ 0 w 12192000"/>
              <a:gd name="connsiteY0-22" fmla="*/ 108198 h 772113"/>
              <a:gd name="connsiteX1-23" fmla="*/ 12192000 w 12192000"/>
              <a:gd name="connsiteY1-24" fmla="*/ 260598 h 772113"/>
              <a:gd name="connsiteX2-25" fmla="*/ 12192000 w 12192000"/>
              <a:gd name="connsiteY2-26" fmla="*/ 772113 h 772113"/>
              <a:gd name="connsiteX3-27" fmla="*/ 0 w 12192000"/>
              <a:gd name="connsiteY3-28" fmla="*/ 772113 h 772113"/>
              <a:gd name="connsiteX4-29" fmla="*/ 0 w 12192000"/>
              <a:gd name="connsiteY4-30" fmla="*/ 108198 h 77211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2192000" h="772113">
                <a:moveTo>
                  <a:pt x="0" y="108198"/>
                </a:moveTo>
                <a:cubicBezTo>
                  <a:pt x="1435100" y="-387102"/>
                  <a:pt x="7759700" y="1022598"/>
                  <a:pt x="12192000" y="260598"/>
                </a:cubicBezTo>
                <a:lnTo>
                  <a:pt x="12192000" y="772113"/>
                </a:lnTo>
                <a:lnTo>
                  <a:pt x="0" y="772113"/>
                </a:lnTo>
                <a:lnTo>
                  <a:pt x="0" y="108198"/>
                </a:lnTo>
                <a:close/>
              </a:path>
            </a:pathLst>
          </a:custGeom>
          <a:solidFill>
            <a:srgbClr val="55A033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2141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  <p:sldLayoutId id="2147483718" r:id="rId14"/>
    <p:sldLayoutId id="2147483719" r:id="rId15"/>
    <p:sldLayoutId id="2147483720" r:id="rId16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BB9E6C50-F2B0-4117-AF69-C839F5CC2C8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2023/11/25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2B6AB1BC-A075-4A18-8F82-2A7D645F568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346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3" Type="http://schemas.openxmlformats.org/officeDocument/2006/relationships/image" Target="../media/image20.png"/><Relationship Id="rId7" Type="http://schemas.openxmlformats.org/officeDocument/2006/relationships/image" Target="../media/image24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3.png"/><Relationship Id="rId11" Type="http://schemas.openxmlformats.org/officeDocument/2006/relationships/image" Target="../media/image28.gif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13" Type="http://schemas.openxmlformats.org/officeDocument/2006/relationships/image" Target="../media/image27.png"/><Relationship Id="rId18" Type="http://schemas.openxmlformats.org/officeDocument/2006/relationships/image" Target="../media/image35.png"/><Relationship Id="rId3" Type="http://schemas.openxmlformats.org/officeDocument/2006/relationships/audio" Target="../media/audio2.wav"/><Relationship Id="rId21" Type="http://schemas.openxmlformats.org/officeDocument/2006/relationships/slide" Target="slide15.xml"/><Relationship Id="rId7" Type="http://schemas.openxmlformats.org/officeDocument/2006/relationships/image" Target="../media/image23.png"/><Relationship Id="rId12" Type="http://schemas.openxmlformats.org/officeDocument/2006/relationships/image" Target="../media/image32.gif"/><Relationship Id="rId17" Type="http://schemas.openxmlformats.org/officeDocument/2006/relationships/slide" Target="slide13.xml"/><Relationship Id="rId25" Type="http://schemas.openxmlformats.org/officeDocument/2006/relationships/slide" Target="slide16.xml"/><Relationship Id="rId2" Type="http://schemas.openxmlformats.org/officeDocument/2006/relationships/audio" Target="../media/audio1.wav"/><Relationship Id="rId16" Type="http://schemas.openxmlformats.org/officeDocument/2006/relationships/image" Target="../media/image34.gif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2.png"/><Relationship Id="rId11" Type="http://schemas.openxmlformats.org/officeDocument/2006/relationships/image" Target="../media/image31.gif"/><Relationship Id="rId24" Type="http://schemas.openxmlformats.org/officeDocument/2006/relationships/image" Target="../media/image38.png"/><Relationship Id="rId5" Type="http://schemas.openxmlformats.org/officeDocument/2006/relationships/image" Target="../media/image21.png"/><Relationship Id="rId15" Type="http://schemas.openxmlformats.org/officeDocument/2006/relationships/image" Target="../media/image33.gif"/><Relationship Id="rId23" Type="http://schemas.openxmlformats.org/officeDocument/2006/relationships/slide" Target="slide12.xml"/><Relationship Id="rId10" Type="http://schemas.openxmlformats.org/officeDocument/2006/relationships/image" Target="../media/image30.gif"/><Relationship Id="rId19" Type="http://schemas.openxmlformats.org/officeDocument/2006/relationships/slide" Target="slide14.xml"/><Relationship Id="rId4" Type="http://schemas.openxmlformats.org/officeDocument/2006/relationships/image" Target="../media/image20.png"/><Relationship Id="rId9" Type="http://schemas.openxmlformats.org/officeDocument/2006/relationships/image" Target="../media/image29.gif"/><Relationship Id="rId14" Type="http://schemas.openxmlformats.org/officeDocument/2006/relationships/image" Target="../media/image28.gif"/><Relationship Id="rId22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" Target="slide11.xml"/><Relationship Id="rId7" Type="http://schemas.openxmlformats.org/officeDocument/2006/relationships/image" Target="../media/image42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jpeg"/><Relationship Id="rId9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slide" Target="slide2.xml"/><Relationship Id="rId7" Type="http://schemas.openxmlformats.org/officeDocument/2006/relationships/image" Target="../media/image40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9.jpeg"/><Relationship Id="rId5" Type="http://schemas.openxmlformats.org/officeDocument/2006/relationships/slide" Target="slide11.xml"/><Relationship Id="rId10" Type="http://schemas.openxmlformats.org/officeDocument/2006/relationships/image" Target="../media/image19.png"/><Relationship Id="rId4" Type="http://schemas.openxmlformats.org/officeDocument/2006/relationships/image" Target="../media/image27.png"/><Relationship Id="rId9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slide" Target="slide2.xml"/><Relationship Id="rId7" Type="http://schemas.openxmlformats.org/officeDocument/2006/relationships/image" Target="../media/image4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9.jpeg"/><Relationship Id="rId5" Type="http://schemas.openxmlformats.org/officeDocument/2006/relationships/slide" Target="slide11.xml"/><Relationship Id="rId10" Type="http://schemas.openxmlformats.org/officeDocument/2006/relationships/image" Target="../media/image19.png"/><Relationship Id="rId4" Type="http://schemas.openxmlformats.org/officeDocument/2006/relationships/image" Target="../media/image43.png"/><Relationship Id="rId9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slide" Target="slide2.xml"/><Relationship Id="rId7" Type="http://schemas.openxmlformats.org/officeDocument/2006/relationships/image" Target="../media/image44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10" Type="http://schemas.openxmlformats.org/officeDocument/2006/relationships/image" Target="../media/image19.png"/><Relationship Id="rId4" Type="http://schemas.openxmlformats.org/officeDocument/2006/relationships/image" Target="../media/image45.png"/><Relationship Id="rId9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gif"/><Relationship Id="rId3" Type="http://schemas.openxmlformats.org/officeDocument/2006/relationships/audio" Target="../media/audio1.wav"/><Relationship Id="rId7" Type="http://schemas.openxmlformats.org/officeDocument/2006/relationships/image" Target="../media/image28.gif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2.gif"/><Relationship Id="rId11" Type="http://schemas.openxmlformats.org/officeDocument/2006/relationships/image" Target="../media/image48.png"/><Relationship Id="rId5" Type="http://schemas.openxmlformats.org/officeDocument/2006/relationships/image" Target="../media/image20.png"/><Relationship Id="rId10" Type="http://schemas.openxmlformats.org/officeDocument/2006/relationships/image" Target="../media/image47.png"/><Relationship Id="rId4" Type="http://schemas.openxmlformats.org/officeDocument/2006/relationships/audio" Target="../media/audio3.wav"/><Relationship Id="rId9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6.png"/><Relationship Id="rId5" Type="http://schemas.openxmlformats.org/officeDocument/2006/relationships/image" Target="../media/image34.gif"/><Relationship Id="rId4" Type="http://schemas.openxmlformats.org/officeDocument/2006/relationships/image" Target="../media/image28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_图片 1">
            <a:extLst>
              <a:ext uri="{FF2B5EF4-FFF2-40B4-BE49-F238E27FC236}">
                <a16:creationId xmlns:a16="http://schemas.microsoft.com/office/drawing/2014/main" id="{31D5436E-0D5D-9FD5-9409-FCBC5F734B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7" name="图片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38" t="22222"/>
          <a:stretch/>
        </p:blipFill>
        <p:spPr>
          <a:xfrm>
            <a:off x="2712972" y="887506"/>
            <a:ext cx="7169541" cy="30651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81562" y="1415942"/>
            <a:ext cx="50613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b="1" dirty="0" err="1">
                <a:solidFill>
                  <a:schemeClr val="bg1"/>
                </a:solidFill>
              </a:rPr>
              <a:t>Chào</a:t>
            </a:r>
            <a:r>
              <a:rPr lang="en-AU" sz="4000" b="1" dirty="0">
                <a:solidFill>
                  <a:schemeClr val="bg1"/>
                </a:solidFill>
              </a:rPr>
              <a:t> </a:t>
            </a:r>
            <a:r>
              <a:rPr lang="en-AU" sz="4000" b="1" dirty="0" err="1">
                <a:solidFill>
                  <a:schemeClr val="bg1"/>
                </a:solidFill>
              </a:rPr>
              <a:t>mừng</a:t>
            </a:r>
            <a:r>
              <a:rPr lang="en-AU" sz="4000" b="1" dirty="0">
                <a:solidFill>
                  <a:schemeClr val="bg1"/>
                </a:solidFill>
              </a:rPr>
              <a:t> </a:t>
            </a:r>
            <a:r>
              <a:rPr lang="en-AU" sz="4000" b="1" dirty="0" err="1">
                <a:solidFill>
                  <a:schemeClr val="bg1"/>
                </a:solidFill>
              </a:rPr>
              <a:t>các</a:t>
            </a:r>
            <a:r>
              <a:rPr lang="en-AU" sz="4000" b="1" dirty="0">
                <a:solidFill>
                  <a:schemeClr val="bg1"/>
                </a:solidFill>
              </a:rPr>
              <a:t> con </a:t>
            </a:r>
            <a:r>
              <a:rPr lang="en-AU" sz="4000" b="1" dirty="0" err="1">
                <a:solidFill>
                  <a:schemeClr val="bg1"/>
                </a:solidFill>
              </a:rPr>
              <a:t>đến</a:t>
            </a:r>
            <a:r>
              <a:rPr lang="en-AU" sz="4000" b="1" dirty="0">
                <a:solidFill>
                  <a:schemeClr val="bg1"/>
                </a:solidFill>
              </a:rPr>
              <a:t> </a:t>
            </a:r>
            <a:r>
              <a:rPr lang="en-AU" sz="4000" b="1" dirty="0" err="1">
                <a:solidFill>
                  <a:schemeClr val="bg1"/>
                </a:solidFill>
              </a:rPr>
              <a:t>với</a:t>
            </a:r>
            <a:r>
              <a:rPr lang="en-AU" sz="4000" b="1" dirty="0">
                <a:solidFill>
                  <a:schemeClr val="bg1"/>
                </a:solidFill>
              </a:rPr>
              <a:t> </a:t>
            </a:r>
            <a:r>
              <a:rPr lang="en-AU" sz="4000" b="1" dirty="0" err="1">
                <a:solidFill>
                  <a:schemeClr val="bg1"/>
                </a:solidFill>
              </a:rPr>
              <a:t>tiết</a:t>
            </a:r>
            <a:r>
              <a:rPr lang="en-AU" sz="4000" b="1" dirty="0">
                <a:solidFill>
                  <a:schemeClr val="bg1"/>
                </a:solidFill>
              </a:rPr>
              <a:t> </a:t>
            </a:r>
            <a:r>
              <a:rPr lang="en-AU" sz="4000" b="1" err="1">
                <a:solidFill>
                  <a:schemeClr val="bg1"/>
                </a:solidFill>
              </a:rPr>
              <a:t>học</a:t>
            </a:r>
            <a:r>
              <a:rPr lang="en-AU" sz="4000" b="1">
                <a:solidFill>
                  <a:schemeClr val="bg1"/>
                </a:solidFill>
              </a:rPr>
              <a:t> </a:t>
            </a:r>
            <a:r>
              <a:rPr lang="en-AU" sz="4000" b="1" dirty="0">
                <a:solidFill>
                  <a:schemeClr val="bg1"/>
                </a:solidFill>
              </a:rPr>
              <a:t>T</a:t>
            </a:r>
            <a:r>
              <a:rPr lang="en-AU" sz="4000" b="1">
                <a:solidFill>
                  <a:schemeClr val="bg1"/>
                </a:solidFill>
              </a:rPr>
              <a:t>oán</a:t>
            </a:r>
            <a:endParaRPr lang="en-U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76757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8961" y="769589"/>
            <a:ext cx="6084335" cy="369449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138" y="1933083"/>
            <a:ext cx="6663506" cy="294462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449264" y="4440014"/>
            <a:ext cx="5749026" cy="240812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203" y="4679330"/>
            <a:ext cx="2286000" cy="2286000"/>
          </a:xfrm>
          <a:prstGeom prst="rect">
            <a:avLst/>
          </a:prstGeom>
        </p:spPr>
      </p:pic>
      <p:pic>
        <p:nvPicPr>
          <p:cNvPr id="1026" name="Picture 2" descr="LINE Creators' Stickers - happy bunny 1 Example with GIF Animation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6416" y="2324032"/>
            <a:ext cx="2411147" cy="226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48751" y="2182881"/>
            <a:ext cx="2600225" cy="2437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81478" y="4241799"/>
            <a:ext cx="6442462" cy="272353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0642" y="4464085"/>
            <a:ext cx="2951467" cy="2501244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059609" y="306222"/>
            <a:ext cx="9837415" cy="1107996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  <a:latin typeface="Bungee Inline" pitchFamily="2" charset="0"/>
              </a:rPr>
              <a:t> XÂY NHÀ </a:t>
            </a:r>
            <a:r>
              <a:rPr lang="en-US" sz="6600">
                <a:solidFill>
                  <a:schemeClr val="bg1"/>
                </a:solidFill>
                <a:latin typeface="Bungee Inline" pitchFamily="2" charset="0"/>
              </a:rPr>
              <a:t>CHO </a:t>
            </a:r>
            <a:r>
              <a:rPr lang="vi-VN" sz="6600">
                <a:solidFill>
                  <a:schemeClr val="bg1"/>
                </a:solidFill>
                <a:latin typeface="Bungee Inline" pitchFamily="2" charset="0"/>
              </a:rPr>
              <a:t>THỎ</a:t>
            </a:r>
            <a:endParaRPr lang="en-US" sz="6600" dirty="0">
              <a:solidFill>
                <a:schemeClr val="bg1"/>
              </a:solidFill>
              <a:latin typeface="Bungee Inlin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129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8961" y="769589"/>
            <a:ext cx="6084335" cy="369449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138" y="1933083"/>
            <a:ext cx="6663506" cy="294462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449264" y="4440014"/>
            <a:ext cx="5749026" cy="240812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203" y="4679330"/>
            <a:ext cx="2286000" cy="2286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80121" y="2565659"/>
            <a:ext cx="2411146" cy="226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48751" y="2153147"/>
            <a:ext cx="2631942" cy="2467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8870" y="2458626"/>
            <a:ext cx="2286000" cy="2286000"/>
          </a:xfrm>
          <a:prstGeom prst="rect">
            <a:avLst/>
          </a:prstGeom>
        </p:spPr>
      </p:pic>
      <p:pic>
        <p:nvPicPr>
          <p:cNvPr id="1030" name="Picture 6" descr="Top Rabbit Petting Stickers for Android &amp; iOS | Gfycat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3047" y="1696625"/>
            <a:ext cx="3048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81478" y="4241799"/>
            <a:ext cx="6442462" cy="272353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0642" y="4464085"/>
            <a:ext cx="2951467" cy="2501244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912" y="4356089"/>
            <a:ext cx="2298224" cy="259198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490" y="4156722"/>
            <a:ext cx="2701575" cy="2701575"/>
          </a:xfrm>
          <a:prstGeom prst="rect">
            <a:avLst/>
          </a:prstGeom>
        </p:spPr>
      </p:pic>
      <p:pic>
        <p:nvPicPr>
          <p:cNvPr id="34" name="2">
            <a:hlinkClick r:id="rId17" action="ppaction://hlinksldjump"/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FAEC9"/>
              </a:clrFrom>
              <a:clrTo>
                <a:srgbClr val="FFAEC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88719" y="150162"/>
            <a:ext cx="820153" cy="883686"/>
          </a:xfrm>
          <a:prstGeom prst="rect">
            <a:avLst/>
          </a:prstGeom>
        </p:spPr>
      </p:pic>
      <p:pic>
        <p:nvPicPr>
          <p:cNvPr id="35" name="3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20">
            <a:clrChange>
              <a:clrFrom>
                <a:srgbClr val="FFAEC9"/>
              </a:clrFrom>
              <a:clrTo>
                <a:srgbClr val="FFAEC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72823" y="94408"/>
            <a:ext cx="840367" cy="872134"/>
          </a:xfrm>
          <a:prstGeom prst="rect">
            <a:avLst/>
          </a:prstGeom>
        </p:spPr>
      </p:pic>
      <p:pic>
        <p:nvPicPr>
          <p:cNvPr id="36" name="4">
            <a:hlinkClick r:id="rId21" action="ppaction://hlinksldjump"/>
          </p:cNvPr>
          <p:cNvPicPr>
            <a:picLocks noChangeAspect="1"/>
          </p:cNvPicPr>
          <p:nvPr/>
        </p:nvPicPr>
        <p:blipFill>
          <a:blip r:embed="rId22">
            <a:clrChange>
              <a:clrFrom>
                <a:srgbClr val="FFAEC9"/>
              </a:clrFrom>
              <a:clrTo>
                <a:srgbClr val="FFAEC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1091" y="97637"/>
            <a:ext cx="811489" cy="843256"/>
          </a:xfrm>
          <a:prstGeom prst="rect">
            <a:avLst/>
          </a:prstGeom>
        </p:spPr>
      </p:pic>
      <p:pic>
        <p:nvPicPr>
          <p:cNvPr id="37" name="1">
            <a:hlinkClick r:id="rId23" action="ppaction://hlinksldjump"/>
          </p:cNvPr>
          <p:cNvPicPr>
            <a:picLocks noChangeAspect="1"/>
          </p:cNvPicPr>
          <p:nvPr/>
        </p:nvPicPr>
        <p:blipFill>
          <a:blip r:embed="rId24">
            <a:clrChange>
              <a:clrFrom>
                <a:srgbClr val="FFAEC9"/>
              </a:clrFrom>
              <a:clrTo>
                <a:srgbClr val="FFAEC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84161" y="123286"/>
            <a:ext cx="811489" cy="843256"/>
          </a:xfrm>
          <a:prstGeom prst="rect">
            <a:avLst/>
          </a:prstGeom>
        </p:spPr>
      </p:pic>
      <p:sp>
        <p:nvSpPr>
          <p:cNvPr id="2" name="Right Arrow 1">
            <a:hlinkClick r:id="rId25" action="ppaction://hlinksldjump"/>
          </p:cNvPr>
          <p:cNvSpPr/>
          <p:nvPr/>
        </p:nvSpPr>
        <p:spPr>
          <a:xfrm>
            <a:off x="11066929" y="268941"/>
            <a:ext cx="785180" cy="5006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6130C8-615E-6536-0663-9BF0B4AF68B1}"/>
              </a:ext>
            </a:extLst>
          </p:cNvPr>
          <p:cNvSpPr txBox="1"/>
          <p:nvPr/>
        </p:nvSpPr>
        <p:spPr>
          <a:xfrm>
            <a:off x="2734090" y="234503"/>
            <a:ext cx="15134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>
                <a:solidFill>
                  <a:srgbClr val="0070C0"/>
                </a:solidFill>
              </a:rPr>
              <a:t>Bài 2.</a:t>
            </a:r>
            <a:endParaRPr lang="en-US" sz="400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345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6" descr="Káº¿t quáº£ hÃ¬nh áº£nh cho right wrong tick icon">
            <a:hlinkClick r:id="rId3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2012" y="1013393"/>
            <a:ext cx="5316173" cy="42187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74627" y="4307858"/>
            <a:ext cx="41995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/>
              <a:t>Hình </a:t>
            </a:r>
            <a:r>
              <a:rPr lang="en-AU" sz="2400" b="1" dirty="0" err="1"/>
              <a:t>nào</a:t>
            </a:r>
            <a:r>
              <a:rPr lang="en-AU" sz="2400" b="1" dirty="0"/>
              <a:t> </a:t>
            </a:r>
            <a:r>
              <a:rPr lang="en-AU" sz="2400" b="1" dirty="0" err="1"/>
              <a:t>là</a:t>
            </a:r>
            <a:r>
              <a:rPr lang="en-AU" sz="2400" b="1" dirty="0"/>
              <a:t> </a:t>
            </a:r>
            <a:r>
              <a:rPr lang="en-AU" sz="2400" b="1" err="1"/>
              <a:t>hình</a:t>
            </a:r>
            <a:r>
              <a:rPr lang="en-AU" sz="2400" b="1"/>
              <a:t> </a:t>
            </a:r>
            <a:r>
              <a:rPr lang="vi-VN" sz="2400" b="1"/>
              <a:t>tròn?</a:t>
            </a:r>
            <a:endParaRPr lang="en-US" sz="2400" b="1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59160" y="2098970"/>
            <a:ext cx="892840" cy="73996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59159" y="2759239"/>
            <a:ext cx="4654635" cy="34140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5106" y="678460"/>
            <a:ext cx="781015" cy="77425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79070" y="1387699"/>
            <a:ext cx="4640597" cy="34140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4997" y="3230341"/>
            <a:ext cx="799687" cy="7742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79070" y="3970071"/>
            <a:ext cx="4634724" cy="34140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4997" y="4516522"/>
            <a:ext cx="814972" cy="77425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4997" y="5249461"/>
            <a:ext cx="4518797" cy="34140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0977" y="5590867"/>
            <a:ext cx="749873" cy="77425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7470" y="6296537"/>
            <a:ext cx="4460724" cy="341406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5263039" y="1011599"/>
            <a:ext cx="723536" cy="53637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chemeClr val="tx1"/>
                </a:solidFill>
              </a:rPr>
              <a:t>A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274161" y="2261984"/>
            <a:ext cx="784998" cy="53637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chemeClr val="tx1"/>
                </a:solidFill>
              </a:rPr>
              <a:t>B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301995" y="3369691"/>
            <a:ext cx="769823" cy="53637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chemeClr val="tx1"/>
                </a:solidFill>
              </a:rPr>
              <a:t>C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263039" y="4516522"/>
            <a:ext cx="769823" cy="53637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chemeClr val="tx1"/>
                </a:solidFill>
              </a:rPr>
              <a:t>D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256507" y="5663353"/>
            <a:ext cx="820305" cy="53637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chemeClr val="tx1"/>
                </a:solidFill>
              </a:rPr>
              <a:t>E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19" name="5-Point Star 18"/>
          <p:cNvSpPr/>
          <p:nvPr/>
        </p:nvSpPr>
        <p:spPr>
          <a:xfrm>
            <a:off x="5798697" y="2065889"/>
            <a:ext cx="545732" cy="48949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5-Point Star 28"/>
          <p:cNvSpPr/>
          <p:nvPr/>
        </p:nvSpPr>
        <p:spPr>
          <a:xfrm>
            <a:off x="5798697" y="4353546"/>
            <a:ext cx="526915" cy="46166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0BB07CD0-E803-CE46-285B-414C7C8849BF}"/>
              </a:ext>
            </a:extLst>
          </p:cNvPr>
          <p:cNvSpPr/>
          <p:nvPr/>
        </p:nvSpPr>
        <p:spPr>
          <a:xfrm>
            <a:off x="7657087" y="615070"/>
            <a:ext cx="1660218" cy="1032499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BE8646B8-CA8B-F066-E414-165B389CBD4D}"/>
              </a:ext>
            </a:extLst>
          </p:cNvPr>
          <p:cNvSpPr/>
          <p:nvPr/>
        </p:nvSpPr>
        <p:spPr>
          <a:xfrm>
            <a:off x="7892369" y="1814152"/>
            <a:ext cx="1268456" cy="1245976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21EAF4E-6DA7-B466-1CE9-46E4F879C7E3}"/>
              </a:ext>
            </a:extLst>
          </p:cNvPr>
          <p:cNvSpPr/>
          <p:nvPr/>
        </p:nvSpPr>
        <p:spPr>
          <a:xfrm>
            <a:off x="8028425" y="3593554"/>
            <a:ext cx="1017431" cy="55638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7F31513-9E22-058B-8FB9-4B512422ACF1}"/>
              </a:ext>
            </a:extLst>
          </p:cNvPr>
          <p:cNvSpPr/>
          <p:nvPr/>
        </p:nvSpPr>
        <p:spPr>
          <a:xfrm>
            <a:off x="8251484" y="4592339"/>
            <a:ext cx="792159" cy="792159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3D65BC9-0EDB-33AD-E9AF-15BB765B0AC8}"/>
              </a:ext>
            </a:extLst>
          </p:cNvPr>
          <p:cNvSpPr/>
          <p:nvPr/>
        </p:nvSpPr>
        <p:spPr>
          <a:xfrm>
            <a:off x="8274950" y="5699375"/>
            <a:ext cx="885875" cy="829476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ABFDFA25-1305-DBE1-FA6E-7DE59DFDF6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643"/>
            <a:ext cx="2648901" cy="13244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C686231-DC5D-896D-B8FD-6A7401198CB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0609" y="5504329"/>
            <a:ext cx="2791559" cy="116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5731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9" grpId="0" animBg="1"/>
      <p:bldP spid="29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27" y="5468472"/>
            <a:ext cx="3065650" cy="1295994"/>
          </a:xfrm>
          <a:prstGeom prst="rect">
            <a:avLst/>
          </a:prstGeom>
        </p:spPr>
      </p:pic>
      <p:pic>
        <p:nvPicPr>
          <p:cNvPr id="13" name="Picture 6" descr="Káº¿t quáº£ hÃ¬nh áº£nh cho right wrong tick icon">
            <a:hlinkClick r:id="rId5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42012" y="1013393"/>
            <a:ext cx="5316173" cy="42187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74627" y="4307858"/>
            <a:ext cx="41995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 err="1"/>
              <a:t>Hình</a:t>
            </a:r>
            <a:r>
              <a:rPr lang="en-AU" sz="2400" b="1" dirty="0"/>
              <a:t> </a:t>
            </a:r>
            <a:r>
              <a:rPr lang="en-AU" sz="2400" b="1" dirty="0" err="1"/>
              <a:t>nào</a:t>
            </a:r>
            <a:r>
              <a:rPr lang="en-AU" sz="2400" b="1" dirty="0"/>
              <a:t> </a:t>
            </a:r>
            <a:r>
              <a:rPr lang="en-AU" sz="2400" b="1" dirty="0" err="1"/>
              <a:t>là</a:t>
            </a:r>
            <a:r>
              <a:rPr lang="en-AU" sz="2400" b="1" dirty="0"/>
              <a:t> </a:t>
            </a:r>
            <a:r>
              <a:rPr lang="en-AU" sz="2400" b="1" dirty="0" err="1"/>
              <a:t>hình</a:t>
            </a:r>
            <a:r>
              <a:rPr lang="en-AU" sz="2400" b="1" dirty="0"/>
              <a:t> </a:t>
            </a:r>
            <a:r>
              <a:rPr lang="en-AU" sz="2400" b="1"/>
              <a:t>tam </a:t>
            </a:r>
            <a:r>
              <a:rPr lang="vi-VN" sz="2400" b="1"/>
              <a:t>giác?</a:t>
            </a:r>
            <a:endParaRPr lang="en-US" sz="2400" b="1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59160" y="2098970"/>
            <a:ext cx="892840" cy="73996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59159" y="2759239"/>
            <a:ext cx="4654635" cy="34140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25106" y="678460"/>
            <a:ext cx="781015" cy="77425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79070" y="1387699"/>
            <a:ext cx="4640597" cy="34140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4997" y="3230341"/>
            <a:ext cx="799687" cy="7742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79070" y="3970071"/>
            <a:ext cx="4634724" cy="34140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4997" y="4516522"/>
            <a:ext cx="814972" cy="77425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4997" y="5249461"/>
            <a:ext cx="4518797" cy="34140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0977" y="5590867"/>
            <a:ext cx="749873" cy="77425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7470" y="6296537"/>
            <a:ext cx="4460724" cy="341406"/>
          </a:xfrm>
          <a:prstGeom prst="rect">
            <a:avLst/>
          </a:prstGeom>
        </p:spPr>
      </p:pic>
      <p:sp>
        <p:nvSpPr>
          <p:cNvPr id="4" name="Isosceles Triangle 3"/>
          <p:cNvSpPr/>
          <p:nvPr/>
        </p:nvSpPr>
        <p:spPr>
          <a:xfrm>
            <a:off x="7159665" y="862736"/>
            <a:ext cx="1997984" cy="848987"/>
          </a:xfrm>
          <a:prstGeom prst="triangl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7736997" y="2073673"/>
            <a:ext cx="924019" cy="8401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57087" y="3486281"/>
            <a:ext cx="1213958" cy="68465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7810201" y="4531086"/>
            <a:ext cx="1432793" cy="840172"/>
          </a:xfrm>
          <a:prstGeom prst="rtTriangl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48540" y="5573597"/>
            <a:ext cx="595103" cy="95001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5348027" y="1050482"/>
            <a:ext cx="723536" cy="53637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chemeClr val="tx1"/>
                </a:solidFill>
              </a:rPr>
              <a:t>A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274161" y="2261984"/>
            <a:ext cx="784998" cy="53637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chemeClr val="tx1"/>
                </a:solidFill>
              </a:rPr>
              <a:t>B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301995" y="3369691"/>
            <a:ext cx="769823" cy="53637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chemeClr val="tx1"/>
                </a:solidFill>
              </a:rPr>
              <a:t>C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263039" y="4516522"/>
            <a:ext cx="769823" cy="53637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chemeClr val="tx1"/>
                </a:solidFill>
              </a:rPr>
              <a:t>D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256507" y="5663353"/>
            <a:ext cx="820305" cy="53637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chemeClr val="tx1"/>
                </a:solidFill>
              </a:rPr>
              <a:t>E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19" name="5-Point Star 18"/>
          <p:cNvSpPr/>
          <p:nvPr/>
        </p:nvSpPr>
        <p:spPr>
          <a:xfrm>
            <a:off x="5824482" y="870329"/>
            <a:ext cx="469354" cy="42098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5-Point Star 28"/>
          <p:cNvSpPr/>
          <p:nvPr/>
        </p:nvSpPr>
        <p:spPr>
          <a:xfrm>
            <a:off x="5798185" y="4242028"/>
            <a:ext cx="469354" cy="42098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FFBCC388-916C-B02D-9877-1B1B80582E2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643"/>
            <a:ext cx="2648901" cy="1324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5273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9" grpId="0" animBg="1"/>
      <p:bldP spid="29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53" y="5403210"/>
            <a:ext cx="2353706" cy="1429205"/>
          </a:xfrm>
          <a:prstGeom prst="rect">
            <a:avLst/>
          </a:prstGeom>
        </p:spPr>
      </p:pic>
      <p:pic>
        <p:nvPicPr>
          <p:cNvPr id="26" name="Picture 6" descr="Káº¿t quáº£ hÃ¬nh áº£nh cho right wrong tick icon">
            <a:hlinkClick r:id="rId5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-934250" y="3050599"/>
            <a:ext cx="2525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CÂU HỎI:</a:t>
            </a:r>
            <a:endParaRPr lang="en-US" sz="3200" dirty="0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8451" y="2630793"/>
            <a:ext cx="749873" cy="774259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44483" y="3401651"/>
            <a:ext cx="4188315" cy="341406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54987" y="1553373"/>
            <a:ext cx="749873" cy="774259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54614" y="4995139"/>
            <a:ext cx="749873" cy="774259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44875" y="4477040"/>
            <a:ext cx="4188315" cy="341406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09344" y="542001"/>
            <a:ext cx="749873" cy="774259"/>
          </a:xfrm>
          <a:prstGeom prst="rect">
            <a:avLst/>
          </a:prstGeom>
        </p:spPr>
      </p:pic>
      <p:sp>
        <p:nvSpPr>
          <p:cNvPr id="36" name="Isosceles Triangle 35"/>
          <p:cNvSpPr/>
          <p:nvPr/>
        </p:nvSpPr>
        <p:spPr>
          <a:xfrm>
            <a:off x="7174258" y="539600"/>
            <a:ext cx="1532651" cy="848987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7518555" y="2748999"/>
            <a:ext cx="840172" cy="8401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7573115" y="1798264"/>
            <a:ext cx="785612" cy="68465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3753711" y="3947982"/>
            <a:ext cx="631065" cy="53637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b="1" dirty="0">
                <a:solidFill>
                  <a:schemeClr val="tx1"/>
                </a:solidFill>
              </a:rPr>
              <a:t>1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5173975" y="1829440"/>
            <a:ext cx="631065" cy="53637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chemeClr val="tx1"/>
                </a:solidFill>
              </a:rPr>
              <a:t>B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198953" y="2910625"/>
            <a:ext cx="631065" cy="53637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chemeClr val="tx1"/>
                </a:solidFill>
              </a:rPr>
              <a:t>C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3748934" y="7207246"/>
            <a:ext cx="631065" cy="53637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b="1" dirty="0">
                <a:solidFill>
                  <a:schemeClr val="tx1"/>
                </a:solidFill>
              </a:rPr>
              <a:t>4</a:t>
            </a:r>
            <a:endParaRPr lang="en-US" sz="3200" b="1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354398" y="428945"/>
            <a:ext cx="5316173" cy="421879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50627" y="3692951"/>
            <a:ext cx="43652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b="1" dirty="0" err="1"/>
              <a:t>Hình</a:t>
            </a:r>
            <a:r>
              <a:rPr lang="en-AU" sz="2800" b="1" dirty="0"/>
              <a:t> </a:t>
            </a:r>
            <a:r>
              <a:rPr lang="en-AU" sz="2800" b="1" dirty="0" err="1"/>
              <a:t>nào</a:t>
            </a:r>
            <a:r>
              <a:rPr lang="en-AU" sz="2800" b="1" dirty="0"/>
              <a:t> </a:t>
            </a:r>
            <a:r>
              <a:rPr lang="en-AU" sz="2800" b="1" dirty="0" err="1"/>
              <a:t>là</a:t>
            </a:r>
            <a:r>
              <a:rPr lang="en-AU" sz="2800" b="1" dirty="0"/>
              <a:t> </a:t>
            </a:r>
            <a:r>
              <a:rPr lang="en-AU" sz="2800" b="1" dirty="0" err="1"/>
              <a:t>hình</a:t>
            </a:r>
            <a:r>
              <a:rPr lang="en-AU" sz="2800" b="1" dirty="0"/>
              <a:t> </a:t>
            </a:r>
            <a:r>
              <a:rPr lang="en-AU" sz="2800" b="1" dirty="0" err="1"/>
              <a:t>vuông</a:t>
            </a:r>
            <a:r>
              <a:rPr lang="en-AU" sz="2800" b="1" dirty="0"/>
              <a:t>?</a:t>
            </a:r>
            <a:endParaRPr lang="en-US" sz="2800" b="1" dirty="0"/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61249" y="2289493"/>
            <a:ext cx="4071549" cy="341406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09641" y="7592564"/>
            <a:ext cx="4269905" cy="341406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8451" y="3799038"/>
            <a:ext cx="749873" cy="774259"/>
          </a:xfrm>
          <a:prstGeom prst="rect">
            <a:avLst/>
          </a:prstGeom>
        </p:spPr>
      </p:pic>
      <p:sp>
        <p:nvSpPr>
          <p:cNvPr id="47" name="Rectangle 46"/>
          <p:cNvSpPr/>
          <p:nvPr/>
        </p:nvSpPr>
        <p:spPr>
          <a:xfrm>
            <a:off x="5198954" y="5152128"/>
            <a:ext cx="631065" cy="53637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chemeClr val="tx1"/>
                </a:solidFill>
              </a:rPr>
              <a:t>E</a:t>
            </a:r>
            <a:endParaRPr lang="en-US" sz="3200" b="1" dirty="0">
              <a:solidFill>
                <a:schemeClr val="tx1"/>
              </a:solidFill>
            </a:endParaRPr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97407" y="1278121"/>
            <a:ext cx="4035391" cy="34140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961249" y="7196792"/>
            <a:ext cx="1569516" cy="64925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523203" y="5156317"/>
            <a:ext cx="947639" cy="81919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173975" y="825515"/>
            <a:ext cx="631065" cy="53637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chemeClr val="tx1"/>
                </a:solidFill>
              </a:rPr>
              <a:t>A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5202177" y="4001548"/>
            <a:ext cx="631065" cy="53637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chemeClr val="tx1"/>
                </a:solidFill>
              </a:rPr>
              <a:t>D</a:t>
            </a:r>
            <a:endParaRPr lang="en-US" sz="3200" b="1" dirty="0">
              <a:solidFill>
                <a:schemeClr val="tx1"/>
              </a:solidFill>
            </a:endParaRPr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46895" y="5751130"/>
            <a:ext cx="4188315" cy="341406"/>
          </a:xfrm>
          <a:prstGeom prst="rect">
            <a:avLst/>
          </a:prstGeom>
        </p:spPr>
      </p:pic>
      <p:sp>
        <p:nvSpPr>
          <p:cNvPr id="7" name="Flowchart: Process 6"/>
          <p:cNvSpPr/>
          <p:nvPr/>
        </p:nvSpPr>
        <p:spPr>
          <a:xfrm>
            <a:off x="7156356" y="4059282"/>
            <a:ext cx="1939344" cy="646195"/>
          </a:xfrm>
          <a:prstGeom prst="flowChartProces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5-Point Star 38"/>
          <p:cNvSpPr/>
          <p:nvPr/>
        </p:nvSpPr>
        <p:spPr>
          <a:xfrm>
            <a:off x="5602866" y="1632324"/>
            <a:ext cx="469354" cy="42098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5-Point Star 52"/>
          <p:cNvSpPr/>
          <p:nvPr/>
        </p:nvSpPr>
        <p:spPr>
          <a:xfrm>
            <a:off x="5539081" y="4947032"/>
            <a:ext cx="469354" cy="42098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7FE4E20-3ADE-0E29-F188-6E027B27464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643"/>
            <a:ext cx="2648901" cy="1324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3821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39" grpId="1" animBg="1"/>
      <p:bldP spid="53" grpId="0" animBg="1"/>
      <p:bldP spid="53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6362" y="5333733"/>
            <a:ext cx="3300208" cy="145837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017380" y="416262"/>
            <a:ext cx="2525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CÂU HỎI:</a:t>
            </a:r>
            <a:endParaRPr lang="en-US" sz="3200" dirty="0"/>
          </a:p>
        </p:txBody>
      </p:sp>
      <p:sp>
        <p:nvSpPr>
          <p:cNvPr id="15" name="TextBox 14"/>
          <p:cNvSpPr txBox="1"/>
          <p:nvPr/>
        </p:nvSpPr>
        <p:spPr>
          <a:xfrm>
            <a:off x="1017380" y="416262"/>
            <a:ext cx="2525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CÂU HỎI:</a:t>
            </a:r>
            <a:endParaRPr lang="en-US" sz="3200" dirty="0"/>
          </a:p>
        </p:txBody>
      </p:sp>
      <p:sp>
        <p:nvSpPr>
          <p:cNvPr id="18" name="TextBox 17"/>
          <p:cNvSpPr txBox="1"/>
          <p:nvPr/>
        </p:nvSpPr>
        <p:spPr>
          <a:xfrm>
            <a:off x="1017380" y="416262"/>
            <a:ext cx="2525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CÂU HỎI:</a:t>
            </a:r>
            <a:endParaRPr lang="en-US" sz="3200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1183" y="1853896"/>
            <a:ext cx="749873" cy="77425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01183" y="2584272"/>
            <a:ext cx="4188315" cy="34140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6045" y="665632"/>
            <a:ext cx="749873" cy="77425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7273" y="2938505"/>
            <a:ext cx="749873" cy="77425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27273" y="3668881"/>
            <a:ext cx="4188315" cy="34140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8978" y="4137554"/>
            <a:ext cx="749873" cy="774259"/>
          </a:xfrm>
          <a:prstGeom prst="rect">
            <a:avLst/>
          </a:prstGeom>
        </p:spPr>
      </p:pic>
      <p:sp>
        <p:nvSpPr>
          <p:cNvPr id="26" name="Isosceles Triangle 25"/>
          <p:cNvSpPr/>
          <p:nvPr/>
        </p:nvSpPr>
        <p:spPr>
          <a:xfrm>
            <a:off x="8017302" y="1960073"/>
            <a:ext cx="1532651" cy="848987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8363542" y="5432404"/>
            <a:ext cx="840172" cy="84017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5705341" y="1313645"/>
            <a:ext cx="631065" cy="53637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>
                <a:solidFill>
                  <a:schemeClr val="tx1"/>
                </a:solidFill>
                <a:latin typeface="UTM Avo" panose="02040603050506020204"/>
              </a:rPr>
              <a:t>A</a:t>
            </a:r>
            <a:endParaRPr lang="en-US" sz="3200" b="1" dirty="0">
              <a:solidFill>
                <a:schemeClr val="tx1"/>
              </a:solidFill>
              <a:latin typeface="UTM Avo" panose="02040603050506020204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692685" y="2316082"/>
            <a:ext cx="631065" cy="53637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chemeClr val="tx1"/>
                </a:solidFill>
                <a:latin typeface="UTM Avo" panose="02040603050506020204"/>
              </a:rPr>
              <a:t>B</a:t>
            </a:r>
            <a:endParaRPr lang="en-US" sz="3200" b="1" dirty="0">
              <a:solidFill>
                <a:schemeClr val="tx1"/>
              </a:solidFill>
              <a:latin typeface="UTM Avo" panose="02040603050506020204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692685" y="3444574"/>
            <a:ext cx="631065" cy="53637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chemeClr val="tx1"/>
                </a:solidFill>
                <a:latin typeface="UTM Avo" panose="02040603050506020204"/>
              </a:rPr>
              <a:t>C</a:t>
            </a:r>
            <a:endParaRPr lang="en-US" sz="3200" b="1" dirty="0">
              <a:solidFill>
                <a:schemeClr val="tx1"/>
              </a:solidFill>
              <a:latin typeface="UTM Avo" panose="02040603050506020204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5700564" y="4572909"/>
            <a:ext cx="631065" cy="53637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chemeClr val="tx1"/>
                </a:solidFill>
                <a:latin typeface="UTM Avo" panose="02040603050506020204"/>
              </a:rPr>
              <a:t>D</a:t>
            </a:r>
            <a:endParaRPr lang="en-US" sz="3200" b="1" dirty="0">
              <a:solidFill>
                <a:schemeClr val="tx1"/>
              </a:solidFill>
              <a:latin typeface="UTM Avo" panose="02040603050506020204"/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92546" y="1446040"/>
            <a:ext cx="4335698" cy="341406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1271" y="4958227"/>
            <a:ext cx="4269905" cy="341406"/>
          </a:xfrm>
          <a:prstGeom prst="rect">
            <a:avLst/>
          </a:prstGeom>
        </p:spPr>
      </p:pic>
      <p:sp>
        <p:nvSpPr>
          <p:cNvPr id="36" name="Rectangle 35"/>
          <p:cNvSpPr/>
          <p:nvPr/>
        </p:nvSpPr>
        <p:spPr>
          <a:xfrm>
            <a:off x="8094304" y="1028143"/>
            <a:ext cx="1378649" cy="64925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9079" y="912414"/>
            <a:ext cx="5316173" cy="421879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90576" y="4182940"/>
            <a:ext cx="48840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800" b="1" dirty="0" err="1">
                <a:latin typeface="UTM Avo" panose="02040603050506020204"/>
                <a:cs typeface="Utsaah" panose="020B0604020202020204" pitchFamily="34" charset="0"/>
              </a:rPr>
              <a:t>Hình</a:t>
            </a:r>
            <a:r>
              <a:rPr lang="en-AU" sz="2800" b="1" dirty="0">
                <a:latin typeface="UTM Avo" panose="02040603050506020204"/>
              </a:rPr>
              <a:t> </a:t>
            </a:r>
            <a:r>
              <a:rPr lang="en-AU" sz="2800" b="1" err="1">
                <a:latin typeface="UTM Avo" panose="02040603050506020204"/>
              </a:rPr>
              <a:t>nào</a:t>
            </a:r>
            <a:r>
              <a:rPr lang="en-AU" sz="2800" b="1">
                <a:latin typeface="UTM Avo" panose="02040603050506020204"/>
              </a:rPr>
              <a:t> là</a:t>
            </a:r>
            <a:endParaRPr lang="vi-VN" sz="2800" b="1">
              <a:latin typeface="UTM Avo" panose="02040603050506020204"/>
            </a:endParaRPr>
          </a:p>
          <a:p>
            <a:pPr algn="ctr"/>
            <a:r>
              <a:rPr lang="en-AU" sz="2800" b="1">
                <a:latin typeface="UTM Avo" panose="02040603050506020204"/>
              </a:rPr>
              <a:t> </a:t>
            </a:r>
            <a:r>
              <a:rPr lang="en-AU" sz="2800" b="1" dirty="0" err="1">
                <a:latin typeface="UTM Avo" panose="02040603050506020204"/>
              </a:rPr>
              <a:t>hình</a:t>
            </a:r>
            <a:r>
              <a:rPr lang="en-AU" sz="2800" b="1" dirty="0">
                <a:latin typeface="UTM Avo" panose="02040603050506020204"/>
              </a:rPr>
              <a:t> </a:t>
            </a:r>
            <a:r>
              <a:rPr lang="en-AU" sz="2800" b="1" dirty="0" err="1">
                <a:latin typeface="UTM Avo" panose="02040603050506020204"/>
              </a:rPr>
              <a:t>chữ</a:t>
            </a:r>
            <a:r>
              <a:rPr lang="en-AU" sz="2800" b="1" dirty="0">
                <a:latin typeface="UTM Avo" panose="02040603050506020204"/>
              </a:rPr>
              <a:t> </a:t>
            </a:r>
            <a:r>
              <a:rPr lang="en-AU" sz="2400" b="1" dirty="0" err="1">
                <a:latin typeface="UTM Avo" panose="02040603050506020204"/>
              </a:rPr>
              <a:t>nhật</a:t>
            </a:r>
            <a:r>
              <a:rPr lang="en-AU" sz="2800" b="1" dirty="0">
                <a:latin typeface="UTM Avo" panose="02040603050506020204"/>
              </a:rPr>
              <a:t>?</a:t>
            </a:r>
            <a:endParaRPr lang="en-US" sz="2800" b="1" dirty="0">
              <a:latin typeface="UTM Avo" panose="02040603050506020204"/>
            </a:endParaRP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3390" y="5148946"/>
            <a:ext cx="749873" cy="774259"/>
          </a:xfrm>
          <a:prstGeom prst="rect">
            <a:avLst/>
          </a:prstGeom>
        </p:spPr>
      </p:pic>
      <p:sp>
        <p:nvSpPr>
          <p:cNvPr id="38" name="Rectangle 37"/>
          <p:cNvSpPr/>
          <p:nvPr/>
        </p:nvSpPr>
        <p:spPr>
          <a:xfrm>
            <a:off x="5684976" y="5584301"/>
            <a:ext cx="631065" cy="53637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chemeClr val="tx1"/>
                </a:solidFill>
                <a:latin typeface="UTM Avo" panose="02040603050506020204"/>
              </a:rPr>
              <a:t>E</a:t>
            </a:r>
            <a:endParaRPr lang="en-US" sz="3200" b="1" dirty="0">
              <a:solidFill>
                <a:schemeClr val="tx1"/>
              </a:solidFill>
              <a:latin typeface="UTM Avo" panose="02040603050506020204"/>
            </a:endParaRP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45683" y="5969619"/>
            <a:ext cx="4269905" cy="341406"/>
          </a:xfrm>
          <a:prstGeom prst="rect">
            <a:avLst/>
          </a:prstGeom>
        </p:spPr>
      </p:pic>
      <p:sp>
        <p:nvSpPr>
          <p:cNvPr id="40" name="Flowchart: Card 39"/>
          <p:cNvSpPr/>
          <p:nvPr/>
        </p:nvSpPr>
        <p:spPr>
          <a:xfrm>
            <a:off x="8213184" y="4469792"/>
            <a:ext cx="1245901" cy="701348"/>
          </a:xfrm>
          <a:prstGeom prst="flowChartPunchedCard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lowchart: Process 42"/>
          <p:cNvSpPr/>
          <p:nvPr/>
        </p:nvSpPr>
        <p:spPr>
          <a:xfrm>
            <a:off x="8418561" y="3024693"/>
            <a:ext cx="650527" cy="904669"/>
          </a:xfrm>
          <a:prstGeom prst="flowChartProces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4" name="Picture 6" descr="Káº¿t quáº£ hÃ¬nh áº£nh cho right wrong tick icon">
            <a:hlinkClick r:id="rId8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5-Point Star 40"/>
          <p:cNvSpPr/>
          <p:nvPr/>
        </p:nvSpPr>
        <p:spPr>
          <a:xfrm>
            <a:off x="6081364" y="3235069"/>
            <a:ext cx="469354" cy="42098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5-Point Star 41"/>
          <p:cNvSpPr/>
          <p:nvPr/>
        </p:nvSpPr>
        <p:spPr>
          <a:xfrm>
            <a:off x="6159524" y="1120199"/>
            <a:ext cx="469354" cy="42098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23FD40-512F-E18C-DD75-CA5CE5DEDD4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643"/>
            <a:ext cx="2648901" cy="1324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121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1" grpId="1" animBg="1"/>
      <p:bldP spid="42" grpId="0" animBg="1"/>
      <p:bldP spid="42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594"/>
            <a:ext cx="12193057" cy="6858594"/>
          </a:xfrm>
          <a:prstGeom prst="rect">
            <a:avLst/>
          </a:prstGeom>
        </p:spPr>
      </p:pic>
      <p:pic>
        <p:nvPicPr>
          <p:cNvPr id="6" name="Picture 6" descr="Top Rabbit Petting Stickers for Android &amp; iOS | Gfycat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988" y="4161616"/>
            <a:ext cx="1965472" cy="2116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6" y="4490844"/>
            <a:ext cx="1927534" cy="197680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1337" y="3780818"/>
            <a:ext cx="1494102" cy="192135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72919" y="4695732"/>
            <a:ext cx="1692039" cy="226181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48316" y="4136069"/>
            <a:ext cx="749873" cy="77425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73523" y="5350449"/>
            <a:ext cx="749873" cy="7742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06253" y="3681274"/>
            <a:ext cx="749873" cy="77425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80985" y="3999994"/>
            <a:ext cx="749873" cy="774259"/>
          </a:xfrm>
          <a:prstGeom prst="rect">
            <a:avLst/>
          </a:prstGeom>
        </p:spPr>
      </p:pic>
      <p:pic>
        <p:nvPicPr>
          <p:cNvPr id="15" name="Picture 14"/>
          <p:cNvPicPr/>
          <p:nvPr/>
        </p:nvPicPr>
        <p:blipFill rotWithShape="1">
          <a:blip r:embed="rId11"/>
          <a:srcRect l="58013" t="59008" r="17147" b="19613"/>
          <a:stretch/>
        </p:blipFill>
        <p:spPr bwMode="auto">
          <a:xfrm>
            <a:off x="5871882" y="-1987"/>
            <a:ext cx="6320118" cy="32931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502024" y="-4848"/>
            <a:ext cx="5369858" cy="35394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vi-VN" sz="3200" b="1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Bài 3. </a:t>
            </a:r>
          </a:p>
          <a:p>
            <a:r>
              <a:rPr lang="en-AU" sz="3200" b="1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Ồ</a:t>
            </a:r>
            <a:r>
              <a:rPr lang="en-AU" sz="3200" b="1" dirty="0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, </a:t>
            </a:r>
            <a:r>
              <a:rPr lang="en-AU" sz="3200" b="1" dirty="0" err="1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ngôi</a:t>
            </a:r>
            <a:r>
              <a:rPr lang="en-AU" sz="3200" b="1" dirty="0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 </a:t>
            </a:r>
            <a:r>
              <a:rPr lang="en-AU" sz="3200" b="1" dirty="0" err="1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nhà</a:t>
            </a:r>
            <a:r>
              <a:rPr lang="en-AU" sz="3200" b="1" dirty="0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 </a:t>
            </a:r>
            <a:r>
              <a:rPr lang="en-AU" sz="3200" b="1" dirty="0" err="1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của</a:t>
            </a:r>
            <a:r>
              <a:rPr lang="en-AU" sz="3200" b="1" dirty="0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 </a:t>
            </a:r>
            <a:r>
              <a:rPr lang="en-AU" sz="3200" b="1" dirty="0" err="1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bạn</a:t>
            </a:r>
            <a:r>
              <a:rPr lang="en-AU" sz="3200" b="1" dirty="0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 </a:t>
            </a:r>
            <a:r>
              <a:rPr lang="en-AU" sz="3200" b="1" dirty="0" err="1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nào</a:t>
            </a:r>
            <a:r>
              <a:rPr lang="en-AU" sz="3200" b="1" dirty="0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 </a:t>
            </a:r>
            <a:r>
              <a:rPr lang="en-AU" sz="3200" b="1" dirty="0" err="1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đẹp</a:t>
            </a:r>
            <a:r>
              <a:rPr lang="en-AU" sz="3200" b="1" dirty="0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 </a:t>
            </a:r>
            <a:r>
              <a:rPr lang="en-AU" sz="3200" b="1" dirty="0" err="1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quá</a:t>
            </a:r>
            <a:r>
              <a:rPr lang="en-AU" sz="3200" b="1" dirty="0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, </a:t>
            </a:r>
            <a:r>
              <a:rPr lang="en-AU" sz="3200" b="1" dirty="0" err="1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nó</a:t>
            </a:r>
            <a:r>
              <a:rPr lang="en-AU" sz="3200" b="1" dirty="0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 </a:t>
            </a:r>
            <a:r>
              <a:rPr lang="en-AU" sz="3200" b="1" dirty="0" err="1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có</a:t>
            </a:r>
            <a:r>
              <a:rPr lang="en-AU" sz="3200" b="1" dirty="0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 </a:t>
            </a:r>
            <a:r>
              <a:rPr lang="en-AU" sz="3200" b="1" dirty="0" err="1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bao</a:t>
            </a:r>
            <a:r>
              <a:rPr lang="en-AU" sz="3200" b="1" dirty="0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 </a:t>
            </a:r>
            <a:r>
              <a:rPr lang="en-AU" sz="3200" b="1" dirty="0" err="1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nhiêu</a:t>
            </a:r>
            <a:r>
              <a:rPr lang="en-AU" sz="3200" b="1" dirty="0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 </a:t>
            </a:r>
            <a:r>
              <a:rPr lang="en-AU" sz="3200" b="1" dirty="0" err="1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hình</a:t>
            </a:r>
            <a:r>
              <a:rPr lang="en-AU" sz="3200" b="1" dirty="0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 </a:t>
            </a:r>
            <a:r>
              <a:rPr lang="en-AU" sz="3200" b="1" dirty="0" err="1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vuông</a:t>
            </a:r>
            <a:r>
              <a:rPr lang="en-AU" sz="3200" b="1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? </a:t>
            </a:r>
            <a:endParaRPr lang="vi-VN" sz="3200" b="1">
              <a:solidFill>
                <a:srgbClr val="FF0000"/>
              </a:solidFill>
              <a:latin typeface="UTM Avo" panose="02040603050506020204"/>
              <a:cs typeface="Times New Roman" panose="02020603050405020304" pitchFamily="18" charset="0"/>
            </a:endParaRPr>
          </a:p>
          <a:p>
            <a:r>
              <a:rPr lang="en-AU" sz="3200" b="1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Bao </a:t>
            </a:r>
            <a:r>
              <a:rPr lang="en-AU" sz="3200" b="1" dirty="0" err="1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nhiêu</a:t>
            </a:r>
            <a:r>
              <a:rPr lang="en-AU" sz="3200" b="1" dirty="0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 </a:t>
            </a:r>
            <a:r>
              <a:rPr lang="en-AU" sz="3200" b="1" dirty="0" err="1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hình</a:t>
            </a:r>
            <a:r>
              <a:rPr lang="en-AU" sz="3200" b="1" dirty="0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 </a:t>
            </a:r>
            <a:r>
              <a:rPr lang="en-AU" sz="3200" b="1" dirty="0" err="1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tròn</a:t>
            </a:r>
            <a:r>
              <a:rPr lang="en-AU" sz="3200" b="1" dirty="0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? </a:t>
            </a:r>
            <a:r>
              <a:rPr lang="en-AU" sz="3200" b="1" dirty="0" err="1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Bao</a:t>
            </a:r>
            <a:r>
              <a:rPr lang="en-AU" sz="3200" b="1" dirty="0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 </a:t>
            </a:r>
            <a:r>
              <a:rPr lang="en-AU" sz="3200" b="1" dirty="0" err="1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nhiêu</a:t>
            </a:r>
            <a:r>
              <a:rPr lang="en-AU" sz="3200" b="1" dirty="0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 </a:t>
            </a:r>
            <a:r>
              <a:rPr lang="en-AU" sz="3200" b="1" dirty="0" err="1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hình</a:t>
            </a:r>
            <a:r>
              <a:rPr lang="en-AU" sz="3200" b="1" dirty="0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 tam </a:t>
            </a:r>
            <a:r>
              <a:rPr lang="en-AU" sz="3200" b="1" err="1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giác</a:t>
            </a:r>
            <a:r>
              <a:rPr lang="en-AU" sz="3200" b="1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 </a:t>
            </a:r>
            <a:r>
              <a:rPr lang="vi-VN" sz="3200" b="1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nhỉ?</a:t>
            </a:r>
            <a:endParaRPr lang="en-US" sz="3200" b="1" dirty="0">
              <a:solidFill>
                <a:srgbClr val="FF0000"/>
              </a:solidFill>
              <a:latin typeface="UTM Avo" panose="02040603050506020204"/>
              <a:cs typeface="Times New Roman" panose="02020603050405020304" pitchFamily="18" charset="0"/>
            </a:endParaRPr>
          </a:p>
        </p:txBody>
      </p:sp>
      <p:sp>
        <p:nvSpPr>
          <p:cNvPr id="21" name="Flowchart: Process 20"/>
          <p:cNvSpPr/>
          <p:nvPr/>
        </p:nvSpPr>
        <p:spPr>
          <a:xfrm>
            <a:off x="8130988" y="3184556"/>
            <a:ext cx="3783105" cy="993435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800" b="1" dirty="0" err="1">
                <a:solidFill>
                  <a:schemeClr val="tx1"/>
                </a:solidFill>
                <a:latin typeface="UTM Avo" panose="02040603050506020204"/>
              </a:rPr>
              <a:t>Có</a:t>
            </a:r>
            <a:r>
              <a:rPr lang="en-AU" sz="2800" b="1" dirty="0">
                <a:solidFill>
                  <a:schemeClr val="tx1"/>
                </a:solidFill>
                <a:latin typeface="UTM Avo" panose="02040603050506020204"/>
              </a:rPr>
              <a:t> 3 </a:t>
            </a:r>
            <a:r>
              <a:rPr lang="en-AU" sz="2800" b="1" dirty="0" err="1">
                <a:solidFill>
                  <a:schemeClr val="tx1"/>
                </a:solidFill>
                <a:latin typeface="UTM Avo" panose="02040603050506020204"/>
              </a:rPr>
              <a:t>hình</a:t>
            </a:r>
            <a:r>
              <a:rPr lang="en-AU" sz="2800" b="1" dirty="0">
                <a:solidFill>
                  <a:schemeClr val="tx1"/>
                </a:solidFill>
                <a:latin typeface="UTM Avo" panose="02040603050506020204"/>
              </a:rPr>
              <a:t> </a:t>
            </a:r>
            <a:r>
              <a:rPr lang="en-AU" sz="2800" b="1" dirty="0" err="1">
                <a:solidFill>
                  <a:schemeClr val="tx1"/>
                </a:solidFill>
                <a:latin typeface="UTM Avo" panose="02040603050506020204"/>
              </a:rPr>
              <a:t>vuông</a:t>
            </a:r>
            <a:endParaRPr lang="en-US" sz="2800" b="1" dirty="0">
              <a:solidFill>
                <a:schemeClr val="tx1"/>
              </a:solidFill>
              <a:latin typeface="UTM Avo" panose="02040603050506020204"/>
            </a:endParaRPr>
          </a:p>
        </p:txBody>
      </p:sp>
      <p:sp>
        <p:nvSpPr>
          <p:cNvPr id="22" name="Flowchart: Process 21"/>
          <p:cNvSpPr/>
          <p:nvPr/>
        </p:nvSpPr>
        <p:spPr>
          <a:xfrm>
            <a:off x="8130988" y="4357014"/>
            <a:ext cx="3783105" cy="993435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800" b="1" dirty="0" err="1">
                <a:solidFill>
                  <a:schemeClr val="tx1"/>
                </a:solidFill>
                <a:latin typeface="UTM Avo" panose="02040603050506020204"/>
              </a:rPr>
              <a:t>Có</a:t>
            </a:r>
            <a:r>
              <a:rPr lang="en-AU" sz="2800" b="1" dirty="0">
                <a:solidFill>
                  <a:schemeClr val="tx1"/>
                </a:solidFill>
                <a:latin typeface="UTM Avo" panose="02040603050506020204"/>
              </a:rPr>
              <a:t> 2 </a:t>
            </a:r>
            <a:r>
              <a:rPr lang="en-AU" sz="2800" b="1" dirty="0" err="1">
                <a:solidFill>
                  <a:schemeClr val="tx1"/>
                </a:solidFill>
                <a:latin typeface="UTM Avo" panose="02040603050506020204"/>
              </a:rPr>
              <a:t>hình</a:t>
            </a:r>
            <a:r>
              <a:rPr lang="en-AU" sz="2800" b="1" dirty="0">
                <a:solidFill>
                  <a:schemeClr val="tx1"/>
                </a:solidFill>
                <a:latin typeface="UTM Avo" panose="02040603050506020204"/>
              </a:rPr>
              <a:t> </a:t>
            </a:r>
            <a:r>
              <a:rPr lang="en-AU" sz="2800" b="1" dirty="0" err="1">
                <a:solidFill>
                  <a:schemeClr val="tx1"/>
                </a:solidFill>
                <a:latin typeface="UTM Avo" panose="02040603050506020204"/>
              </a:rPr>
              <a:t>tròn</a:t>
            </a:r>
            <a:endParaRPr lang="en-US" sz="2800" b="1" dirty="0">
              <a:solidFill>
                <a:schemeClr val="tx1"/>
              </a:solidFill>
              <a:latin typeface="UTM Avo" panose="02040603050506020204"/>
            </a:endParaRPr>
          </a:p>
        </p:txBody>
      </p:sp>
      <p:sp>
        <p:nvSpPr>
          <p:cNvPr id="23" name="Flowchart: Process 22"/>
          <p:cNvSpPr/>
          <p:nvPr/>
        </p:nvSpPr>
        <p:spPr>
          <a:xfrm>
            <a:off x="8130988" y="5564693"/>
            <a:ext cx="3783105" cy="993435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800" b="1" dirty="0" err="1">
                <a:solidFill>
                  <a:schemeClr val="tx1"/>
                </a:solidFill>
                <a:latin typeface="UTM Avo" panose="02040603050506020204"/>
              </a:rPr>
              <a:t>Có</a:t>
            </a:r>
            <a:r>
              <a:rPr lang="en-AU" sz="2800" b="1" dirty="0">
                <a:solidFill>
                  <a:schemeClr val="tx1"/>
                </a:solidFill>
                <a:latin typeface="UTM Avo" panose="02040603050506020204"/>
              </a:rPr>
              <a:t> 7 </a:t>
            </a:r>
            <a:r>
              <a:rPr lang="en-AU" sz="2800" b="1" dirty="0" err="1">
                <a:solidFill>
                  <a:schemeClr val="tx1"/>
                </a:solidFill>
                <a:latin typeface="UTM Avo" panose="02040603050506020204"/>
              </a:rPr>
              <a:t>hình</a:t>
            </a:r>
            <a:r>
              <a:rPr lang="en-AU" sz="2800" b="1" dirty="0">
                <a:solidFill>
                  <a:schemeClr val="tx1"/>
                </a:solidFill>
                <a:latin typeface="UTM Avo" panose="02040603050506020204"/>
              </a:rPr>
              <a:t> tam </a:t>
            </a:r>
            <a:r>
              <a:rPr lang="en-AU" sz="2800" b="1" dirty="0" err="1">
                <a:solidFill>
                  <a:schemeClr val="tx1"/>
                </a:solidFill>
                <a:latin typeface="UTM Avo" panose="02040603050506020204"/>
              </a:rPr>
              <a:t>giác</a:t>
            </a:r>
            <a:endParaRPr lang="en-US" sz="2800" b="1" dirty="0">
              <a:solidFill>
                <a:schemeClr val="tx1"/>
              </a:solidFill>
              <a:latin typeface="UTM Avo" panose="02040603050506020204"/>
            </a:endParaRPr>
          </a:p>
        </p:txBody>
      </p:sp>
    </p:spTree>
    <p:extLst>
      <p:ext uri="{BB962C8B-B14F-4D97-AF65-F5344CB8AC3E}">
        <p14:creationId xmlns:p14="http://schemas.microsoft.com/office/powerpoint/2010/main" val="267867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1" grpId="0" animBg="1"/>
      <p:bldP spid="22" grpId="0" animBg="1"/>
      <p:bldP spid="2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0647" y="-368609"/>
            <a:ext cx="12193057" cy="6858594"/>
          </a:xfrm>
          <a:prstGeom prst="rect">
            <a:avLst/>
          </a:prstGeom>
        </p:spPr>
      </p:pic>
      <p:pic>
        <p:nvPicPr>
          <p:cNvPr id="6" name="Picture 6" descr="Top Rabbit Petting Stickers for Android &amp; iOS | Gfyca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707" y="2398577"/>
            <a:ext cx="1965472" cy="2116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895" y="4228173"/>
            <a:ext cx="1927534" cy="197680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605" y="2648789"/>
            <a:ext cx="1494102" cy="192135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7772" y="4228173"/>
            <a:ext cx="1692039" cy="226181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326809" y="368015"/>
            <a:ext cx="7112716" cy="258532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5400" b="1" dirty="0" err="1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Tạm</a:t>
            </a:r>
            <a:r>
              <a:rPr lang="en-AU" sz="5400" b="1" dirty="0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 </a:t>
            </a:r>
            <a:r>
              <a:rPr lang="en-AU" sz="5400" b="1" dirty="0" err="1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biệt</a:t>
            </a:r>
            <a:r>
              <a:rPr lang="en-AU" sz="5400" b="1" dirty="0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 </a:t>
            </a:r>
            <a:r>
              <a:rPr lang="en-AU" sz="5400" b="1" dirty="0" err="1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các</a:t>
            </a:r>
            <a:r>
              <a:rPr lang="en-AU" sz="5400" b="1" dirty="0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 </a:t>
            </a:r>
            <a:r>
              <a:rPr lang="en-AU" sz="5400" b="1" dirty="0" err="1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bạn</a:t>
            </a:r>
            <a:r>
              <a:rPr lang="en-AU" sz="5400" b="1" dirty="0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 </a:t>
            </a:r>
            <a:r>
              <a:rPr lang="en-AU" sz="5400" b="1" dirty="0" err="1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nhỏ</a:t>
            </a:r>
            <a:r>
              <a:rPr lang="en-AU" sz="5400" b="1" dirty="0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, </a:t>
            </a:r>
            <a:r>
              <a:rPr lang="en-AU" sz="5400" b="1" dirty="0" err="1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chúng</a:t>
            </a:r>
            <a:r>
              <a:rPr lang="en-AU" sz="5400" b="1" dirty="0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 ta </a:t>
            </a:r>
            <a:r>
              <a:rPr lang="en-AU" sz="5400" b="1" dirty="0" err="1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về</a:t>
            </a:r>
            <a:r>
              <a:rPr lang="en-AU" sz="5400" b="1" dirty="0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 </a:t>
            </a:r>
            <a:r>
              <a:rPr lang="en-AU" sz="5400" b="1" dirty="0" err="1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nhà</a:t>
            </a:r>
            <a:r>
              <a:rPr lang="en-AU" sz="5400" b="1" dirty="0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 </a:t>
            </a:r>
            <a:r>
              <a:rPr lang="en-AU" sz="5400" b="1" dirty="0" err="1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thôi</a:t>
            </a:r>
            <a:r>
              <a:rPr lang="en-AU" sz="5400" b="1" dirty="0">
                <a:solidFill>
                  <a:srgbClr val="FF0000"/>
                </a:solidFill>
                <a:latin typeface="UTM Avo" panose="02040603050506020204"/>
                <a:cs typeface="Times New Roman" panose="02020603050405020304" pitchFamily="18" charset="0"/>
              </a:rPr>
              <a:t>! </a:t>
            </a:r>
            <a:endParaRPr lang="en-US" sz="5400" b="1" dirty="0">
              <a:solidFill>
                <a:srgbClr val="FF0000"/>
              </a:solidFill>
              <a:latin typeface="UTM Avo" panose="02040603050506020204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693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771" b="65434"/>
          <a:stretch/>
        </p:blipFill>
        <p:spPr>
          <a:xfrm>
            <a:off x="1" y="1"/>
            <a:ext cx="7099300" cy="237056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85" r="51771" b="24444"/>
          <a:stretch/>
        </p:blipFill>
        <p:spPr>
          <a:xfrm>
            <a:off x="309284" y="2129546"/>
            <a:ext cx="5880100" cy="242570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76330" y="971836"/>
            <a:ext cx="614468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AU" altLang="zh-CN" sz="5400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Cùng</a:t>
            </a:r>
            <a:r>
              <a:rPr lang="en-AU" altLang="zh-CN" sz="5400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AU" altLang="zh-CN" sz="5400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khởi</a:t>
            </a:r>
            <a:r>
              <a:rPr lang="en-AU" altLang="zh-CN" sz="5400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AU" altLang="zh-CN" sz="5400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động</a:t>
            </a:r>
            <a:r>
              <a:rPr lang="en-AU" altLang="zh-CN" sz="5400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AU" altLang="zh-CN" sz="5400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nào</a:t>
            </a:r>
            <a:r>
              <a:rPr lang="en-AU" altLang="zh-CN" sz="5400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.</a:t>
            </a:r>
            <a:endParaRPr lang="en-US" altLang="zh-CN" sz="5400" b="1" dirty="0">
              <a:solidFill>
                <a:prstClr val="black"/>
              </a:solidFill>
              <a:latin typeface="Calibri"/>
              <a:ea typeface="宋体" panose="02010600030101010101" pitchFamily="2" charset="-122"/>
            </a:endParaRPr>
          </a:p>
          <a:p>
            <a:pPr algn="ctr" defTabSz="1219170"/>
            <a:endParaRPr lang="zh-CN" altLang="en-US" sz="5400" b="1" dirty="0">
              <a:solidFill>
                <a:prstClr val="black"/>
              </a:solidFill>
              <a:latin typeface="Calibri"/>
              <a:ea typeface="宋体" panose="02010600030101010101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79" t="51852" r="61979" b="14074"/>
          <a:stretch/>
        </p:blipFill>
        <p:spPr>
          <a:xfrm>
            <a:off x="2984500" y="3556000"/>
            <a:ext cx="1651000" cy="23368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4" t="49630" r="75521" b="12036"/>
          <a:stretch/>
        </p:blipFill>
        <p:spPr>
          <a:xfrm>
            <a:off x="927100" y="3403601"/>
            <a:ext cx="2057400" cy="26289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38" t="35967" r="2104" b="8703"/>
          <a:stretch/>
        </p:blipFill>
        <p:spPr>
          <a:xfrm>
            <a:off x="5957212" y="1974131"/>
            <a:ext cx="6306053" cy="4464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7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000"/>
    </mc:Choice>
    <mc:Fallback xmlns="">
      <p:transition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17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7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dministrator\Desktop\hinh nen pp\Hinh nen dep Powerpoint danh cho thieu nh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32"/>
            <a:ext cx="12192000" cy="6845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057400" y="941294"/>
            <a:ext cx="860611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400" b="1" dirty="0" err="1">
                <a:solidFill>
                  <a:srgbClr val="FF0000"/>
                </a:solidFill>
              </a:rPr>
              <a:t>Bài</a:t>
            </a:r>
            <a:r>
              <a:rPr lang="en-AU" sz="4400" b="1" dirty="0">
                <a:solidFill>
                  <a:srgbClr val="FF0000"/>
                </a:solidFill>
              </a:rPr>
              <a:t> 7:</a:t>
            </a:r>
          </a:p>
          <a:p>
            <a:pPr algn="ctr"/>
            <a:r>
              <a:rPr lang="en-AU" sz="4400" b="1" dirty="0">
                <a:solidFill>
                  <a:srgbClr val="FF0000"/>
                </a:solidFill>
              </a:rPr>
              <a:t> </a:t>
            </a:r>
            <a:r>
              <a:rPr lang="en-AU" sz="4800" b="1" dirty="0" err="1">
                <a:solidFill>
                  <a:srgbClr val="FF0000"/>
                </a:solidFill>
              </a:rPr>
              <a:t>Hình</a:t>
            </a:r>
            <a:r>
              <a:rPr lang="en-AU" sz="4800" b="1" dirty="0">
                <a:solidFill>
                  <a:srgbClr val="FF0000"/>
                </a:solidFill>
              </a:rPr>
              <a:t> </a:t>
            </a:r>
            <a:r>
              <a:rPr lang="en-AU" sz="4800" b="1" dirty="0" err="1">
                <a:solidFill>
                  <a:srgbClr val="FF0000"/>
                </a:solidFill>
              </a:rPr>
              <a:t>vuông</a:t>
            </a:r>
            <a:r>
              <a:rPr lang="en-AU" sz="4800" b="1" dirty="0">
                <a:solidFill>
                  <a:srgbClr val="FF0000"/>
                </a:solidFill>
              </a:rPr>
              <a:t>, </a:t>
            </a:r>
            <a:r>
              <a:rPr lang="en-AU" sz="4800" b="1" dirty="0" err="1">
                <a:solidFill>
                  <a:srgbClr val="FF0000"/>
                </a:solidFill>
              </a:rPr>
              <a:t>hình</a:t>
            </a:r>
            <a:r>
              <a:rPr lang="en-AU" sz="4800" b="1" dirty="0">
                <a:solidFill>
                  <a:srgbClr val="FF0000"/>
                </a:solidFill>
              </a:rPr>
              <a:t> </a:t>
            </a:r>
            <a:r>
              <a:rPr lang="en-AU" sz="4800" b="1" dirty="0" err="1">
                <a:solidFill>
                  <a:srgbClr val="FF0000"/>
                </a:solidFill>
              </a:rPr>
              <a:t>tròn</a:t>
            </a:r>
            <a:r>
              <a:rPr lang="en-AU" sz="4800" b="1" dirty="0">
                <a:solidFill>
                  <a:srgbClr val="FF0000"/>
                </a:solidFill>
              </a:rPr>
              <a:t>, </a:t>
            </a:r>
          </a:p>
          <a:p>
            <a:r>
              <a:rPr lang="en-AU" sz="4800" b="1" dirty="0" err="1">
                <a:solidFill>
                  <a:srgbClr val="FF0000"/>
                </a:solidFill>
              </a:rPr>
              <a:t>hình</a:t>
            </a:r>
            <a:r>
              <a:rPr lang="en-AU" sz="4800" b="1" dirty="0">
                <a:solidFill>
                  <a:srgbClr val="FF0000"/>
                </a:solidFill>
              </a:rPr>
              <a:t> tam </a:t>
            </a:r>
            <a:r>
              <a:rPr lang="en-AU" sz="4800" b="1" dirty="0" err="1">
                <a:solidFill>
                  <a:srgbClr val="FF0000"/>
                </a:solidFill>
              </a:rPr>
              <a:t>giác</a:t>
            </a:r>
            <a:r>
              <a:rPr lang="en-AU" sz="4800" b="1" dirty="0">
                <a:solidFill>
                  <a:srgbClr val="FF0000"/>
                </a:solidFill>
              </a:rPr>
              <a:t>, </a:t>
            </a:r>
            <a:r>
              <a:rPr lang="en-AU" sz="4800" b="1" dirty="0" err="1">
                <a:solidFill>
                  <a:srgbClr val="FF0000"/>
                </a:solidFill>
              </a:rPr>
              <a:t>hình</a:t>
            </a:r>
            <a:r>
              <a:rPr lang="en-AU" sz="4800" b="1" dirty="0">
                <a:solidFill>
                  <a:srgbClr val="FF0000"/>
                </a:solidFill>
              </a:rPr>
              <a:t> </a:t>
            </a:r>
            <a:r>
              <a:rPr lang="en-AU" sz="4800" b="1" dirty="0" err="1">
                <a:solidFill>
                  <a:srgbClr val="FF0000"/>
                </a:solidFill>
              </a:rPr>
              <a:t>chữ</a:t>
            </a:r>
            <a:r>
              <a:rPr lang="en-AU" sz="4800" b="1" dirty="0">
                <a:solidFill>
                  <a:srgbClr val="FF0000"/>
                </a:solidFill>
              </a:rPr>
              <a:t> </a:t>
            </a:r>
            <a:r>
              <a:rPr lang="en-AU" sz="4800" b="1" dirty="0" err="1">
                <a:solidFill>
                  <a:srgbClr val="FF0000"/>
                </a:solidFill>
              </a:rPr>
              <a:t>nhật</a:t>
            </a:r>
            <a:endParaRPr lang="en-US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402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1604682"/>
            <a:ext cx="12192000" cy="348186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296232" y="1819561"/>
            <a:ext cx="2805089" cy="26241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706674" y="4563330"/>
            <a:ext cx="27566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b="1" dirty="0" err="1"/>
              <a:t>Hình</a:t>
            </a:r>
            <a:r>
              <a:rPr lang="en-AU" sz="2800" b="1" dirty="0"/>
              <a:t> </a:t>
            </a:r>
            <a:r>
              <a:rPr lang="en-AU" sz="2800" b="1" dirty="0" err="1"/>
              <a:t>vuông</a:t>
            </a:r>
            <a:endParaRPr lang="en-US" sz="2800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FB244D2-B88D-EF13-420D-0C680CDEB2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0" y="1745912"/>
            <a:ext cx="2712076" cy="272612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0FB63D3-142F-0ED7-AFEA-8828094918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6487"/>
            <a:ext cx="2305476" cy="1152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076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1604682"/>
            <a:ext cx="12192000" cy="348186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143751" y="4563330"/>
            <a:ext cx="27566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b="1" err="1"/>
              <a:t>Hình</a:t>
            </a:r>
            <a:r>
              <a:rPr lang="en-AU" sz="2800" b="1"/>
              <a:t> </a:t>
            </a:r>
            <a:r>
              <a:rPr lang="vi-VN" sz="2800" b="1"/>
              <a:t>tròn</a:t>
            </a:r>
            <a:endParaRPr lang="en-US" sz="2800" b="1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4F10A9D-3188-B6E8-3D3B-9B1D49A8A7A0}"/>
              </a:ext>
            </a:extLst>
          </p:cNvPr>
          <p:cNvSpPr/>
          <p:nvPr/>
        </p:nvSpPr>
        <p:spPr>
          <a:xfrm>
            <a:off x="6692692" y="1806684"/>
            <a:ext cx="2756646" cy="2756646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8B3D6A-7660-5E5F-B238-8011658291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9541" y="1741171"/>
            <a:ext cx="2944669" cy="2924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D7FB484-ECD4-C53D-B7AC-C41BC6BCEB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6487"/>
            <a:ext cx="2305476" cy="1152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2083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1604682"/>
            <a:ext cx="12192000" cy="348186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803913" y="4451989"/>
            <a:ext cx="27566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b="1" err="1"/>
              <a:t>Hình</a:t>
            </a:r>
            <a:r>
              <a:rPr lang="en-AU" sz="2800" b="1"/>
              <a:t> </a:t>
            </a:r>
            <a:r>
              <a:rPr lang="vi-VN" sz="2800" b="1"/>
              <a:t>tam giác</a:t>
            </a:r>
            <a:endParaRPr lang="en-US" sz="2800" b="1" dirty="0"/>
          </a:p>
        </p:txBody>
      </p:sp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6D7B6917-2D14-866A-751E-38F0FC7D3A07}"/>
              </a:ext>
            </a:extLst>
          </p:cNvPr>
          <p:cNvSpPr/>
          <p:nvPr/>
        </p:nvSpPr>
        <p:spPr>
          <a:xfrm>
            <a:off x="6576185" y="1716378"/>
            <a:ext cx="3212105" cy="262427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A2B3B9-8257-CCA3-422D-C2627A5086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850" y="1756256"/>
            <a:ext cx="3043252" cy="26673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330AE0B-5193-1350-F9B5-857E321F18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6487"/>
            <a:ext cx="2305476" cy="1152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2265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1604682"/>
            <a:ext cx="12192000" cy="348186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525824" y="4563330"/>
            <a:ext cx="27566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b="1" err="1"/>
              <a:t>Hình</a:t>
            </a:r>
            <a:r>
              <a:rPr lang="en-AU" sz="2800" b="1"/>
              <a:t> </a:t>
            </a:r>
            <a:r>
              <a:rPr lang="vi-VN" sz="2800" b="1"/>
              <a:t>chữ nhật</a:t>
            </a:r>
            <a:endParaRPr lang="en-US" sz="2800" b="1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4419BB8-DBB1-7306-BCDF-7D4CA48D0B25}"/>
              </a:ext>
            </a:extLst>
          </p:cNvPr>
          <p:cNvSpPr/>
          <p:nvPr/>
        </p:nvSpPr>
        <p:spPr>
          <a:xfrm>
            <a:off x="6706674" y="2179600"/>
            <a:ext cx="4021067" cy="218621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2496A0-0BD0-FAC5-B1AB-577C0D2954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4254" y="2179600"/>
            <a:ext cx="3647643" cy="21862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10E5DF4-7E13-FACD-7F38-ECC5E1223F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6487"/>
            <a:ext cx="2305476" cy="1152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242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1219199"/>
            <a:ext cx="12192000" cy="563231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vi-VN"/>
          </a:p>
          <a:p>
            <a:endParaRPr lang="vi-VN"/>
          </a:p>
          <a:p>
            <a:endParaRPr lang="vi-VN"/>
          </a:p>
          <a:p>
            <a:endParaRPr lang="vi-VN"/>
          </a:p>
          <a:p>
            <a:endParaRPr lang="vi-VN"/>
          </a:p>
          <a:p>
            <a:endParaRPr lang="vi-VN"/>
          </a:p>
          <a:p>
            <a:endParaRPr lang="vi-VN"/>
          </a:p>
          <a:p>
            <a:endParaRPr lang="vi-VN"/>
          </a:p>
          <a:p>
            <a:endParaRPr lang="vi-VN"/>
          </a:p>
          <a:p>
            <a:endParaRPr lang="vi-VN"/>
          </a:p>
          <a:p>
            <a:endParaRPr lang="vi-VN"/>
          </a:p>
          <a:p>
            <a:endParaRPr lang="vi-VN"/>
          </a:p>
          <a:p>
            <a:endParaRPr lang="vi-VN"/>
          </a:p>
          <a:p>
            <a:endParaRPr lang="vi-VN"/>
          </a:p>
          <a:p>
            <a:endParaRPr lang="vi-VN"/>
          </a:p>
          <a:p>
            <a:endParaRPr lang="vi-VN"/>
          </a:p>
          <a:p>
            <a:endParaRPr lang="vi-VN"/>
          </a:p>
          <a:p>
            <a:endParaRPr lang="vi-VN"/>
          </a:p>
          <a:p>
            <a:endParaRPr lang="vi-VN"/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552718" y="6148677"/>
            <a:ext cx="27566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b="1" err="1"/>
              <a:t>Hình</a:t>
            </a:r>
            <a:r>
              <a:rPr lang="en-AU" sz="2800" b="1"/>
              <a:t> </a:t>
            </a:r>
            <a:r>
              <a:rPr lang="vi-VN" sz="2800" b="1"/>
              <a:t>chữ nhật</a:t>
            </a:r>
            <a:endParaRPr lang="en-US" sz="2800" b="1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4419BB8-DBB1-7306-BCDF-7D4CA48D0B25}"/>
              </a:ext>
            </a:extLst>
          </p:cNvPr>
          <p:cNvSpPr/>
          <p:nvPr/>
        </p:nvSpPr>
        <p:spPr>
          <a:xfrm>
            <a:off x="7442655" y="4552710"/>
            <a:ext cx="2756648" cy="149876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0E5DF4-7E13-FACD-7F38-ECC5E1223F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6487"/>
            <a:ext cx="2305476" cy="11527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D9CCB6F-CAE4-1E2B-468C-D668190C616B}"/>
              </a:ext>
            </a:extLst>
          </p:cNvPr>
          <p:cNvSpPr txBox="1"/>
          <p:nvPr/>
        </p:nvSpPr>
        <p:spPr>
          <a:xfrm>
            <a:off x="7637976" y="3553133"/>
            <a:ext cx="27566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b="1" err="1"/>
              <a:t>Hình</a:t>
            </a:r>
            <a:r>
              <a:rPr lang="en-AU" sz="2800" b="1"/>
              <a:t> </a:t>
            </a:r>
            <a:r>
              <a:rPr lang="vi-VN" sz="2800" b="1"/>
              <a:t>tam giác</a:t>
            </a:r>
            <a:endParaRPr lang="en-US" sz="2800" b="1" dirty="0"/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A6021547-4623-B563-8B98-D905C7102E88}"/>
              </a:ext>
            </a:extLst>
          </p:cNvPr>
          <p:cNvSpPr/>
          <p:nvPr/>
        </p:nvSpPr>
        <p:spPr>
          <a:xfrm>
            <a:off x="7464836" y="1334317"/>
            <a:ext cx="2411952" cy="197055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A3DAC4A-A62E-E992-E5E4-EA46B421B409}"/>
              </a:ext>
            </a:extLst>
          </p:cNvPr>
          <p:cNvSpPr/>
          <p:nvPr/>
        </p:nvSpPr>
        <p:spPr>
          <a:xfrm>
            <a:off x="1515653" y="1485983"/>
            <a:ext cx="1951522" cy="18256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3F6BAE1-BEAB-624A-11D0-EB3034EDE598}"/>
              </a:ext>
            </a:extLst>
          </p:cNvPr>
          <p:cNvSpPr txBox="1"/>
          <p:nvPr/>
        </p:nvSpPr>
        <p:spPr>
          <a:xfrm>
            <a:off x="1515653" y="3553133"/>
            <a:ext cx="2549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b="1" dirty="0" err="1"/>
              <a:t>Hình</a:t>
            </a:r>
            <a:r>
              <a:rPr lang="en-AU" sz="2800" b="1" dirty="0"/>
              <a:t> </a:t>
            </a:r>
            <a:r>
              <a:rPr lang="en-AU" sz="2800" b="1" dirty="0" err="1"/>
              <a:t>vuông</a:t>
            </a:r>
            <a:endParaRPr lang="en-US" sz="28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9440C72-59B5-2183-675D-A4338C428FA3}"/>
              </a:ext>
            </a:extLst>
          </p:cNvPr>
          <p:cNvSpPr txBox="1"/>
          <p:nvPr/>
        </p:nvSpPr>
        <p:spPr>
          <a:xfrm>
            <a:off x="1541640" y="6237402"/>
            <a:ext cx="27566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b="1" err="1"/>
              <a:t>Hình</a:t>
            </a:r>
            <a:r>
              <a:rPr lang="en-AU" sz="2800" b="1"/>
              <a:t> </a:t>
            </a:r>
            <a:r>
              <a:rPr lang="vi-VN" sz="2800" b="1"/>
              <a:t>tròn</a:t>
            </a:r>
            <a:endParaRPr lang="en-US" sz="2800" b="1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69D924E-DB46-7C29-5837-CCE0F728FB2C}"/>
              </a:ext>
            </a:extLst>
          </p:cNvPr>
          <p:cNvSpPr/>
          <p:nvPr/>
        </p:nvSpPr>
        <p:spPr>
          <a:xfrm>
            <a:off x="1541640" y="4337853"/>
            <a:ext cx="1899549" cy="189954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5565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965582" y="1438890"/>
            <a:ext cx="4798361" cy="101566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3000" dirty="0"/>
              <a:t> </a:t>
            </a:r>
          </a:p>
          <a:p>
            <a:r>
              <a:rPr lang="en-AU" sz="3000" b="1" dirty="0" err="1"/>
              <a:t>Hình</a:t>
            </a:r>
            <a:r>
              <a:rPr lang="en-AU" sz="3000" b="1" dirty="0"/>
              <a:t> </a:t>
            </a:r>
            <a:r>
              <a:rPr lang="en-AU" sz="3000" b="1" dirty="0" err="1"/>
              <a:t>vuông</a:t>
            </a:r>
            <a:endParaRPr lang="en-AU" sz="3000" b="1" dirty="0"/>
          </a:p>
        </p:txBody>
      </p:sp>
      <p:pic>
        <p:nvPicPr>
          <p:cNvPr id="4098" name="Picture 2" descr="Ảnh câu trả lờ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357" y="1649369"/>
            <a:ext cx="1557990" cy="1057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Ảnh câu trả lờ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357" y="4309000"/>
            <a:ext cx="1705908" cy="1122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Ảnh câu trả lờ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437" y="2898667"/>
            <a:ext cx="1943410" cy="1192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Ảnh câu trả lờ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997" y="5486759"/>
            <a:ext cx="1369733" cy="1371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7639819" y="1676277"/>
            <a:ext cx="685801" cy="73071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937531" y="2835264"/>
            <a:ext cx="4838136" cy="101566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3000" b="1" dirty="0"/>
              <a:t> </a:t>
            </a:r>
          </a:p>
          <a:p>
            <a:r>
              <a:rPr lang="en-AU" sz="3000" b="1" dirty="0" err="1"/>
              <a:t>Hình</a:t>
            </a:r>
            <a:r>
              <a:rPr lang="en-AU" sz="3000" b="1" dirty="0"/>
              <a:t> </a:t>
            </a:r>
            <a:r>
              <a:rPr lang="en-AU" sz="3000" b="1" dirty="0" err="1"/>
              <a:t>tròn</a:t>
            </a:r>
            <a:endParaRPr lang="en-US" sz="3000" b="1" dirty="0"/>
          </a:p>
        </p:txBody>
      </p:sp>
      <p:sp>
        <p:nvSpPr>
          <p:cNvPr id="6" name="Oval 5"/>
          <p:cNvSpPr/>
          <p:nvPr/>
        </p:nvSpPr>
        <p:spPr>
          <a:xfrm>
            <a:off x="7858290" y="2961102"/>
            <a:ext cx="753035" cy="753035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4936449" y="4266472"/>
            <a:ext cx="4827495" cy="101566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3000" dirty="0"/>
              <a:t> </a:t>
            </a:r>
          </a:p>
          <a:p>
            <a:r>
              <a:rPr lang="en-AU" sz="3000" b="1" dirty="0" err="1"/>
              <a:t>Hình</a:t>
            </a:r>
            <a:r>
              <a:rPr lang="en-AU" sz="3000" b="1" dirty="0"/>
              <a:t> </a:t>
            </a:r>
            <a:r>
              <a:rPr lang="en-AU" sz="3000" b="1" dirty="0" err="1"/>
              <a:t>chữ</a:t>
            </a:r>
            <a:r>
              <a:rPr lang="en-AU" sz="3000" b="1" dirty="0"/>
              <a:t> </a:t>
            </a:r>
            <a:r>
              <a:rPr lang="en-AU" sz="3000" b="1" dirty="0" err="1"/>
              <a:t>nhật</a:t>
            </a:r>
            <a:endParaRPr lang="en-US" sz="3000" b="1" dirty="0"/>
          </a:p>
        </p:txBody>
      </p:sp>
      <p:sp>
        <p:nvSpPr>
          <p:cNvPr id="7" name="Rectangle 6"/>
          <p:cNvSpPr/>
          <p:nvPr/>
        </p:nvSpPr>
        <p:spPr>
          <a:xfrm>
            <a:off x="8325620" y="4491914"/>
            <a:ext cx="1048870" cy="5647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4948172" y="5633770"/>
            <a:ext cx="4827495" cy="101566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3000" dirty="0"/>
              <a:t> </a:t>
            </a:r>
          </a:p>
          <a:p>
            <a:r>
              <a:rPr lang="en-AU" sz="3000" b="1" dirty="0" err="1"/>
              <a:t>Hình</a:t>
            </a:r>
            <a:r>
              <a:rPr lang="en-AU" sz="3000" b="1" dirty="0"/>
              <a:t> tam </a:t>
            </a:r>
            <a:r>
              <a:rPr lang="en-AU" sz="3000" b="1" dirty="0" err="1"/>
              <a:t>giác</a:t>
            </a:r>
            <a:endParaRPr lang="en-US" sz="3000" b="1" dirty="0"/>
          </a:p>
        </p:txBody>
      </p:sp>
      <p:sp>
        <p:nvSpPr>
          <p:cNvPr id="8" name="Isosceles Triangle 7"/>
          <p:cNvSpPr/>
          <p:nvPr/>
        </p:nvSpPr>
        <p:spPr>
          <a:xfrm>
            <a:off x="8453936" y="5707693"/>
            <a:ext cx="954741" cy="808636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Curved Connector 11"/>
          <p:cNvCxnSpPr/>
          <p:nvPr/>
        </p:nvCxnSpPr>
        <p:spPr>
          <a:xfrm>
            <a:off x="2344226" y="2264040"/>
            <a:ext cx="2592263" cy="1359340"/>
          </a:xfrm>
          <a:prstGeom prst="curvedConnector3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urved Connector 17"/>
          <p:cNvCxnSpPr/>
          <p:nvPr/>
        </p:nvCxnSpPr>
        <p:spPr>
          <a:xfrm rot="16200000" flipH="1">
            <a:off x="2103008" y="3542202"/>
            <a:ext cx="3082229" cy="2420531"/>
          </a:xfrm>
          <a:prstGeom prst="curvedConnector3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urved Connector 19"/>
          <p:cNvCxnSpPr>
            <a:cxnSpLocks/>
          </p:cNvCxnSpPr>
          <p:nvPr/>
        </p:nvCxnSpPr>
        <p:spPr>
          <a:xfrm rot="5400000" flipH="1" flipV="1">
            <a:off x="2343910" y="2309594"/>
            <a:ext cx="2847573" cy="2395778"/>
          </a:xfrm>
          <a:prstGeom prst="curvedConnector3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urved Connector 21"/>
          <p:cNvCxnSpPr>
            <a:stCxn id="4104" idx="3"/>
            <a:endCxn id="13" idx="1"/>
          </p:cNvCxnSpPr>
          <p:nvPr/>
        </p:nvCxnSpPr>
        <p:spPr>
          <a:xfrm flipV="1">
            <a:off x="2608730" y="4774304"/>
            <a:ext cx="2327719" cy="1398075"/>
          </a:xfrm>
          <a:prstGeom prst="curvedConnector3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236668" y="287966"/>
            <a:ext cx="78706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Bài</a:t>
            </a:r>
            <a:r>
              <a:rPr lang="en-AU" sz="3200" b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1. Mỗi </a:t>
            </a:r>
            <a:r>
              <a:rPr lang="en-AU" sz="3200" b="1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đồ</a:t>
            </a:r>
            <a:r>
              <a:rPr lang="en-AU" sz="32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AU" sz="3200" b="1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vật</a:t>
            </a:r>
            <a:r>
              <a:rPr lang="en-AU" sz="32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AU" sz="3200" b="1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có</a:t>
            </a:r>
            <a:r>
              <a:rPr lang="en-AU" sz="32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AU" sz="3200" b="1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hình</a:t>
            </a:r>
            <a:r>
              <a:rPr lang="en-AU" sz="32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AU" sz="3200" b="1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dạng</a:t>
            </a:r>
            <a:r>
              <a:rPr lang="en-AU" sz="32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AU" sz="3200" b="1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gì</a:t>
            </a:r>
            <a:r>
              <a:rPr lang="en-AU" sz="32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en-US" sz="3200" b="1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33E860B-F6A6-E02E-5358-D5D4D92E657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643"/>
            <a:ext cx="2648901" cy="1324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737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XEDSHAPES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XEDSHAPES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www.33ppt.com 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1221</TotalTime>
  <Words>278</Words>
  <Application>Microsoft Office PowerPoint</Application>
  <PresentationFormat>Widescreen</PresentationFormat>
  <Paragraphs>94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30" baseType="lpstr">
      <vt:lpstr>等线</vt:lpstr>
      <vt:lpstr>Arial</vt:lpstr>
      <vt:lpstr>Bungee Inline</vt:lpstr>
      <vt:lpstr>Calibri</vt:lpstr>
      <vt:lpstr>Montserrat Alternates Black</vt:lpstr>
      <vt:lpstr>Tahoma</vt:lpstr>
      <vt:lpstr>Times New Roman</vt:lpstr>
      <vt:lpstr>Trebuchet MS</vt:lpstr>
      <vt:lpstr>UTM Avo</vt:lpstr>
      <vt:lpstr>Wingdings 3</vt:lpstr>
      <vt:lpstr>1_Office Theme</vt:lpstr>
      <vt:lpstr>Facet</vt:lpstr>
      <vt:lpstr>www.33ppt.com 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Home</dc:creator>
  <cp:lastModifiedBy>ASUS</cp:lastModifiedBy>
  <cp:revision>67</cp:revision>
  <dcterms:created xsi:type="dcterms:W3CDTF">2020-08-06T02:27:05Z</dcterms:created>
  <dcterms:modified xsi:type="dcterms:W3CDTF">2023-11-25T03:38:00Z</dcterms:modified>
</cp:coreProperties>
</file>