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4" r:id="rId3"/>
    <p:sldMasterId id="2147483686" r:id="rId4"/>
    <p:sldMasterId id="2147483698" r:id="rId5"/>
  </p:sldMasterIdLst>
  <p:notesMasterIdLst>
    <p:notesMasterId r:id="rId20"/>
  </p:notesMasterIdLst>
  <p:sldIdLst>
    <p:sldId id="277" r:id="rId6"/>
    <p:sldId id="307" r:id="rId7"/>
    <p:sldId id="299" r:id="rId8"/>
    <p:sldId id="265" r:id="rId9"/>
    <p:sldId id="2007577095" r:id="rId10"/>
    <p:sldId id="267" r:id="rId11"/>
    <p:sldId id="2007577096" r:id="rId12"/>
    <p:sldId id="2007577097" r:id="rId13"/>
    <p:sldId id="269" r:id="rId14"/>
    <p:sldId id="273" r:id="rId15"/>
    <p:sldId id="303" r:id="rId16"/>
    <p:sldId id="288" r:id="rId17"/>
    <p:sldId id="290" r:id="rId18"/>
    <p:sldId id="30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Duyen" initials="KD" lastIdx="2" clrIdx="0"/>
  <p:cmAuthor id="2" name="dell" initials="d" lastIdx="1" clrIdx="1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35" d="100"/>
          <a:sy n="35" d="100"/>
        </p:scale>
        <p:origin x="7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5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14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733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幻灯片图像占位符 849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63" name="文本占位符 84994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0964" name="灯片编号占位符 1"/>
          <p:cNvSpPr txBox="1">
            <a:spLocks noGrp="1"/>
          </p:cNvSpPr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10</a:t>
            </a:fld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Hương Thảo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D2E422-42A8-4A7B-87CD-13A088DD6287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图片 1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2021/7/13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7" descr="444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8256" y="3810"/>
            <a:ext cx="12208511" cy="685101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555DC-DB59-438D-B55A-36E26D316A4E}" type="datetimeFigureOut">
              <a:rPr lang="en-US" smtClean="0"/>
              <a:t>7/13/2021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1CBEC-4DA8-4B79-99D0-37DDF6BCFAE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32.png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3514" y="241267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pitchFamily="34" charset="0"/>
                <a:cs typeface="Arial-Rounded" panose="020B0500000000000000" pitchFamily="34" charset="0"/>
                <a:sym typeface="+mn-ea"/>
              </a:rPr>
              <a:t> Tự nhiên xã hội - Lớp 2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730" y="344442"/>
            <a:ext cx="10088668" cy="665071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3462971" y="3346466"/>
            <a:ext cx="8318995" cy="206210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 Rèn luyện sự tập trung và khả năng tư duy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 Mở rộng vốn từ vựng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 Cải thiện trí nhớ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n-US" sz="3200" b="0" i="0" strike="noStrike" kern="1200" cap="none" spc="0" normalizeH="0" baseline="0" noProof="0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Hình</a:t>
            </a:r>
            <a:r>
              <a:rPr kumimoji="0" lang="en-US" sz="32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thức giải trí, giảm stress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4493169" y="2069660"/>
            <a:ext cx="6893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u="sng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Calibri" panose="020F0502020204030204"/>
                <a:sym typeface="+mn-ea"/>
              </a:rPr>
              <a:t>Việc đọc sách đem lại lợi ích gì?</a:t>
            </a:r>
            <a:endParaRPr lang="en-US" sz="4000" dirty="0"/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816E1E6-8A44-488F-A788-D1D1D2EDEFBC}"/>
              </a:ext>
            </a:extLst>
          </p:cNvPr>
          <p:cNvSpPr/>
          <p:nvPr/>
        </p:nvSpPr>
        <p:spPr>
          <a:xfrm>
            <a:off x="265642" y="329202"/>
            <a:ext cx="2347121" cy="1910415"/>
          </a:xfrm>
          <a:prstGeom prst="cloudCallout">
            <a:avLst>
              <a:gd name="adj1" fmla="val 42375"/>
              <a:gd name="adj2" fmla="val 5555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Thảo luận nhóm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2" grpId="1"/>
      <p:bldP spid="2" grpId="0"/>
      <p:bldP spid="2" grpId="1"/>
      <p:bldP spid="6" grpId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4699" y="1790375"/>
            <a:ext cx="6355081" cy="3277249"/>
          </a:xfrm>
          <a:prstGeom prst="rect">
            <a:avLst/>
          </a:prstGeom>
        </p:spPr>
      </p:pic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F50306A5-DE72-4324-84C2-96BAA4C9ABCE}"/>
              </a:ext>
            </a:extLst>
          </p:cNvPr>
          <p:cNvSpPr/>
          <p:nvPr/>
        </p:nvSpPr>
        <p:spPr>
          <a:xfrm>
            <a:off x="2650462" y="659076"/>
            <a:ext cx="7200265" cy="77216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 </a:t>
            </a:r>
            <a:r>
              <a:rPr lang="vi-VN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Ngày 21 tháng 4 hằng năm là Ngày gì ?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thực hành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/>
          <p:cNvGrpSpPr/>
          <p:nvPr/>
        </p:nvGrpSpPr>
        <p:grpSpPr>
          <a:xfrm>
            <a:off x="288925" y="0"/>
            <a:ext cx="11903710" cy="6322695"/>
            <a:chOff x="341926" y="208486"/>
            <a:chExt cx="11441759" cy="5883467"/>
          </a:xfrm>
        </p:grpSpPr>
        <p:pic>
          <p:nvPicPr>
            <p:cNvPr id="14" name="1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/>
          <p:cNvPicPr>
            <a:picLocks noChangeAspect="1"/>
          </p:cNvPicPr>
          <p:nvPr/>
        </p:nvPicPr>
        <p:blipFill rotWithShape="1">
          <a:blip r:embed="rId7" cstate="screen"/>
          <a:srcRect/>
          <a:stretch>
            <a:fillRect/>
          </a:stretch>
        </p:blipFill>
        <p:spPr>
          <a:xfrm>
            <a:off x="7880020" y="1131546"/>
            <a:ext cx="2208207" cy="792549"/>
          </a:xfrm>
          <a:prstGeom prst="rect">
            <a:avLst/>
          </a:prstGeom>
        </p:spPr>
      </p:pic>
      <p:pic>
        <p:nvPicPr>
          <p:cNvPr id="19" name="1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/>
          <p:cNvPicPr>
            <a:picLocks noChangeAspect="1"/>
          </p:cNvPicPr>
          <p:nvPr/>
        </p:nvPicPr>
        <p:blipFill rotWithShape="1">
          <a:blip r:embed="rId18" cstate="screen"/>
          <a:srcRect t="-10904" r="-11007"/>
          <a:stretch>
            <a:fillRect/>
          </a:stretch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/>
          <p:cNvPicPr>
            <a:picLocks noChangeAspect="1"/>
          </p:cNvPicPr>
          <p:nvPr/>
        </p:nvPicPr>
        <p:blipFill rotWithShape="1">
          <a:blip r:embed="rId19" cstate="email"/>
          <a:srcRect/>
          <a:stretch>
            <a:fillRect/>
          </a:stretch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/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/>
          <p:cNvPicPr>
            <a:picLocks noChangeAspect="1"/>
          </p:cNvPicPr>
          <p:nvPr/>
        </p:nvPicPr>
        <p:blipFill rotWithShape="1">
          <a:blip r:embed="rId19" cstate="email"/>
          <a:srcRect/>
          <a:stretch>
            <a:fillRect/>
          </a:stretch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/>
          <p:cNvSpPr txBox="1"/>
          <p:nvPr/>
        </p:nvSpPr>
        <p:spPr>
          <a:xfrm flipH="1">
            <a:off x="2343150" y="2363470"/>
            <a:ext cx="7505065" cy="129794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FF0000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Microsoft YaHei" panose="020B0503020204020204" charset="-122"/>
              </a:rPr>
              <a:t>Ngày hội đọc sách ở trường mình diễn ra như thế nào?</a:t>
            </a:r>
            <a:endParaRPr lang="en-US" altLang="zh-CN" sz="3200" dirty="0">
              <a:solidFill>
                <a:srgbClr val="79C245"/>
              </a:solidFill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  <a:sym typeface="Microsoft YaHei" panose="020B0503020204020204" charset="-122"/>
            </a:endParaRPr>
          </a:p>
        </p:txBody>
      </p:sp>
      <p:pic>
        <p:nvPicPr>
          <p:cNvPr id="13" name="1"/>
          <p:cNvPicPr>
            <a:picLocks noChangeAspect="1"/>
          </p:cNvPicPr>
          <p:nvPr/>
        </p:nvPicPr>
        <p:blipFill>
          <a:blip r:embed="rId20" cstate="email"/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  <p:sp>
        <p:nvSpPr>
          <p:cNvPr id="2" name="39"/>
          <p:cNvSpPr txBox="1"/>
          <p:nvPr/>
        </p:nvSpPr>
        <p:spPr>
          <a:xfrm flipH="1">
            <a:off x="2435225" y="2363470"/>
            <a:ext cx="7505065" cy="129794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79C245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Microsoft YaHei" panose="020B0503020204020204" charset="-122"/>
              </a:rPr>
              <a:t>Em thích hoạt động nào nhất? Vì sao?</a:t>
            </a:r>
          </a:p>
        </p:txBody>
      </p:sp>
      <p:sp>
        <p:nvSpPr>
          <p:cNvPr id="3" name="39"/>
          <p:cNvSpPr txBox="1"/>
          <p:nvPr/>
        </p:nvSpPr>
        <p:spPr>
          <a:xfrm flipH="1">
            <a:off x="2562225" y="2490470"/>
            <a:ext cx="7505065" cy="1297940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algn="ctr"/>
            <a:r>
              <a:rPr lang="en-US" altLang="zh-CN" sz="4000" dirty="0">
                <a:solidFill>
                  <a:srgbClr val="79C245"/>
                </a:solidFill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Microsoft YaHei" panose="020B0503020204020204" charset="-122"/>
              </a:rPr>
              <a:t>Em có cảm nghĩ gì khi tham gia ngày hội đọc sách?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  <p:bldP spid="2" grpId="0"/>
      <p:bldP spid="2" grpId="1"/>
      <p:bldP spid="2" grpId="2"/>
      <p:bldP spid="3" grpId="0"/>
      <p:bldP spid="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图片 76803" descr="PPT素材-0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-450849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3252" name="Rectangle 4"/>
          <p:cNvSpPr/>
          <p:nvPr/>
        </p:nvSpPr>
        <p:spPr>
          <a:xfrm>
            <a:off x="1333182" y="3111077"/>
            <a:ext cx="9525635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0" i="0" strike="noStrike" kern="1200" cap="none" spc="0" normalizeH="0" baseline="0" noProof="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Đọc kĩ cuốn sách yêu thích và chuẩn bị giới thiệu với bạn về quyển sách này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950825" y="1639570"/>
            <a:ext cx="8082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/>
                <a:sym typeface="+mn-ea"/>
              </a:rPr>
              <a:t>Hướng dẫn về nhà</a:t>
            </a:r>
            <a:endParaRPr lang="en-US" sz="4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53252" grpId="1"/>
      <p:bldP spid="2" grpId="0"/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1"/>
          <p:cNvGrpSpPr/>
          <p:nvPr/>
        </p:nvGrpSpPr>
        <p:grpSpPr>
          <a:xfrm>
            <a:off x="0" y="2923248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sp>
        <p:nvSpPr>
          <p:cNvPr id="3" name="Rectangles 2"/>
          <p:cNvSpPr/>
          <p:nvPr/>
        </p:nvSpPr>
        <p:spPr>
          <a:xfrm>
            <a:off x="109855" y="0"/>
            <a:ext cx="2292350" cy="63944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Khởi</a:t>
            </a:r>
            <a:r>
              <a:rPr lang="en-US" sz="3600" dirty="0"/>
              <a:t> </a:t>
            </a:r>
            <a:r>
              <a:rPr lang="en-US" sz="3600" dirty="0" err="1"/>
              <a:t>động</a:t>
            </a:r>
            <a:endParaRPr lang="en-US" sz="3600" dirty="0"/>
          </a:p>
        </p:txBody>
      </p:sp>
      <p:pic>
        <p:nvPicPr>
          <p:cNvPr id="6" name="Video bài 7_Ngày hội đọc sách- KNTT - hoahongcogai">
            <a:hlinkClick r:id="" action="ppaction://media"/>
            <a:extLst>
              <a:ext uri="{FF2B5EF4-FFF2-40B4-BE49-F238E27FC236}">
                <a16:creationId xmlns:a16="http://schemas.microsoft.com/office/drawing/2014/main" id="{D1D6804C-0A86-400B-81FA-87C70C3ED2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825529"/>
            <a:ext cx="12176760" cy="6032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:fade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3"/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3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70041" y="370840"/>
            <a:ext cx="9854970" cy="5164455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101174" y="3429000"/>
            <a:ext cx="7684852" cy="109991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Bài 7: Ngày hội đọc sách của </a:t>
            </a:r>
            <a:r>
              <a:rPr lang="en-US" altLang="zh-CN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chúng</a:t>
            </a:r>
            <a:r>
              <a:rPr lang="en-US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em</a:t>
            </a:r>
            <a:r>
              <a:rPr lang="vi-VN" altLang="zh-C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rPr>
              <a:t> (Tiết 1)</a:t>
            </a:r>
            <a:endParaRPr lang="en-US" altLang="zh-CN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mở đầu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13">
            <a:extLst>
              <a:ext uri="{FF2B5EF4-FFF2-40B4-BE49-F238E27FC236}">
                <a16:creationId xmlns:a16="http://schemas.microsoft.com/office/drawing/2014/main" id="{1404FD23-DD50-481E-A04B-CBAFB9D140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20" name="7">
            <a:extLst>
              <a:ext uri="{FF2B5EF4-FFF2-40B4-BE49-F238E27FC236}">
                <a16:creationId xmlns:a16="http://schemas.microsoft.com/office/drawing/2014/main" id="{EC46B81A-AC2E-4541-9F59-E4133E66AC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87708" y="2082745"/>
            <a:ext cx="2627036" cy="2258134"/>
          </a:xfrm>
          <a:prstGeom prst="rect">
            <a:avLst/>
          </a:prstGeom>
        </p:spPr>
      </p:pic>
      <p:pic>
        <p:nvPicPr>
          <p:cNvPr id="21" name="Content Placeholder 11" descr="kns">
            <a:extLst>
              <a:ext uri="{FF2B5EF4-FFF2-40B4-BE49-F238E27FC236}">
                <a16:creationId xmlns:a16="http://schemas.microsoft.com/office/drawing/2014/main" id="{EAE900E2-0B9A-489C-8F7A-1DD66DD143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5705" y="1825625"/>
            <a:ext cx="7259320" cy="4351655"/>
          </a:xfrm>
          <a:prstGeom prst="rect">
            <a:avLst/>
          </a:prstGeom>
        </p:spPr>
      </p:pic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56F8ECEF-7132-46D9-9A77-6DC8D6A0D8C6}"/>
              </a:ext>
            </a:extLst>
          </p:cNvPr>
          <p:cNvSpPr/>
          <p:nvPr/>
        </p:nvSpPr>
        <p:spPr>
          <a:xfrm>
            <a:off x="699135" y="162560"/>
            <a:ext cx="7118985" cy="9328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1. </a:t>
            </a:r>
            <a:r>
              <a:rPr lang="en-US" sz="2800" dirty="0" err="1"/>
              <a:t>Kể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cuốn</a:t>
            </a:r>
            <a:r>
              <a:rPr lang="en-US" sz="2800" dirty="0"/>
              <a:t> </a:t>
            </a:r>
            <a:r>
              <a:rPr lang="en-US" sz="2800" dirty="0" err="1"/>
              <a:t>sách</a:t>
            </a:r>
            <a:r>
              <a:rPr lang="en-US" sz="2800" dirty="0"/>
              <a:t> </a:t>
            </a:r>
            <a:r>
              <a:rPr lang="en-US" sz="2800" dirty="0" err="1"/>
              <a:t>mà</a:t>
            </a:r>
            <a:r>
              <a:rPr lang="en-US" sz="2800" dirty="0"/>
              <a:t> </a:t>
            </a:r>
            <a:r>
              <a:rPr lang="en-US" sz="2800" dirty="0" err="1"/>
              <a:t>em</a:t>
            </a:r>
            <a:r>
              <a:rPr lang="en-US" sz="2800" dirty="0"/>
              <a:t> </a:t>
            </a:r>
            <a:r>
              <a:rPr lang="en-US" sz="2800" dirty="0" err="1"/>
              <a:t>đã</a:t>
            </a:r>
            <a:r>
              <a:rPr lang="en-US" sz="2800" dirty="0"/>
              <a:t> </a:t>
            </a:r>
            <a:r>
              <a:rPr lang="en-US" sz="2800" dirty="0" err="1"/>
              <a:t>đọc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7581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562735" y="-35558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981161" y="2022035"/>
            <a:ext cx="8736458" cy="2055304"/>
            <a:chOff x="7019" y="5598"/>
            <a:chExt cx="6358" cy="1378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7019" y="5598"/>
              <a:ext cx="6260" cy="618"/>
            </a:xfrm>
            <a:prstGeom prst="rect">
              <a:avLst/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Hoạt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</a:t>
              </a:r>
              <a:r>
                <a:rPr kumimoji="0" lang="en-US" altLang="zh-CN" sz="5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động</a:t>
              </a:r>
              <a:r>
                <a: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khám phá</a:t>
              </a:r>
              <a:endParaRPr kumimoji="0" lang="zh-CN" alt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random/>
      </p:transition>
    </mc:Choice>
    <mc:Fallback xmlns=""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3">
            <a:extLst>
              <a:ext uri="{FF2B5EF4-FFF2-40B4-BE49-F238E27FC236}">
                <a16:creationId xmlns:a16="http://schemas.microsoft.com/office/drawing/2014/main" id="{4C387AA1-1778-4D29-BB5C-35EB6DF979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D48E64AA-1C27-4FA7-8A42-413A2F6A06DD}"/>
              </a:ext>
            </a:extLst>
          </p:cNvPr>
          <p:cNvSpPr/>
          <p:nvPr/>
        </p:nvSpPr>
        <p:spPr>
          <a:xfrm>
            <a:off x="699134" y="162560"/>
            <a:ext cx="10639425" cy="9328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1. </a:t>
            </a:r>
            <a:r>
              <a:rPr lang="en-US" sz="2800" dirty="0" err="1"/>
              <a:t>Ngày</a:t>
            </a:r>
            <a:r>
              <a:rPr lang="en-US" sz="2800" dirty="0"/>
              <a:t> </a:t>
            </a:r>
            <a:r>
              <a:rPr lang="en-US" sz="2800" dirty="0" err="1"/>
              <a:t>hội</a:t>
            </a:r>
            <a:r>
              <a:rPr lang="en-US" sz="2800" dirty="0"/>
              <a:t> </a:t>
            </a:r>
            <a:r>
              <a:rPr lang="en-US" sz="2800" dirty="0" err="1"/>
              <a:t>đọc</a:t>
            </a:r>
            <a:r>
              <a:rPr lang="en-US" sz="2800" dirty="0"/>
              <a:t> </a:t>
            </a:r>
            <a:r>
              <a:rPr lang="en-US" sz="2800" dirty="0" err="1"/>
              <a:t>sách</a:t>
            </a:r>
            <a:r>
              <a:rPr lang="en-US" sz="2800" dirty="0"/>
              <a:t> </a:t>
            </a:r>
            <a:r>
              <a:rPr lang="en-US" sz="2800" dirty="0" err="1"/>
              <a:t>trường</a:t>
            </a:r>
            <a:r>
              <a:rPr lang="en-US" sz="2800" dirty="0"/>
              <a:t> Minh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Hoa</a:t>
            </a:r>
            <a:r>
              <a:rPr lang="en-US" sz="2800" dirty="0"/>
              <a:t> </a:t>
            </a:r>
            <a:r>
              <a:rPr lang="en-US" sz="2800" dirty="0" err="1"/>
              <a:t>diễn</a:t>
            </a:r>
            <a:r>
              <a:rPr lang="en-US" sz="2800" dirty="0"/>
              <a:t> ra </a:t>
            </a:r>
            <a:r>
              <a:rPr lang="en-US" sz="2800" dirty="0" err="1"/>
              <a:t>những</a:t>
            </a:r>
            <a:r>
              <a:rPr lang="en-US" sz="2800" dirty="0"/>
              <a:t>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gì</a:t>
            </a:r>
            <a:r>
              <a:rPr lang="en-US" sz="2800" dirty="0"/>
              <a:t>?</a:t>
            </a:r>
          </a:p>
        </p:txBody>
      </p:sp>
      <p:pic>
        <p:nvPicPr>
          <p:cNvPr id="7" name="Content Placeholder 2">
            <a:extLst>
              <a:ext uri="{FF2B5EF4-FFF2-40B4-BE49-F238E27FC236}">
                <a16:creationId xmlns:a16="http://schemas.microsoft.com/office/drawing/2014/main" id="{70A115F6-4DB1-48D2-A5C5-1B953811E6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04121" y="1309149"/>
            <a:ext cx="8174935" cy="5558790"/>
          </a:xfrm>
          <a:prstGeom prst="rect">
            <a:avLst/>
          </a:prstGeom>
        </p:spPr>
      </p:pic>
      <p:sp>
        <p:nvSpPr>
          <p:cNvPr id="8" name="Vertical Scroll 4">
            <a:extLst>
              <a:ext uri="{FF2B5EF4-FFF2-40B4-BE49-F238E27FC236}">
                <a16:creationId xmlns:a16="http://schemas.microsoft.com/office/drawing/2014/main" id="{6EE7ED87-09F2-4FE7-824D-CFE3A91423B3}"/>
              </a:ext>
            </a:extLst>
          </p:cNvPr>
          <p:cNvSpPr/>
          <p:nvPr/>
        </p:nvSpPr>
        <p:spPr>
          <a:xfrm>
            <a:off x="0" y="1653757"/>
            <a:ext cx="2047461" cy="2980221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Kể</a:t>
            </a:r>
            <a:r>
              <a:rPr lang="en-US" sz="2400" dirty="0"/>
              <a:t> </a:t>
            </a:r>
            <a:r>
              <a:rPr lang="en-US" sz="2400" dirty="0" err="1"/>
              <a:t>chuyện</a:t>
            </a:r>
            <a:r>
              <a:rPr lang="en-US" sz="2400" dirty="0"/>
              <a:t> </a:t>
            </a:r>
            <a:r>
              <a:rPr lang="en-US" sz="2400" dirty="0" err="1"/>
              <a:t>theo</a:t>
            </a:r>
            <a:r>
              <a:rPr lang="en-US" sz="2400" dirty="0"/>
              <a:t> </a:t>
            </a:r>
            <a:r>
              <a:rPr lang="en-US" sz="2400" dirty="0" err="1"/>
              <a:t>sách</a:t>
            </a:r>
            <a:r>
              <a:rPr lang="en-US" sz="2400" dirty="0"/>
              <a:t>, </a:t>
            </a:r>
            <a:r>
              <a:rPr lang="en-US" sz="2400" dirty="0" err="1"/>
              <a:t>triển</a:t>
            </a:r>
            <a:r>
              <a:rPr lang="en-US" sz="2400" dirty="0"/>
              <a:t> </a:t>
            </a:r>
            <a:r>
              <a:rPr lang="en-US" sz="2400" dirty="0" err="1"/>
              <a:t>lãm</a:t>
            </a:r>
            <a:r>
              <a:rPr lang="en-US" sz="2400" dirty="0"/>
              <a:t> </a:t>
            </a:r>
            <a:r>
              <a:rPr lang="en-US" sz="2400" dirty="0" err="1"/>
              <a:t>sách</a:t>
            </a:r>
            <a:r>
              <a:rPr lang="en-US" sz="2400" dirty="0"/>
              <a:t>, </a:t>
            </a:r>
            <a:r>
              <a:rPr lang="en-US" sz="2400" dirty="0" err="1"/>
              <a:t>quyên</a:t>
            </a:r>
            <a:r>
              <a:rPr lang="en-US" sz="2400" dirty="0"/>
              <a:t> </a:t>
            </a:r>
            <a:r>
              <a:rPr lang="en-US" sz="2400" dirty="0" err="1"/>
              <a:t>góp</a:t>
            </a:r>
            <a:r>
              <a:rPr lang="en-US" sz="2400" dirty="0"/>
              <a:t> </a:t>
            </a:r>
            <a:r>
              <a:rPr lang="en-US" sz="2400" dirty="0" err="1"/>
              <a:t>sách</a:t>
            </a:r>
            <a:endParaRPr lang="en-US" sz="2400" dirty="0"/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FE6BC9F9-0656-4A19-BC03-D22728EFC6FB}"/>
              </a:ext>
            </a:extLst>
          </p:cNvPr>
          <p:cNvSpPr/>
          <p:nvPr/>
        </p:nvSpPr>
        <p:spPr>
          <a:xfrm>
            <a:off x="10045148" y="2187303"/>
            <a:ext cx="2001078" cy="2024743"/>
          </a:xfrm>
          <a:prstGeom prst="cloudCallout">
            <a:avLst>
              <a:gd name="adj1" fmla="val -56595"/>
              <a:gd name="adj2" fmla="val 6642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Thảo luận nhóm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69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8" grpId="0" animBg="1"/>
      <p:bldP spid="8" grpId="1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3">
            <a:extLst>
              <a:ext uri="{FF2B5EF4-FFF2-40B4-BE49-F238E27FC236}">
                <a16:creationId xmlns:a16="http://schemas.microsoft.com/office/drawing/2014/main" id="{2BEBAB1E-DD14-476D-B7E7-A0D1E9AE22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4833257"/>
            <a:ext cx="12192000" cy="2024743"/>
          </a:xfrm>
          <a:prstGeom prst="rect">
            <a:avLst/>
          </a:prstGeom>
        </p:spPr>
      </p:pic>
      <p:pic>
        <p:nvPicPr>
          <p:cNvPr id="5" name="7">
            <a:extLst>
              <a:ext uri="{FF2B5EF4-FFF2-40B4-BE49-F238E27FC236}">
                <a16:creationId xmlns:a16="http://schemas.microsoft.com/office/drawing/2014/main" id="{80C80D3B-B595-45FB-9610-406CC525F2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187708" y="2082745"/>
            <a:ext cx="2627036" cy="2258134"/>
          </a:xfrm>
          <a:prstGeom prst="rect">
            <a:avLst/>
          </a:prstGeom>
        </p:spPr>
      </p:pic>
      <p:sp>
        <p:nvSpPr>
          <p:cNvPr id="6" name="Rounded Rectangle 7">
            <a:extLst>
              <a:ext uri="{FF2B5EF4-FFF2-40B4-BE49-F238E27FC236}">
                <a16:creationId xmlns:a16="http://schemas.microsoft.com/office/drawing/2014/main" id="{BEEE2464-117C-4DC8-A783-68804CBA1490}"/>
              </a:ext>
            </a:extLst>
          </p:cNvPr>
          <p:cNvSpPr/>
          <p:nvPr/>
        </p:nvSpPr>
        <p:spPr>
          <a:xfrm>
            <a:off x="2849245" y="142240"/>
            <a:ext cx="7200265" cy="93281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2. Nêu ý nghĩa của ngày hội đọc sách</a:t>
            </a:r>
          </a:p>
        </p:txBody>
      </p:sp>
      <p:sp>
        <p:nvSpPr>
          <p:cNvPr id="7" name="Cloud Callout 5">
            <a:extLst>
              <a:ext uri="{FF2B5EF4-FFF2-40B4-BE49-F238E27FC236}">
                <a16:creationId xmlns:a16="http://schemas.microsoft.com/office/drawing/2014/main" id="{2C373FCA-D1DA-49CD-AAD0-39FCCE748897}"/>
              </a:ext>
            </a:extLst>
          </p:cNvPr>
          <p:cNvSpPr/>
          <p:nvPr/>
        </p:nvSpPr>
        <p:spPr>
          <a:xfrm>
            <a:off x="1845310" y="1496695"/>
            <a:ext cx="8753475" cy="3863975"/>
          </a:xfrm>
          <a:prstGeom prst="cloudCallo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Ngày</a:t>
            </a:r>
            <a:r>
              <a:rPr lang="en-US" sz="3200" dirty="0"/>
              <a:t> </a:t>
            </a:r>
            <a:r>
              <a:rPr lang="en-US" sz="3200" dirty="0" err="1"/>
              <a:t>hội</a:t>
            </a:r>
            <a:r>
              <a:rPr lang="en-US" sz="3200" dirty="0"/>
              <a:t> </a:t>
            </a:r>
            <a:r>
              <a:rPr lang="en-US" sz="3200" dirty="0" err="1"/>
              <a:t>đọc</a:t>
            </a:r>
            <a:r>
              <a:rPr lang="en-US" sz="3200" dirty="0"/>
              <a:t> </a:t>
            </a:r>
            <a:r>
              <a:rPr lang="en-US" sz="3200" dirty="0" err="1"/>
              <a:t>sách</a:t>
            </a:r>
            <a:r>
              <a:rPr lang="en-US" sz="3200" dirty="0"/>
              <a:t> </a:t>
            </a:r>
            <a:r>
              <a:rPr lang="en-US" sz="3200" dirty="0" err="1"/>
              <a:t>là</a:t>
            </a:r>
            <a:r>
              <a:rPr lang="en-US" sz="3200" dirty="0"/>
              <a:t> </a:t>
            </a:r>
            <a:r>
              <a:rPr lang="en-US" sz="3200" dirty="0" err="1"/>
              <a:t>sự</a:t>
            </a:r>
            <a:r>
              <a:rPr lang="en-US" sz="3200" dirty="0"/>
              <a:t> </a:t>
            </a:r>
            <a:r>
              <a:rPr lang="en-US" sz="3200" dirty="0" err="1"/>
              <a:t>kiện</a:t>
            </a:r>
            <a:r>
              <a:rPr lang="en-US" sz="3200" dirty="0"/>
              <a:t> </a:t>
            </a:r>
            <a:r>
              <a:rPr lang="en-US" sz="3200" dirty="0" err="1"/>
              <a:t>quan</a:t>
            </a:r>
            <a:r>
              <a:rPr lang="en-US" sz="3200" dirty="0"/>
              <a:t> </a:t>
            </a:r>
            <a:r>
              <a:rPr lang="en-US" sz="3200" dirty="0" err="1"/>
              <a:t>trọng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ở </a:t>
            </a:r>
            <a:r>
              <a:rPr lang="en-US" sz="3200" dirty="0" err="1"/>
              <a:t>trường</a:t>
            </a:r>
            <a:r>
              <a:rPr lang="en-US" sz="3200" dirty="0"/>
              <a:t>.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ngày</a:t>
            </a:r>
            <a:r>
              <a:rPr lang="en-US" sz="3200" dirty="0"/>
              <a:t> </a:t>
            </a:r>
            <a:r>
              <a:rPr lang="en-US" sz="3200" dirty="0" err="1"/>
              <a:t>hội</a:t>
            </a:r>
            <a:r>
              <a:rPr lang="en-US" sz="3200" dirty="0"/>
              <a:t> </a:t>
            </a:r>
            <a:r>
              <a:rPr lang="en-US" sz="3200" dirty="0" err="1"/>
              <a:t>này</a:t>
            </a:r>
            <a:r>
              <a:rPr lang="en-US" sz="3200" dirty="0"/>
              <a:t>,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được</a:t>
            </a:r>
            <a:r>
              <a:rPr lang="en-US" sz="3200" dirty="0"/>
              <a:t> </a:t>
            </a:r>
            <a:r>
              <a:rPr lang="en-US" sz="3200" dirty="0" err="1"/>
              <a:t>tham</a:t>
            </a:r>
            <a:r>
              <a:rPr lang="en-US" sz="3200" dirty="0"/>
              <a:t> </a:t>
            </a:r>
            <a:r>
              <a:rPr lang="en-US" sz="3200" dirty="0" err="1"/>
              <a:t>gia</a:t>
            </a:r>
            <a:r>
              <a:rPr lang="en-US" sz="3200" dirty="0"/>
              <a:t> </a:t>
            </a:r>
            <a:r>
              <a:rPr lang="en-US" sz="3200" dirty="0" err="1"/>
              <a:t>nhiều</a:t>
            </a:r>
            <a:r>
              <a:rPr lang="en-US" sz="3200" dirty="0"/>
              <a:t> </a:t>
            </a:r>
            <a:r>
              <a:rPr lang="en-US" sz="3200" dirty="0" err="1"/>
              <a:t>hoạt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, </a:t>
            </a:r>
            <a:r>
              <a:rPr lang="en-US" sz="3200" dirty="0" err="1"/>
              <a:t>được</a:t>
            </a:r>
            <a:r>
              <a:rPr lang="en-US" sz="3200" dirty="0"/>
              <a:t> </a:t>
            </a:r>
            <a:r>
              <a:rPr lang="en-US" sz="3200" dirty="0" err="1"/>
              <a:t>đọc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biết</a:t>
            </a:r>
            <a:r>
              <a:rPr lang="en-US" sz="3200" dirty="0"/>
              <a:t> </a:t>
            </a:r>
            <a:r>
              <a:rPr lang="en-US" sz="3200" dirty="0" err="1"/>
              <a:t>nhiều</a:t>
            </a:r>
            <a:r>
              <a:rPr lang="en-US" sz="3200" dirty="0"/>
              <a:t> </a:t>
            </a:r>
            <a:r>
              <a:rPr lang="en-US" sz="3200" dirty="0" err="1"/>
              <a:t>điều</a:t>
            </a:r>
            <a:r>
              <a:rPr lang="en-US" sz="3200" dirty="0"/>
              <a:t> </a:t>
            </a:r>
            <a:r>
              <a:rPr lang="en-US" sz="3200" dirty="0" err="1"/>
              <a:t>bổ</a:t>
            </a:r>
            <a:r>
              <a:rPr lang="en-US" sz="3200" dirty="0"/>
              <a:t> </a:t>
            </a:r>
            <a:r>
              <a:rPr lang="en-US" sz="3200" dirty="0" err="1"/>
              <a:t>ích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329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000" cy="6080760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1348740" y="6103620"/>
            <a:ext cx="10273030" cy="6896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Em thấy các bạn tham gia ngày hội đọc sách với thái độ như thế nào?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404</Words>
  <Application>Microsoft Office PowerPoint</Application>
  <PresentationFormat>Widescreen</PresentationFormat>
  <Paragraphs>43</Paragraphs>
  <Slides>14</Slides>
  <Notes>10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等线</vt:lpstr>
      <vt:lpstr>Microsoft YaHei</vt:lpstr>
      <vt:lpstr>Arial</vt:lpstr>
      <vt:lpstr>Arial-Rounded</vt:lpstr>
      <vt:lpstr>Calibri</vt:lpstr>
      <vt:lpstr>Calibri Light</vt:lpstr>
      <vt:lpstr>Times New Roman</vt:lpstr>
      <vt:lpstr>字魂59号-创粗黑</vt:lpstr>
      <vt:lpstr>1_Office Theme</vt:lpstr>
      <vt:lpstr>2_Office Theme</vt:lpstr>
      <vt:lpstr>Office 主题</vt:lpstr>
      <vt:lpstr>5_Office Theme</vt:lpstr>
      <vt:lpstr>3_Office Theme</vt:lpstr>
      <vt:lpstr>Chào mừng các em đến với tiết Tự nhiên xã hội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Tự nhiên xã hội - Lớp 2</dc:title>
  <dc:creator>BENR-</dc:creator>
  <cp:lastModifiedBy>dell</cp:lastModifiedBy>
  <cp:revision>22</cp:revision>
  <dcterms:created xsi:type="dcterms:W3CDTF">2021-06-02T05:01:13Z</dcterms:created>
  <dcterms:modified xsi:type="dcterms:W3CDTF">2021-07-13T15:28:19Z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