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2"/>
  </p:notesMasterIdLst>
  <p:sldIdLst>
    <p:sldId id="271" r:id="rId2"/>
    <p:sldId id="273" r:id="rId3"/>
    <p:sldId id="274" r:id="rId4"/>
    <p:sldId id="275" r:id="rId5"/>
    <p:sldId id="284" r:id="rId6"/>
    <p:sldId id="276" r:id="rId7"/>
    <p:sldId id="277" r:id="rId8"/>
    <p:sldId id="279" r:id="rId9"/>
    <p:sldId id="283" r:id="rId10"/>
    <p:sldId id="28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19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B8009-27CD-49C9-908A-6588523264E5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2A591-7298-49F1-B132-74E3B4366C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509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193-FCE2-4479-BFFF-5FE0A56C1A6B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7ACA1-B368-4BA8-90EB-FC66CBD50688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D9986-4A69-47A4-89D2-9FB68BE97A59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1E50-8030-4028-8028-AEF50EE3CAEF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ACA0-24B5-4275-9335-D188AC7D4A25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E7434-ED64-43DF-8ECB-73149D252F9E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9F15-DFE8-4AA4-81CC-F16DEF209DEA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64D6-FB48-40D4-9FE3-9C8FC5EE5745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6179-1089-4CB8-9792-76890A6D475F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7A16-F63E-4118-B435-9E6C30DB2647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06A6-6E1D-44EA-AC87-AF54781D9D25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ADFE5-7D16-4322-AC62-B13326B17906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../../../NON_UNICODE_BACKUP/nhung/kiem%20tra%20bai%20cu.bmp" TargetMode="External"/><Relationship Id="rId2" Type="http://schemas.openxmlformats.org/officeDocument/2006/relationships/hyperlink" Target="../Desktop/Microsoft%20Office%20Word%202007.lnk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04800" y="1219200"/>
            <a:ext cx="8572500" cy="54292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VNI-Duff" pitchFamily="2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685800" y="2667000"/>
            <a:ext cx="822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Hai phím có gai là phím F và J. </a:t>
            </a:r>
          </a:p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Hai phím này nằm trên hàng phím cơ sở.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Smiley Face 16">
            <a:hlinkClick r:id="rId2" action="ppaction://hlinkfile"/>
          </p:cNvPr>
          <p:cNvSpPr/>
          <p:nvPr/>
        </p:nvSpPr>
        <p:spPr>
          <a:xfrm>
            <a:off x="8072438" y="6000750"/>
            <a:ext cx="571500" cy="500063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82" name="Text Box 7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 flipH="1">
            <a:off x="685800" y="506432"/>
            <a:ext cx="3629025" cy="523875"/>
          </a:xfrm>
          <a:prstGeom prst="rect">
            <a:avLst/>
          </a:prstGeom>
          <a:gradFill rotWithShape="1">
            <a:gsLst>
              <a:gs pos="0">
                <a:srgbClr val="66CCFF"/>
              </a:gs>
              <a:gs pos="100000">
                <a:srgbClr val="FFFF66"/>
              </a:gs>
            </a:gsLst>
            <a:lin ang="5400000" scaled="1"/>
          </a:gradFill>
          <a:ln w="38100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Khởi động?</a:t>
            </a:r>
            <a:endParaRPr lang="en-US" sz="28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685800" y="1524000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Em hãy cho biết hai phím có gai là những phím nào? Và hai phím này nằm trên hàng phím nào?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6740"/>
            <a:ext cx="88392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400" b="1" u="sng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8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2"/>
          <p:cNvSpPr txBox="1">
            <a:spLocks/>
          </p:cNvSpPr>
          <p:nvPr/>
        </p:nvSpPr>
        <p:spPr>
          <a:xfrm>
            <a:off x="152400" y="1447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1" name="Picture 34" descr="BAMBO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03848" y="2409670"/>
            <a:ext cx="900112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7" descr="9"/>
          <p:cNvPicPr>
            <a:picLocks noChangeAspect="1" noChangeArrowheads="1"/>
          </p:cNvPicPr>
          <p:nvPr/>
        </p:nvPicPr>
        <p:blipFill>
          <a:blip r:embed="rId3"/>
          <a:srcRect l="69392" t="55202"/>
          <a:stretch>
            <a:fillRect/>
          </a:stretch>
        </p:blipFill>
        <p:spPr bwMode="auto">
          <a:xfrm>
            <a:off x="7467600" y="5257800"/>
            <a:ext cx="16510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4" descr="33715muwwyckzs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086225"/>
            <a:ext cx="6477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>
          <a:xfrm>
            <a:off x="166684" y="1762780"/>
            <a:ext cx="29674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 CẦN GHI NHỚ</a:t>
            </a:r>
            <a:endParaRPr lang="en-US" sz="2400" b="1" cap="none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Cloud Callout 25"/>
          <p:cNvSpPr/>
          <p:nvPr/>
        </p:nvSpPr>
        <p:spPr>
          <a:xfrm>
            <a:off x="304800" y="1905000"/>
            <a:ext cx="8077200" cy="3048000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Thư mục là nơi lưu trữ thông tin trên máy tính, trong thư mục có thể có chứ nhiều thư mục con khác.</a:t>
            </a:r>
          </a:p>
          <a:p>
            <a:pPr algn="just"/>
            <a:r>
              <a:rPr lang="en-US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Việc sắp xếp các thư mục trong máy tính hợp lí sẽ giúp em lưu trữ và tìm kiếm thông tin dễ dàng và nhanh chóng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27" name="Picture 20" descr="chub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2600" y="4800600"/>
            <a:ext cx="1295400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1" name="AutoShape 27"/>
          <p:cNvSpPr>
            <a:spLocks noChangeArrowheads="1"/>
          </p:cNvSpPr>
          <p:nvPr/>
        </p:nvSpPr>
        <p:spPr bwMode="gray">
          <a:xfrm>
            <a:off x="1676400" y="2519363"/>
            <a:ext cx="5410200" cy="9906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rgbClr val="FFFFCC"/>
              </a:gs>
            </a:gsLst>
            <a:lin ang="5400000" scaled="1"/>
          </a:gra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Làm quen với thư mục, thư mục con.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00" name="AutoShape 56"/>
          <p:cNvSpPr>
            <a:spLocks noChangeArrowheads="1"/>
          </p:cNvSpPr>
          <p:nvPr/>
        </p:nvSpPr>
        <p:spPr bwMode="gray">
          <a:xfrm>
            <a:off x="1905000" y="3632016"/>
            <a:ext cx="6553200" cy="9906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rgbClr val="FFFFCC"/>
              </a:gs>
            </a:gsLst>
            <a:lin ang="5400000" scaled="1"/>
          </a:gra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Thực hiện được các thao tác: tạo mới, đặt tên,</a:t>
            </a:r>
          </a:p>
          <a:p>
            <a:pPr>
              <a:defRPr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 mở, đóng thư mục.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AutoShape 17" descr="Pink tissue paper"/>
          <p:cNvSpPr>
            <a:spLocks noChangeArrowheads="1"/>
          </p:cNvSpPr>
          <p:nvPr/>
        </p:nvSpPr>
        <p:spPr bwMode="auto">
          <a:xfrm>
            <a:off x="1295400" y="1219200"/>
            <a:ext cx="2667000" cy="838200"/>
          </a:xfrm>
          <a:prstGeom prst="roundRect">
            <a:avLst>
              <a:gd name="adj" fmla="val 50000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solidFill>
              <a:srgbClr val="74A731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r" rtl="1"/>
            <a:endParaRPr lang="en-US" sz="180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914400" y="2900363"/>
            <a:ext cx="762000" cy="152400"/>
            <a:chOff x="0" y="1896"/>
            <a:chExt cx="5760" cy="120"/>
          </a:xfrm>
        </p:grpSpPr>
        <p:sp>
          <p:nvSpPr>
            <p:cNvPr id="1059" name="Rectangle 8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1060" name="Rectangle 9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grpSp>
        <p:nvGrpSpPr>
          <p:cNvPr id="3" name="Group 40"/>
          <p:cNvGrpSpPr>
            <a:grpSpLocks/>
          </p:cNvGrpSpPr>
          <p:nvPr/>
        </p:nvGrpSpPr>
        <p:grpSpPr bwMode="auto">
          <a:xfrm rot="5400000">
            <a:off x="-243681" y="3947319"/>
            <a:ext cx="1858962" cy="304800"/>
            <a:chOff x="0" y="1896"/>
            <a:chExt cx="5760" cy="120"/>
          </a:xfrm>
        </p:grpSpPr>
        <p:sp>
          <p:nvSpPr>
            <p:cNvPr id="1057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1058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grpSp>
        <p:nvGrpSpPr>
          <p:cNvPr id="5" name="Group 70"/>
          <p:cNvGrpSpPr>
            <a:grpSpLocks/>
          </p:cNvGrpSpPr>
          <p:nvPr/>
        </p:nvGrpSpPr>
        <p:grpSpPr bwMode="auto">
          <a:xfrm rot="19917799">
            <a:off x="87851" y="1224706"/>
            <a:ext cx="1245054" cy="963879"/>
            <a:chOff x="169" y="289"/>
            <a:chExt cx="627" cy="493"/>
          </a:xfrm>
        </p:grpSpPr>
        <p:sp>
          <p:nvSpPr>
            <p:cNvPr id="1055" name="Oval 19" descr="Oak"/>
            <p:cNvSpPr>
              <a:spLocks noChangeArrowheads="1"/>
            </p:cNvSpPr>
            <p:nvPr/>
          </p:nvSpPr>
          <p:spPr bwMode="auto">
            <a:xfrm rot="1758052">
              <a:off x="204" y="300"/>
              <a:ext cx="592" cy="482"/>
            </a:xfrm>
            <a:prstGeom prst="ellipse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/>
            </a:p>
          </p:txBody>
        </p:sp>
        <p:sp>
          <p:nvSpPr>
            <p:cNvPr id="1056" name="Oval 24" descr="Oak"/>
            <p:cNvSpPr>
              <a:spLocks noChangeArrowheads="1"/>
            </p:cNvSpPr>
            <p:nvPr/>
          </p:nvSpPr>
          <p:spPr bwMode="gray">
            <a:xfrm rot="1758052">
              <a:off x="169" y="289"/>
              <a:ext cx="592" cy="482"/>
            </a:xfrm>
            <a:prstGeom prst="ellipse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/>
            </a:p>
          </p:txBody>
        </p:sp>
      </p:grp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0" y="4343400"/>
          <a:ext cx="2033588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lip" r:id="rId5" imgW="3535680" imgH="4450080" progId="">
                  <p:embed/>
                </p:oleObj>
              </mc:Choice>
              <mc:Fallback>
                <p:oleObj name="Clip" r:id="rId5" imgW="3535680" imgH="445008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43400"/>
                        <a:ext cx="2033588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73"/>
          <p:cNvGrpSpPr>
            <a:grpSpLocks/>
          </p:cNvGrpSpPr>
          <p:nvPr/>
        </p:nvGrpSpPr>
        <p:grpSpPr bwMode="auto">
          <a:xfrm>
            <a:off x="1524000" y="1298026"/>
            <a:ext cx="2209800" cy="687754"/>
            <a:chOff x="720" y="240"/>
            <a:chExt cx="4752" cy="505"/>
          </a:xfrm>
        </p:grpSpPr>
        <p:sp>
          <p:nvSpPr>
            <p:cNvPr id="1051" name="AutoShape 23" descr="White marble"/>
            <p:cNvSpPr>
              <a:spLocks noChangeArrowheads="1"/>
            </p:cNvSpPr>
            <p:nvPr/>
          </p:nvSpPr>
          <p:spPr bwMode="gray">
            <a:xfrm>
              <a:off x="720" y="240"/>
              <a:ext cx="4752" cy="505"/>
            </a:xfrm>
            <a:prstGeom prst="roundRect">
              <a:avLst>
                <a:gd name="adj" fmla="val 50000"/>
              </a:avLst>
            </a:prstGeom>
            <a:blipFill dpi="0" rotWithShape="1">
              <a:blip r:embed="rId7"/>
              <a:srcRect/>
              <a:tile tx="0" ty="0" sx="100000" sy="100000" flip="none" algn="tl"/>
            </a:blipFill>
            <a:ln w="38100" algn="ctr">
              <a:solidFill>
                <a:srgbClr val="CC3300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r" rtl="1"/>
              <a:endParaRPr lang="en-US" sz="1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2" name="Text Box 26" descr="White marble"/>
            <p:cNvSpPr txBox="1">
              <a:spLocks noChangeArrowheads="1"/>
            </p:cNvSpPr>
            <p:nvPr/>
          </p:nvSpPr>
          <p:spPr bwMode="gray">
            <a:xfrm>
              <a:off x="1101" y="296"/>
              <a:ext cx="3983" cy="339"/>
            </a:xfrm>
            <a:prstGeom prst="rect">
              <a:avLst/>
            </a:prstGeom>
            <a:blipFill dpi="0" rotWithShape="1">
              <a:blip r:embed="rId7"/>
              <a:srcRect/>
              <a:tile tx="0" ty="0" sx="100000" sy="100000" flip="none" algn="tl"/>
            </a:blipFill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u="sng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MỤC TIÊU</a:t>
              </a:r>
            </a:p>
          </p:txBody>
        </p:sp>
      </p:grpSp>
      <p:pic>
        <p:nvPicPr>
          <p:cNvPr id="1034" name="Picture 76" descr="flowlin2.gif (13943 bytes)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52400" y="6096000"/>
            <a:ext cx="9296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357188" y="2133600"/>
            <a:ext cx="636587" cy="1223963"/>
            <a:chOff x="1529" y="2341"/>
            <a:chExt cx="401" cy="682"/>
          </a:xfrm>
        </p:grpSpPr>
        <p:grpSp>
          <p:nvGrpSpPr>
            <p:cNvPr id="8" name="Group 11"/>
            <p:cNvGrpSpPr>
              <a:grpSpLocks/>
            </p:cNvGrpSpPr>
            <p:nvPr/>
          </p:nvGrpSpPr>
          <p:grpSpPr bwMode="auto">
            <a:xfrm rot="5400000">
              <a:off x="1472" y="2518"/>
              <a:ext cx="537" cy="184"/>
              <a:chOff x="0" y="1896"/>
              <a:chExt cx="5760" cy="120"/>
            </a:xfrm>
          </p:grpSpPr>
          <p:sp>
            <p:nvSpPr>
              <p:cNvPr id="1049" name="Rectangle 12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1050" name="Rectangle 13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</p:grpSp>
        <p:grpSp>
          <p:nvGrpSpPr>
            <p:cNvPr id="9" name="Group 14"/>
            <p:cNvGrpSpPr>
              <a:grpSpLocks/>
            </p:cNvGrpSpPr>
            <p:nvPr/>
          </p:nvGrpSpPr>
          <p:grpSpPr bwMode="auto">
            <a:xfrm rot="5400000">
              <a:off x="1530" y="2622"/>
              <a:ext cx="400" cy="401"/>
              <a:chOff x="2078" y="1824"/>
              <a:chExt cx="1783" cy="1615"/>
            </a:xfrm>
          </p:grpSpPr>
          <p:sp>
            <p:nvSpPr>
              <p:cNvPr id="1044" name="AutoShape 16"/>
              <p:cNvSpPr>
                <a:spLocks noChangeArrowheads="1"/>
              </p:cNvSpPr>
              <p:nvPr/>
            </p:nvSpPr>
            <p:spPr bwMode="gray">
              <a:xfrm rot="5400000" flipH="1">
                <a:off x="3610" y="2514"/>
                <a:ext cx="309" cy="19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1045" name="Oval 1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1046" name="Oval 1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87" name="Oval 22"/>
              <p:cNvSpPr>
                <a:spLocks noChangeArrowheads="1"/>
              </p:cNvSpPr>
              <p:nvPr/>
            </p:nvSpPr>
            <p:spPr bwMode="gray">
              <a:xfrm>
                <a:off x="2180" y="2120"/>
                <a:ext cx="1412" cy="1075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/>
            </p:spPr>
            <p:txBody>
              <a:bodyPr rot="10800000" vert="eaVert" anchor="ctr">
                <a:spAutoFit/>
              </a:bodyPr>
              <a:lstStyle/>
              <a:p>
                <a:pPr>
                  <a:defRPr/>
                </a:pPr>
                <a:endParaRPr lang="en-US" sz="1800"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048" name="Oval 23" descr="Pink tissue paper"/>
              <p:cNvSpPr>
                <a:spLocks noChangeArrowheads="1"/>
              </p:cNvSpPr>
              <p:nvPr/>
            </p:nvSpPr>
            <p:spPr bwMode="gray">
              <a:xfrm>
                <a:off x="2178" y="2085"/>
                <a:ext cx="1417" cy="1095"/>
              </a:xfrm>
              <a:prstGeom prst="ellipse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 w="38100" algn="ctr">
                <a:noFill/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990600" y="3952875"/>
            <a:ext cx="914400" cy="152400"/>
            <a:chOff x="0" y="1896"/>
            <a:chExt cx="5760" cy="120"/>
          </a:xfrm>
        </p:grpSpPr>
        <p:sp>
          <p:nvSpPr>
            <p:cNvPr id="1040" name="Rectangle 8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1041" name="Rectangle 9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grpSp>
        <p:nvGrpSpPr>
          <p:cNvPr id="11" name="Group 14"/>
          <p:cNvGrpSpPr>
            <a:grpSpLocks/>
          </p:cNvGrpSpPr>
          <p:nvPr/>
        </p:nvGrpSpPr>
        <p:grpSpPr bwMode="auto">
          <a:xfrm rot="5400000">
            <a:off x="345281" y="3815557"/>
            <a:ext cx="650875" cy="639762"/>
            <a:chOff x="4142" y="1832"/>
            <a:chExt cx="1621" cy="1610"/>
          </a:xfrm>
        </p:grpSpPr>
        <p:sp>
          <p:nvSpPr>
            <p:cNvPr id="1038" name="Oval 18"/>
            <p:cNvSpPr>
              <a:spLocks noChangeArrowheads="1"/>
            </p:cNvSpPr>
            <p:nvPr/>
          </p:nvSpPr>
          <p:spPr bwMode="gray">
            <a:xfrm>
              <a:off x="4142" y="1832"/>
              <a:ext cx="1621" cy="161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rgbClr val="C0C0C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1039" name="Oval 23" descr="Pink tissue paper"/>
            <p:cNvSpPr>
              <a:spLocks noChangeArrowheads="1"/>
            </p:cNvSpPr>
            <p:nvPr/>
          </p:nvSpPr>
          <p:spPr bwMode="gray">
            <a:xfrm>
              <a:off x="4245" y="2090"/>
              <a:ext cx="1422" cy="1091"/>
            </a:xfrm>
            <a:prstGeom prst="ellipse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38100" algn="ctr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grpSp>
        <p:nvGrpSpPr>
          <p:cNvPr id="37" name="Group 14"/>
          <p:cNvGrpSpPr>
            <a:grpSpLocks/>
          </p:cNvGrpSpPr>
          <p:nvPr/>
        </p:nvGrpSpPr>
        <p:grpSpPr bwMode="auto">
          <a:xfrm rot="5400000">
            <a:off x="375444" y="5034757"/>
            <a:ext cx="650875" cy="639762"/>
            <a:chOff x="4142" y="1832"/>
            <a:chExt cx="1621" cy="1610"/>
          </a:xfrm>
        </p:grpSpPr>
        <p:sp>
          <p:nvSpPr>
            <p:cNvPr id="38" name="Oval 18"/>
            <p:cNvSpPr>
              <a:spLocks noChangeArrowheads="1"/>
            </p:cNvSpPr>
            <p:nvPr/>
          </p:nvSpPr>
          <p:spPr bwMode="gray">
            <a:xfrm>
              <a:off x="4142" y="1832"/>
              <a:ext cx="1621" cy="161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rgbClr val="C0C0C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39" name="Oval 23" descr="Pink tissue paper"/>
            <p:cNvSpPr>
              <a:spLocks noChangeArrowheads="1"/>
            </p:cNvSpPr>
            <p:nvPr/>
          </p:nvSpPr>
          <p:spPr bwMode="gray">
            <a:xfrm>
              <a:off x="4245" y="2090"/>
              <a:ext cx="1422" cy="1091"/>
            </a:xfrm>
            <a:prstGeom prst="ellipse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38100" algn="ctr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grpSp>
        <p:nvGrpSpPr>
          <p:cNvPr id="40" name="Group 7"/>
          <p:cNvGrpSpPr>
            <a:grpSpLocks/>
          </p:cNvGrpSpPr>
          <p:nvPr/>
        </p:nvGrpSpPr>
        <p:grpSpPr bwMode="auto">
          <a:xfrm>
            <a:off x="1020763" y="5172075"/>
            <a:ext cx="914400" cy="152400"/>
            <a:chOff x="0" y="1896"/>
            <a:chExt cx="5760" cy="120"/>
          </a:xfrm>
        </p:grpSpPr>
        <p:sp>
          <p:nvSpPr>
            <p:cNvPr id="41" name="Rectangle 8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42" name="Rectangle 9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sp>
        <p:nvSpPr>
          <p:cNvPr id="43" name="AutoShape 27"/>
          <p:cNvSpPr>
            <a:spLocks noChangeArrowheads="1"/>
          </p:cNvSpPr>
          <p:nvPr/>
        </p:nvSpPr>
        <p:spPr bwMode="gray">
          <a:xfrm>
            <a:off x="1905000" y="4724400"/>
            <a:ext cx="6553200" cy="9906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rgbClr val="FFFFCC"/>
              </a:gs>
            </a:gsLst>
            <a:lin ang="5400000" scaled="1"/>
          </a:gra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Biết cách và có ý thức sắp xếp khoa học, hợp lí</a:t>
            </a:r>
          </a:p>
          <a:p>
            <a:pPr>
              <a:defRPr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các thư mục.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0" y="0"/>
            <a:ext cx="8839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400" b="1" u="sng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4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1" grpId="0" animBg="1"/>
      <p:bldP spid="6200" grpId="0" animBg="1"/>
      <p:bldP spid="1029" grpId="0" animBg="1"/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8839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400" b="1" u="sng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4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2"/>
          <p:cNvSpPr txBox="1">
            <a:spLocks/>
          </p:cNvSpPr>
          <p:nvPr/>
        </p:nvSpPr>
        <p:spPr>
          <a:xfrm>
            <a:off x="152400" y="1066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A: Hoạt động cơ bản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Title 12"/>
          <p:cNvSpPr txBox="1">
            <a:spLocks/>
          </p:cNvSpPr>
          <p:nvPr/>
        </p:nvSpPr>
        <p:spPr>
          <a:xfrm>
            <a:off x="457200" y="1447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 Tìm</a:t>
            </a:r>
            <a:r>
              <a:rPr kumimoji="0" lang="en-US" sz="2800" b="1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hiểu thư mục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" y="1981200"/>
            <a:ext cx="441960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971800" y="2699480"/>
            <a:ext cx="1524000" cy="2209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noFill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10800000" flipV="1">
            <a:off x="4495800" y="3200400"/>
            <a:ext cx="1219200" cy="457200"/>
          </a:xfrm>
          <a:prstGeom prst="straightConnector1">
            <a:avLst/>
          </a:prstGeom>
          <a:ln w="38100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105400" y="2814935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Thư mục Lớp 3C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8" descr="thư việ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209800"/>
            <a:ext cx="5074921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8839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400" b="1" u="sng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4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2"/>
          <p:cNvSpPr txBox="1">
            <a:spLocks/>
          </p:cNvSpPr>
          <p:nvPr/>
        </p:nvSpPr>
        <p:spPr>
          <a:xfrm>
            <a:off x="152400" y="1066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A: Hoạt động cơ bản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381000" y="16764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Tạo</a:t>
            </a:r>
            <a:r>
              <a:rPr kumimoji="0" lang="en-US" sz="2800" b="1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thư mục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2357437"/>
            <a:ext cx="4495800" cy="442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itle 12"/>
          <p:cNvSpPr txBox="1">
            <a:spLocks/>
          </p:cNvSpPr>
          <p:nvPr/>
        </p:nvSpPr>
        <p:spPr>
          <a:xfrm>
            <a:off x="152400" y="22860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1:</a:t>
            </a: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Nháy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nút phải chuột lên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màn hình nền.</a:t>
            </a:r>
            <a:endParaRPr kumimoji="0" lang="en-US" sz="240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Title 12"/>
          <p:cNvSpPr txBox="1">
            <a:spLocks/>
          </p:cNvSpPr>
          <p:nvPr/>
        </p:nvSpPr>
        <p:spPr>
          <a:xfrm>
            <a:off x="152400" y="3352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2:</a:t>
            </a: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Nháy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chọn New rồi chọn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Folder.</a:t>
            </a:r>
            <a:endParaRPr kumimoji="0" lang="en-US" sz="240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Title 12"/>
          <p:cNvSpPr txBox="1">
            <a:spLocks/>
          </p:cNvSpPr>
          <p:nvPr/>
        </p:nvSpPr>
        <p:spPr>
          <a:xfrm>
            <a:off x="228600" y="4343400"/>
            <a:ext cx="5257800" cy="1066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3:</a:t>
            </a: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Gõ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tên thư mục vào ô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mtClean="0">
                <a:latin typeface="Times New Roman" pitchFamily="18" charset="0"/>
                <a:ea typeface="+mj-ea"/>
                <a:cs typeface="Times New Roman" pitchFamily="18" charset="0"/>
              </a:rPr>
              <a:t>                  , rồi nhấn phím Enter.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en-US" sz="240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972050"/>
            <a:ext cx="143394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21"/>
          <p:cNvSpPr/>
          <p:nvPr/>
        </p:nvSpPr>
        <p:spPr>
          <a:xfrm>
            <a:off x="6248400" y="3962400"/>
            <a:ext cx="2667000" cy="152400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cá nhâ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95600" y="1447800"/>
            <a:ext cx="1613772" cy="1066800"/>
          </a:xfrm>
          <a:prstGeom prst="rect">
            <a:avLst/>
          </a:prstGeom>
        </p:spPr>
      </p:pic>
      <p:pic>
        <p:nvPicPr>
          <p:cNvPr id="25" name="Picture 24" descr="nhóm đô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1800" y="1492770"/>
            <a:ext cx="1219199" cy="880533"/>
          </a:xfrm>
          <a:prstGeom prst="rect">
            <a:avLst/>
          </a:prstGeom>
        </p:spPr>
      </p:pic>
      <p:pic>
        <p:nvPicPr>
          <p:cNvPr id="26" name="Picture 25" descr="chia sẻ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1800" y="1524000"/>
            <a:ext cx="1369206" cy="99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8839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400" b="1" u="sng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4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2"/>
          <p:cNvSpPr txBox="1">
            <a:spLocks/>
          </p:cNvSpPr>
          <p:nvPr/>
        </p:nvSpPr>
        <p:spPr>
          <a:xfrm>
            <a:off x="152400" y="1066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A: Hoạt động cơ bản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Title 12"/>
          <p:cNvSpPr txBox="1">
            <a:spLocks/>
          </p:cNvSpPr>
          <p:nvPr/>
        </p:nvSpPr>
        <p:spPr>
          <a:xfrm>
            <a:off x="381000" y="16764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Tạo</a:t>
            </a:r>
            <a:r>
              <a:rPr kumimoji="0" lang="en-US" sz="2800" b="1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thư mục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0"/>
            <a:ext cx="83058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ounded Rectangle 14"/>
          <p:cNvSpPr/>
          <p:nvPr/>
        </p:nvSpPr>
        <p:spPr>
          <a:xfrm>
            <a:off x="3505200" y="2514600"/>
            <a:ext cx="4876800" cy="2133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Tên các thư mục con trong cùng một thư mục mẹ phải khác nhau.</a:t>
            </a:r>
          </a:p>
          <a:p>
            <a:pPr algn="just"/>
            <a:r>
              <a:rPr lang="en-US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Để phân biệt giữa các thư mục với nhau bằng cách dựa vào tên để phân biệt.</a:t>
            </a:r>
          </a:p>
        </p:txBody>
      </p:sp>
      <p:pic>
        <p:nvPicPr>
          <p:cNvPr id="16" name="Picture 24" descr="33715muwwyckzs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96300" y="4086225"/>
            <a:ext cx="6477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8839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400" b="1" u="sng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4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2"/>
          <p:cNvSpPr txBox="1">
            <a:spLocks/>
          </p:cNvSpPr>
          <p:nvPr/>
        </p:nvSpPr>
        <p:spPr>
          <a:xfrm>
            <a:off x="152400" y="1066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A: Hoạt động cơ bản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381000" y="16764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smtClean="0"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Mở</a:t>
            </a:r>
            <a:r>
              <a:rPr kumimoji="0" lang="en-US" sz="2800" b="1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thư mục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438400"/>
            <a:ext cx="4038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itle 12"/>
          <p:cNvSpPr txBox="1">
            <a:spLocks/>
          </p:cNvSpPr>
          <p:nvPr/>
        </p:nvSpPr>
        <p:spPr>
          <a:xfrm>
            <a:off x="4419600" y="1828800"/>
            <a:ext cx="57912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1:</a:t>
            </a: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Nháy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nút phải chuột lên thư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mục cần mở.</a:t>
            </a:r>
            <a:endParaRPr kumimoji="0" lang="en-US" sz="240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057400" y="2895600"/>
            <a:ext cx="2362200" cy="1524000"/>
            <a:chOff x="2057400" y="2743200"/>
            <a:chExt cx="2362200" cy="1524000"/>
          </a:xfrm>
        </p:grpSpPr>
        <p:sp>
          <p:nvSpPr>
            <p:cNvPr id="23" name="Rectangle 22"/>
            <p:cNvSpPr/>
            <p:nvPr/>
          </p:nvSpPr>
          <p:spPr>
            <a:xfrm>
              <a:off x="2057400" y="3352800"/>
              <a:ext cx="1143000" cy="914400"/>
            </a:xfrm>
            <a:prstGeom prst="rect">
              <a:avLst/>
            </a:prstGeom>
            <a:noFill/>
            <a:ln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rot="10800000" flipV="1">
              <a:off x="3200400" y="2743200"/>
              <a:ext cx="1219200" cy="762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3952875"/>
            <a:ext cx="19812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itle 12"/>
          <p:cNvSpPr txBox="1">
            <a:spLocks/>
          </p:cNvSpPr>
          <p:nvPr/>
        </p:nvSpPr>
        <p:spPr>
          <a:xfrm>
            <a:off x="5181600" y="2895600"/>
            <a:ext cx="4267200" cy="762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2: Chọn Open để mở thư mục</a:t>
            </a:r>
            <a:endParaRPr kumimoji="0" lang="en-US" sz="240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819400" y="3962400"/>
            <a:ext cx="1981200" cy="304800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>
            <a:endCxn id="27" idx="3"/>
          </p:cNvCxnSpPr>
          <p:nvPr/>
        </p:nvCxnSpPr>
        <p:spPr>
          <a:xfrm rot="5400000">
            <a:off x="4648200" y="3505200"/>
            <a:ext cx="762000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3962400"/>
            <a:ext cx="4648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Explosion 1 33"/>
          <p:cNvSpPr/>
          <p:nvPr/>
        </p:nvSpPr>
        <p:spPr>
          <a:xfrm>
            <a:off x="5715000" y="4800600"/>
            <a:ext cx="3429000" cy="1828800"/>
          </a:xfrm>
          <a:prstGeom prst="irregularSeal1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 mục rỗng</a:t>
            </a:r>
            <a:endParaRPr lang="en-US" sz="2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34" descr="cá nhâ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95600" y="1447801"/>
            <a:ext cx="1295400" cy="762000"/>
          </a:xfrm>
          <a:prstGeom prst="rect">
            <a:avLst/>
          </a:prstGeom>
        </p:spPr>
      </p:pic>
      <p:pic>
        <p:nvPicPr>
          <p:cNvPr id="36" name="Picture 35" descr="nhóm đôi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5600" y="1447800"/>
            <a:ext cx="1219199" cy="793230"/>
          </a:xfrm>
          <a:prstGeom prst="rect">
            <a:avLst/>
          </a:prstGeom>
        </p:spPr>
      </p:pic>
      <p:pic>
        <p:nvPicPr>
          <p:cNvPr id="37" name="Picture 36" descr="chia sẻ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9400" y="1447800"/>
            <a:ext cx="1369206" cy="808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6" grpId="0"/>
      <p:bldP spid="27" grpId="0" animBg="1"/>
      <p:bldP spid="27" grpId="1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8839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400" b="1" u="sng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4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2"/>
          <p:cNvSpPr txBox="1">
            <a:spLocks/>
          </p:cNvSpPr>
          <p:nvPr/>
        </p:nvSpPr>
        <p:spPr>
          <a:xfrm>
            <a:off x="152400" y="1066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A: Hoạt động cơ bản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381000" y="16764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4. Đóng</a:t>
            </a:r>
            <a:r>
              <a:rPr kumimoji="0" lang="en-US" sz="2800" b="1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thư mục đang mở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Title 12"/>
          <p:cNvSpPr txBox="1">
            <a:spLocks/>
          </p:cNvSpPr>
          <p:nvPr/>
        </p:nvSpPr>
        <p:spPr>
          <a:xfrm>
            <a:off x="381000" y="2286000"/>
            <a:ext cx="87630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mtClean="0">
                <a:latin typeface="Times New Roman" pitchFamily="18" charset="0"/>
                <a:ea typeface="+mj-ea"/>
                <a:cs typeface="Times New Roman" pitchFamily="18" charset="0"/>
              </a:rPr>
              <a:t>Để đóng cửa sổ thư mục đang mở trên màn hình, em nháy chuột vào nút lệnh nào?</a:t>
            </a:r>
            <a:endParaRPr kumimoji="0" lang="en-US" sz="240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505200"/>
            <a:ext cx="77343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533400" y="35814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191000"/>
            <a:ext cx="82677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533400" y="421526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220300" y="5638800"/>
            <a:ext cx="76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49530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549640" y="48723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c)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5900" y="557437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d)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438400" y="3505200"/>
            <a:ext cx="5334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437150" y="4191000"/>
            <a:ext cx="5334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440900" y="4845570"/>
            <a:ext cx="5334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437150" y="5548860"/>
            <a:ext cx="5334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2393430" y="4723150"/>
            <a:ext cx="45720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92D050"/>
                </a:solidFill>
                <a:sym typeface="Wingdings"/>
              </a:rPr>
              <a:t></a:t>
            </a:r>
            <a:endParaRPr lang="en-US" sz="4800" b="1">
              <a:solidFill>
                <a:srgbClr val="92D050"/>
              </a:solidFill>
            </a:endParaRPr>
          </a:p>
        </p:txBody>
      </p:sp>
      <p:pic>
        <p:nvPicPr>
          <p:cNvPr id="36" name="Picture 35" descr="cá nhâ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4394" y="1447800"/>
            <a:ext cx="1613772" cy="1066800"/>
          </a:xfrm>
          <a:prstGeom prst="rect">
            <a:avLst/>
          </a:prstGeom>
        </p:spPr>
      </p:pic>
      <p:pic>
        <p:nvPicPr>
          <p:cNvPr id="38" name="Picture 37" descr="chia sẻ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200" y="1524000"/>
            <a:ext cx="1369206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/>
      <p:bldP spid="23" grpId="0"/>
      <p:bldP spid="24" grpId="0"/>
      <p:bldP spid="25" grpId="0"/>
      <p:bldP spid="26" grpId="0"/>
      <p:bldP spid="27" grpId="0" animBg="1"/>
      <p:bldP spid="28" grpId="0" animBg="1"/>
      <p:bldP spid="29" grpId="0" animBg="1"/>
      <p:bldP spid="30" grpId="0" animBg="1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5" descr="Hacker-03-jun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4190" y="3951160"/>
            <a:ext cx="2438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 descr="Hacker-03-jun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267200"/>
            <a:ext cx="2438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0" y="476071"/>
            <a:ext cx="8839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400" b="1" u="sng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4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152400" y="16764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smtClean="0">
                <a:latin typeface="Times New Roman" pitchFamily="18" charset="0"/>
                <a:ea typeface="+mj-ea"/>
                <a:cs typeface="Times New Roman" pitchFamily="18" charset="0"/>
              </a:rPr>
              <a:t>B</a:t>
            </a: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Hoạt</a:t>
            </a:r>
            <a:r>
              <a:rPr kumimoji="0" lang="en-US" sz="2800" b="1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động thực hành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Title 12"/>
          <p:cNvSpPr txBox="1">
            <a:spLocks/>
          </p:cNvSpPr>
          <p:nvPr/>
        </p:nvSpPr>
        <p:spPr>
          <a:xfrm>
            <a:off x="381000" y="2209800"/>
            <a:ext cx="5029200" cy="3581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mtClean="0">
                <a:latin typeface="Times New Roman" pitchFamily="18" charset="0"/>
                <a:ea typeface="+mj-ea"/>
                <a:cs typeface="Times New Roman" pitchFamily="18" charset="0"/>
              </a:rPr>
              <a:t>Em lần lượt thực hành các thao tác sau: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thư mục lop3c trên màn hình nền.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aseline="0" smtClean="0">
                <a:latin typeface="Times New Roman" pitchFamily="18" charset="0"/>
                <a:ea typeface="+mj-ea"/>
                <a:cs typeface="Times New Roman" pitchFamily="18" charset="0"/>
              </a:rPr>
              <a:t>Mở</a:t>
            </a:r>
            <a:r>
              <a:rPr lang="en-US" sz="2400" smtClean="0">
                <a:latin typeface="Times New Roman" pitchFamily="18" charset="0"/>
                <a:ea typeface="+mj-ea"/>
                <a:cs typeface="Times New Roman" pitchFamily="18" charset="0"/>
              </a:rPr>
              <a:t> thư mục lop3c.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thư mục an.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baseline="0" smtClean="0"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lang="en-US" sz="2400" smtClean="0">
                <a:latin typeface="Times New Roman" pitchFamily="18" charset="0"/>
                <a:ea typeface="+mj-ea"/>
                <a:cs typeface="Times New Roman" pitchFamily="18" charset="0"/>
              </a:rPr>
              <a:t> thư mục binh.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smtClean="0">
                <a:latin typeface="Times New Roman" pitchFamily="18" charset="0"/>
                <a:ea typeface="+mj-ea"/>
                <a:cs typeface="Times New Roman" pitchFamily="18" charset="0"/>
              </a:rPr>
              <a:t> Đóng thư mục lop3c.</a:t>
            </a:r>
            <a:endParaRPr kumimoji="0" lang="en-US" sz="240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Vertical Scroll 12"/>
          <p:cNvSpPr/>
          <p:nvPr/>
        </p:nvSpPr>
        <p:spPr>
          <a:xfrm>
            <a:off x="5638800" y="1600200"/>
            <a:ext cx="3048000" cy="2209800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 đó người ta nói thư mục an , binh là thư mục con của thư mục lop3c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157914"/>
            <a:ext cx="1828800" cy="1700086"/>
          </a:xfrm>
          <a:prstGeom prst="rect">
            <a:avLst/>
          </a:prstGeom>
          <a:noFill/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1280410"/>
            <a:ext cx="8458200" cy="914400"/>
          </a:xfrm>
        </p:spPr>
        <p:txBody>
          <a:bodyPr>
            <a:normAutofit/>
          </a:bodyPr>
          <a:lstStyle/>
          <a:p>
            <a:pPr algn="l"/>
            <a:r>
              <a:rPr lang="en-US" sz="2800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 </a:t>
            </a:r>
            <a:r>
              <a:rPr lang="en-US" sz="2800" u="sng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u="sng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ở </a:t>
            </a:r>
            <a:r>
              <a:rPr lang="en-US" sz="2800" u="sng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152400" y="2103437"/>
            <a:ext cx="9144000" cy="43735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lop3b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mục lop3b,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Open</a:t>
            </a:r>
          </a:p>
          <a:p>
            <a:pPr>
              <a:spcAft>
                <a:spcPts val="600"/>
              </a:spcAft>
            </a:pP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lop3b,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New</a:t>
            </a:r>
          </a:p>
          <a:p>
            <a:pPr>
              <a:spcAft>
                <a:spcPts val="600"/>
              </a:spcAft>
            </a:pP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lop3b</a:t>
            </a:r>
          </a:p>
          <a:p>
            <a:pPr>
              <a:spcAft>
                <a:spcPts val="600"/>
              </a:spcAft>
            </a:pP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đúp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lop3b</a:t>
            </a:r>
          </a:p>
        </p:txBody>
      </p:sp>
      <p:pic>
        <p:nvPicPr>
          <p:cNvPr id="1028" name="Picture 4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1337" y="1"/>
            <a:ext cx="1352663" cy="1143000"/>
          </a:xfrm>
          <a:prstGeom prst="rect">
            <a:avLst/>
          </a:prstGeom>
          <a:noFill/>
        </p:spPr>
      </p:pic>
      <p:sp>
        <p:nvSpPr>
          <p:cNvPr id="12" name="Rounded Rectangle 11"/>
          <p:cNvSpPr/>
          <p:nvPr/>
        </p:nvSpPr>
        <p:spPr>
          <a:xfrm>
            <a:off x="2667000" y="150901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924800" y="27432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7924800" y="32004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7924800" y="43434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7924800" y="3810000"/>
            <a:ext cx="457200" cy="381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228600"/>
            <a:ext cx="8839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400" b="1" u="sng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400" b="1" cap="none" spc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85210" y="1378803"/>
            <a:ext cx="45720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92D050"/>
                </a:solidFill>
                <a:sym typeface="Wingdings"/>
              </a:rPr>
              <a:t></a:t>
            </a:r>
            <a:endParaRPr lang="en-US" sz="4800" b="1">
              <a:solidFill>
                <a:srgbClr val="92D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48600" y="2560820"/>
            <a:ext cx="45720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92D050"/>
                </a:solidFill>
                <a:sym typeface="Wingdings"/>
              </a:rPr>
              <a:t></a:t>
            </a:r>
            <a:endParaRPr lang="en-US" sz="4800" b="1">
              <a:solidFill>
                <a:srgbClr val="92D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64840" y="4144780"/>
            <a:ext cx="45720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92D050"/>
                </a:solidFill>
                <a:sym typeface="Wingdings"/>
              </a:rPr>
              <a:t></a:t>
            </a:r>
            <a:endParaRPr lang="en-US" sz="4800" b="1">
              <a:solidFill>
                <a:srgbClr val="92D050"/>
              </a:solidFill>
            </a:endParaRPr>
          </a:p>
        </p:txBody>
      </p:sp>
      <p:pic>
        <p:nvPicPr>
          <p:cNvPr id="32" name="Picture 24" descr="33715muwwyckzs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10600" y="4162425"/>
            <a:ext cx="6477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846</TotalTime>
  <Words>515</Words>
  <Application>Microsoft Office PowerPoint</Application>
  <PresentationFormat>On-screen Show (4:3)</PresentationFormat>
  <Paragraphs>77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VNI-Duff</vt:lpstr>
      <vt:lpstr>Wingdings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Đánh dấu     vào      ở sau câu đúng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3: THƯ ĐIỆN TỬ</dc:title>
  <dc:creator>User</dc:creator>
  <cp:lastModifiedBy>Windows User</cp:lastModifiedBy>
  <cp:revision>173</cp:revision>
  <dcterms:created xsi:type="dcterms:W3CDTF">2017-09-12T01:40:07Z</dcterms:created>
  <dcterms:modified xsi:type="dcterms:W3CDTF">2021-10-14T15:22:16Z</dcterms:modified>
</cp:coreProperties>
</file>