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8" r:id="rId2"/>
    <p:sldId id="259" r:id="rId3"/>
    <p:sldId id="272" r:id="rId4"/>
    <p:sldId id="264" r:id="rId5"/>
    <p:sldId id="263" r:id="rId6"/>
    <p:sldId id="280" r:id="rId7"/>
    <p:sldId id="275" r:id="rId8"/>
    <p:sldId id="279" r:id="rId9"/>
    <p:sldId id="28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9C3B28E-96A8-4BB2-AC71-C5E8B0575C0B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C3B28E-96A8-4BB2-AC71-C5E8B0575C0B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9C3B28E-96A8-4BB2-AC71-C5E8B0575C0B}" type="datetimeFigureOut">
              <a:rPr lang="en-US" smtClean="0"/>
              <a:t>10/20/2021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audio" Target="../media/audio1.wav"/><Relationship Id="rId7" Type="http://schemas.openxmlformats.org/officeDocument/2006/relationships/slide" Target="slide2.xml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gif"/><Relationship Id="rId11" Type="http://schemas.openxmlformats.org/officeDocument/2006/relationships/image" Target="../media/image11.png"/><Relationship Id="rId5" Type="http://schemas.openxmlformats.org/officeDocument/2006/relationships/audio" Target="../media/audio3.wav"/><Relationship Id="rId10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2.wav"/><Relationship Id="rId7" Type="http://schemas.openxmlformats.org/officeDocument/2006/relationships/image" Target="../media/image1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gif"/><Relationship Id="rId11" Type="http://schemas.openxmlformats.org/officeDocument/2006/relationships/image" Target="../media/image10.gif"/><Relationship Id="rId5" Type="http://schemas.openxmlformats.org/officeDocument/2006/relationships/audio" Target="../media/audio3.wav"/><Relationship Id="rId10" Type="http://schemas.openxmlformats.org/officeDocument/2006/relationships/image" Target="../media/image15.gif"/><Relationship Id="rId4" Type="http://schemas.openxmlformats.org/officeDocument/2006/relationships/audio" Target="../media/audio4.wav"/><Relationship Id="rId9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2.wav"/><Relationship Id="rId7" Type="http://schemas.openxmlformats.org/officeDocument/2006/relationships/image" Target="../media/image1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gif"/><Relationship Id="rId11" Type="http://schemas.openxmlformats.org/officeDocument/2006/relationships/image" Target="../media/image10.gif"/><Relationship Id="rId5" Type="http://schemas.openxmlformats.org/officeDocument/2006/relationships/audio" Target="../media/audio3.wav"/><Relationship Id="rId10" Type="http://schemas.openxmlformats.org/officeDocument/2006/relationships/image" Target="../media/image15.gif"/><Relationship Id="rId4" Type="http://schemas.openxmlformats.org/officeDocument/2006/relationships/audio" Target="../media/audio4.wav"/><Relationship Id="rId9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4.gif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gif"/><Relationship Id="rId11" Type="http://schemas.openxmlformats.org/officeDocument/2006/relationships/image" Target="../media/image10.gif"/><Relationship Id="rId5" Type="http://schemas.openxmlformats.org/officeDocument/2006/relationships/audio" Target="../media/audio3.wav"/><Relationship Id="rId10" Type="http://schemas.openxmlformats.org/officeDocument/2006/relationships/image" Target="../media/image15.gif"/><Relationship Id="rId4" Type="http://schemas.openxmlformats.org/officeDocument/2006/relationships/audio" Target="../media/audio4.wav"/><Relationship Id="rId9" Type="http://schemas.openxmlformats.org/officeDocument/2006/relationships/slide" Target="slide2.xml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922" y="2682081"/>
            <a:ext cx="8229600" cy="6397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1. Mở một đoạn văn bản có sẵn.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ngày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tháng 10 năm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Tin học</a:t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762000"/>
            <a:ext cx="9144000" cy="10668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300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Bài 3: Chọn kiểu trình bày có sẵn cho đoạn văn bản (tiết 1)</a:t>
            </a:r>
            <a:endParaRPr lang="en-US" sz="300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7200" y="3200400"/>
            <a:ext cx="8763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zh-CN" sz="2800">
                <a:latin typeface="Times New Roman" pitchFamily="18" charset="0"/>
              </a:rPr>
              <a:t>2. Quan sát các kiểu trình b</a:t>
            </a:r>
            <a:r>
              <a:rPr lang="en-US" altLang="zh-CN" sz="2800"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altLang="zh-CN" sz="2800">
                <a:latin typeface="Times New Roman" pitchFamily="18" charset="0"/>
              </a:rPr>
              <a:t>y văn bản có sẵn trong nhóm Styles trong thẻ Home ở hình dưới đây rồi thực hiện các thao tác sau.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2133600"/>
            <a:ext cx="8229600" cy="5484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Hoạt động cơ bản:</a:t>
            </a:r>
          </a:p>
        </p:txBody>
      </p:sp>
      <p:pic>
        <p:nvPicPr>
          <p:cNvPr id="11" name="Picture 4" descr="Picture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8347567" y="5976"/>
            <a:ext cx="756878" cy="95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4724400"/>
            <a:ext cx="765416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926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1948" y="14748"/>
            <a:ext cx="82296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ngày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tháng 10 năm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Tin học</a:t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Bài 3: Chọn kiểu trình bày có sẵn cho đoạn văn bản (tiết 1</a:t>
            </a:r>
            <a:r>
              <a:rPr lang="en-US" sz="310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Picture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8347567" y="95292"/>
            <a:ext cx="756878" cy="95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04800" y="1447800"/>
            <a:ext cx="8229600" cy="5484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Hoạt động cơ bản: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1752600"/>
            <a:ext cx="8807246" cy="26058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lnSpc>
                <a:spcPct val="150000"/>
              </a:lnSpc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2 a) Đưa con trỏ đến đầu đoạn văn bản rồi nháy chuột chọn mẫu 		</a:t>
            </a:r>
            <a:r>
              <a:rPr lang="en-US" altLang="zh-CN" sz="2800" smtClean="0">
                <a:latin typeface="Times New Roman" pitchFamily="18" charset="0"/>
              </a:rPr>
              <a:t>để </a:t>
            </a:r>
            <a:r>
              <a:rPr lang="en-US" altLang="zh-CN" sz="2800">
                <a:latin typeface="Times New Roman" pitchFamily="18" charset="0"/>
              </a:rPr>
              <a:t>quy định kiểu trình b</a:t>
            </a:r>
            <a:r>
              <a:rPr lang="en-US" altLang="zh-CN" sz="2800"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altLang="zh-CN" sz="2800">
                <a:latin typeface="Times New Roman" pitchFamily="18" charset="0"/>
              </a:rPr>
              <a:t>y đoạn văn bản.</a:t>
            </a:r>
          </a:p>
          <a:p>
            <a:pPr marL="109728" indent="0">
              <a:lnSpc>
                <a:spcPct val="150000"/>
              </a:lnSpc>
              <a:buFont typeface="Wingdings 3"/>
              <a:buNone/>
            </a:pPr>
            <a:endParaRPr lang="en-US" sz="2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438400"/>
            <a:ext cx="990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PC\Pictures\nhom đô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981" y="4724400"/>
            <a:ext cx="2105025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Callout 10"/>
          <p:cNvSpPr/>
          <p:nvPr/>
        </p:nvSpPr>
        <p:spPr>
          <a:xfrm>
            <a:off x="1600200" y="4235245"/>
            <a:ext cx="4982681" cy="2438400"/>
          </a:xfrm>
          <a:prstGeom prst="cloudCallout">
            <a:avLst>
              <a:gd name="adj1" fmla="val -48509"/>
              <a:gd name="adj2" fmla="val -6391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Em hãy nhận xét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sự thay đổi của đoạn văn bản sau khi chọn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Heading 1 so với các đoạn văn bản c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ò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n lại</a:t>
            </a:r>
            <a:r>
              <a:rPr lang="vi-VN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6477000" y="3160175"/>
            <a:ext cx="2241385" cy="1181100"/>
          </a:xfrm>
          <a:prstGeom prst="cloudCallout">
            <a:avLst>
              <a:gd name="adj1" fmla="val 5734"/>
              <a:gd name="adj2" fmla="val 10495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Thảo luận nhóm đôi</a:t>
            </a:r>
            <a:endParaRPr lang="en-US"/>
          </a:p>
        </p:txBody>
      </p:sp>
      <p:pic>
        <p:nvPicPr>
          <p:cNvPr id="2052" name="Picture 4" descr="C:\Users\PC\Pictures\hoi bà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30395"/>
            <a:ext cx="16383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ular Callout 13"/>
          <p:cNvSpPr/>
          <p:nvPr/>
        </p:nvSpPr>
        <p:spPr>
          <a:xfrm>
            <a:off x="971550" y="3893572"/>
            <a:ext cx="5257800" cy="2133601"/>
          </a:xfrm>
          <a:prstGeom prst="wedgeRoundRectCallout">
            <a:avLst>
              <a:gd name="adj1" fmla="val 62477"/>
              <a:gd name="adj2" fmla="val 2043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Phông chữ, kiểu chữ… của đoạn văn bản sẽ thay đổi theo mẫu.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1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1" grpId="1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1948" y="14748"/>
            <a:ext cx="82296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ngày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tháng 10 năm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Tin học</a:t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Bài 3: Chọn kiểu trình bày có sẵn cho đoạn văn bản </a:t>
            </a:r>
            <a:endParaRPr lang="en-US" sz="28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Picture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8347567" y="95292"/>
            <a:ext cx="756878" cy="95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04800" y="1447800"/>
            <a:ext cx="8229600" cy="5484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Hoạt động cơ bản: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2209800" y="1905001"/>
            <a:ext cx="5943600" cy="16253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b) Chọn kiểu trình bày văn bản khác, quan sát sự thay đổi của các dòng chữ trong đoạn văn bản.</a:t>
            </a:r>
          </a:p>
        </p:txBody>
      </p:sp>
      <p:pic>
        <p:nvPicPr>
          <p:cNvPr id="2051" name="Picture 3" descr="C:\Users\PC\Pictures\nhom đô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981" y="4724400"/>
            <a:ext cx="2105025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loud Callout 12"/>
          <p:cNvSpPr/>
          <p:nvPr/>
        </p:nvSpPr>
        <p:spPr>
          <a:xfrm>
            <a:off x="6477000" y="3160175"/>
            <a:ext cx="2241385" cy="1181100"/>
          </a:xfrm>
          <a:prstGeom prst="cloudCallout">
            <a:avLst>
              <a:gd name="adj1" fmla="val 5734"/>
              <a:gd name="adj2" fmla="val 10495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Thảo luận nhóm đôi</a:t>
            </a:r>
            <a:endParaRPr lang="en-US"/>
          </a:p>
        </p:txBody>
      </p:sp>
      <p:pic>
        <p:nvPicPr>
          <p:cNvPr id="2052" name="Picture 4" descr="C:\Users\PC\Pictures\hoi bà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73" y="1986167"/>
            <a:ext cx="16383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ular Callout 13"/>
          <p:cNvSpPr/>
          <p:nvPr/>
        </p:nvSpPr>
        <p:spPr>
          <a:xfrm>
            <a:off x="762000" y="3962400"/>
            <a:ext cx="5257800" cy="2133601"/>
          </a:xfrm>
          <a:prstGeom prst="wedgeRoundRectCallout">
            <a:avLst>
              <a:gd name="adj1" fmla="val 62477"/>
              <a:gd name="adj2" fmla="val 2043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 biểu tượng ứng với một kiểu trình bày đoạn văn bản, với phông chữ và cỡ chữ, kiểu chữ khác nhau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6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1948" y="14748"/>
            <a:ext cx="82296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 năm,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ngày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tháng 10 năm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Tin học</a:t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Bài 3: Chọn kiểu trình bày có sẵn cho đoạn văn bản </a:t>
            </a:r>
            <a:endParaRPr lang="en-US" sz="28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Picture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8347567" y="95292"/>
            <a:ext cx="756878" cy="95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04800" y="1447800"/>
            <a:ext cx="8229600" cy="5484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Hoạt động cơ bản: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" y="2052935"/>
            <a:ext cx="62677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ách chọn kiểu có sẵn cho đoạn văn bản: 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-184688" y="2209800"/>
            <a:ext cx="9135965" cy="1019107"/>
            <a:chOff x="-99469" y="2995946"/>
            <a:chExt cx="9303809" cy="1019107"/>
          </a:xfrm>
        </p:grpSpPr>
        <p:pic>
          <p:nvPicPr>
            <p:cNvPr id="10" name="图片 31755" descr="1-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469" y="2995946"/>
              <a:ext cx="9217024" cy="101910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1185345" y="3274666"/>
              <a:ext cx="80189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Bước 1: Nháy chuột vào đoạn văn bản cần chọn kiểu trình bày</a:t>
              </a:r>
              <a:endPara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-193654" y="2971800"/>
            <a:ext cx="8810836" cy="1019106"/>
            <a:chOff x="140441" y="4273469"/>
            <a:chExt cx="8810836" cy="1019106"/>
          </a:xfrm>
        </p:grpSpPr>
        <p:pic>
          <p:nvPicPr>
            <p:cNvPr id="13" name="图片 31756" descr="1-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441" y="4273469"/>
              <a:ext cx="8810836" cy="101910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1326813" y="4552189"/>
              <a:ext cx="76244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Bước 2: Nháy chọn mẫu có sẵn.</a:t>
              </a:r>
              <a:endPara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Oval Callout 14"/>
          <p:cNvSpPr/>
          <p:nvPr/>
        </p:nvSpPr>
        <p:spPr>
          <a:xfrm>
            <a:off x="3552699" y="3990906"/>
            <a:ext cx="4787267" cy="1519579"/>
          </a:xfrm>
          <a:prstGeom prst="wedgeEllipseCallout">
            <a:avLst>
              <a:gd name="adj1" fmla="val -83553"/>
              <a:gd name="adj2" fmla="val -582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Lợi ích của việc chọn kiểu trình bày có sẵn cho đoạn văn bản?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4" descr="C:\Users\PC\Pictures\hoi bà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73" y="3990906"/>
            <a:ext cx="16383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648395" y="3990906"/>
            <a:ext cx="7962205" cy="2105094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en-US" sz="3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Chọn </a:t>
            </a:r>
            <a:r>
              <a:rPr lang="en-US" sz="32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kiểu trình bày có sẵn cho đoạn văn bản tiết kiệm được thời gian định dạng vì kiểu có sẵn đã được định dạng như: Phông chữ, màu chữ, cỡ chữ.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52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  <p:bldP spid="15" grpId="1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1948" y="14748"/>
            <a:ext cx="82296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ngày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tháng 10 năm 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Tin học</a:t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Bài 3: Chọn kiểu trình bày có sẵn cho đoạn văn bản </a:t>
            </a:r>
            <a:endParaRPr lang="en-US" sz="28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Picture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8347567" y="95292"/>
            <a:ext cx="756878" cy="95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04800" y="1508919"/>
            <a:ext cx="8229600" cy="5484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Hoạt động thực hành:</a:t>
            </a:r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304800" y="1970087"/>
            <a:ext cx="8458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zh-CN" sz="2800">
                <a:latin typeface="Times New Roman" pitchFamily="18" charset="0"/>
              </a:rPr>
              <a:t>1. Mở một văn bản có nhiều đoạn đã có sẵn, sau đó luyện tập các thao tác sau:</a:t>
            </a:r>
            <a:endParaRPr lang="en-US" altLang="zh-CN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04800" y="2819400"/>
            <a:ext cx="83058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>
              <a:tabLst>
                <a:tab pos="342900" algn="l"/>
              </a:tabLst>
            </a:pPr>
            <a:r>
              <a:rPr lang="en-US" altLang="zh-CN" sz="2800">
                <a:latin typeface="Times New Roman" pitchFamily="18" charset="0"/>
              </a:rPr>
              <a:t>a, Chọn kiểu trình b</a:t>
            </a:r>
            <a:r>
              <a:rPr lang="en-US" altLang="zh-CN" sz="2800"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altLang="zh-CN" sz="2800">
                <a:latin typeface="Times New Roman" pitchFamily="18" charset="0"/>
              </a:rPr>
              <a:t>y khác nhau cho mỗi đoạn văn bản.</a:t>
            </a:r>
          </a:p>
          <a:p>
            <a:pPr eaLnBrk="0" hangingPunct="0">
              <a:tabLst>
                <a:tab pos="342900" algn="l"/>
              </a:tabLst>
            </a:pPr>
            <a:r>
              <a:rPr lang="en-US" altLang="zh-CN" sz="2800">
                <a:latin typeface="Times New Roman" pitchFamily="18" charset="0"/>
              </a:rPr>
              <a:t>b, Tìm hiểu các kiểu trình bày văn bản có sẵn khác nhau theo hướng dẫn sau:</a:t>
            </a:r>
          </a:p>
          <a:p>
            <a:pPr eaLnBrk="0" hangingPunct="0">
              <a:tabLst>
                <a:tab pos="342900" algn="l"/>
              </a:tabLst>
            </a:pPr>
            <a:r>
              <a:rPr lang="en-US" altLang="zh-CN" sz="2800">
                <a:latin typeface="Times New Roman" pitchFamily="18" charset="0"/>
              </a:rPr>
              <a:t>- Nháy chuột vào mũi tên để hiển thị các kiểu</a:t>
            </a:r>
          </a:p>
          <a:p>
            <a:pPr eaLnBrk="0" hangingPunct="0">
              <a:tabLst>
                <a:tab pos="342900" algn="l"/>
              </a:tabLst>
            </a:pPr>
            <a:r>
              <a:rPr lang="en-US" altLang="zh-CN" sz="2800">
                <a:latin typeface="Times New Roman" pitchFamily="18" charset="0"/>
              </a:rPr>
              <a:t>trình bày văn bản sẵn có khác</a:t>
            </a:r>
            <a:r>
              <a:rPr lang="en-US" altLang="zh-CN" sz="2800" smtClean="0">
                <a:latin typeface="Times New Roman" pitchFamily="18" charset="0"/>
              </a:rPr>
              <a:t>.</a:t>
            </a:r>
            <a:endParaRPr lang="en-US" altLang="zh-CN" sz="2800">
              <a:latin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5105400"/>
            <a:ext cx="765416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H="1" flipV="1">
            <a:off x="7543800" y="5867400"/>
            <a:ext cx="990600" cy="228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63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2819400" y="3962400"/>
            <a:ext cx="1981200" cy="5207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28600" y="228600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0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3810000" y="1604963"/>
            <a:ext cx="1676400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3883025" y="1655763"/>
            <a:ext cx="1536700" cy="341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815427" y="1639888"/>
            <a:ext cx="16709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Câu hỏi 1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05" name="Group 9"/>
          <p:cNvGrpSpPr>
            <a:grpSpLocks/>
          </p:cNvGrpSpPr>
          <p:nvPr/>
        </p:nvGrpSpPr>
        <p:grpSpPr bwMode="auto">
          <a:xfrm>
            <a:off x="7162800" y="6019800"/>
            <a:ext cx="1562100" cy="561975"/>
            <a:chOff x="4512" y="3792"/>
            <a:chExt cx="984" cy="354"/>
          </a:xfrm>
        </p:grpSpPr>
        <p:pic>
          <p:nvPicPr>
            <p:cNvPr id="4106" name="Picture 10" descr="ani32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512" y="3792"/>
              <a:ext cx="432" cy="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7" name="Text Box 11">
              <a:hlinkClick r:id="rId7" action="ppaction://hlinksldjump" tooltip="Trở lại chọn câu hỏi"/>
            </p:cNvPr>
            <p:cNvSpPr txBox="1">
              <a:spLocks noChangeArrowheads="1"/>
            </p:cNvSpPr>
            <p:nvPr/>
          </p:nvSpPr>
          <p:spPr bwMode="auto">
            <a:xfrm>
              <a:off x="4752" y="3896"/>
              <a:ext cx="74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>
                  <a:latin typeface=".VnArial Narrow" pitchFamily="34" charset="0"/>
                  <a:hlinkClick r:id="" action="ppaction://noaction"/>
                </a:rPr>
                <a:t>Home</a:t>
              </a:r>
              <a:endParaRPr lang="en-US" sz="2000">
                <a:latin typeface=".VnArial Narrow" pitchFamily="34" charset="0"/>
              </a:endParaRPr>
            </a:p>
          </p:txBody>
        </p:sp>
      </p:grpSp>
      <p:pic>
        <p:nvPicPr>
          <p:cNvPr id="4111" name="Picture 15" descr="people008"/>
          <p:cNvPicPr>
            <a:picLocks noChangeAspect="1" noChangeArrowheads="1" noCrop="1"/>
          </p:cNvPicPr>
          <p:nvPr/>
        </p:nvPicPr>
        <p:blipFill>
          <a:blip r:embed="rId8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283200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381000" y="2438400"/>
            <a:ext cx="8382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Để căn đều hai bên cho đoạn văn bản, em nháy chuột vào đâu?</a:t>
            </a:r>
            <a:endParaRPr lang="en-US" sz="28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812925" y="6130925"/>
            <a:ext cx="928459" cy="369332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l"/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.VnArial" pitchFamily="34" charset="0"/>
              </a:rPr>
              <a:t>Đáp án</a:t>
            </a:r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.VnArial" pitchFamily="34" charset="0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6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9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2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5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9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1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2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4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5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7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8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8</a:t>
              </a: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71600" y="6354763"/>
            <a:ext cx="436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1200"/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3137259" y="5194653"/>
            <a:ext cx="1752600" cy="830243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3200400" y="3746426"/>
            <a:ext cx="3810000" cy="2066996"/>
            <a:chOff x="3200400" y="3803650"/>
            <a:chExt cx="3810000" cy="2066996"/>
          </a:xfrm>
        </p:grpSpPr>
        <p:sp>
          <p:nvSpPr>
            <p:cNvPr id="4146" name="Text Box 50"/>
            <p:cNvSpPr txBox="1">
              <a:spLocks noChangeArrowheads="1"/>
            </p:cNvSpPr>
            <p:nvPr/>
          </p:nvSpPr>
          <p:spPr bwMode="auto">
            <a:xfrm>
              <a:off x="3200400" y="3852208"/>
              <a:ext cx="2971800" cy="1938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8001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2573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7145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1717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000" smtClean="0"/>
                <a:t>a.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3000" smtClean="0"/>
                <a:t>b.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3000" smtClean="0"/>
                <a:t>c. </a:t>
              </a:r>
              <a:endParaRPr lang="en-US" sz="3000"/>
            </a:p>
          </p:txBody>
        </p:sp>
        <p:graphicFrame>
          <p:nvGraphicFramePr>
            <p:cNvPr id="71" name="Object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49805788"/>
                </p:ext>
              </p:extLst>
            </p:nvPr>
          </p:nvGraphicFramePr>
          <p:xfrm>
            <a:off x="3657600" y="3803650"/>
            <a:ext cx="3352800" cy="685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0" r:id="rId9" imgW="5495238" imgH="600159" progId="PBrush">
                    <p:embed/>
                  </p:oleObj>
                </mc:Choice>
                <mc:Fallback>
                  <p:oleObj r:id="rId9" imgW="5495238" imgH="600159" progId="PBrush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7600" y="3803650"/>
                          <a:ext cx="3352800" cy="685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72" name="Picture 5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4570762"/>
              <a:ext cx="711918" cy="641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3" name="Picture 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5283200"/>
              <a:ext cx="636110" cy="587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61046023"/>
      </p:ext>
    </p:extLst>
  </p:cSld>
  <p:clrMapOvr>
    <a:masterClrMapping/>
  </p:clrMapOvr>
  <p:transition spd="slow" advClick="0">
    <p:zoom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12" grpId="0"/>
      <p:bldP spid="4148" grpId="0" animBg="1"/>
      <p:bldP spid="414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2819400" y="3962400"/>
            <a:ext cx="1981200" cy="5207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28600" y="228600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0"/>
          </a:p>
        </p:txBody>
      </p:sp>
      <p:pic>
        <p:nvPicPr>
          <p:cNvPr id="4099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319088"/>
            <a:ext cx="1447800" cy="128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447800"/>
            <a:ext cx="8458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3810000" y="1604963"/>
            <a:ext cx="1676400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3883025" y="1655763"/>
            <a:ext cx="1536700" cy="341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815427" y="1639888"/>
            <a:ext cx="16709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Câu hỏi 2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05" name="Group 9"/>
          <p:cNvGrpSpPr>
            <a:grpSpLocks/>
          </p:cNvGrpSpPr>
          <p:nvPr/>
        </p:nvGrpSpPr>
        <p:grpSpPr bwMode="auto">
          <a:xfrm>
            <a:off x="7162800" y="6019800"/>
            <a:ext cx="1562100" cy="561975"/>
            <a:chOff x="4512" y="3792"/>
            <a:chExt cx="984" cy="354"/>
          </a:xfrm>
        </p:grpSpPr>
        <p:pic>
          <p:nvPicPr>
            <p:cNvPr id="4106" name="Picture 10" descr="ani32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512" y="3792"/>
              <a:ext cx="432" cy="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7" name="Text Box 11">
              <a:hlinkClick r:id="rId9" action="ppaction://hlinksldjump" tooltip="Trở lại chọn câu hỏi"/>
            </p:cNvPr>
            <p:cNvSpPr txBox="1">
              <a:spLocks noChangeArrowheads="1"/>
            </p:cNvSpPr>
            <p:nvPr/>
          </p:nvSpPr>
          <p:spPr bwMode="auto">
            <a:xfrm>
              <a:off x="4752" y="3896"/>
              <a:ext cx="74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>
                  <a:latin typeface=".VnArial Narrow" pitchFamily="34" charset="0"/>
                  <a:hlinkClick r:id="" action="ppaction://noaction"/>
                </a:rPr>
                <a:t>Home</a:t>
              </a:r>
              <a:endParaRPr lang="en-US" sz="2000">
                <a:latin typeface=".VnArial Narrow" pitchFamily="34" charset="0"/>
              </a:endParaRPr>
            </a:p>
          </p:txBody>
        </p:sp>
      </p:grpSp>
      <p:pic>
        <p:nvPicPr>
          <p:cNvPr id="4110" name="Picture 14" descr="star_tip_md_wht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83820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people008"/>
          <p:cNvPicPr>
            <a:picLocks noChangeAspect="1" noChangeArrowheads="1" noCrop="1"/>
          </p:cNvPicPr>
          <p:nvPr/>
        </p:nvPicPr>
        <p:blipFill>
          <a:blip r:embed="rId11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283200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381000" y="2438400"/>
            <a:ext cx="8382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Nhóm Style để chọn kiểu trình bày có sẵn cho đoạn văn bản thuộc thẻ nào?</a:t>
            </a:r>
            <a:endParaRPr lang="en-US" sz="28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812925" y="6130925"/>
            <a:ext cx="928459" cy="369332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l"/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.VnArial" pitchFamily="34" charset="0"/>
              </a:rPr>
              <a:t>Đáp án</a:t>
            </a:r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.VnArial" pitchFamily="34" charset="0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6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9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2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5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9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1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2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4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5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7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8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40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1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7696200" y="5027613"/>
            <a:ext cx="1371600" cy="1295400"/>
            <a:chOff x="4574" y="3342"/>
            <a:chExt cx="960" cy="912"/>
          </a:xfrm>
        </p:grpSpPr>
        <p:sp>
          <p:nvSpPr>
            <p:cNvPr id="4143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4" name="Text Box 48"/>
            <p:cNvSpPr txBox="1">
              <a:spLocks noChangeArrowheads="1"/>
            </p:cNvSpPr>
            <p:nvPr/>
          </p:nvSpPr>
          <p:spPr bwMode="auto">
            <a:xfrm>
              <a:off x="4828" y="3591"/>
              <a:ext cx="480" cy="498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Hết giờ</a:t>
              </a: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71600" y="6354763"/>
            <a:ext cx="436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1200"/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3200400" y="3886200"/>
            <a:ext cx="1752600" cy="5207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6" name="Text Box 50"/>
          <p:cNvSpPr txBox="1">
            <a:spLocks noChangeArrowheads="1"/>
          </p:cNvSpPr>
          <p:nvPr/>
        </p:nvSpPr>
        <p:spPr bwMode="auto">
          <a:xfrm>
            <a:off x="3276600" y="3200400"/>
            <a:ext cx="29718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/>
              <a:t>a. </a:t>
            </a:r>
            <a:r>
              <a:rPr lang="en-US" sz="3000" smtClean="0"/>
              <a:t>View</a:t>
            </a:r>
            <a:endParaRPr lang="en-US" sz="3000"/>
          </a:p>
          <a:p>
            <a:pPr eaLnBrk="1" hangingPunct="1">
              <a:spcBef>
                <a:spcPct val="50000"/>
              </a:spcBef>
            </a:pPr>
            <a:r>
              <a:rPr lang="en-US" sz="3000"/>
              <a:t>b. </a:t>
            </a:r>
            <a:r>
              <a:rPr lang="en-US" sz="3000" smtClean="0"/>
              <a:t>Home</a:t>
            </a:r>
            <a:endParaRPr lang="en-US" sz="3000"/>
          </a:p>
          <a:p>
            <a:pPr eaLnBrk="1" hangingPunct="1">
              <a:spcBef>
                <a:spcPct val="50000"/>
              </a:spcBef>
            </a:pPr>
            <a:r>
              <a:rPr lang="en-US" sz="3000"/>
              <a:t>c. </a:t>
            </a:r>
            <a:r>
              <a:rPr lang="en-US" sz="3000" smtClean="0"/>
              <a:t>Insert</a:t>
            </a:r>
            <a:endParaRPr lang="en-US" sz="3000"/>
          </a:p>
        </p:txBody>
      </p:sp>
      <p:sp>
        <p:nvSpPr>
          <p:cNvPr id="52" name="WordArt 18"/>
          <p:cNvSpPr>
            <a:spLocks noChangeArrowheads="1" noChangeShapeType="1" noTextEdit="1"/>
          </p:cNvSpPr>
          <p:nvPr/>
        </p:nvSpPr>
        <p:spPr bwMode="auto">
          <a:xfrm>
            <a:off x="2481263" y="501650"/>
            <a:ext cx="5638800" cy="717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Rung chuông vàng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175899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15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15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5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48" grpId="0" animBg="1"/>
      <p:bldP spid="414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2819400" y="3962400"/>
            <a:ext cx="1981200" cy="5207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28600" y="228600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0"/>
          </a:p>
        </p:txBody>
      </p:sp>
      <p:pic>
        <p:nvPicPr>
          <p:cNvPr id="4099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319088"/>
            <a:ext cx="1447800" cy="128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447800"/>
            <a:ext cx="8458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3810000" y="1604963"/>
            <a:ext cx="1676400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3883025" y="1655763"/>
            <a:ext cx="1536700" cy="341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815427" y="1639888"/>
            <a:ext cx="16709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Câu hỏi 3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05" name="Group 9"/>
          <p:cNvGrpSpPr>
            <a:grpSpLocks/>
          </p:cNvGrpSpPr>
          <p:nvPr/>
        </p:nvGrpSpPr>
        <p:grpSpPr bwMode="auto">
          <a:xfrm>
            <a:off x="7162800" y="6019800"/>
            <a:ext cx="1752600" cy="561975"/>
            <a:chOff x="4512" y="3792"/>
            <a:chExt cx="1104" cy="354"/>
          </a:xfrm>
        </p:grpSpPr>
        <p:pic>
          <p:nvPicPr>
            <p:cNvPr id="4106" name="Picture 10" descr="ani32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512" y="3792"/>
              <a:ext cx="432" cy="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7" name="Text Box 11">
              <a:hlinkClick r:id="rId9" action="ppaction://hlinksldjump" tooltip="Trở lại chọn câu hỏi"/>
            </p:cNvPr>
            <p:cNvSpPr txBox="1">
              <a:spLocks noChangeArrowheads="1"/>
            </p:cNvSpPr>
            <p:nvPr/>
          </p:nvSpPr>
          <p:spPr bwMode="auto">
            <a:xfrm>
              <a:off x="4752" y="3896"/>
              <a:ext cx="86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>
                  <a:latin typeface=".VnArial Narrow" pitchFamily="34" charset="0"/>
                  <a:hlinkClick r:id="" action="ppaction://noaction"/>
                </a:rPr>
                <a:t>Home</a:t>
              </a:r>
              <a:endParaRPr lang="en-US" sz="2000">
                <a:latin typeface=".VnArial Narrow" pitchFamily="34" charset="0"/>
              </a:endParaRPr>
            </a:p>
          </p:txBody>
        </p:sp>
      </p:grpSp>
      <p:pic>
        <p:nvPicPr>
          <p:cNvPr id="4110" name="Picture 14" descr="star_tip_md_wht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83820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people008"/>
          <p:cNvPicPr>
            <a:picLocks noChangeAspect="1" noChangeArrowheads="1" noCrop="1"/>
          </p:cNvPicPr>
          <p:nvPr/>
        </p:nvPicPr>
        <p:blipFill>
          <a:blip r:embed="rId11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283200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381000" y="2209800"/>
            <a:ext cx="8382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zh-CN" sz="300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Để chọn 1 kiểu trình bày có sẵn cho 1 đoạn văn bản em làm thế nào?</a:t>
            </a:r>
            <a:endParaRPr lang="en-US" altLang="zh-CN" sz="30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812925" y="6130925"/>
            <a:ext cx="984250" cy="404813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l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.VnArial" pitchFamily="34" charset="0"/>
              </a:rPr>
              <a:t>§¸p ¸n</a:t>
            </a: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6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9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2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5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9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1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2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4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5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7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8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40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1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7696200" y="5027613"/>
            <a:ext cx="1371600" cy="1295400"/>
            <a:chOff x="4574" y="3342"/>
            <a:chExt cx="960" cy="912"/>
          </a:xfrm>
        </p:grpSpPr>
        <p:sp>
          <p:nvSpPr>
            <p:cNvPr id="4143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4" name="Text Box 48"/>
            <p:cNvSpPr txBox="1">
              <a:spLocks noChangeArrowheads="1"/>
            </p:cNvSpPr>
            <p:nvPr/>
          </p:nvSpPr>
          <p:spPr bwMode="auto">
            <a:xfrm>
              <a:off x="4828" y="3591"/>
              <a:ext cx="480" cy="498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Hết giờ</a:t>
              </a: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71600" y="6354763"/>
            <a:ext cx="436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1200"/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1560382" y="3225462"/>
            <a:ext cx="7050217" cy="889337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6" name="Text Box 50"/>
          <p:cNvSpPr txBox="1">
            <a:spLocks noChangeArrowheads="1"/>
          </p:cNvSpPr>
          <p:nvPr/>
        </p:nvSpPr>
        <p:spPr bwMode="auto">
          <a:xfrm>
            <a:off x="1589880" y="3239631"/>
            <a:ext cx="702072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eaLnBrk="1" hangingPunct="1"/>
            <a:r>
              <a:rPr lang="en-US" sz="2800">
                <a:cs typeface="Arial" pitchFamily="34" charset="0"/>
              </a:rPr>
              <a:t>a. </a:t>
            </a:r>
            <a:r>
              <a:rPr lang="en-US" altLang="zh-CN" sz="2800" smtClean="0">
                <a:cs typeface="Arial" pitchFamily="34" charset="0"/>
              </a:rPr>
              <a:t>Đưa con trỏ đến đầu đoạn rồi chọn mẫu thích hợp.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smtClean="0">
                <a:cs typeface="Arial" pitchFamily="34" charset="0"/>
              </a:rPr>
              <a:t>b</a:t>
            </a:r>
            <a:r>
              <a:rPr lang="en-US" sz="2800">
                <a:cs typeface="Arial" pitchFamily="34" charset="0"/>
              </a:rPr>
              <a:t>. </a:t>
            </a:r>
            <a:r>
              <a:rPr lang="en-US" altLang="zh-CN" sz="2800" smtClean="0">
                <a:cs typeface="Arial" pitchFamily="34" charset="0"/>
              </a:rPr>
              <a:t>Đánh dấu cả văn bản.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smtClean="0">
                <a:cs typeface="Arial" pitchFamily="34" charset="0"/>
              </a:rPr>
              <a:t>c</a:t>
            </a:r>
            <a:r>
              <a:rPr lang="en-US" sz="2800">
                <a:cs typeface="Arial" pitchFamily="34" charset="0"/>
              </a:rPr>
              <a:t>. </a:t>
            </a:r>
            <a:r>
              <a:rPr lang="en-US" sz="2800" smtClean="0">
                <a:cs typeface="Arial" pitchFamily="34" charset="0"/>
              </a:rPr>
              <a:t>Cả hai phương án trên đều đúng</a:t>
            </a:r>
            <a:endParaRPr lang="en-US" sz="2800">
              <a:cs typeface="Arial" pitchFamily="34" charset="0"/>
            </a:endParaRPr>
          </a:p>
        </p:txBody>
      </p:sp>
      <p:sp>
        <p:nvSpPr>
          <p:cNvPr id="52" name="WordArt 18"/>
          <p:cNvSpPr>
            <a:spLocks noChangeArrowheads="1" noChangeShapeType="1" noTextEdit="1"/>
          </p:cNvSpPr>
          <p:nvPr/>
        </p:nvSpPr>
        <p:spPr bwMode="auto">
          <a:xfrm>
            <a:off x="2481263" y="501650"/>
            <a:ext cx="5638800" cy="717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Rung chuông vàng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19183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15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15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5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48" grpId="0" animBg="1"/>
      <p:bldP spid="414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2819400" y="3962400"/>
            <a:ext cx="1981200" cy="5207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28600" y="169658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0"/>
          </a:p>
        </p:txBody>
      </p:sp>
      <p:pic>
        <p:nvPicPr>
          <p:cNvPr id="4099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319088"/>
            <a:ext cx="1447800" cy="128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447800"/>
            <a:ext cx="8458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3810000" y="1604963"/>
            <a:ext cx="1676400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3883025" y="1655763"/>
            <a:ext cx="1536700" cy="341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815427" y="1639888"/>
            <a:ext cx="16709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Câu hỏi 4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05" name="Group 9"/>
          <p:cNvGrpSpPr>
            <a:grpSpLocks/>
          </p:cNvGrpSpPr>
          <p:nvPr/>
        </p:nvGrpSpPr>
        <p:grpSpPr bwMode="auto">
          <a:xfrm>
            <a:off x="7162800" y="6019800"/>
            <a:ext cx="1447800" cy="561975"/>
            <a:chOff x="4512" y="3792"/>
            <a:chExt cx="912" cy="354"/>
          </a:xfrm>
        </p:grpSpPr>
        <p:pic>
          <p:nvPicPr>
            <p:cNvPr id="4106" name="Picture 10" descr="ani32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512" y="3792"/>
              <a:ext cx="432" cy="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7" name="Text Box 11">
              <a:hlinkClick r:id="rId9" action="ppaction://hlinksldjump" tooltip="Trở lại chọn câu hỏi"/>
            </p:cNvPr>
            <p:cNvSpPr txBox="1">
              <a:spLocks noChangeArrowheads="1"/>
            </p:cNvSpPr>
            <p:nvPr/>
          </p:nvSpPr>
          <p:spPr bwMode="auto">
            <a:xfrm>
              <a:off x="4752" y="3896"/>
              <a:ext cx="6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>
                  <a:latin typeface=".VnArial Narrow" pitchFamily="34" charset="0"/>
                  <a:hlinkClick r:id="" action="ppaction://noaction"/>
                </a:rPr>
                <a:t>Home</a:t>
              </a:r>
              <a:endParaRPr lang="en-US" sz="2000">
                <a:latin typeface=".VnArial Narrow" pitchFamily="34" charset="0"/>
              </a:endParaRPr>
            </a:p>
          </p:txBody>
        </p:sp>
      </p:grpSp>
      <p:pic>
        <p:nvPicPr>
          <p:cNvPr id="4110" name="Picture 14" descr="star_tip_md_wht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83820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people008"/>
          <p:cNvPicPr>
            <a:picLocks noChangeAspect="1" noChangeArrowheads="1" noCrop="1"/>
          </p:cNvPicPr>
          <p:nvPr/>
        </p:nvPicPr>
        <p:blipFill>
          <a:blip r:embed="rId11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283200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381000" y="2438400"/>
            <a:ext cx="8382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Để giãn cách dòng trong 1 đoạn văn bản, em nháy chuột vào đâu?</a:t>
            </a:r>
            <a:endParaRPr lang="en-US" sz="28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812925" y="6130925"/>
            <a:ext cx="928459" cy="369332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l"/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.VnArial" pitchFamily="34" charset="0"/>
              </a:rPr>
              <a:t>Đáp án</a:t>
            </a:r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.VnArial" pitchFamily="34" charset="0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6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9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2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5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9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1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2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4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5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7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8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40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1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7696200" y="5027613"/>
            <a:ext cx="1371600" cy="1295400"/>
            <a:chOff x="4574" y="3342"/>
            <a:chExt cx="960" cy="912"/>
          </a:xfrm>
        </p:grpSpPr>
        <p:sp>
          <p:nvSpPr>
            <p:cNvPr id="4143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4" name="Text Box 48"/>
            <p:cNvSpPr txBox="1">
              <a:spLocks noChangeArrowheads="1"/>
            </p:cNvSpPr>
            <p:nvPr/>
          </p:nvSpPr>
          <p:spPr bwMode="auto">
            <a:xfrm>
              <a:off x="4828" y="3591"/>
              <a:ext cx="480" cy="498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Hết giờ</a:t>
              </a: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71600" y="6354763"/>
            <a:ext cx="436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1200"/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3352800" y="4427557"/>
            <a:ext cx="1752600" cy="830243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WordArt 18"/>
          <p:cNvSpPr>
            <a:spLocks noChangeArrowheads="1" noChangeShapeType="1" noTextEdit="1"/>
          </p:cNvSpPr>
          <p:nvPr/>
        </p:nvSpPr>
        <p:spPr bwMode="auto">
          <a:xfrm>
            <a:off x="2481263" y="501650"/>
            <a:ext cx="5638800" cy="717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Rung chuông vàng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314700" y="3736321"/>
            <a:ext cx="3695700" cy="2028653"/>
            <a:chOff x="3314700" y="3736321"/>
            <a:chExt cx="3695700" cy="2028653"/>
          </a:xfrm>
        </p:grpSpPr>
        <p:sp>
          <p:nvSpPr>
            <p:cNvPr id="4146" name="Text Box 50"/>
            <p:cNvSpPr txBox="1">
              <a:spLocks noChangeArrowheads="1"/>
            </p:cNvSpPr>
            <p:nvPr/>
          </p:nvSpPr>
          <p:spPr bwMode="auto">
            <a:xfrm>
              <a:off x="3314700" y="3736321"/>
              <a:ext cx="2971800" cy="1938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8001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2573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7145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1717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000" smtClean="0"/>
                <a:t>a.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3000" smtClean="0"/>
                <a:t>b.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3000" smtClean="0"/>
                <a:t>c. </a:t>
              </a:r>
              <a:endParaRPr lang="en-US" sz="3000"/>
            </a:p>
          </p:txBody>
        </p:sp>
        <p:pic>
          <p:nvPicPr>
            <p:cNvPr id="54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6083" y="3802375"/>
              <a:ext cx="1365517" cy="636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Picture 5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8134" y="4483100"/>
              <a:ext cx="790066" cy="711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Picture 2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3877039" y="5295132"/>
              <a:ext cx="3133361" cy="469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39356984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12" grpId="0"/>
      <p:bldP spid="4148" grpId="0" animBg="1"/>
      <p:bldP spid="4148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192</TotalTime>
  <Words>573</Words>
  <Application>Microsoft Office PowerPoint</Application>
  <PresentationFormat>On-screen Show (4:3)</PresentationFormat>
  <Paragraphs>103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黑体</vt:lpstr>
      <vt:lpstr>.VnArial</vt:lpstr>
      <vt:lpstr>.VnArial Narrow</vt:lpstr>
      <vt:lpstr>.VnTime</vt:lpstr>
      <vt:lpstr>Arial</vt:lpstr>
      <vt:lpstr>Lucida Sans Unicode</vt:lpstr>
      <vt:lpstr>Times New Roman</vt:lpstr>
      <vt:lpstr>Verdana</vt:lpstr>
      <vt:lpstr>Wingdings 2</vt:lpstr>
      <vt:lpstr>Wingdings 3</vt:lpstr>
      <vt:lpstr>Concourse</vt:lpstr>
      <vt:lpstr>Thứ năm, ngày 21 tháng 10 năm 2021 Tin học </vt:lpstr>
      <vt:lpstr>Thứ năm, ngày 21 tháng 10 năm 2021 Tin học Bài 3: Chọn kiểu trình bày có sẵn cho đoạn văn bản (tiết 1)</vt:lpstr>
      <vt:lpstr>Thứ năm, ngày 21 tháng 10 năm 2021 Tin học Bài 3: Chọn kiểu trình bày có sẵn cho đoạn văn bản </vt:lpstr>
      <vt:lpstr>Thứ năm, ngày 21 tháng 10 năm 2021 Tin học Bài 3: Chọn kiểu trình bày có sẵn cho đoạn văn bản </vt:lpstr>
      <vt:lpstr>Thứ năm, ngày 21 tháng 10 năm 2021 Tin học Bài 3: Chọn kiểu trình bày có sẵn cho đoạn văn bản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Windows User</cp:lastModifiedBy>
  <cp:revision>28</cp:revision>
  <dcterms:created xsi:type="dcterms:W3CDTF">2020-10-15T01:47:13Z</dcterms:created>
  <dcterms:modified xsi:type="dcterms:W3CDTF">2021-10-20T15:46:01Z</dcterms:modified>
</cp:coreProperties>
</file>