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423" r:id="rId3"/>
    <p:sldId id="424" r:id="rId4"/>
    <p:sldId id="425" r:id="rId5"/>
    <p:sldId id="426" r:id="rId6"/>
    <p:sldId id="418" r:id="rId7"/>
    <p:sldId id="420" r:id="rId8"/>
    <p:sldId id="421" r:id="rId9"/>
    <p:sldId id="398" r:id="rId10"/>
    <p:sldId id="414" r:id="rId11"/>
    <p:sldId id="422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803"/>
    <a:srgbClr val="0000CC"/>
    <a:srgbClr val="CCFFFF"/>
    <a:srgbClr val="E0C606"/>
    <a:srgbClr val="FBF61A"/>
    <a:srgbClr val="00FF00"/>
    <a:srgbClr val="FFFF00"/>
    <a:srgbClr val="0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2" autoAdjust="0"/>
    <p:restoredTop sz="94660" autoAdjust="0"/>
  </p:normalViewPr>
  <p:slideViewPr>
    <p:cSldViewPr>
      <p:cViewPr varScale="1">
        <p:scale>
          <a:sx n="70" d="100"/>
          <a:sy n="70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vi-VN"/>
              <a:t>Đồ Án I</a:t>
            </a:r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132AC49-23A7-4911-86E0-B3CCE79E2AC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209685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noProof="0" smtClean="0"/>
              <a:t>Click to edit Master text styles</a:t>
            </a:r>
          </a:p>
          <a:p>
            <a:pPr lvl="1"/>
            <a:r>
              <a:rPr lang="vi-VN" noProof="0" smtClean="0"/>
              <a:t>Second level</a:t>
            </a:r>
          </a:p>
          <a:p>
            <a:pPr lvl="2"/>
            <a:r>
              <a:rPr lang="vi-VN" noProof="0" smtClean="0"/>
              <a:t>Third level</a:t>
            </a:r>
          </a:p>
          <a:p>
            <a:pPr lvl="3"/>
            <a:r>
              <a:rPr lang="vi-VN" noProof="0" smtClean="0"/>
              <a:t>Fourth level</a:t>
            </a:r>
          </a:p>
          <a:p>
            <a:pPr lvl="4"/>
            <a:r>
              <a:rPr lang="vi-VN" noProof="0" smtClean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vi-VN"/>
              <a:t>Đồ Án I</a:t>
            </a:r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B67DFEF-97D6-4288-8936-53308A9B42D2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7316633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5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8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</a:t>
            </a:r>
            <a:br>
              <a:rPr lang="en-US" altLang="ko-KR" noProof="0" smtClean="0"/>
            </a:br>
            <a:r>
              <a:rPr lang="en-US" altLang="ko-KR" noProof="0" smtClean="0"/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39722721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C2825-E995-419F-9CDE-E3184CC3C1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437814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CFA42-20E1-4ABE-985F-EEEDBA8BC8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589848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C59C9-47F1-4459-A616-B715FB01CD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827647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4D1A3-C792-4115-93F3-BDA6486E09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5912915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2D8D-9CDB-44DC-AB06-FAFAA1F0A1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406433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40383-CF23-4107-A3CB-4B76ACBAF3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51999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9BCCB-E2FC-4821-A4E3-E07237C6C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776431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09004-192B-4861-AEA5-FC142FF54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025724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AF8FB-25C2-497C-896E-7A906521FF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9999682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C2DCF-236C-4045-AD40-5495100361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787873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6"/>
          <p:cNvSpPr>
            <a:spLocks/>
          </p:cNvSpPr>
          <p:nvPr/>
        </p:nvSpPr>
        <p:spPr bwMode="gray">
          <a:xfrm>
            <a:off x="0" y="360363"/>
            <a:ext cx="9148763" cy="900112"/>
          </a:xfrm>
          <a:custGeom>
            <a:avLst/>
            <a:gdLst>
              <a:gd name="T0" fmla="*/ 0 w 5763"/>
              <a:gd name="T1" fmla="*/ 2147483646 h 567"/>
              <a:gd name="T2" fmla="*/ 2147483646 w 5763"/>
              <a:gd name="T3" fmla="*/ 2147483646 h 567"/>
              <a:gd name="T4" fmla="*/ 2147483646 w 5763"/>
              <a:gd name="T5" fmla="*/ 0 h 567"/>
              <a:gd name="T6" fmla="*/ 2147483646 w 5763"/>
              <a:gd name="T7" fmla="*/ 0 h 567"/>
              <a:gd name="T8" fmla="*/ 2147483646 w 5763"/>
              <a:gd name="T9" fmla="*/ 2147483646 h 567"/>
              <a:gd name="T10" fmla="*/ 2147483646 w 5763"/>
              <a:gd name="T11" fmla="*/ 2147483646 h 567"/>
              <a:gd name="T12" fmla="*/ 2147483646 w 5763"/>
              <a:gd name="T13" fmla="*/ 2147483646 h 567"/>
              <a:gd name="T14" fmla="*/ 2147483646 w 5763"/>
              <a:gd name="T15" fmla="*/ 2147483646 h 56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63" h="567">
                <a:moveTo>
                  <a:pt x="0" y="368"/>
                </a:moveTo>
                <a:lnTo>
                  <a:pt x="440" y="368"/>
                </a:lnTo>
                <a:lnTo>
                  <a:pt x="777" y="0"/>
                </a:lnTo>
                <a:lnTo>
                  <a:pt x="2162" y="0"/>
                </a:lnTo>
                <a:lnTo>
                  <a:pt x="2265" y="116"/>
                </a:lnTo>
                <a:lnTo>
                  <a:pt x="5756" y="112"/>
                </a:lnTo>
                <a:lnTo>
                  <a:pt x="5763" y="567"/>
                </a:lnTo>
                <a:lnTo>
                  <a:pt x="6" y="556"/>
                </a:lnTo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Freeform 15" descr="01b_img(Global Digtal Desigm(imageState)"/>
          <p:cNvSpPr>
            <a:spLocks/>
          </p:cNvSpPr>
          <p:nvPr/>
        </p:nvSpPr>
        <p:spPr bwMode="gray">
          <a:xfrm>
            <a:off x="-9525" y="336550"/>
            <a:ext cx="9182100" cy="838200"/>
          </a:xfrm>
          <a:custGeom>
            <a:avLst/>
            <a:gdLst>
              <a:gd name="T0" fmla="*/ 2147483646 w 5784"/>
              <a:gd name="T1" fmla="*/ 2147483646 h 528"/>
              <a:gd name="T2" fmla="*/ 2147483646 w 5784"/>
              <a:gd name="T3" fmla="*/ 2147483646 h 528"/>
              <a:gd name="T4" fmla="*/ 2147483646 w 5784"/>
              <a:gd name="T5" fmla="*/ 0 h 528"/>
              <a:gd name="T6" fmla="*/ 2147483646 w 5784"/>
              <a:gd name="T7" fmla="*/ 2147483646 h 528"/>
              <a:gd name="T8" fmla="*/ 2147483646 w 5784"/>
              <a:gd name="T9" fmla="*/ 2147483646 h 528"/>
              <a:gd name="T10" fmla="*/ 2147483646 w 5784"/>
              <a:gd name="T11" fmla="*/ 2147483646 h 528"/>
              <a:gd name="T12" fmla="*/ 0 w 5784"/>
              <a:gd name="T13" fmla="*/ 2147483646 h 528"/>
              <a:gd name="T14" fmla="*/ 0 w 5784"/>
              <a:gd name="T15" fmla="*/ 2147483646 h 5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784" h="528">
                <a:moveTo>
                  <a:pt x="449" y="370"/>
                </a:moveTo>
                <a:lnTo>
                  <a:pt x="768" y="1"/>
                </a:lnTo>
                <a:lnTo>
                  <a:pt x="2158" y="0"/>
                </a:lnTo>
                <a:lnTo>
                  <a:pt x="2258" y="115"/>
                </a:lnTo>
                <a:lnTo>
                  <a:pt x="5784" y="115"/>
                </a:lnTo>
                <a:lnTo>
                  <a:pt x="5779" y="528"/>
                </a:lnTo>
                <a:lnTo>
                  <a:pt x="0" y="519"/>
                </a:lnTo>
                <a:lnTo>
                  <a:pt x="0" y="371"/>
                </a:lnTo>
              </a:path>
            </a:pathLst>
          </a:cu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37325"/>
            <a:ext cx="2895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71888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CB1FE9A-E830-4C2B-827C-A87C94CF3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</p:sldLayoutIdLst>
  <p:transition spd="slow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21336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AutoShape 10" descr="Kết quả hình ảnh cho BIỂU TƯỢNG ĐẠI HỌC ĐÔNG 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 sz="1800"/>
          </a:p>
        </p:txBody>
      </p:sp>
      <p:sp>
        <p:nvSpPr>
          <p:cNvPr id="5125" name="AutoShape 12" descr="Kết quả hình ảnh cho BIỂU TƯỢNG ĐẠI HỌC ĐÔNG Á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 sz="1800"/>
          </a:p>
        </p:txBody>
      </p:sp>
      <p:pic>
        <p:nvPicPr>
          <p:cNvPr id="512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83338"/>
            <a:ext cx="9144000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3" y="1143000"/>
            <a:ext cx="952500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54088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4670425"/>
            <a:ext cx="3143250" cy="18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54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5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12" y="1921933"/>
            <a:ext cx="41992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05229" y="2967038"/>
            <a:ext cx="193354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5400" b="1" dirty="0" smtClean="0">
                <a:ln w="6600">
                  <a:solidFill>
                    <a:srgbClr val="0000CC"/>
                  </a:solidFill>
                  <a:prstDash val="solid"/>
                </a:ln>
                <a:solidFill>
                  <a:srgbClr val="E3280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5400" b="1" dirty="0">
              <a:ln w="6600">
                <a:solidFill>
                  <a:srgbClr val="0000CC"/>
                </a:solidFill>
                <a:prstDash val="solid"/>
              </a:ln>
              <a:solidFill>
                <a:srgbClr val="E32803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" y="1447800"/>
            <a:ext cx="8704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các bước thực hiện để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chép màu?</a:t>
            </a:r>
            <a:endParaRPr lang="en-US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1006" y="2601892"/>
            <a:ext cx="8213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 màu </a:t>
            </a:r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picker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3530" y="3279518"/>
            <a:ext cx="82108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en-US" sz="2800" i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chuyển công cụ lấy màu vào mảng màu cần lấy, nháy chuột.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5750" y="4379893"/>
            <a:ext cx="8248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</a:t>
            </a:r>
            <a:r>
              <a:rPr lang="en-US" sz="2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công cụ tô màu          , di chuyển chuột đến vị trí cần tô, nháy chuột.</a:t>
            </a:r>
            <a:endParaRPr lang="en-US" sz="2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284433"/>
            <a:ext cx="859984" cy="82089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0" y="3986887"/>
            <a:ext cx="807720" cy="823001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0"/>
          <p:cNvSpPr txBox="1"/>
          <p:nvPr/>
        </p:nvSpPr>
        <p:spPr>
          <a:xfrm>
            <a:off x="485775" y="1414145"/>
            <a:ext cx="8076565" cy="3892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Em hãy chọn đáp án đúng nhất:</a:t>
            </a:r>
            <a:endParaRPr lang="en-US" altLang="zh-CN" sz="2600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Câu </a:t>
            </a:r>
            <a:r>
              <a:rPr lang="en-US" altLang="zh-CN" sz="26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4: </a:t>
            </a: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Em dùng thao tác nào để tô màu cho hình bằng ô màu Color 1?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A. Nháy nút chuột trái.</a:t>
            </a:r>
            <a:endParaRPr lang="en-US" altLang="zh-CN" sz="2600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B. Nháy nút chuột phải</a:t>
            </a:r>
            <a:endParaRPr lang="en-US" altLang="zh-CN" sz="2600" dirty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C. Nháy đúp chuột</a:t>
            </a:r>
          </a:p>
          <a:p>
            <a:pPr algn="just" eaLnBrk="0" hangingPunct="0">
              <a:spcBef>
                <a:spcPct val="50000"/>
              </a:spcBef>
            </a:pPr>
            <a:r>
              <a:rPr lang="en-US" altLang="zh-CN" sz="2600" dirty="0">
                <a:solidFill>
                  <a:schemeClr val="tx2"/>
                </a:solidFill>
                <a:latin typeface="Times New Roman" panose="02020603050405020304" pitchFamily="18" charset="0"/>
              </a:rPr>
              <a:t>D. Kéo thả chuột	   </a:t>
            </a:r>
            <a:r>
              <a:rPr lang="en-US" altLang="zh-CN" sz="2600" dirty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13" name="Oval 12"/>
          <p:cNvSpPr/>
          <p:nvPr/>
        </p:nvSpPr>
        <p:spPr>
          <a:xfrm>
            <a:off x="485775" y="2971800"/>
            <a:ext cx="507365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9930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3400" y="1524000"/>
            <a:ext cx="7772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3291" y="2769249"/>
            <a:ext cx="601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tiêu:</a:t>
            </a:r>
          </a:p>
        </p:txBody>
      </p:sp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353291" y="3583035"/>
            <a:ext cx="876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sao chép màu từ màu của bức vẽ có sẵn.</a:t>
            </a: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7256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723900" y="1185862"/>
            <a:ext cx="80771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28600" y="2128976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2652851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các hình theo mẫu sau. 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3273702"/>
            <a:ext cx="3543300" cy="3479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176726"/>
            <a:ext cx="3771900" cy="357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199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09600" y="1205634"/>
            <a:ext cx="8001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61913" y="2193588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9622" y="2703608"/>
            <a:ext cx="87042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4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4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tô màu cho hình thứ nhất rồi thực hiện sao chép màu đã tô cho hình thứ nhất để tô cho hình thứ hai theo hướng dẫn. </a:t>
            </a: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534605"/>
            <a:ext cx="3048000" cy="33100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3534605"/>
            <a:ext cx="3390900" cy="331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6385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143000" y="1371600"/>
            <a:ext cx="6553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5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5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 Sao chép màu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214313" y="2322639"/>
            <a:ext cx="47005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HOẠT ĐỘNG CƠ BẢN.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4313" y="2846514"/>
            <a:ext cx="87042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  <a:r>
              <a:rPr lang="en-US" sz="28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tô màu cho hình thứ nhất rồi thực hiện sao chép màu đã tô cho hình thứ nhất để tô cho hình thứ hai theo hướng dẫn. 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5095" y="4231509"/>
            <a:ext cx="8213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cụ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 màu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picker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704" y="4044626"/>
            <a:ext cx="859984" cy="820894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0850" y="4726119"/>
            <a:ext cx="821087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en-US" sz="28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chuyển công cụ lấy màu vào mảng màu cần lấy, nháy chuột.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3070" y="5644213"/>
            <a:ext cx="8248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>
              <a:spcBef>
                <a:spcPct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công cụ tô màu          , di chuyển chuột đến vị trí cần tô, nháy chuột.</a:t>
            </a:r>
            <a:endParaRPr lang="en-US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5672822"/>
            <a:ext cx="655320" cy="50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352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76209"/>
            <a:ext cx="7848600" cy="677943"/>
          </a:xfrm>
        </p:spPr>
        <p:txBody>
          <a:bodyPr/>
          <a:lstStyle/>
          <a:p>
            <a: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Hoạt động thực hành</a:t>
            </a:r>
            <a:br>
              <a:rPr lang="en-US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1. </a:t>
            </a:r>
            <a:r>
              <a:rPr lang="en-US" sz="2400" b="1" dirty="0" err="1" smtClean="0"/>
              <a:t>Vẽ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hình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rồi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tô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theo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mẫu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828800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 </a:t>
            </a:r>
            <a:r>
              <a:rPr lang="en-US" sz="2400" b="1" dirty="0" err="1" smtClean="0"/>
              <a:t>Vẽ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thêm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tương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sử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dụng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công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cụ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chép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tạo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quả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bóng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có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nhau</a:t>
            </a:r>
            <a:endParaRPr lang="en-US" sz="24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4405" y="3476570"/>
            <a:ext cx="6858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695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09" y="0"/>
            <a:ext cx="7848600" cy="76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Hoạt động thực hành</a:t>
            </a:r>
            <a:br>
              <a:rPr lang="en-US" b="1" kern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1524000"/>
            <a:ext cx="886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Vẽ hình theo mẫu, lưu tên bài vẽ có tên </a:t>
            </a:r>
            <a:r>
              <a: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Thuyền và biển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hành: 18 phút.</a:t>
            </a:r>
          </a:p>
        </p:txBody>
      </p:sp>
      <p:graphicFrame>
        <p:nvGraphicFramePr>
          <p:cNvPr id="4" name="Object 3"/>
          <p:cNvGraphicFramePr/>
          <p:nvPr>
            <p:extLst>
              <p:ext uri="{D42A27DB-BD31-4B8C-83A1-F6EECF244321}">
                <p14:modId xmlns:p14="http://schemas.microsoft.com/office/powerpoint/2010/main" val="850590636"/>
              </p:ext>
            </p:extLst>
          </p:nvPr>
        </p:nvGraphicFramePr>
        <p:xfrm>
          <a:off x="107315" y="2590800"/>
          <a:ext cx="8985885" cy="4217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3" imgW="8978900" imgH="4673600" progId="Paint.Picture">
                  <p:embed/>
                </p:oleObj>
              </mc:Choice>
              <mc:Fallback>
                <p:oleObj r:id="rId3" imgW="8978900" imgH="4673600" progId="Paint.Picture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315" y="2590800"/>
                        <a:ext cx="8985885" cy="4217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830286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830" y="1231438"/>
            <a:ext cx="881634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b="1" dirty="0">
                <a:solidFill>
                  <a:srgbClr val="00B050"/>
                </a:solidFill>
                <a:latin typeface="Times New Roman" panose="02020603050405020304" pitchFamily="18" charset="0"/>
                <a:sym typeface="+mn-ea"/>
              </a:rPr>
              <a:t>B. HOẠT ĐỘNG THỰC HÀNH</a:t>
            </a:r>
            <a:endParaRPr lang="en-US" sz="2400" dirty="0" smtClean="0">
              <a:solidFill>
                <a:srgbClr val="3421E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 Trao đổi với bạn để tìm cách di chuyển hai bạn nhỏ đã vẽ ở hoạt động 1, mục A lên trên con thuyền. Dùng màu của cánh buồm để đổi màu trang phục của hai bạn đó.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hành: 4 phút</a:t>
            </a:r>
          </a:p>
        </p:txBody>
      </p:sp>
      <p:graphicFrame>
        <p:nvGraphicFramePr>
          <p:cNvPr id="3" name="Object 2"/>
          <p:cNvGraphicFramePr/>
          <p:nvPr>
            <p:extLst>
              <p:ext uri="{D42A27DB-BD31-4B8C-83A1-F6EECF244321}">
                <p14:modId xmlns:p14="http://schemas.microsoft.com/office/powerpoint/2010/main" val="3862356860"/>
              </p:ext>
            </p:extLst>
          </p:nvPr>
        </p:nvGraphicFramePr>
        <p:xfrm>
          <a:off x="163830" y="3157220"/>
          <a:ext cx="8815070" cy="3516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r:id="rId3" imgW="8978900" imgH="4673600" progId="Paint.Picture">
                  <p:embed/>
                </p:oleObj>
              </mc:Choice>
              <mc:Fallback>
                <p:oleObj r:id="rId3" imgW="8978900" imgH="4673600" progId="Paint.Picture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3830" y="3157220"/>
                        <a:ext cx="8815070" cy="3516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143000" y="569718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Hoạt động thực hành</a:t>
            </a:r>
            <a:br>
              <a:rPr lang="en-US" sz="40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40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341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568" y="268160"/>
            <a:ext cx="2690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317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10652" y="1676581"/>
            <a:ext cx="87042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Để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chép màu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 nào sau đây?</a:t>
            </a:r>
            <a:endParaRPr lang="en-US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33438" y="1981200"/>
            <a:ext cx="474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146425" y="2068513"/>
            <a:ext cx="47466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10175" y="2008188"/>
            <a:ext cx="4746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392988" y="2008188"/>
            <a:ext cx="474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9238" y="4162425"/>
            <a:ext cx="87042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tô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</a:t>
            </a:r>
            <a:r>
              <a:rPr lang="en-US" sz="2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hình vẽ em </a:t>
            </a:r>
            <a:r>
              <a:rPr lang="en-US" sz="2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công cụ nào sau đây?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46150" y="4738688"/>
            <a:ext cx="1035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62300" y="4765675"/>
            <a:ext cx="8001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321300" y="4765675"/>
            <a:ext cx="1079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505700" y="4765675"/>
            <a:ext cx="8001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en-US" sz="26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4</a:t>
            </a:r>
          </a:p>
        </p:txBody>
      </p:sp>
      <p:pic>
        <p:nvPicPr>
          <p:cNvPr id="2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70150"/>
            <a:ext cx="11461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2460625"/>
            <a:ext cx="96043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2460625"/>
            <a:ext cx="1031875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2743200" y="2068513"/>
            <a:ext cx="1235075" cy="1712912"/>
          </a:xfrm>
          <a:prstGeom prst="ellipse">
            <a:avLst/>
          </a:prstGeom>
          <a:noFill/>
          <a:ln w="57150">
            <a:solidFill>
              <a:srgbClr val="E328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54600" y="4765674"/>
            <a:ext cx="1033462" cy="492125"/>
          </a:xfrm>
          <a:prstGeom prst="ellipse">
            <a:avLst/>
          </a:prstGeom>
          <a:noFill/>
          <a:ln w="57150">
            <a:solidFill>
              <a:srgbClr val="E328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306763" y="353704"/>
            <a:ext cx="42434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5400" b="1" dirty="0" smtClean="0">
                <a:ln w="3175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ai sai</a:t>
            </a:r>
            <a:endParaRPr lang="en-US" sz="5400" b="1" dirty="0">
              <a:ln w="3175">
                <a:solidFill>
                  <a:srgbClr val="FF0000"/>
                </a:solidFill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256" y="2455936"/>
            <a:ext cx="859984" cy="969889"/>
          </a:xfrm>
          <a:prstGeom prst="rect">
            <a:avLst/>
          </a:prstGeom>
        </p:spPr>
      </p:pic>
      <p:pic>
        <p:nvPicPr>
          <p:cNvPr id="2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8" y="5367337"/>
            <a:ext cx="11461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915" y="5372026"/>
            <a:ext cx="960437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5256" y="5367337"/>
            <a:ext cx="1122336" cy="11846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00" y="5367337"/>
            <a:ext cx="1162685" cy="1184681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4" grpId="0" animBg="1"/>
      <p:bldP spid="28" grpId="0" animBg="1"/>
    </p:bldLst>
  </p:timing>
</p:sld>
</file>

<file path=ppt/theme/theme1.xml><?xml version="1.0" encoding="utf-8"?>
<a:theme xmlns:a="http://schemas.openxmlformats.org/drawingml/2006/main" name="cdb2004138l">
  <a:themeElements>
    <a:clrScheme name="cdb2004138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cdb2004138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138l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38l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38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cdb2004138l</Template>
  <TotalTime>4242</TotalTime>
  <Words>498</Words>
  <Application>Microsoft Office PowerPoint</Application>
  <PresentationFormat>On-screen Show (4:3)</PresentationFormat>
  <Paragraphs>53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Times New Roman</vt:lpstr>
      <vt:lpstr>Verdana</vt:lpstr>
      <vt:lpstr>Wingdings</vt:lpstr>
      <vt:lpstr>cdb2004138l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B. Hoạt động thực hành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MÔN: HÀNH VI TỔ CHỨC</dc:title>
  <dc:creator>User</dc:creator>
  <cp:lastModifiedBy>Windows User</cp:lastModifiedBy>
  <cp:revision>589</cp:revision>
  <dcterms:created xsi:type="dcterms:W3CDTF">2013-11-01T06:59:34Z</dcterms:created>
  <dcterms:modified xsi:type="dcterms:W3CDTF">2021-11-23T14:10:21Z</dcterms:modified>
</cp:coreProperties>
</file>