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2"/>
  </p:notesMasterIdLst>
  <p:sldIdLst>
    <p:sldId id="257" r:id="rId2"/>
    <p:sldId id="290" r:id="rId3"/>
    <p:sldId id="301" r:id="rId4"/>
    <p:sldId id="302" r:id="rId5"/>
    <p:sldId id="303" r:id="rId6"/>
    <p:sldId id="304" r:id="rId7"/>
    <p:sldId id="305" r:id="rId8"/>
    <p:sldId id="306" r:id="rId9"/>
    <p:sldId id="307" r:id="rId10"/>
    <p:sldId id="31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619" autoAdjust="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66DDB6-C8FD-4832-A15D-669932543650}" type="datetimeFigureOut">
              <a:rPr lang="en-US" smtClean="0"/>
              <a:pPr/>
              <a:t>1/18/2022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49277F-8A7F-4040-897D-9158C8906AA4}" type="slidenum">
              <a:rPr lang="en-US" smtClean="0"/>
              <a:pPr/>
              <a:t>‹#›</a:t>
            </a:fld>
            <a:endParaRPr lang="en-US"/>
          </a:p>
        </p:txBody>
      </p:sp>
    </p:spTree>
    <p:extLst>
      <p:ext uri="{BB962C8B-B14F-4D97-AF65-F5344CB8AC3E}">
        <p14:creationId xmlns:p14="http://schemas.microsoft.com/office/powerpoint/2010/main" val="1614825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BEAAB535-E4C4-42BE-8A18-6C6A72E0B781}" type="datetimeFigureOut">
              <a:rPr lang="en-US" smtClean="0"/>
              <a:pPr/>
              <a:t>1/18/2022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58F2358-0FDF-4AB0-B45F-82FF94FDAC23}"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AAB535-E4C4-42BE-8A18-6C6A72E0B781}" type="datetimeFigureOut">
              <a:rPr lang="en-US" smtClean="0"/>
              <a:pPr/>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8F2358-0FDF-4AB0-B45F-82FF94FDAC2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58F2358-0FDF-4AB0-B45F-82FF94FDAC23}"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EAAB535-E4C4-42BE-8A18-6C6A72E0B781}" type="datetimeFigureOut">
              <a:rPr lang="en-US" smtClean="0"/>
              <a:pPr/>
              <a:t>1/18/2022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EAAB535-E4C4-42BE-8A18-6C6A72E0B781}" type="datetimeFigureOut">
              <a:rPr lang="en-US" smtClean="0"/>
              <a:pPr/>
              <a:t>1/18/2022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58F2358-0FDF-4AB0-B45F-82FF94FDAC23}"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BEAAB535-E4C4-42BE-8A18-6C6A72E0B781}" type="datetimeFigureOut">
              <a:rPr lang="en-US" smtClean="0"/>
              <a:pPr/>
              <a:t>1/18/2022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58F2358-0FDF-4AB0-B45F-82FF94FDAC23}"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BEAAB535-E4C4-42BE-8A18-6C6A72E0B781}" type="datetimeFigureOut">
              <a:rPr lang="en-US" smtClean="0"/>
              <a:pPr/>
              <a:t>1/18/2022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8F2358-0FDF-4AB0-B45F-82FF94FDAC23}"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EAAB535-E4C4-42BE-8A18-6C6A72E0B781}" type="datetimeFigureOut">
              <a:rPr lang="en-US" smtClean="0"/>
              <a:pPr/>
              <a:t>1/18/2022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58F2358-0FDF-4AB0-B45F-82FF94FDAC23}"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EAAB535-E4C4-42BE-8A18-6C6A72E0B781}" type="datetimeFigureOut">
              <a:rPr lang="en-US" smtClean="0"/>
              <a:pPr/>
              <a:t>1/18/2022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58F2358-0FDF-4AB0-B45F-82FF94FDAC2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 name="Date Placeholder 1"/>
          <p:cNvSpPr>
            <a:spLocks noGrp="1"/>
          </p:cNvSpPr>
          <p:nvPr>
            <p:ph type="dt" sz="half" idx="10"/>
          </p:nvPr>
        </p:nvSpPr>
        <p:spPr/>
        <p:txBody>
          <a:bodyPr/>
          <a:lstStyle/>
          <a:p>
            <a:fld id="{BEAAB535-E4C4-42BE-8A18-6C6A72E0B781}" type="datetimeFigureOut">
              <a:rPr lang="en-US" smtClean="0"/>
              <a:pPr/>
              <a:t>1/18/2022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58F2358-0FDF-4AB0-B45F-82FF94FDAC2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58F2358-0FDF-4AB0-B45F-82FF94FDAC23}"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BEAAB535-E4C4-42BE-8A18-6C6A72E0B781}" type="datetimeFigureOut">
              <a:rPr lang="en-US" smtClean="0"/>
              <a:pPr/>
              <a:t>1/18/2022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58F2358-0FDF-4AB0-B45F-82FF94FDAC23}"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BEAAB535-E4C4-42BE-8A18-6C6A72E0B781}" type="datetimeFigureOut">
              <a:rPr lang="en-US" smtClean="0"/>
              <a:pPr/>
              <a:t>1/18/2022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EAAB535-E4C4-42BE-8A18-6C6A72E0B781}" type="datetimeFigureOut">
              <a:rPr lang="en-US" smtClean="0"/>
              <a:pPr/>
              <a:t>1/18/2022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58F2358-0FDF-4AB0-B45F-82FF94FDAC23}"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981200"/>
            <a:ext cx="8513618" cy="2362200"/>
          </a:xfrm>
        </p:spPr>
        <p:txBody>
          <a:bodyPr>
            <a:normAutofit/>
          </a:bodyPr>
          <a:lstStyle/>
          <a:p>
            <a:pPr algn="ctr"/>
            <a:r>
              <a:rPr lang="en-US" sz="4800" b="1" dirty="0" smtClean="0">
                <a:solidFill>
                  <a:schemeClr val="tx2"/>
                </a:solidFill>
                <a:effectLst>
                  <a:reflection blurRad="6350" stA="55000" endA="300" endPos="45500" dir="5400000" sy="-100000" algn="bl" rotWithShape="0"/>
                </a:effectLst>
                <a:latin typeface="Times New Roman" pitchFamily="18" charset="0"/>
                <a:cs typeface="Times New Roman" pitchFamily="18" charset="0"/>
              </a:rPr>
              <a:t>BÀI 5:</a:t>
            </a:r>
            <a:br>
              <a:rPr lang="en-US" sz="4800" b="1" dirty="0" smtClean="0">
                <a:solidFill>
                  <a:schemeClr val="tx2"/>
                </a:solidFill>
                <a:effectLst>
                  <a:reflection blurRad="6350" stA="55000" endA="300" endPos="45500" dir="5400000" sy="-100000" algn="bl" rotWithShape="0"/>
                </a:effectLst>
                <a:latin typeface="Times New Roman" pitchFamily="18" charset="0"/>
                <a:cs typeface="Times New Roman" pitchFamily="18" charset="0"/>
              </a:rPr>
            </a:br>
            <a:r>
              <a:rPr lang="en-US" sz="4800" b="1" dirty="0" smtClean="0">
                <a:solidFill>
                  <a:schemeClr val="tx2"/>
                </a:solidFill>
                <a:effectLst>
                  <a:reflection blurRad="6350" stA="55000" endA="300" endPos="45500" dir="5400000" sy="-100000" algn="bl" rotWithShape="0"/>
                </a:effectLst>
                <a:latin typeface="Times New Roman" pitchFamily="18" charset="0"/>
                <a:cs typeface="Times New Roman" pitchFamily="18" charset="0"/>
              </a:rPr>
              <a:t>XỬ LÍ MỘT PHẦN VĂN BẢN, HÌNH VÀ TRANH ẢNH (TH)</a:t>
            </a:r>
            <a:endParaRPr lang="en-US" sz="4800" b="1" dirty="0">
              <a:solidFill>
                <a:schemeClr val="tx2"/>
              </a:solidFill>
              <a:effectLst>
                <a:reflection blurRad="6350" stA="55000" endA="300" endPos="45500" dir="5400000" sy="-100000" algn="bl" rotWithShape="0"/>
              </a:effectLst>
              <a:latin typeface="Times New Roman" pitchFamily="18" charset="0"/>
              <a:cs typeface="Times New Roman" pitchFamily="18" charset="0"/>
            </a:endParaRPr>
          </a:p>
        </p:txBody>
      </p:sp>
      <p:pic>
        <p:nvPicPr>
          <p:cNvPr id="4" name="Picture 10" descr="bar01"/>
          <p:cNvPicPr>
            <a:picLocks noChangeAspect="1" noChangeArrowheads="1"/>
          </p:cNvPicPr>
          <p:nvPr/>
        </p:nvPicPr>
        <p:blipFill>
          <a:blip r:embed="rId2"/>
          <a:srcRect/>
          <a:stretch>
            <a:fillRect/>
          </a:stretch>
        </p:blipFill>
        <p:spPr bwMode="auto">
          <a:xfrm>
            <a:off x="2895600" y="5943600"/>
            <a:ext cx="3725863" cy="514351"/>
          </a:xfrm>
          <a:prstGeom prst="rect">
            <a:avLst/>
          </a:prstGeom>
          <a:noFill/>
          <a:ln w="9525">
            <a:noFill/>
            <a:miter lim="800000"/>
            <a:headEnd/>
            <a:tailEnd/>
          </a:ln>
        </p:spPr>
      </p:pic>
      <p:sp>
        <p:nvSpPr>
          <p:cNvPr id="5" name="WordArt 21"/>
          <p:cNvSpPr>
            <a:spLocks noChangeArrowheads="1" noChangeShapeType="1" noTextEdit="1"/>
          </p:cNvSpPr>
          <p:nvPr/>
        </p:nvSpPr>
        <p:spPr bwMode="auto">
          <a:xfrm>
            <a:off x="79612" y="152400"/>
            <a:ext cx="2133600" cy="1066800"/>
          </a:xfrm>
          <a:prstGeom prst="rect">
            <a:avLst/>
          </a:prstGeom>
        </p:spPr>
        <p:txBody>
          <a:bodyPr wrap="none" fromWordArt="1">
            <a:prstTxWarp prst="textSlantUp">
              <a:avLst>
                <a:gd name="adj" fmla="val 32056"/>
              </a:avLst>
            </a:prstTxWarp>
            <a:scene3d>
              <a:camera prst="orthographicFront"/>
              <a:lightRig rig="threePt" dir="t"/>
            </a:scene3d>
            <a:sp3d extrusionH="57150">
              <a:bevelT w="38100" h="38100" prst="angle"/>
            </a:sp3d>
          </a:bodyPr>
          <a:lstStyle/>
          <a:p>
            <a:pPr algn="ctr"/>
            <a:r>
              <a:rPr lang="vi-VN" sz="3600" b="1" kern="10" dirty="0">
                <a:ln w="9525">
                  <a:noFill/>
                  <a:round/>
                  <a:headEnd/>
                  <a:tailEnd/>
                </a:ln>
                <a:solidFill>
                  <a:schemeClr val="accent3">
                    <a:lumMod val="50000"/>
                  </a:schemeClr>
                </a:solidFill>
                <a:effectLst>
                  <a:outerShdw dist="53882" dir="2700000" algn="ctr" rotWithShape="0">
                    <a:srgbClr val="9999FF">
                      <a:alpha val="79999"/>
                    </a:srgbClr>
                  </a:outerShdw>
                </a:effectLst>
                <a:latin typeface="Tahoma"/>
                <a:cs typeface="Tahoma"/>
              </a:rPr>
              <a:t>Chủ đề III</a:t>
            </a:r>
            <a:endParaRPr lang="en-US" sz="3600" b="1" kern="10" dirty="0">
              <a:ln w="9525">
                <a:noFill/>
                <a:round/>
                <a:headEnd/>
                <a:tailEnd/>
              </a:ln>
              <a:solidFill>
                <a:schemeClr val="accent3">
                  <a:lumMod val="50000"/>
                </a:schemeClr>
              </a:solidFill>
              <a:effectLst>
                <a:outerShdw dist="53882" dir="2700000" algn="ctr" rotWithShape="0">
                  <a:srgbClr val="9999FF">
                    <a:alpha val="79999"/>
                  </a:srgbClr>
                </a:outerShdw>
              </a:effectLst>
              <a:latin typeface="Tahoma"/>
              <a:cs typeface="Tahoma"/>
            </a:endParaRPr>
          </a:p>
        </p:txBody>
      </p:sp>
      <p:sp>
        <p:nvSpPr>
          <p:cNvPr id="6" name="WordArt 26"/>
          <p:cNvSpPr>
            <a:spLocks noChangeArrowheads="1" noChangeShapeType="1" noTextEdit="1"/>
          </p:cNvSpPr>
          <p:nvPr/>
        </p:nvSpPr>
        <p:spPr bwMode="auto">
          <a:xfrm>
            <a:off x="2743200" y="266700"/>
            <a:ext cx="4800600" cy="838200"/>
          </a:xfrm>
          <a:prstGeom prst="rect">
            <a:avLst/>
          </a:prstGeom>
        </p:spPr>
        <p:txBody>
          <a:bodyPr wrap="none" fromWordArt="1">
            <a:prstTxWarp prst="textPlain">
              <a:avLst>
                <a:gd name="adj" fmla="val 50000"/>
              </a:avLst>
            </a:prstTxWarp>
            <a:scene3d>
              <a:camera prst="perspectiveRelaxedModerately"/>
              <a:lightRig rig="threePt" dir="t"/>
            </a:scene3d>
          </a:bodyPr>
          <a:lstStyle/>
          <a:p>
            <a:pPr algn="ctr"/>
            <a:r>
              <a:rPr lang="en-US" sz="3600" b="1" kern="10" dirty="0">
                <a:ln w="12700">
                  <a:noFill/>
                  <a:round/>
                  <a:headEnd/>
                  <a:tailEnd/>
                </a:ln>
                <a:solidFill>
                  <a:schemeClr val="accent3">
                    <a:lumMod val="50000"/>
                  </a:schemeClr>
                </a:solidFill>
                <a:effectLst>
                  <a:outerShdw blurRad="50800" dist="38100" dir="10800000" algn="r" rotWithShape="0">
                    <a:prstClr val="black">
                      <a:alpha val="40000"/>
                    </a:prstClr>
                  </a:outerShdw>
                </a:effectLst>
                <a:latin typeface="Times New Roman" pitchFamily="18" charset="0"/>
                <a:cs typeface="Times New Roman" pitchFamily="18" charset="0"/>
              </a:rPr>
              <a:t>SOẠN THẢO VĂN BẢN</a:t>
            </a:r>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29654" y="1295400"/>
            <a:ext cx="2946576"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B</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THỰC HÀNH:</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2" name="Rectangle 1"/>
          <p:cNvSpPr/>
          <p:nvPr/>
        </p:nvSpPr>
        <p:spPr>
          <a:xfrm>
            <a:off x="380999" y="1993880"/>
            <a:ext cx="8610602" cy="954107"/>
          </a:xfrm>
          <a:prstGeom prst="rect">
            <a:avLst/>
          </a:prstGeom>
        </p:spPr>
        <p:txBody>
          <a:bodyPr wrap="square">
            <a:spAutoFit/>
          </a:bodyPr>
          <a:lstStyle/>
          <a:p>
            <a:r>
              <a:rPr lang="en-US" sz="2800" b="1" dirty="0" smtClean="0">
                <a:latin typeface="Times New Roman" pitchFamily="18" charset="0"/>
                <a:cs typeface="Times New Roman" pitchFamily="18" charset="0"/>
              </a:rPr>
              <a:t>1. </a:t>
            </a:r>
            <a:r>
              <a:rPr lang="en-US" sz="2800" b="1" dirty="0" err="1">
                <a:latin typeface="Times New Roman" pitchFamily="18" charset="0"/>
                <a:cs typeface="Times New Roman" pitchFamily="18" charset="0"/>
              </a:rPr>
              <a:t>Trao</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đổi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với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bạn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rồi</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thực</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hiện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yêu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cầu</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sau</a:t>
            </a:r>
            <a:r>
              <a:rPr lang="en-US" sz="2800" b="1" dirty="0">
                <a:latin typeface="Times New Roman" pitchFamily="18" charset="0"/>
                <a:cs typeface="Times New Roman" pitchFamily="18" charset="0"/>
              </a:rPr>
              <a:t>:</a:t>
            </a:r>
          </a:p>
          <a:p>
            <a:r>
              <a:rPr lang="en-US" sz="2800" dirty="0">
                <a:latin typeface="Times New Roman" pitchFamily="18" charset="0"/>
                <a:cs typeface="Times New Roman" pitchFamily="18" charset="0"/>
              </a:rPr>
              <a:t> </a:t>
            </a:r>
            <a:r>
              <a:rPr lang="en-US" sz="2800" dirty="0" smtClean="0">
                <a:latin typeface="Times New Roman" pitchFamily="18" charset="0"/>
                <a:cs typeface="Times New Roman" pitchFamily="18" charset="0"/>
              </a:rPr>
              <a:t>   </a:t>
            </a:r>
            <a:endParaRPr lang="vi-VN" sz="2800" i="1" dirty="0">
              <a:latin typeface="Times New Roman" pitchFamily="18" charset="0"/>
              <a:cs typeface="Times New Roman" pitchFamily="18" charset="0"/>
            </a:endParaRPr>
          </a:p>
        </p:txBody>
      </p:sp>
      <p:sp>
        <p:nvSpPr>
          <p:cNvPr id="3" name="Rectangle 2"/>
          <p:cNvSpPr/>
          <p:nvPr/>
        </p:nvSpPr>
        <p:spPr>
          <a:xfrm>
            <a:off x="228599" y="2667000"/>
            <a:ext cx="8763001" cy="2677656"/>
          </a:xfrm>
          <a:prstGeom prst="rect">
            <a:avLst/>
          </a:prstGeom>
        </p:spPr>
        <p:txBody>
          <a:bodyPr wrap="square">
            <a:spAutoFit/>
          </a:bodyPr>
          <a:lstStyle/>
          <a:p>
            <a:pPr indent="450850" algn="just">
              <a:lnSpc>
                <a:spcPct val="150000"/>
              </a:lnSpc>
            </a:pPr>
            <a:r>
              <a:rPr lang="vi-VN" sz="2800" dirty="0"/>
              <a:t>b) Sắp xếp vị trí các đoạn văn theo thứ tự mùa Xuân, mùa Hạ, mùa Thu và mùa Đông.</a:t>
            </a:r>
          </a:p>
          <a:p>
            <a:pPr indent="450850" algn="just">
              <a:lnSpc>
                <a:spcPct val="150000"/>
              </a:lnSpc>
            </a:pPr>
            <a:r>
              <a:rPr lang="en-GB" sz="2800" dirty="0"/>
              <a:t>c</a:t>
            </a:r>
            <a:r>
              <a:rPr lang="vi-VN" sz="2800" dirty="0" smtClean="0"/>
              <a:t>) </a:t>
            </a:r>
            <a:r>
              <a:rPr lang="vi-VN" sz="2800" dirty="0"/>
              <a:t>Đặt tên văn bản cho phù hợp rồi lưu vào thư mục của em trên máy tính.</a:t>
            </a:r>
          </a:p>
        </p:txBody>
      </p:sp>
    </p:spTree>
    <p:extLst>
      <p:ext uri="{BB962C8B-B14F-4D97-AF65-F5344CB8AC3E}">
        <p14:creationId xmlns:p14="http://schemas.microsoft.com/office/powerpoint/2010/main" val="1026092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1"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8" name="TextBox 7"/>
          <p:cNvSpPr txBox="1"/>
          <p:nvPr/>
        </p:nvSpPr>
        <p:spPr>
          <a:xfrm>
            <a:off x="304800" y="1831130"/>
            <a:ext cx="6858000" cy="523220"/>
          </a:xfrm>
          <a:prstGeom prst="rect">
            <a:avLst/>
          </a:prstGeom>
          <a:noFill/>
        </p:spPr>
        <p:txBody>
          <a:bodyPr wrap="square" rtlCol="0">
            <a:spAutoFit/>
          </a:bodyPr>
          <a:lstStyle/>
          <a:p>
            <a:r>
              <a:rPr lang="en-US" sz="2800" b="1" dirty="0"/>
              <a:t>1</a:t>
            </a:r>
            <a:r>
              <a:rPr lang="en-US" sz="2800" b="1" dirty="0" smtClean="0"/>
              <a:t>. </a:t>
            </a:r>
            <a:r>
              <a:rPr lang="en-US" sz="2800" b="1" dirty="0" err="1" smtClean="0"/>
              <a:t>Xóa</a:t>
            </a:r>
            <a:r>
              <a:rPr lang="en-US" sz="2800" b="1" dirty="0" smtClean="0"/>
              <a:t>, cắt một phần văn bản</a:t>
            </a:r>
            <a:endParaRPr lang="en-US" sz="2800" b="1" dirty="0"/>
          </a:p>
        </p:txBody>
      </p:sp>
      <p:sp>
        <p:nvSpPr>
          <p:cNvPr id="10" name="TextBox 9"/>
          <p:cNvSpPr txBox="1"/>
          <p:nvPr/>
        </p:nvSpPr>
        <p:spPr>
          <a:xfrm>
            <a:off x="609600" y="2354350"/>
            <a:ext cx="7406195" cy="523220"/>
          </a:xfrm>
          <a:prstGeom prst="rect">
            <a:avLst/>
          </a:prstGeom>
          <a:noFill/>
        </p:spPr>
        <p:txBody>
          <a:bodyPr wrap="none" rtlCol="0">
            <a:spAutoFit/>
          </a:bodyPr>
          <a:lstStyle/>
          <a:p>
            <a:r>
              <a:rPr lang="en-US" sz="2800" dirty="0" smtClean="0"/>
              <a:t>Bước 1: </a:t>
            </a:r>
            <a:r>
              <a:rPr lang="en-US" sz="2800" dirty="0" err="1" smtClean="0"/>
              <a:t>Chọn</a:t>
            </a:r>
            <a:r>
              <a:rPr lang="en-US" sz="2800" dirty="0" smtClean="0"/>
              <a:t> phần văn bản muốn xóa hoặc cắt</a:t>
            </a:r>
            <a:endParaRPr lang="en-US" sz="2800" dirty="0"/>
          </a:p>
        </p:txBody>
      </p:sp>
      <p:pic>
        <p:nvPicPr>
          <p:cNvPr id="11" name="Picture 10" descr="66.png"/>
          <p:cNvPicPr>
            <a:picLocks noChangeAspect="1"/>
          </p:cNvPicPr>
          <p:nvPr/>
        </p:nvPicPr>
        <p:blipFill>
          <a:blip r:embed="rId2"/>
          <a:stretch>
            <a:fillRect/>
          </a:stretch>
        </p:blipFill>
        <p:spPr>
          <a:xfrm>
            <a:off x="1219200" y="3048000"/>
            <a:ext cx="6294478" cy="2819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6"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8" name="TextBox 7"/>
          <p:cNvSpPr txBox="1"/>
          <p:nvPr/>
        </p:nvSpPr>
        <p:spPr>
          <a:xfrm>
            <a:off x="304800" y="1831130"/>
            <a:ext cx="6858000" cy="523220"/>
          </a:xfrm>
          <a:prstGeom prst="rect">
            <a:avLst/>
          </a:prstGeom>
          <a:noFill/>
        </p:spPr>
        <p:txBody>
          <a:bodyPr wrap="square" rtlCol="0">
            <a:spAutoFit/>
          </a:bodyPr>
          <a:lstStyle/>
          <a:p>
            <a:r>
              <a:rPr lang="en-US" sz="2800" b="1" dirty="0"/>
              <a:t>1</a:t>
            </a:r>
            <a:r>
              <a:rPr lang="en-US" sz="2800" b="1" dirty="0" smtClean="0"/>
              <a:t>. </a:t>
            </a:r>
            <a:r>
              <a:rPr lang="en-US" sz="2800" b="1" dirty="0" err="1" smtClean="0"/>
              <a:t>Xóa</a:t>
            </a:r>
            <a:r>
              <a:rPr lang="en-US" sz="2800" b="1" dirty="0" smtClean="0"/>
              <a:t>, cắt một phần văn bản</a:t>
            </a:r>
            <a:endParaRPr lang="en-US" sz="2800" b="1" dirty="0"/>
          </a:p>
        </p:txBody>
      </p:sp>
      <p:sp>
        <p:nvSpPr>
          <p:cNvPr id="12" name="TextBox 11"/>
          <p:cNvSpPr txBox="1"/>
          <p:nvPr/>
        </p:nvSpPr>
        <p:spPr>
          <a:xfrm>
            <a:off x="609600" y="2433800"/>
            <a:ext cx="8382000" cy="954107"/>
          </a:xfrm>
          <a:prstGeom prst="rect">
            <a:avLst/>
          </a:prstGeom>
          <a:noFill/>
        </p:spPr>
        <p:txBody>
          <a:bodyPr wrap="square" rtlCol="0">
            <a:spAutoFit/>
          </a:bodyPr>
          <a:lstStyle/>
          <a:p>
            <a:pPr algn="just"/>
            <a:r>
              <a:rPr lang="en-US" sz="2800" dirty="0" smtClean="0"/>
              <a:t>Bước 2: </a:t>
            </a:r>
            <a:r>
              <a:rPr lang="en-US" sz="2800" dirty="0" err="1" smtClean="0"/>
              <a:t>Nhấn</a:t>
            </a:r>
            <a:r>
              <a:rPr lang="en-US" sz="2800" dirty="0" smtClean="0"/>
              <a:t> </a:t>
            </a:r>
            <a:r>
              <a:rPr lang="en-US" sz="2800" dirty="0" err="1" smtClean="0"/>
              <a:t>phím</a:t>
            </a:r>
            <a:r>
              <a:rPr lang="en-US" sz="2800" dirty="0" smtClean="0"/>
              <a:t> </a:t>
            </a:r>
            <a:r>
              <a:rPr lang="en-US" sz="2800" dirty="0" smtClean="0">
                <a:solidFill>
                  <a:srgbClr val="FF0000"/>
                </a:solidFill>
              </a:rPr>
              <a:t>Delete</a:t>
            </a:r>
            <a:r>
              <a:rPr lang="en-US" sz="2800" dirty="0" smtClean="0"/>
              <a:t> </a:t>
            </a:r>
            <a:r>
              <a:rPr lang="en-US" sz="2800" dirty="0" err="1" smtClean="0"/>
              <a:t>để</a:t>
            </a:r>
            <a:r>
              <a:rPr lang="en-US" sz="2800" dirty="0" smtClean="0"/>
              <a:t> </a:t>
            </a:r>
            <a:r>
              <a:rPr lang="en-US" sz="2800" dirty="0" err="1" smtClean="0"/>
              <a:t>xóa</a:t>
            </a:r>
            <a:r>
              <a:rPr lang="en-US" sz="2800" dirty="0" smtClean="0"/>
              <a:t> </a:t>
            </a:r>
            <a:r>
              <a:rPr lang="en-US" sz="2800" dirty="0" err="1" smtClean="0"/>
              <a:t>hoặc</a:t>
            </a:r>
            <a:r>
              <a:rPr lang="en-US" sz="2800" dirty="0" smtClean="0"/>
              <a:t> </a:t>
            </a:r>
            <a:r>
              <a:rPr lang="en-US" sz="2800" dirty="0" err="1" smtClean="0"/>
              <a:t>chọn</a:t>
            </a:r>
            <a:r>
              <a:rPr lang="en-US" sz="2800" dirty="0" smtClean="0"/>
              <a:t> </a:t>
            </a:r>
            <a:r>
              <a:rPr lang="en-US" sz="2800" dirty="0" smtClean="0">
                <a:solidFill>
                  <a:srgbClr val="FF0000"/>
                </a:solidFill>
              </a:rPr>
              <a:t>Cut</a:t>
            </a:r>
            <a:r>
              <a:rPr lang="en-US" sz="2800" dirty="0" smtClean="0"/>
              <a:t> </a:t>
            </a:r>
            <a:r>
              <a:rPr lang="en-US" sz="2800" dirty="0" err="1" smtClean="0"/>
              <a:t>để</a:t>
            </a:r>
            <a:r>
              <a:rPr lang="en-US" sz="2800" dirty="0" smtClean="0"/>
              <a:t> </a:t>
            </a:r>
            <a:r>
              <a:rPr lang="en-US" sz="2800" dirty="0" err="1" smtClean="0"/>
              <a:t>cắt</a:t>
            </a:r>
            <a:r>
              <a:rPr lang="en-US" sz="2800" dirty="0" smtClean="0"/>
              <a:t> </a:t>
            </a:r>
            <a:r>
              <a:rPr lang="en-US" sz="2800" dirty="0" err="1" smtClean="0"/>
              <a:t>phần</a:t>
            </a:r>
            <a:r>
              <a:rPr lang="en-US" sz="2800" dirty="0" smtClean="0"/>
              <a:t> </a:t>
            </a:r>
            <a:r>
              <a:rPr lang="en-US" sz="2800" dirty="0" err="1" smtClean="0"/>
              <a:t>văn</a:t>
            </a:r>
            <a:r>
              <a:rPr lang="en-US" sz="2800" dirty="0" smtClean="0"/>
              <a:t> </a:t>
            </a:r>
            <a:r>
              <a:rPr lang="en-US" sz="2800" dirty="0" err="1" smtClean="0"/>
              <a:t>bản</a:t>
            </a:r>
            <a:r>
              <a:rPr lang="en-US" sz="2800" dirty="0" smtClean="0"/>
              <a:t> </a:t>
            </a:r>
          </a:p>
        </p:txBody>
      </p:sp>
      <p:pic>
        <p:nvPicPr>
          <p:cNvPr id="15" name="Picture 14" descr="cat.png"/>
          <p:cNvPicPr>
            <a:picLocks noChangeAspect="1"/>
          </p:cNvPicPr>
          <p:nvPr/>
        </p:nvPicPr>
        <p:blipFill>
          <a:blip r:embed="rId2"/>
          <a:stretch>
            <a:fillRect/>
          </a:stretch>
        </p:blipFill>
        <p:spPr>
          <a:xfrm>
            <a:off x="1485900" y="3398143"/>
            <a:ext cx="5867400" cy="2701977"/>
          </a:xfrm>
          <a:prstGeom prst="rect">
            <a:avLst/>
          </a:prstGeom>
        </p:spPr>
      </p:pic>
      <p:sp>
        <p:nvSpPr>
          <p:cNvPr id="16" name="Rounded Rectangle 15"/>
          <p:cNvSpPr/>
          <p:nvPr/>
        </p:nvSpPr>
        <p:spPr>
          <a:xfrm>
            <a:off x="1828800" y="3855343"/>
            <a:ext cx="685800" cy="228600"/>
          </a:xfrm>
          <a:prstGeom prst="roundRect">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305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2000"/>
                                        <p:tgtEl>
                                          <p:spTgt spid="12"/>
                                        </p:tgtEl>
                                      </p:cBhvr>
                                    </p:animEffect>
                                  </p:childTnLst>
                                </p:cTn>
                              </p:par>
                              <p:par>
                                <p:cTn id="13" presetID="3" presetClass="entr" presetSubtype="1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linds(horizontal)">
                                      <p:cBhvr>
                                        <p:cTn id="15" dur="500"/>
                                        <p:tgtEl>
                                          <p:spTgt spid="15"/>
                                        </p:tgtEl>
                                      </p:cBhvr>
                                    </p:animEffect>
                                  </p:childTnLst>
                                </p:cTn>
                              </p:par>
                              <p:par>
                                <p:cTn id="16" presetID="22" presetClass="entr" presetSubtype="1" fill="hold" grpId="1"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wipe(up)">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mph" presetSubtype="0" fill="hold" grpId="0" nodeType="clickEffect">
                                  <p:stCondLst>
                                    <p:cond delay="0"/>
                                  </p:stCondLst>
                                  <p:childTnLst>
                                    <p:animEffect transition="out" filter="fade">
                                      <p:cBhvr>
                                        <p:cTn id="22" dur="1000" tmFilter="0, 0; .2, .5; .8, .5; 1, 0"/>
                                        <p:tgtEl>
                                          <p:spTgt spid="16"/>
                                        </p:tgtEl>
                                      </p:cBhvr>
                                    </p:animEffect>
                                    <p:animScale>
                                      <p:cBhvr>
                                        <p:cTn id="23" dur="500" autoRev="1" fill="hold"/>
                                        <p:tgtEl>
                                          <p:spTgt spid="16"/>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5" presetClass="exit" presetSubtype="10" fill="hold" nodeType="clickEffect">
                                  <p:stCondLst>
                                    <p:cond delay="0"/>
                                  </p:stCondLst>
                                  <p:childTnLst>
                                    <p:animEffect transition="out" filter="checkerboard(across)">
                                      <p:cBhvr>
                                        <p:cTn id="27" dur="500"/>
                                        <p:tgtEl>
                                          <p:spTgt spid="15"/>
                                        </p:tgtEl>
                                      </p:cBhvr>
                                    </p:animEffect>
                                    <p:set>
                                      <p:cBhvr>
                                        <p:cTn id="2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P spid="16" grpId="0" animBg="1"/>
      <p:bldP spid="1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1"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9" name="TextBox 8"/>
          <p:cNvSpPr txBox="1"/>
          <p:nvPr/>
        </p:nvSpPr>
        <p:spPr>
          <a:xfrm>
            <a:off x="706445" y="2813095"/>
            <a:ext cx="6873998" cy="523220"/>
          </a:xfrm>
          <a:prstGeom prst="rect">
            <a:avLst/>
          </a:prstGeom>
          <a:noFill/>
        </p:spPr>
        <p:txBody>
          <a:bodyPr wrap="none" rtlCol="0">
            <a:spAutoFit/>
          </a:bodyPr>
          <a:lstStyle/>
          <a:p>
            <a:r>
              <a:rPr lang="en-US" sz="2800" dirty="0" smtClean="0"/>
              <a:t>Bước 1: </a:t>
            </a:r>
            <a:r>
              <a:rPr lang="en-US" sz="2800" dirty="0" err="1" smtClean="0"/>
              <a:t>Chọn</a:t>
            </a:r>
            <a:r>
              <a:rPr lang="en-US" sz="2800" dirty="0" smtClean="0"/>
              <a:t> phần văn bản muốn sao chép</a:t>
            </a:r>
            <a:endParaRPr lang="en-US" sz="2800" dirty="0"/>
          </a:p>
        </p:txBody>
      </p:sp>
      <p:sp>
        <p:nvSpPr>
          <p:cNvPr id="10" name="TextBox 9"/>
          <p:cNvSpPr txBox="1"/>
          <p:nvPr/>
        </p:nvSpPr>
        <p:spPr>
          <a:xfrm>
            <a:off x="257034" y="1858988"/>
            <a:ext cx="8763000" cy="954107"/>
          </a:xfrm>
          <a:prstGeom prst="rect">
            <a:avLst/>
          </a:prstGeom>
          <a:noFill/>
        </p:spPr>
        <p:txBody>
          <a:bodyPr wrap="square" rtlCol="0">
            <a:spAutoFit/>
          </a:bodyPr>
          <a:lstStyle/>
          <a:p>
            <a:r>
              <a:rPr lang="en-US" sz="2800" b="1" dirty="0"/>
              <a:t>2</a:t>
            </a:r>
            <a:r>
              <a:rPr lang="en-US" sz="2800" b="1" dirty="0" smtClean="0"/>
              <a:t>. Sao chép và dán một phần văn bản vào vị </a:t>
            </a:r>
            <a:r>
              <a:rPr lang="en-US" sz="2800" b="1" dirty="0" err="1" smtClean="0"/>
              <a:t>trí</a:t>
            </a:r>
            <a:r>
              <a:rPr lang="en-US" sz="2800" b="1" dirty="0" smtClean="0"/>
              <a:t> </a:t>
            </a:r>
            <a:r>
              <a:rPr lang="en-US" sz="2800" b="1" dirty="0" err="1" smtClean="0"/>
              <a:t>khác</a:t>
            </a:r>
            <a:r>
              <a:rPr lang="en-US" sz="2800" b="1" dirty="0" smtClean="0"/>
              <a:t>:</a:t>
            </a:r>
            <a:endParaRPr lang="en-US" sz="2800" b="1" dirty="0"/>
          </a:p>
        </p:txBody>
      </p:sp>
      <p:pic>
        <p:nvPicPr>
          <p:cNvPr id="11" name="Picture 10" descr="66.png"/>
          <p:cNvPicPr>
            <a:picLocks noChangeAspect="1"/>
          </p:cNvPicPr>
          <p:nvPr/>
        </p:nvPicPr>
        <p:blipFill>
          <a:blip r:embed="rId2"/>
          <a:stretch>
            <a:fillRect/>
          </a:stretch>
        </p:blipFill>
        <p:spPr>
          <a:xfrm>
            <a:off x="1752600" y="3505200"/>
            <a:ext cx="5157962" cy="2423317"/>
          </a:xfrm>
          <a:prstGeom prst="rect">
            <a:avLst/>
          </a:prstGeom>
        </p:spPr>
      </p:pic>
    </p:spTree>
    <p:extLst>
      <p:ext uri="{BB962C8B-B14F-4D97-AF65-F5344CB8AC3E}">
        <p14:creationId xmlns:p14="http://schemas.microsoft.com/office/powerpoint/2010/main" val="10957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1"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0" name="TextBox 9"/>
          <p:cNvSpPr txBox="1"/>
          <p:nvPr/>
        </p:nvSpPr>
        <p:spPr>
          <a:xfrm>
            <a:off x="257034" y="1858988"/>
            <a:ext cx="8763000" cy="954107"/>
          </a:xfrm>
          <a:prstGeom prst="rect">
            <a:avLst/>
          </a:prstGeom>
          <a:noFill/>
        </p:spPr>
        <p:txBody>
          <a:bodyPr wrap="square" rtlCol="0">
            <a:spAutoFit/>
          </a:bodyPr>
          <a:lstStyle/>
          <a:p>
            <a:r>
              <a:rPr lang="en-US" sz="2800" b="1" dirty="0"/>
              <a:t>2</a:t>
            </a:r>
            <a:r>
              <a:rPr lang="en-US" sz="2800" b="1" dirty="0" smtClean="0"/>
              <a:t>. Sao chép và dán một phần văn bản vào vị </a:t>
            </a:r>
            <a:r>
              <a:rPr lang="en-US" sz="2800" b="1" dirty="0" err="1" smtClean="0"/>
              <a:t>trí</a:t>
            </a:r>
            <a:r>
              <a:rPr lang="en-US" sz="2800" b="1" dirty="0" smtClean="0"/>
              <a:t> </a:t>
            </a:r>
            <a:r>
              <a:rPr lang="en-US" sz="2800" b="1" dirty="0" err="1" smtClean="0"/>
              <a:t>khác</a:t>
            </a:r>
            <a:r>
              <a:rPr lang="en-US" sz="2800" b="1" dirty="0" smtClean="0"/>
              <a:t>:</a:t>
            </a:r>
            <a:endParaRPr lang="en-US" sz="2800" b="1" dirty="0"/>
          </a:p>
        </p:txBody>
      </p:sp>
      <p:sp>
        <p:nvSpPr>
          <p:cNvPr id="7" name="TextBox 6"/>
          <p:cNvSpPr txBox="1"/>
          <p:nvPr/>
        </p:nvSpPr>
        <p:spPr>
          <a:xfrm>
            <a:off x="838201" y="2813095"/>
            <a:ext cx="8153400" cy="523220"/>
          </a:xfrm>
          <a:prstGeom prst="rect">
            <a:avLst/>
          </a:prstGeom>
          <a:noFill/>
        </p:spPr>
        <p:txBody>
          <a:bodyPr wrap="square" rtlCol="0">
            <a:spAutoFit/>
          </a:bodyPr>
          <a:lstStyle/>
          <a:p>
            <a:pPr algn="just"/>
            <a:r>
              <a:rPr lang="en-US" sz="2800" dirty="0" smtClean="0"/>
              <a:t>Bước 2: Trong </a:t>
            </a:r>
            <a:r>
              <a:rPr lang="en-US" sz="2800" dirty="0" err="1" smtClean="0"/>
              <a:t>thẻ</a:t>
            </a:r>
            <a:r>
              <a:rPr lang="en-US" sz="2800" dirty="0" smtClean="0"/>
              <a:t> </a:t>
            </a:r>
            <a:r>
              <a:rPr lang="en-US" sz="2800" dirty="0" smtClean="0">
                <a:solidFill>
                  <a:srgbClr val="FF0000"/>
                </a:solidFill>
              </a:rPr>
              <a:t>Home</a:t>
            </a:r>
            <a:r>
              <a:rPr lang="en-US" sz="2800" dirty="0" smtClean="0"/>
              <a:t> </a:t>
            </a:r>
            <a:r>
              <a:rPr lang="en-US" sz="2800" dirty="0" err="1" smtClean="0"/>
              <a:t>chọn</a:t>
            </a:r>
            <a:r>
              <a:rPr lang="en-US" sz="2800" dirty="0" smtClean="0"/>
              <a:t> </a:t>
            </a:r>
            <a:r>
              <a:rPr lang="en-US" sz="2800" dirty="0" smtClean="0">
                <a:solidFill>
                  <a:srgbClr val="FF0000"/>
                </a:solidFill>
              </a:rPr>
              <a:t>Copy</a:t>
            </a:r>
          </a:p>
        </p:txBody>
      </p:sp>
      <p:pic>
        <p:nvPicPr>
          <p:cNvPr id="8" name="Picture 7" descr="dc 2.png"/>
          <p:cNvPicPr>
            <a:picLocks noChangeAspect="1"/>
          </p:cNvPicPr>
          <p:nvPr/>
        </p:nvPicPr>
        <p:blipFill>
          <a:blip r:embed="rId2"/>
          <a:stretch>
            <a:fillRect/>
          </a:stretch>
        </p:blipFill>
        <p:spPr>
          <a:xfrm>
            <a:off x="1828800" y="3505200"/>
            <a:ext cx="5807030" cy="2699176"/>
          </a:xfrm>
          <a:prstGeom prst="rect">
            <a:avLst/>
          </a:prstGeom>
        </p:spPr>
      </p:pic>
      <p:sp>
        <p:nvSpPr>
          <p:cNvPr id="13" name="Rounded Rectangle 12"/>
          <p:cNvSpPr/>
          <p:nvPr/>
        </p:nvSpPr>
        <p:spPr>
          <a:xfrm>
            <a:off x="2286000" y="3689776"/>
            <a:ext cx="457200" cy="349468"/>
          </a:xfrm>
          <a:prstGeom prst="roundRect">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13"/>
          <p:cNvSpPr/>
          <p:nvPr/>
        </p:nvSpPr>
        <p:spPr>
          <a:xfrm>
            <a:off x="2209800" y="4223176"/>
            <a:ext cx="685800" cy="228600"/>
          </a:xfrm>
          <a:prstGeom prst="roundRect">
            <a:avLst/>
          </a:prstGeom>
          <a:noFill/>
          <a:ln w="5715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34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2000"/>
                                        <p:tgtEl>
                                          <p:spTgt spid="7"/>
                                        </p:tgtEl>
                                      </p:cBhvr>
                                    </p:animEffect>
                                  </p:childTnLst>
                                </p:cTn>
                              </p:par>
                              <p:par>
                                <p:cTn id="13" presetID="18" presetClass="entr" presetSubtype="12"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downLeft)">
                                      <p:cBhvr>
                                        <p:cTn id="15" dur="500"/>
                                        <p:tgtEl>
                                          <p:spTgt spid="8"/>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up)">
                                      <p:cBhvr>
                                        <p:cTn id="18" dur="1000"/>
                                        <p:tgtEl>
                                          <p:spTgt spid="13"/>
                                        </p:tgtEl>
                                      </p:cBhvr>
                                    </p:animEffect>
                                  </p:childTnLst>
                                </p:cTn>
                              </p:par>
                              <p:par>
                                <p:cTn id="19" presetID="22" presetClass="entr" presetSubtype="1" fill="hold" grpId="1"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up)">
                                      <p:cBhvr>
                                        <p:cTn id="21" dur="10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grpId="0" nodeType="clickEffect">
                                  <p:stCondLst>
                                    <p:cond delay="0"/>
                                  </p:stCondLst>
                                  <p:childTnLst>
                                    <p:animEffect transition="out" filter="fade">
                                      <p:cBhvr>
                                        <p:cTn id="25" dur="1000" tmFilter="0, 0; .2, .5; .8, .5; 1, 0"/>
                                        <p:tgtEl>
                                          <p:spTgt spid="14"/>
                                        </p:tgtEl>
                                      </p:cBhvr>
                                    </p:animEffect>
                                    <p:animScale>
                                      <p:cBhvr>
                                        <p:cTn id="26" dur="50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P spid="13" grpId="0" animBg="1"/>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1"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0" name="TextBox 9"/>
          <p:cNvSpPr txBox="1"/>
          <p:nvPr/>
        </p:nvSpPr>
        <p:spPr>
          <a:xfrm>
            <a:off x="257034" y="1858988"/>
            <a:ext cx="8763000" cy="954107"/>
          </a:xfrm>
          <a:prstGeom prst="rect">
            <a:avLst/>
          </a:prstGeom>
          <a:noFill/>
        </p:spPr>
        <p:txBody>
          <a:bodyPr wrap="square" rtlCol="0">
            <a:spAutoFit/>
          </a:bodyPr>
          <a:lstStyle/>
          <a:p>
            <a:r>
              <a:rPr lang="en-US" sz="2800" b="1" dirty="0"/>
              <a:t>2</a:t>
            </a:r>
            <a:r>
              <a:rPr lang="en-US" sz="2800" b="1" dirty="0" smtClean="0"/>
              <a:t>. Sao chép và dán một phần văn bản vào vị </a:t>
            </a:r>
            <a:r>
              <a:rPr lang="en-US" sz="2800" b="1" dirty="0" err="1" smtClean="0"/>
              <a:t>trí</a:t>
            </a:r>
            <a:r>
              <a:rPr lang="en-US" sz="2800" b="1" dirty="0" smtClean="0"/>
              <a:t> </a:t>
            </a:r>
            <a:r>
              <a:rPr lang="en-US" sz="2800" b="1" dirty="0" err="1" smtClean="0"/>
              <a:t>khác</a:t>
            </a:r>
            <a:r>
              <a:rPr lang="en-US" sz="2800" b="1" dirty="0" smtClean="0"/>
              <a:t>:</a:t>
            </a:r>
            <a:endParaRPr lang="en-US" sz="2800" b="1" dirty="0"/>
          </a:p>
        </p:txBody>
      </p:sp>
      <p:sp>
        <p:nvSpPr>
          <p:cNvPr id="9" name="TextBox 8"/>
          <p:cNvSpPr txBox="1"/>
          <p:nvPr/>
        </p:nvSpPr>
        <p:spPr>
          <a:xfrm>
            <a:off x="517024" y="2819400"/>
            <a:ext cx="8338552" cy="523220"/>
          </a:xfrm>
          <a:prstGeom prst="rect">
            <a:avLst/>
          </a:prstGeom>
          <a:noFill/>
        </p:spPr>
        <p:txBody>
          <a:bodyPr wrap="square" rtlCol="0">
            <a:spAutoFit/>
          </a:bodyPr>
          <a:lstStyle/>
          <a:p>
            <a:pPr algn="just"/>
            <a:r>
              <a:rPr lang="en-US" sz="2800" dirty="0" smtClean="0">
                <a:latin typeface="Times New Roman" pitchFamily="18" charset="0"/>
                <a:cs typeface="Times New Roman" pitchFamily="18" charset="0"/>
              </a:rPr>
              <a:t>Bước 3: Đưa con trỏ đến vị trí cần dán phần văn bản</a:t>
            </a:r>
          </a:p>
        </p:txBody>
      </p:sp>
      <p:sp>
        <p:nvSpPr>
          <p:cNvPr id="11" name="TextBox 10"/>
          <p:cNvSpPr txBox="1"/>
          <p:nvPr/>
        </p:nvSpPr>
        <p:spPr>
          <a:xfrm>
            <a:off x="593224" y="3276600"/>
            <a:ext cx="2041942"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chọn </a:t>
            </a:r>
            <a:endParaRPr lang="en-US" sz="2800" dirty="0">
              <a:latin typeface="Times New Roman" pitchFamily="18" charset="0"/>
              <a:cs typeface="Times New Roman" pitchFamily="18" charset="0"/>
            </a:endParaRPr>
          </a:p>
        </p:txBody>
      </p:sp>
      <p:pic>
        <p:nvPicPr>
          <p:cNvPr id="12" name="Picture 11" descr="dan1.png"/>
          <p:cNvPicPr>
            <a:picLocks noChangeAspect="1"/>
          </p:cNvPicPr>
          <p:nvPr/>
        </p:nvPicPr>
        <p:blipFill>
          <a:blip r:embed="rId2"/>
          <a:stretch>
            <a:fillRect/>
          </a:stretch>
        </p:blipFill>
        <p:spPr>
          <a:xfrm>
            <a:off x="3962400" y="3584361"/>
            <a:ext cx="4893176" cy="2674086"/>
          </a:xfrm>
          <a:prstGeom prst="rect">
            <a:avLst/>
          </a:prstGeom>
        </p:spPr>
      </p:pic>
      <p:cxnSp>
        <p:nvCxnSpPr>
          <p:cNvPr id="15" name="Straight Arrow Connector 14"/>
          <p:cNvCxnSpPr/>
          <p:nvPr/>
        </p:nvCxnSpPr>
        <p:spPr>
          <a:xfrm>
            <a:off x="3276600" y="6018212"/>
            <a:ext cx="1295400" cy="1588"/>
          </a:xfrm>
          <a:prstGeom prst="straightConnector1">
            <a:avLst/>
          </a:prstGeom>
          <a:ln>
            <a:solidFill>
              <a:srgbClr val="FF0000"/>
            </a:solidFill>
            <a:tailEnd type="arrow"/>
          </a:ln>
        </p:spPr>
        <p:style>
          <a:lnRef idx="3">
            <a:schemeClr val="accent1"/>
          </a:lnRef>
          <a:fillRef idx="0">
            <a:schemeClr val="accent1"/>
          </a:fillRef>
          <a:effectRef idx="2">
            <a:schemeClr val="accent1"/>
          </a:effectRef>
          <a:fontRef idx="minor">
            <a:schemeClr val="tx1"/>
          </a:fontRef>
        </p:style>
      </p:cxnSp>
      <p:pic>
        <p:nvPicPr>
          <p:cNvPr id="16" name="Picture 15" descr="33.png"/>
          <p:cNvPicPr>
            <a:picLocks noChangeAspect="1"/>
          </p:cNvPicPr>
          <p:nvPr/>
        </p:nvPicPr>
        <p:blipFill>
          <a:blip r:embed="rId3"/>
          <a:stretch>
            <a:fillRect/>
          </a:stretch>
        </p:blipFill>
        <p:spPr>
          <a:xfrm>
            <a:off x="1431424" y="3276600"/>
            <a:ext cx="409632" cy="600159"/>
          </a:xfrm>
          <a:prstGeom prst="rect">
            <a:avLst/>
          </a:prstGeom>
        </p:spPr>
      </p:pic>
      <p:pic>
        <p:nvPicPr>
          <p:cNvPr id="17" name="Picture 16" descr="dan 2.png"/>
          <p:cNvPicPr>
            <a:picLocks noChangeAspect="1"/>
          </p:cNvPicPr>
          <p:nvPr/>
        </p:nvPicPr>
        <p:blipFill>
          <a:blip r:embed="rId4"/>
          <a:stretch>
            <a:fillRect/>
          </a:stretch>
        </p:blipFill>
        <p:spPr>
          <a:xfrm>
            <a:off x="3958451" y="3584361"/>
            <a:ext cx="5033150" cy="2667000"/>
          </a:xfrm>
          <a:prstGeom prst="rect">
            <a:avLst/>
          </a:prstGeom>
        </p:spPr>
      </p:pic>
    </p:spTree>
    <p:extLst>
      <p:ext uri="{BB962C8B-B14F-4D97-AF65-F5344CB8AC3E}">
        <p14:creationId xmlns:p14="http://schemas.microsoft.com/office/powerpoint/2010/main" val="2175340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diamond(in)">
                                      <p:cBhvr>
                                        <p:cTn id="12" dur="500"/>
                                        <p:tgtEl>
                                          <p:spTgt spid="9"/>
                                        </p:tgtEl>
                                      </p:cBhvr>
                                    </p:animEffect>
                                  </p:childTnLst>
                                </p:cTn>
                              </p:par>
                              <p:par>
                                <p:cTn id="13" presetID="3" presetClass="entr" presetSubtype="1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par>
                                <p:cTn id="16" presetID="3"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linds(horizont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par>
                                <p:cTn id="24" presetID="5" presetClass="entr" presetSubtype="10"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checkerboard(across)">
                                      <p:cBhvr>
                                        <p:cTn id="26" dur="500"/>
                                        <p:tgtEl>
                                          <p:spTgt spid="17"/>
                                        </p:tgtEl>
                                      </p:cBhvr>
                                    </p:animEffect>
                                  </p:childTnLst>
                                </p:cTn>
                              </p:par>
                              <p:par>
                                <p:cTn id="27" presetID="3" presetClass="entr" presetSubtype="1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blinds(horizontal)">
                                      <p:cBhvr>
                                        <p:cTn id="29" dur="500"/>
                                        <p:tgtEl>
                                          <p:spTgt spid="16"/>
                                        </p:tgtEl>
                                      </p:cBhvr>
                                    </p:animEffect>
                                  </p:childTnLst>
                                </p:cTn>
                              </p:par>
                              <p:par>
                                <p:cTn id="30" presetID="3" presetClass="exit" presetSubtype="10" fill="hold" nodeType="withEffect">
                                  <p:stCondLst>
                                    <p:cond delay="0"/>
                                  </p:stCondLst>
                                  <p:childTnLst>
                                    <p:animEffect transition="out" filter="blinds(horizontal)">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2"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3" name="TextBox 12"/>
          <p:cNvSpPr txBox="1"/>
          <p:nvPr/>
        </p:nvSpPr>
        <p:spPr>
          <a:xfrm>
            <a:off x="319586" y="2481590"/>
            <a:ext cx="8153400" cy="523220"/>
          </a:xfrm>
          <a:prstGeom prst="rect">
            <a:avLst/>
          </a:prstGeom>
          <a:noFill/>
        </p:spPr>
        <p:txBody>
          <a:bodyPr wrap="square" rtlCol="0">
            <a:spAutoFit/>
          </a:bodyPr>
          <a:lstStyle/>
          <a:p>
            <a:pPr algn="just"/>
            <a:r>
              <a:rPr lang="en-US" sz="2800" dirty="0" smtClean="0"/>
              <a:t>Bước 1: Chọn phần văn bản cần di chuyển</a:t>
            </a:r>
          </a:p>
        </p:txBody>
      </p:sp>
      <p:sp>
        <p:nvSpPr>
          <p:cNvPr id="14" name="TextBox 13"/>
          <p:cNvSpPr txBox="1"/>
          <p:nvPr/>
        </p:nvSpPr>
        <p:spPr>
          <a:xfrm>
            <a:off x="304800" y="1915180"/>
            <a:ext cx="87630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3. Di chuyển vị trí một phần văn bản</a:t>
            </a:r>
            <a:endParaRPr lang="en-US" sz="2800" b="1" dirty="0">
              <a:latin typeface="Times New Roman" pitchFamily="18" charset="0"/>
              <a:cs typeface="Times New Roman" pitchFamily="18" charset="0"/>
            </a:endParaRPr>
          </a:p>
        </p:txBody>
      </p:sp>
      <p:pic>
        <p:nvPicPr>
          <p:cNvPr id="18" name="Picture 17" descr="dc1.png"/>
          <p:cNvPicPr>
            <a:picLocks noChangeAspect="1"/>
          </p:cNvPicPr>
          <p:nvPr/>
        </p:nvPicPr>
        <p:blipFill>
          <a:blip r:embed="rId2"/>
          <a:stretch>
            <a:fillRect/>
          </a:stretch>
        </p:blipFill>
        <p:spPr>
          <a:xfrm>
            <a:off x="1614986" y="3014990"/>
            <a:ext cx="6400800" cy="3092278"/>
          </a:xfrm>
          <a:prstGeom prst="rect">
            <a:avLst/>
          </a:prstGeom>
        </p:spPr>
      </p:pic>
    </p:spTree>
    <p:extLst>
      <p:ext uri="{BB962C8B-B14F-4D97-AF65-F5344CB8AC3E}">
        <p14:creationId xmlns:p14="http://schemas.microsoft.com/office/powerpoint/2010/main" val="766703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slide(fromBottom)">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52401" y="1295400"/>
            <a:ext cx="4317144"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A</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a:t>
            </a:r>
            <a:r>
              <a:rPr lang="en-US" sz="2800" b="1" cap="all"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HoạT động cơ bản</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14" name="TextBox 13"/>
          <p:cNvSpPr txBox="1"/>
          <p:nvPr/>
        </p:nvSpPr>
        <p:spPr>
          <a:xfrm>
            <a:off x="304800" y="1915180"/>
            <a:ext cx="87630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3. Di chuyển vị trí một phần văn bản</a:t>
            </a:r>
            <a:endParaRPr lang="en-US" sz="2800" b="1" dirty="0">
              <a:latin typeface="Times New Roman" pitchFamily="18" charset="0"/>
              <a:cs typeface="Times New Roman" pitchFamily="18" charset="0"/>
            </a:endParaRPr>
          </a:p>
        </p:txBody>
      </p:sp>
      <p:sp>
        <p:nvSpPr>
          <p:cNvPr id="7" name="TextBox 6"/>
          <p:cNvSpPr txBox="1"/>
          <p:nvPr/>
        </p:nvSpPr>
        <p:spPr>
          <a:xfrm>
            <a:off x="609600" y="2645391"/>
            <a:ext cx="8305800" cy="954107"/>
          </a:xfrm>
          <a:prstGeom prst="rect">
            <a:avLst/>
          </a:prstGeom>
          <a:noFill/>
        </p:spPr>
        <p:txBody>
          <a:bodyPr wrap="square" rtlCol="0">
            <a:spAutoFit/>
          </a:bodyPr>
          <a:lstStyle/>
          <a:p>
            <a:pPr algn="just"/>
            <a:r>
              <a:rPr lang="en-US" sz="2800" dirty="0" smtClean="0"/>
              <a:t>Bước 2: Kéo thả chuột để di chuyển phần văn bản đã chọn đến vị trí mới</a:t>
            </a:r>
          </a:p>
        </p:txBody>
      </p:sp>
      <p:pic>
        <p:nvPicPr>
          <p:cNvPr id="8" name="Picture 7" descr="a2.png"/>
          <p:cNvPicPr>
            <a:picLocks noChangeAspect="1"/>
          </p:cNvPicPr>
          <p:nvPr/>
        </p:nvPicPr>
        <p:blipFill>
          <a:blip r:embed="rId2"/>
          <a:srcRect r="6300"/>
          <a:stretch>
            <a:fillRect/>
          </a:stretch>
        </p:blipFill>
        <p:spPr>
          <a:xfrm>
            <a:off x="228600" y="3886200"/>
            <a:ext cx="3733800" cy="1680210"/>
          </a:xfrm>
          <a:prstGeom prst="rect">
            <a:avLst/>
          </a:prstGeom>
        </p:spPr>
      </p:pic>
      <p:pic>
        <p:nvPicPr>
          <p:cNvPr id="9" name="Picture 8" descr="a3.png"/>
          <p:cNvPicPr>
            <a:picLocks noChangeAspect="1"/>
          </p:cNvPicPr>
          <p:nvPr/>
        </p:nvPicPr>
        <p:blipFill>
          <a:blip r:embed="rId3"/>
          <a:stretch>
            <a:fillRect/>
          </a:stretch>
        </p:blipFill>
        <p:spPr>
          <a:xfrm>
            <a:off x="5105400" y="3886200"/>
            <a:ext cx="3810000" cy="1714500"/>
          </a:xfrm>
          <a:prstGeom prst="rect">
            <a:avLst/>
          </a:prstGeom>
        </p:spPr>
      </p:pic>
      <p:sp>
        <p:nvSpPr>
          <p:cNvPr id="10" name="Right Arrow 9"/>
          <p:cNvSpPr/>
          <p:nvPr/>
        </p:nvSpPr>
        <p:spPr>
          <a:xfrm>
            <a:off x="4191000" y="4724400"/>
            <a:ext cx="685800" cy="228600"/>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99253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75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heckerboard(across)">
                                      <p:cBhvr>
                                        <p:cTn id="12" dur="500"/>
                                        <p:tgtEl>
                                          <p:spTgt spid="8"/>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heckerboard(across)">
                                      <p:cBhvr>
                                        <p:cTn id="15" dur="500"/>
                                        <p:tgtEl>
                                          <p:spTgt spid="10"/>
                                        </p:tgtEl>
                                      </p:cBhvr>
                                    </p:animEffect>
                                  </p:childTnLst>
                                </p:cTn>
                              </p:par>
                              <p:par>
                                <p:cTn id="16" presetID="5" presetClass="entr" presetSubtype="1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heckerboard(across)">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29654" y="304800"/>
            <a:ext cx="8861947" cy="685800"/>
          </a:xfrm>
          <a:prstGeom prst="rect">
            <a:avLst/>
          </a:prstGeom>
        </p:spPr>
        <p:txBody>
          <a:bodyPr vert="horz" lIns="0" tIns="45720" rIns="0" bIns="0" anchor="b">
            <a:noAutofit/>
            <a:scene3d>
              <a:camera prst="orthographicFront"/>
              <a:lightRig rig="freezing" dir="t">
                <a:rot lat="0" lon="0" rev="5640000"/>
              </a:lightRig>
            </a:scene3d>
            <a:sp3d prstMaterial="flat">
              <a:contourClr>
                <a:schemeClr val="tx2"/>
              </a:contourClr>
            </a:sp3d>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900" b="1" dirty="0" err="1" smtClean="0">
                <a:latin typeface="Times New Roman" pitchFamily="18" charset="0"/>
                <a:cs typeface="Times New Roman" pitchFamily="18" charset="0"/>
              </a:rPr>
              <a:t>Bài</a:t>
            </a:r>
            <a:r>
              <a:rPr lang="en-US" sz="2900" b="1" dirty="0" smtClean="0">
                <a:latin typeface="Times New Roman" pitchFamily="18" charset="0"/>
                <a:cs typeface="Times New Roman" pitchFamily="18" charset="0"/>
              </a:rPr>
              <a:t> 5: Xử lí một phần văn bản, </a:t>
            </a:r>
            <a:r>
              <a:rPr lang="en-US" sz="2900" b="1" dirty="0" err="1" smtClean="0">
                <a:latin typeface="Times New Roman" pitchFamily="18" charset="0"/>
                <a:cs typeface="Times New Roman" pitchFamily="18" charset="0"/>
              </a:rPr>
              <a:t>hình</a:t>
            </a:r>
            <a:r>
              <a:rPr lang="en-US" sz="2900" b="1" dirty="0" smtClean="0">
                <a:latin typeface="Times New Roman" pitchFamily="18" charset="0"/>
                <a:cs typeface="Times New Roman" pitchFamily="18" charset="0"/>
              </a:rPr>
              <a:t> và </a:t>
            </a:r>
            <a:r>
              <a:rPr lang="en-US" sz="2900" b="1" dirty="0" err="1" smtClean="0">
                <a:latin typeface="Times New Roman" pitchFamily="18" charset="0"/>
                <a:cs typeface="Times New Roman" pitchFamily="18" charset="0"/>
              </a:rPr>
              <a:t>tranh</a:t>
            </a:r>
            <a:r>
              <a:rPr lang="en-US" sz="2900" b="1" dirty="0" smtClean="0">
                <a:latin typeface="Times New Roman" pitchFamily="18" charset="0"/>
                <a:cs typeface="Times New Roman" pitchFamily="18" charset="0"/>
              </a:rPr>
              <a:t> </a:t>
            </a:r>
            <a:r>
              <a:rPr lang="en-US" sz="2900" b="1" dirty="0" err="1" smtClean="0">
                <a:latin typeface="Times New Roman" pitchFamily="18" charset="0"/>
                <a:cs typeface="Times New Roman" pitchFamily="18" charset="0"/>
              </a:rPr>
              <a:t>ảnh</a:t>
            </a:r>
            <a:r>
              <a:rPr lang="en-US" sz="2900" b="1" dirty="0" smtClean="0">
                <a:latin typeface="Times New Roman" pitchFamily="18" charset="0"/>
                <a:cs typeface="Times New Roman" pitchFamily="18" charset="0"/>
              </a:rPr>
              <a:t> (TH)</a:t>
            </a:r>
          </a:p>
        </p:txBody>
      </p:sp>
      <p:sp>
        <p:nvSpPr>
          <p:cNvPr id="6" name="Rectangle 5"/>
          <p:cNvSpPr/>
          <p:nvPr/>
        </p:nvSpPr>
        <p:spPr>
          <a:xfrm>
            <a:off x="129654" y="1295400"/>
            <a:ext cx="2946576"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B</a:t>
            </a:r>
            <a:r>
              <a:rPr lang="en-US" sz="2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rPr>
              <a:t>. THỰC HÀNH:</a:t>
            </a:r>
            <a:endParaRPr lang="en-US" sz="28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Times New Roman" pitchFamily="18" charset="0"/>
              <a:cs typeface="Times New Roman" pitchFamily="18" charset="0"/>
            </a:endParaRPr>
          </a:p>
        </p:txBody>
      </p:sp>
      <p:sp>
        <p:nvSpPr>
          <p:cNvPr id="2" name="Rectangle 1"/>
          <p:cNvSpPr/>
          <p:nvPr/>
        </p:nvSpPr>
        <p:spPr>
          <a:xfrm>
            <a:off x="380999" y="1993880"/>
            <a:ext cx="8610602" cy="4893647"/>
          </a:xfrm>
          <a:prstGeom prst="rect">
            <a:avLst/>
          </a:prstGeom>
        </p:spPr>
        <p:txBody>
          <a:bodyPr wrap="square">
            <a:spAutoFit/>
          </a:bodyPr>
          <a:lstStyle/>
          <a:p>
            <a:r>
              <a:rPr lang="en-US" sz="2400" b="1" dirty="0" smtClean="0">
                <a:latin typeface="Times New Roman" pitchFamily="18" charset="0"/>
                <a:cs typeface="Times New Roman" pitchFamily="18" charset="0"/>
              </a:rPr>
              <a:t>1. </a:t>
            </a:r>
            <a:r>
              <a:rPr lang="en-US" sz="2400" b="1" dirty="0" err="1">
                <a:latin typeface="Times New Roman" pitchFamily="18" charset="0"/>
                <a:cs typeface="Times New Roman" pitchFamily="18" charset="0"/>
              </a:rPr>
              <a:t>Trao</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đổi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với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bạn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rồi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thực</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hiện</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yêu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cầu</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sau</a:t>
            </a:r>
            <a:r>
              <a:rPr lang="en-US" sz="2400" b="1" dirty="0">
                <a:latin typeface="Times New Roman" pitchFamily="18" charset="0"/>
                <a:cs typeface="Times New Roman" pitchFamily="18" charset="0"/>
              </a:rPr>
              <a:t>:</a:t>
            </a:r>
          </a:p>
          <a:p>
            <a:r>
              <a:rPr lang="en-US" sz="2400" dirty="0">
                <a:latin typeface="Times New Roman" pitchFamily="18" charset="0"/>
                <a:cs typeface="Times New Roman" pitchFamily="18" charset="0"/>
              </a:rPr>
              <a:t> </a:t>
            </a:r>
            <a:r>
              <a:rPr lang="en-US" sz="2400" dirty="0" smtClean="0">
                <a:latin typeface="Times New Roman" pitchFamily="18" charset="0"/>
                <a:cs typeface="Times New Roman" pitchFamily="18" charset="0"/>
              </a:rPr>
              <a:t>   a. </a:t>
            </a:r>
            <a:r>
              <a:rPr lang="en-US" sz="2400" dirty="0" err="1" smtClean="0">
                <a:latin typeface="Times New Roman" pitchFamily="18" charset="0"/>
                <a:cs typeface="Times New Roman" pitchFamily="18" charset="0"/>
              </a:rPr>
              <a:t>Soạn</a:t>
            </a:r>
            <a:r>
              <a:rPr lang="en-US" sz="2400" dirty="0" smtClean="0">
                <a:latin typeface="Times New Roman" pitchFamily="18" charset="0"/>
                <a:cs typeface="Times New Roman" pitchFamily="18" charset="0"/>
              </a:rPr>
              <a:t> </a:t>
            </a:r>
            <a:r>
              <a:rPr lang="en-US" sz="2400" dirty="0" err="1">
                <a:latin typeface="Times New Roman" pitchFamily="18" charset="0"/>
                <a:cs typeface="Times New Roman" pitchFamily="18" charset="0"/>
              </a:rPr>
              <a:t>thảo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văn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bản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gồm</a:t>
            </a:r>
            <a:r>
              <a:rPr lang="en-US" sz="2400" dirty="0">
                <a:latin typeface="Times New Roman" pitchFamily="18" charset="0"/>
                <a:cs typeface="Times New Roman" pitchFamily="18" charset="0"/>
              </a:rPr>
              <a:t> 4 </a:t>
            </a:r>
            <a:r>
              <a:rPr lang="en-US" sz="2400" dirty="0" err="1">
                <a:latin typeface="Times New Roman" pitchFamily="18" charset="0"/>
                <a:cs typeface="Times New Roman" pitchFamily="18" charset="0"/>
              </a:rPr>
              <a:t>đoạn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sau</a:t>
            </a:r>
            <a:r>
              <a:rPr lang="en-US" sz="2400" dirty="0">
                <a:latin typeface="Times New Roman" pitchFamily="18" charset="0"/>
                <a:cs typeface="Times New Roman" pitchFamily="18" charset="0"/>
              </a:rPr>
              <a:t>:</a:t>
            </a:r>
          </a:p>
          <a:p>
            <a:pPr indent="627063" algn="just"/>
            <a:r>
              <a:rPr lang="vi-VN" sz="2400" dirty="0">
                <a:latin typeface="Times New Roman" pitchFamily="18" charset="0"/>
                <a:cs typeface="Times New Roman" pitchFamily="18" charset="0"/>
              </a:rPr>
              <a:t>Trong mùa xuân, trục tự quay của Trái Đất nghiêng tăng dần về phía Mặt Trời, các giờ được chiếu sáng tăng dần lên để bằng hoặc lớn hơn 12 giờ mỗi ngày và tăng rất nhanh ở các vĩ độ lớn.</a:t>
            </a:r>
          </a:p>
          <a:p>
            <a:pPr indent="531813" algn="just"/>
            <a:r>
              <a:rPr lang="vi-VN" sz="2400" dirty="0" smtClean="0">
                <a:latin typeface="Times New Roman" pitchFamily="18" charset="0"/>
                <a:cs typeface="Times New Roman" pitchFamily="18" charset="0"/>
              </a:rPr>
              <a:t>Mùa </a:t>
            </a:r>
            <a:r>
              <a:rPr lang="vi-VN" sz="2400" dirty="0">
                <a:latin typeface="Times New Roman" pitchFamily="18" charset="0"/>
                <a:cs typeface="Times New Roman" pitchFamily="18" charset="0"/>
              </a:rPr>
              <a:t>thu là mùa mà thời gian ban ngày ngắn dần lại và lạnh hơn (đặc biệt rõ nét là ở các vĩ độ lớn).</a:t>
            </a:r>
          </a:p>
          <a:p>
            <a:pPr indent="531813" algn="just"/>
            <a:r>
              <a:rPr lang="vi-VN" sz="2400" dirty="0">
                <a:latin typeface="Times New Roman" pitchFamily="18" charset="0"/>
                <a:cs typeface="Times New Roman" pitchFamily="18" charset="0"/>
              </a:rPr>
              <a:t>Mùa đông là mùa có ngày ngắn nhất và nhiệt đọ thấp nhất. Ở những vùng xa xích đạo, mùa đông thường được biết đến bởi hiện tượng tuyết rơi.</a:t>
            </a:r>
          </a:p>
          <a:p>
            <a:pPr indent="531813" algn="just"/>
            <a:r>
              <a:rPr lang="vi-VN" sz="2400" dirty="0" smtClean="0">
                <a:latin typeface="Times New Roman" pitchFamily="18" charset="0"/>
                <a:cs typeface="Times New Roman" pitchFamily="18" charset="0"/>
              </a:rPr>
              <a:t>Mùa </a:t>
            </a:r>
            <a:r>
              <a:rPr lang="vi-VN" sz="2400" dirty="0">
                <a:latin typeface="Times New Roman" pitchFamily="18" charset="0"/>
                <a:cs typeface="Times New Roman" pitchFamily="18" charset="0"/>
              </a:rPr>
              <a:t>hạ (mùa hè) là mùa có nhiệt độ cao và nóng nhất, thời điểm diễn ra vào khoảng giữa mùa xuân và mùa thu.</a:t>
            </a:r>
          </a:p>
          <a:p>
            <a:pPr algn="r"/>
            <a:r>
              <a:rPr lang="vi-VN" sz="2400" i="1" dirty="0">
                <a:latin typeface="Times New Roman" pitchFamily="18" charset="0"/>
                <a:cs typeface="Times New Roman" pitchFamily="18" charset="0"/>
              </a:rPr>
              <a:t>(Nguồn Internet)</a:t>
            </a:r>
          </a:p>
        </p:txBody>
      </p:sp>
    </p:spTree>
    <p:extLst>
      <p:ext uri="{BB962C8B-B14F-4D97-AF65-F5344CB8AC3E}">
        <p14:creationId xmlns:p14="http://schemas.microsoft.com/office/powerpoint/2010/main" val="224267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1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2479</TotalTime>
  <Words>607</Words>
  <Application>Microsoft Office PowerPoint</Application>
  <PresentationFormat>On-screen Show (4:3)</PresentationFormat>
  <Paragraphs>47</Paragraphs>
  <Slides>10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Calibri</vt:lpstr>
      <vt:lpstr>Georgia</vt:lpstr>
      <vt:lpstr>Tahoma</vt:lpstr>
      <vt:lpstr>Times New Roman</vt:lpstr>
      <vt:lpstr>Wingdings</vt:lpstr>
      <vt:lpstr>Wingdings 2</vt:lpstr>
      <vt:lpstr>Civic</vt:lpstr>
      <vt:lpstr>BÀI 5: XỬ LÍ MỘT PHẦN VĂN BẢN, HÌNH VÀ TRANH ẢNH (TH)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NGOẠI KHÓA NGÀY BÁC HỒ GỬI THƯ LẦN CUỐI CHO NGÀNH GIÁO DỤC</dc:title>
  <dc:creator>VINH TIN</dc:creator>
  <cp:lastModifiedBy>Windows User</cp:lastModifiedBy>
  <cp:revision>198</cp:revision>
  <dcterms:created xsi:type="dcterms:W3CDTF">2014-10-11T13:38:36Z</dcterms:created>
  <dcterms:modified xsi:type="dcterms:W3CDTF">2022-01-18T15:53:00Z</dcterms:modified>
</cp:coreProperties>
</file>