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30" r:id="rId3"/>
  </p:sldMasterIdLst>
  <p:notesMasterIdLst>
    <p:notesMasterId r:id="rId24"/>
  </p:notesMasterIdLst>
  <p:sldIdLst>
    <p:sldId id="257" r:id="rId4"/>
    <p:sldId id="259" r:id="rId5"/>
    <p:sldId id="258" r:id="rId6"/>
    <p:sldId id="289" r:id="rId7"/>
    <p:sldId id="306" r:id="rId8"/>
    <p:sldId id="308" r:id="rId9"/>
    <p:sldId id="307" r:id="rId10"/>
    <p:sldId id="310" r:id="rId11"/>
    <p:sldId id="309" r:id="rId12"/>
    <p:sldId id="311" r:id="rId13"/>
    <p:sldId id="312" r:id="rId14"/>
    <p:sldId id="314" r:id="rId15"/>
    <p:sldId id="315" r:id="rId16"/>
    <p:sldId id="316" r:id="rId17"/>
    <p:sldId id="317" r:id="rId18"/>
    <p:sldId id="318" r:id="rId19"/>
    <p:sldId id="313" r:id="rId20"/>
    <p:sldId id="322" r:id="rId21"/>
    <p:sldId id="319" r:id="rId22"/>
    <p:sldId id="321" r:id="rId23"/>
  </p:sldIdLst>
  <p:sldSz cx="9144000" cy="5143500" type="screen16x9"/>
  <p:notesSz cx="6858000" cy="9144000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3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81A34-646B-4BE7-905B-F6FEF024EC8E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77B86-856F-40DE-8DAE-C4D39652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00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7838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77B86-856F-40DE-8DAE-C4D39652287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086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 toàn bộ Flashcards của 6 unit vào 1 chiếc túi/cặp/hộp kín. </a:t>
            </a:r>
          </a:p>
          <a:p>
            <a:r>
              <a:rPr lang="en-US"/>
              <a:t>Cho hs chuyền tay nhau lần l</a:t>
            </a:r>
            <a:r>
              <a:rPr lang="vi-VN"/>
              <a:t>ư</a:t>
            </a:r>
            <a:r>
              <a:rPr lang="en-US"/>
              <a:t>ợt từng hs từng bàn, từng dãy cho tới khi đến tay hs cuối cùng trong lớp. Trong quá trình chuyền tay nhau GV sẽ mở 1 bài nhạc vui nhộn, gv dừng nhạc bất kì lúc nào, khi nhạc dừng hs nào cầm túi FC trên tay sẽ nhắm mắt rút 1 bức tranh bất kì sau đó mở mắt ra và nói tên tranh/nếu hs khá h</a:t>
            </a:r>
            <a:r>
              <a:rPr lang="vi-VN"/>
              <a:t>ơ</a:t>
            </a:r>
            <a:r>
              <a:rPr lang="en-US"/>
              <a:t>n gv có thể cho hs bên cạnh đặt câu hỏi để bạn đó trả lời dựa vào bức tranh, nói đúng đội/tổ đó sẽ giành đ</a:t>
            </a:r>
            <a:r>
              <a:rPr lang="vi-VN"/>
              <a:t>ư</a:t>
            </a:r>
            <a:r>
              <a:rPr lang="en-US"/>
              <a:t>ợc điểm th</a:t>
            </a:r>
            <a:r>
              <a:rPr lang="vi-VN"/>
              <a:t>ư</a:t>
            </a:r>
            <a:r>
              <a:rPr lang="en-US"/>
              <a:t>ởng/tặng sao.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60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4027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(Teacher shows a black and white picture. Ss have to guess what colour it is.)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the class into 4 groups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Set the game rules.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and guess.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Award the best 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90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70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02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36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1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81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9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796115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6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3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91" y="1966810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5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108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329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76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662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287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7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8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835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8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385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484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4" y="27384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153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4" y="3502825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9" y="4039785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6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5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8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59085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8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2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30" y="545873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6" y="2920678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176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7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2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5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78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8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8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5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8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3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5" y="3972560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4" y="560817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45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8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917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20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5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947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8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9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8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75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8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4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2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73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5" y="1222937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90" y="1223090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90" y="1223090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90" y="3010015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90" y="3010015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90" y="3010015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10" y="446489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4" y="368902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983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8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272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37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8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18625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18625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1347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2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807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547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222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9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533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1" y="3314864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7" y="3314951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386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8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4" y="255237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373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7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4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917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7" y="1951722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9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2" y="3487825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1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780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3" y="778474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7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494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2" y="321265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420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9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93" y="4343712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82" y="4259151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92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22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34925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8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5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8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2" y="321265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7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50" y="4295710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4" y="265680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71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41579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83">
              <a:defRPr/>
            </a:pPr>
            <a:fld id="{B1CF2E77-4E87-4338-A6B2-93E833A84A3C}" type="datetimeFigureOut">
              <a:rPr lang="en-US" sz="135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685783">
                <a:defRPr/>
              </a:pPr>
              <a:t>6/1/2023</a:t>
            </a:fld>
            <a:endParaRPr lang="en-US" sz="135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783">
              <a:defRPr/>
            </a:pPr>
            <a:endParaRPr lang="en-US" sz="135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83">
              <a:defRPr/>
            </a:pPr>
            <a:fld id="{796E19DA-92E0-4635-8627-DEB5FDE3EBA8}" type="slidenum">
              <a:rPr lang="en-US" sz="135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685783">
                <a:defRPr/>
              </a:pPr>
              <a:t>‹#›</a:t>
            </a:fld>
            <a:endParaRPr lang="en-US" sz="135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350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796115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3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6" y="1966810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32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560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9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73" y="1810182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22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9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9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9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9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9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9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8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383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9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6/1/2023</a:t>
            </a:fld>
            <a:endParaRPr lang="en-US" sz="19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9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9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9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217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23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05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audio" Target="NUL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4591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73"/>
            <a:ext cx="20574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73"/>
            <a:ext cx="30861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73"/>
            <a:ext cx="20574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04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14523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jpe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0.png"/><Relationship Id="rId3" Type="http://schemas.openxmlformats.org/officeDocument/2006/relationships/audio" Target="../media/audio3.wav"/><Relationship Id="rId7" Type="http://schemas.microsoft.com/office/2007/relationships/hdphoto" Target="../media/hdphoto18.wdp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11" Type="http://schemas.microsoft.com/office/2007/relationships/hdphoto" Target="../media/hdphoto20.wdp"/><Relationship Id="rId5" Type="http://schemas.openxmlformats.org/officeDocument/2006/relationships/image" Target="../media/image23.jpeg"/><Relationship Id="rId15" Type="http://schemas.openxmlformats.org/officeDocument/2006/relationships/image" Target="../media/image72.png"/><Relationship Id="rId10" Type="http://schemas.openxmlformats.org/officeDocument/2006/relationships/image" Target="../media/image68.png"/><Relationship Id="rId4" Type="http://schemas.openxmlformats.org/officeDocument/2006/relationships/image" Target="../media/image24.png"/><Relationship Id="rId9" Type="http://schemas.microsoft.com/office/2007/relationships/hdphoto" Target="../media/hdphoto19.wdp"/><Relationship Id="rId1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microsoft.com/office/2007/relationships/hdphoto" Target="../media/hdphoto17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19.gif"/><Relationship Id="rId4" Type="http://schemas.microsoft.com/office/2007/relationships/hdphoto" Target="../media/hdphoto16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audio" Target="../media/audio3.wav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23.jpeg"/><Relationship Id="rId10" Type="http://schemas.openxmlformats.org/officeDocument/2006/relationships/image" Target="../media/image79.png"/><Relationship Id="rId4" Type="http://schemas.openxmlformats.org/officeDocument/2006/relationships/image" Target="../media/image2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microsoft.com/office/2007/relationships/hdphoto" Target="../media/hdphoto17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19.gif"/><Relationship Id="rId4" Type="http://schemas.microsoft.com/office/2007/relationships/hdphoto" Target="../media/hdphoto16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10" Type="http://schemas.openxmlformats.org/officeDocument/2006/relationships/image" Target="../media/image24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.JPG"/><Relationship Id="rId5" Type="http://schemas.openxmlformats.org/officeDocument/2006/relationships/image" Target="../media/image92.png"/><Relationship Id="rId4" Type="http://schemas.openxmlformats.org/officeDocument/2006/relationships/image" Target="../media/image91.JP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microsoft.com/office/2007/relationships/hdphoto" Target="../media/hdphoto17.wdp"/><Relationship Id="rId5" Type="http://schemas.openxmlformats.org/officeDocument/2006/relationships/image" Target="../media/image27.png"/><Relationship Id="rId4" Type="http://schemas.microsoft.com/office/2007/relationships/hdphoto" Target="../media/hdphoto16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audio" Target="../media/audio3.wav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audio" Target="../media/audio3.wav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24.png"/><Relationship Id="rId9" Type="http://schemas.openxmlformats.org/officeDocument/2006/relationships/image" Target="../media/image10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14.xml"/><Relationship Id="rId7" Type="http://schemas.microsoft.com/office/2007/relationships/hdphoto" Target="../media/hdphoto16.wdp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26.png"/><Relationship Id="rId11" Type="http://schemas.openxmlformats.org/officeDocument/2006/relationships/image" Target="../media/image24.png"/><Relationship Id="rId5" Type="http://schemas.openxmlformats.org/officeDocument/2006/relationships/image" Target="../media/image23.jpeg"/><Relationship Id="rId10" Type="http://schemas.openxmlformats.org/officeDocument/2006/relationships/image" Target="../media/image106.png"/><Relationship Id="rId4" Type="http://schemas.openxmlformats.org/officeDocument/2006/relationships/notesSlide" Target="../notesSlides/notesSlide11.xml"/><Relationship Id="rId9" Type="http://schemas.microsoft.com/office/2007/relationships/hdphoto" Target="../media/hdphoto1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5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audio" Target="../media/media4.mp3"/><Relationship Id="rId7" Type="http://schemas.openxmlformats.org/officeDocument/2006/relationships/image" Target="../media/image107.jpeg"/><Relationship Id="rId2" Type="http://schemas.microsoft.com/office/2007/relationships/media" Target="../media/media4.mp3"/><Relationship Id="rId1" Type="http://schemas.openxmlformats.org/officeDocument/2006/relationships/tags" Target="../tags/tag1.xml"/><Relationship Id="rId6" Type="http://schemas.openxmlformats.org/officeDocument/2006/relationships/audio" Target="../media/audio1.wav"/><Relationship Id="rId11" Type="http://schemas.openxmlformats.org/officeDocument/2006/relationships/image" Target="../media/image110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09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microsoft.com/office/2007/relationships/hdphoto" Target="../media/hdphoto17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19.gif"/><Relationship Id="rId4" Type="http://schemas.microsoft.com/office/2007/relationships/hdphoto" Target="../media/hdphoto1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jpeg"/><Relationship Id="rId11" Type="http://schemas.openxmlformats.org/officeDocument/2006/relationships/image" Target="../media/image32.png"/><Relationship Id="rId5" Type="http://schemas.openxmlformats.org/officeDocument/2006/relationships/image" Target="../media/image24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audio" Target="../media/audio3.wav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audio" Target="../media/audio3.wav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23.jpe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24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microsoft.com/office/2007/relationships/hdphoto" Target="../media/hdphoto17.wdp"/><Relationship Id="rId5" Type="http://schemas.openxmlformats.org/officeDocument/2006/relationships/image" Target="../media/image27.png"/><Relationship Id="rId4" Type="http://schemas.microsoft.com/office/2007/relationships/hdphoto" Target="../media/hdphoto1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jpeg"/><Relationship Id="rId3" Type="http://schemas.openxmlformats.org/officeDocument/2006/relationships/audio" Target="../media/audio3.wav"/><Relationship Id="rId7" Type="http://schemas.openxmlformats.org/officeDocument/2006/relationships/image" Target="../media/image53.png"/><Relationship Id="rId12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24.png"/><Relationship Id="rId10" Type="http://schemas.openxmlformats.org/officeDocument/2006/relationships/image" Target="../media/image56.png"/><Relationship Id="rId4" Type="http://schemas.openxmlformats.org/officeDocument/2006/relationships/audio" Target="../media/audio2.wav"/><Relationship Id="rId9" Type="http://schemas.openxmlformats.org/officeDocument/2006/relationships/image" Target="../media/image55.png"/><Relationship Id="rId14" Type="http://schemas.openxmlformats.org/officeDocument/2006/relationships/image" Target="../media/image6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microsoft.com/office/2007/relationships/hdphoto" Target="../media/hdphoto17.wdp"/><Relationship Id="rId5" Type="http://schemas.openxmlformats.org/officeDocument/2006/relationships/image" Target="../media/image27.png"/><Relationship Id="rId4" Type="http://schemas.microsoft.com/office/2007/relationships/hdphoto" Target="../media/hdphoto1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3.wav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jpeg"/><Relationship Id="rId11" Type="http://schemas.openxmlformats.org/officeDocument/2006/relationships/image" Target="../media/image65.png"/><Relationship Id="rId5" Type="http://schemas.openxmlformats.org/officeDocument/2006/relationships/image" Target="../media/image24.png"/><Relationship Id="rId10" Type="http://schemas.openxmlformats.org/officeDocument/2006/relationships/image" Target="../media/image64.png"/><Relationship Id="rId4" Type="http://schemas.openxmlformats.org/officeDocument/2006/relationships/audio" Target="../media/audio2.wav"/><Relationship Id="rId9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8" y="1583037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7" y="3502111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91" y="36228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29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11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9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43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9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17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90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2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8" y="2791692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19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75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55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5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4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67" y="403165"/>
            <a:ext cx="5714813" cy="24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9"/>
            <a:ext cx="1173108" cy="562483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9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6C5A8277-94A2-446F-BB97-5F08969736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138" b="77791" l="36278" r="64064">
                        <a14:foregroundMark x1="36392" y1="31600" x2="44486" y2="18138"/>
                        <a14:foregroundMark x1="44486" y1="18138" x2="50898" y2="21846"/>
                      </a14:backgroundRemoval>
                    </a14:imgEffect>
                  </a14:imgLayer>
                </a14:imgProps>
              </a:ext>
            </a:extLst>
          </a:blip>
          <a:srcRect l="32827" t="14938" r="32454" b="15190"/>
          <a:stretch/>
        </p:blipFill>
        <p:spPr>
          <a:xfrm>
            <a:off x="3110778" y="902633"/>
            <a:ext cx="1246184" cy="1467453"/>
          </a:xfrm>
          <a:prstGeom prst="rect">
            <a:avLst/>
          </a:prstGeom>
        </p:spPr>
      </p:pic>
      <p:pic>
        <p:nvPicPr>
          <p:cNvPr id="18" name="Picture 17" descr="A screenshot of a clock&#10;&#10;Description automatically generated with medium confidence">
            <a:extLst>
              <a:ext uri="{FF2B5EF4-FFF2-40B4-BE49-F238E27FC236}">
                <a16:creationId xmlns:a16="http://schemas.microsoft.com/office/drawing/2014/main" id="{B40994DE-E514-47F7-A1A8-A768FE8A54E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048" b="80290" l="29952" r="70077">
                        <a14:foregroundMark x1="49273" y1="19468" x2="34426" y2="27690"/>
                        <a14:foregroundMark x1="34426" y1="27690" x2="27957" y2="48408"/>
                        <a14:foregroundMark x1="27957" y1="48408" x2="31205" y2="68682"/>
                        <a14:foregroundMark x1="31205" y1="68682" x2="45683" y2="80653"/>
                        <a14:foregroundMark x1="45683" y1="80653" x2="60331" y2="79121"/>
                        <a14:foregroundMark x1="60331" y1="79121" x2="70789" y2="62273"/>
                        <a14:foregroundMark x1="70789" y1="62273" x2="69108" y2="39379"/>
                        <a14:foregroundMark x1="69108" y1="39379" x2="59846" y2="24264"/>
                        <a14:foregroundMark x1="59846" y1="24264" x2="44799" y2="20879"/>
                        <a14:foregroundMark x1="44799" y1="20879" x2="30693" y2="34180"/>
                        <a14:foregroundMark x1="30693" y1="34180" x2="29952" y2="36437"/>
                        <a14:foregroundMark x1="57595" y1="22773" x2="42690" y2="22048"/>
                        <a14:foregroundMark x1="42690" y1="22048" x2="41607" y2="22773"/>
                        <a14:foregroundMark x1="69906" y1="40226" x2="68253" y2="61024"/>
                        <a14:foregroundMark x1="68253" y1="61024" x2="62924" y2="70859"/>
                        <a14:foregroundMark x1="69592" y1="38815" x2="70105" y2="60097"/>
                        <a14:foregroundMark x1="70105" y1="60097" x2="69250" y2="65175"/>
                        <a14:foregroundMark x1="63579" y1="74607" x2="44942" y2="80290"/>
                      </a14:backgroundRemoval>
                    </a14:imgEffect>
                  </a14:imgLayer>
                </a14:imgProps>
              </a:ext>
            </a:extLst>
          </a:blip>
          <a:srcRect l="27014" t="18609" r="27484" b="16808"/>
          <a:stretch/>
        </p:blipFill>
        <p:spPr>
          <a:xfrm>
            <a:off x="6736969" y="990598"/>
            <a:ext cx="1270067" cy="1273838"/>
          </a:xfrm>
          <a:prstGeom prst="rect">
            <a:avLst/>
          </a:prstGeom>
        </p:spPr>
      </p:pic>
      <p:pic>
        <p:nvPicPr>
          <p:cNvPr id="19" name="Picture 18" descr="A picture containing diagram&#10;&#10;Description automatically generated">
            <a:extLst>
              <a:ext uri="{FF2B5EF4-FFF2-40B4-BE49-F238E27FC236}">
                <a16:creationId xmlns:a16="http://schemas.microsoft.com/office/drawing/2014/main" id="{666E2D11-E4CF-4DE4-9F4E-AB4777BFD0D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731" b="79976" l="30693" r="73126">
                        <a14:foregroundMark x1="30693" y1="31829" x2="32915" y2="34085"/>
                        <a14:foregroundMark x1="70248" y1="30016" x2="70903" y2="35012"/>
                        <a14:foregroundMark x1="73126" y1="35012" x2="72813" y2="33642"/>
                      </a14:backgroundRemoval>
                    </a14:imgEffect>
                  </a14:imgLayer>
                </a14:imgProps>
              </a:ext>
            </a:extLst>
          </a:blip>
          <a:srcRect l="27014" t="16808" r="25267" b="12968"/>
          <a:stretch/>
        </p:blipFill>
        <p:spPr>
          <a:xfrm>
            <a:off x="1295524" y="838812"/>
            <a:ext cx="1390023" cy="1445476"/>
          </a:xfrm>
          <a:prstGeom prst="rect">
            <a:avLst/>
          </a:prstGeom>
        </p:spPr>
      </p:pic>
      <p:pic>
        <p:nvPicPr>
          <p:cNvPr id="20" name="Picture 19" descr="Text, whiteboard&#10;&#10;Description automatically generated">
            <a:extLst>
              <a:ext uri="{FF2B5EF4-FFF2-40B4-BE49-F238E27FC236}">
                <a16:creationId xmlns:a16="http://schemas.microsoft.com/office/drawing/2014/main" id="{3024AE92-57E8-4221-BD13-0515DBE258A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7879" t="13157" r="18087" b="17969"/>
          <a:stretch/>
        </p:blipFill>
        <p:spPr>
          <a:xfrm>
            <a:off x="4704587" y="1009890"/>
            <a:ext cx="1648430" cy="1252938"/>
          </a:xfrm>
          <a:prstGeom prst="rect">
            <a:avLst/>
          </a:prstGeom>
        </p:spPr>
      </p:pic>
      <p:sp>
        <p:nvSpPr>
          <p:cNvPr id="21" name="Google Shape;443;p40">
            <a:extLst>
              <a:ext uri="{FF2B5EF4-FFF2-40B4-BE49-F238E27FC236}">
                <a16:creationId xmlns:a16="http://schemas.microsoft.com/office/drawing/2014/main" id="{51433A4B-2A26-407D-9283-82156DF1AEDC}"/>
              </a:ext>
            </a:extLst>
          </p:cNvPr>
          <p:cNvSpPr txBox="1">
            <a:spLocks/>
          </p:cNvSpPr>
          <p:nvPr/>
        </p:nvSpPr>
        <p:spPr>
          <a:xfrm>
            <a:off x="1380235" y="2216390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desk</a:t>
            </a:r>
          </a:p>
        </p:txBody>
      </p:sp>
      <p:sp>
        <p:nvSpPr>
          <p:cNvPr id="22" name="Google Shape;443;p40">
            <a:extLst>
              <a:ext uri="{FF2B5EF4-FFF2-40B4-BE49-F238E27FC236}">
                <a16:creationId xmlns:a16="http://schemas.microsoft.com/office/drawing/2014/main" id="{EE77CDC9-B418-4EFE-A5AE-B8FCA5774329}"/>
              </a:ext>
            </a:extLst>
          </p:cNvPr>
          <p:cNvSpPr txBox="1">
            <a:spLocks/>
          </p:cNvSpPr>
          <p:nvPr/>
        </p:nvSpPr>
        <p:spPr>
          <a:xfrm>
            <a:off x="3097093" y="2227501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chair</a:t>
            </a:r>
          </a:p>
        </p:txBody>
      </p:sp>
      <p:sp>
        <p:nvSpPr>
          <p:cNvPr id="23" name="Google Shape;443;p40">
            <a:extLst>
              <a:ext uri="{FF2B5EF4-FFF2-40B4-BE49-F238E27FC236}">
                <a16:creationId xmlns:a16="http://schemas.microsoft.com/office/drawing/2014/main" id="{E3726A9E-4E6E-46B4-A6C3-FA215783F364}"/>
              </a:ext>
            </a:extLst>
          </p:cNvPr>
          <p:cNvSpPr txBox="1">
            <a:spLocks/>
          </p:cNvSpPr>
          <p:nvPr/>
        </p:nvSpPr>
        <p:spPr>
          <a:xfrm>
            <a:off x="4958178" y="2244237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board</a:t>
            </a:r>
          </a:p>
        </p:txBody>
      </p:sp>
      <p:sp>
        <p:nvSpPr>
          <p:cNvPr id="24" name="Google Shape;443;p40">
            <a:extLst>
              <a:ext uri="{FF2B5EF4-FFF2-40B4-BE49-F238E27FC236}">
                <a16:creationId xmlns:a16="http://schemas.microsoft.com/office/drawing/2014/main" id="{1CF9959E-D77C-4963-B728-4EEED17CDA77}"/>
              </a:ext>
            </a:extLst>
          </p:cNvPr>
          <p:cNvSpPr txBox="1">
            <a:spLocks/>
          </p:cNvSpPr>
          <p:nvPr/>
        </p:nvSpPr>
        <p:spPr>
          <a:xfrm>
            <a:off x="6845840" y="2121969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clock</a:t>
            </a:r>
          </a:p>
        </p:txBody>
      </p:sp>
      <p:pic>
        <p:nvPicPr>
          <p:cNvPr id="42" name="Picture 41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CEBA650-0175-4B08-8821-794146E2362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4186" t="21569" r="23498" b="21569"/>
          <a:stretch/>
        </p:blipFill>
        <p:spPr>
          <a:xfrm>
            <a:off x="973093" y="2740089"/>
            <a:ext cx="1269596" cy="964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" name="Picture 4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A2E8978-D955-41D0-A7C5-CD125D8EE40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9005" t="17778" r="32103" b="13412"/>
          <a:stretch/>
        </p:blipFill>
        <p:spPr>
          <a:xfrm>
            <a:off x="7580502" y="2740089"/>
            <a:ext cx="1105256" cy="988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 descr="Text&#10;&#10;Description automatically generated">
            <a:extLst>
              <a:ext uri="{FF2B5EF4-FFF2-40B4-BE49-F238E27FC236}">
                <a16:creationId xmlns:a16="http://schemas.microsoft.com/office/drawing/2014/main" id="{6163AE44-68A4-4DD6-A22A-2C53E213333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4172" t="27963" r="34171" b="25469"/>
          <a:stretch/>
        </p:blipFill>
        <p:spPr>
          <a:xfrm>
            <a:off x="5998278" y="2742729"/>
            <a:ext cx="1186041" cy="9630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" name="Picture 44" descr="Graphical user interface&#10;&#10;Description automatically generated">
            <a:extLst>
              <a:ext uri="{FF2B5EF4-FFF2-40B4-BE49-F238E27FC236}">
                <a16:creationId xmlns:a16="http://schemas.microsoft.com/office/drawing/2014/main" id="{285F5661-D0B0-4CB3-8CAC-B9C43ACDB7F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1623" t="23634" r="20441" b="19477"/>
          <a:stretch/>
        </p:blipFill>
        <p:spPr>
          <a:xfrm>
            <a:off x="2663783" y="2748853"/>
            <a:ext cx="1281221" cy="964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 descr="Text&#10;&#10;Description automatically generated">
            <a:extLst>
              <a:ext uri="{FF2B5EF4-FFF2-40B4-BE49-F238E27FC236}">
                <a16:creationId xmlns:a16="http://schemas.microsoft.com/office/drawing/2014/main" id="{E52D5B23-5AFD-48F3-93F1-538503EC8B68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21623" t="19108" r="20588" b="21569"/>
          <a:stretch/>
        </p:blipFill>
        <p:spPr>
          <a:xfrm>
            <a:off x="4322716" y="2748853"/>
            <a:ext cx="1289848" cy="964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7" name="Google Shape;443;p40">
            <a:extLst>
              <a:ext uri="{FF2B5EF4-FFF2-40B4-BE49-F238E27FC236}">
                <a16:creationId xmlns:a16="http://schemas.microsoft.com/office/drawing/2014/main" id="{5922017C-0563-47B2-AD8C-1247AB07D9FC}"/>
              </a:ext>
            </a:extLst>
          </p:cNvPr>
          <p:cNvSpPr txBox="1">
            <a:spLocks/>
          </p:cNvSpPr>
          <p:nvPr/>
        </p:nvSpPr>
        <p:spPr>
          <a:xfrm>
            <a:off x="1477742" y="3738821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rubber</a:t>
            </a:r>
          </a:p>
        </p:txBody>
      </p:sp>
      <p:sp>
        <p:nvSpPr>
          <p:cNvPr id="48" name="Google Shape;443;p40">
            <a:extLst>
              <a:ext uri="{FF2B5EF4-FFF2-40B4-BE49-F238E27FC236}">
                <a16:creationId xmlns:a16="http://schemas.microsoft.com/office/drawing/2014/main" id="{0DDD8FAD-92E0-449C-8D54-C699703FB506}"/>
              </a:ext>
            </a:extLst>
          </p:cNvPr>
          <p:cNvSpPr txBox="1">
            <a:spLocks/>
          </p:cNvSpPr>
          <p:nvPr/>
        </p:nvSpPr>
        <p:spPr>
          <a:xfrm>
            <a:off x="2852559" y="3714750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 smtClean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book</a:t>
            </a:r>
            <a:endParaRPr lang="en-GB" sz="2400" dirty="0">
              <a:solidFill>
                <a:srgbClr val="002060"/>
              </a:solidFill>
              <a:latin typeface="Comic Sans"/>
              <a:cs typeface="Aharoni" panose="02010803020104030203" pitchFamily="2" charset="-79"/>
            </a:endParaRPr>
          </a:p>
        </p:txBody>
      </p:sp>
      <p:sp>
        <p:nvSpPr>
          <p:cNvPr id="49" name="Google Shape;443;p40">
            <a:extLst>
              <a:ext uri="{FF2B5EF4-FFF2-40B4-BE49-F238E27FC236}">
                <a16:creationId xmlns:a16="http://schemas.microsoft.com/office/drawing/2014/main" id="{1C41D3F4-DBB0-4ECA-ABBA-B99387B57E0C}"/>
              </a:ext>
            </a:extLst>
          </p:cNvPr>
          <p:cNvSpPr txBox="1">
            <a:spLocks/>
          </p:cNvSpPr>
          <p:nvPr/>
        </p:nvSpPr>
        <p:spPr>
          <a:xfrm>
            <a:off x="4325139" y="3852734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ruler</a:t>
            </a:r>
          </a:p>
        </p:txBody>
      </p:sp>
      <p:sp>
        <p:nvSpPr>
          <p:cNvPr id="50" name="Google Shape;443;p40">
            <a:extLst>
              <a:ext uri="{FF2B5EF4-FFF2-40B4-BE49-F238E27FC236}">
                <a16:creationId xmlns:a16="http://schemas.microsoft.com/office/drawing/2014/main" id="{527DFEEA-0B16-4E7D-8286-3DE10D050742}"/>
              </a:ext>
            </a:extLst>
          </p:cNvPr>
          <p:cNvSpPr txBox="1">
            <a:spLocks/>
          </p:cNvSpPr>
          <p:nvPr/>
        </p:nvSpPr>
        <p:spPr>
          <a:xfrm>
            <a:off x="6029050" y="3839139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pencil</a:t>
            </a:r>
          </a:p>
        </p:txBody>
      </p:sp>
      <p:sp>
        <p:nvSpPr>
          <p:cNvPr id="52" name="Google Shape;443;p40">
            <a:extLst>
              <a:ext uri="{FF2B5EF4-FFF2-40B4-BE49-F238E27FC236}">
                <a16:creationId xmlns:a16="http://schemas.microsoft.com/office/drawing/2014/main" id="{25B20728-E53B-4AD6-8289-3C8517ACAFF3}"/>
              </a:ext>
            </a:extLst>
          </p:cNvPr>
          <p:cNvSpPr txBox="1">
            <a:spLocks/>
          </p:cNvSpPr>
          <p:nvPr/>
        </p:nvSpPr>
        <p:spPr>
          <a:xfrm>
            <a:off x="7659195" y="3821970"/>
            <a:ext cx="1186041" cy="471616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2400" dirty="0">
                <a:solidFill>
                  <a:srgbClr val="002060"/>
                </a:solidFill>
                <a:latin typeface="Comic Sans"/>
                <a:cs typeface="Aharoni" panose="02010803020104030203" pitchFamily="2" charset="-79"/>
              </a:rPr>
              <a:t>pen</a:t>
            </a:r>
          </a:p>
        </p:txBody>
      </p:sp>
      <p:sp>
        <p:nvSpPr>
          <p:cNvPr id="53" name="Google Shape;332;p28">
            <a:extLst>
              <a:ext uri="{FF2B5EF4-FFF2-40B4-BE49-F238E27FC236}">
                <a16:creationId xmlns:a16="http://schemas.microsoft.com/office/drawing/2014/main" id="{A5B195B5-5301-4998-A325-EF2F6B08CEB6}"/>
              </a:ext>
            </a:extLst>
          </p:cNvPr>
          <p:cNvSpPr txBox="1">
            <a:spLocks/>
          </p:cNvSpPr>
          <p:nvPr/>
        </p:nvSpPr>
        <p:spPr>
          <a:xfrm>
            <a:off x="2767744" y="284606"/>
            <a:ext cx="3585273" cy="35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What is it? -  It’s a …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0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47" grpId="0"/>
      <p:bldP spid="48" grpId="0"/>
      <p:bldP spid="49" grpId="0"/>
      <p:bldP spid="50" grpId="0"/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157890" y="526375"/>
            <a:ext cx="6789420" cy="1447800"/>
          </a:xfrm>
          <a:prstGeom prst="rect">
            <a:avLst/>
          </a:prstGeom>
        </p:spPr>
        <p:txBody>
          <a:bodyPr lIns="91438" tIns="45719" rIns="91438" bIns="4571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Review Unit 3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Animals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7543800" y="1937832"/>
            <a:ext cx="1245677" cy="256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586" y="643375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236690" y="2914492"/>
            <a:ext cx="3203864" cy="22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8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9"/>
            <a:ext cx="1173108" cy="562483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Google Shape;332;p28">
            <a:extLst>
              <a:ext uri="{FF2B5EF4-FFF2-40B4-BE49-F238E27FC236}">
                <a16:creationId xmlns:a16="http://schemas.microsoft.com/office/drawing/2014/main" id="{A5B195B5-5301-4998-A325-EF2F6B08CEB6}"/>
              </a:ext>
            </a:extLst>
          </p:cNvPr>
          <p:cNvSpPr txBox="1">
            <a:spLocks/>
          </p:cNvSpPr>
          <p:nvPr/>
        </p:nvSpPr>
        <p:spPr>
          <a:xfrm>
            <a:off x="3046643" y="424174"/>
            <a:ext cx="3050711" cy="35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This/that is a/an …</a:t>
            </a:r>
          </a:p>
          <a:p>
            <a:r>
              <a:rPr lang="en-US" sz="2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These/Those are … </a:t>
            </a:r>
          </a:p>
        </p:txBody>
      </p:sp>
      <p:pic>
        <p:nvPicPr>
          <p:cNvPr id="8" name="Picture 7" descr="A colorful bird with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4CD50428-14B2-4D39-B13E-8C6F7EA34A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900" t="20499" r="33719" b="17460"/>
          <a:stretch/>
        </p:blipFill>
        <p:spPr>
          <a:xfrm>
            <a:off x="763705" y="904059"/>
            <a:ext cx="1233264" cy="1528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Google Shape;1768;p26">
            <a:extLst>
              <a:ext uri="{FF2B5EF4-FFF2-40B4-BE49-F238E27FC236}">
                <a16:creationId xmlns:a16="http://schemas.microsoft.com/office/drawing/2014/main" id="{9F1BAFD3-6CC7-4173-B4A6-1833860D8CE2}"/>
              </a:ext>
            </a:extLst>
          </p:cNvPr>
          <p:cNvSpPr txBox="1">
            <a:spLocks/>
          </p:cNvSpPr>
          <p:nvPr/>
        </p:nvSpPr>
        <p:spPr>
          <a:xfrm>
            <a:off x="975917" y="2389661"/>
            <a:ext cx="839486" cy="50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bird</a:t>
            </a:r>
          </a:p>
        </p:txBody>
      </p:sp>
      <p:sp>
        <p:nvSpPr>
          <p:cNvPr id="10" name="Google Shape;1768;p26">
            <a:extLst>
              <a:ext uri="{FF2B5EF4-FFF2-40B4-BE49-F238E27FC236}">
                <a16:creationId xmlns:a16="http://schemas.microsoft.com/office/drawing/2014/main" id="{0203E15F-13C0-45AF-AF10-68B022472C8B}"/>
              </a:ext>
            </a:extLst>
          </p:cNvPr>
          <p:cNvSpPr txBox="1">
            <a:spLocks/>
          </p:cNvSpPr>
          <p:nvPr/>
        </p:nvSpPr>
        <p:spPr>
          <a:xfrm>
            <a:off x="2250108" y="2496160"/>
            <a:ext cx="894132" cy="470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cat</a:t>
            </a:r>
          </a:p>
        </p:txBody>
      </p:sp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09F54A6-1E36-40C2-A335-3956D9CD1C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479" t="17460" r="33720" b="10636"/>
          <a:stretch/>
        </p:blipFill>
        <p:spPr>
          <a:xfrm>
            <a:off x="2209800" y="937615"/>
            <a:ext cx="1102238" cy="15031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Google Shape;1768;p26">
            <a:extLst>
              <a:ext uri="{FF2B5EF4-FFF2-40B4-BE49-F238E27FC236}">
                <a16:creationId xmlns:a16="http://schemas.microsoft.com/office/drawing/2014/main" id="{4DD23E7C-AA94-4029-82BA-C4A06CBB9E1B}"/>
              </a:ext>
            </a:extLst>
          </p:cNvPr>
          <p:cNvSpPr txBox="1">
            <a:spLocks/>
          </p:cNvSpPr>
          <p:nvPr/>
        </p:nvSpPr>
        <p:spPr>
          <a:xfrm>
            <a:off x="3740307" y="2483674"/>
            <a:ext cx="894132" cy="470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dog</a:t>
            </a:r>
          </a:p>
        </p:txBody>
      </p:sp>
      <p:sp>
        <p:nvSpPr>
          <p:cNvPr id="14" name="Google Shape;1768;p26">
            <a:extLst>
              <a:ext uri="{FF2B5EF4-FFF2-40B4-BE49-F238E27FC236}">
                <a16:creationId xmlns:a16="http://schemas.microsoft.com/office/drawing/2014/main" id="{C9E11AC1-5097-414D-92F5-13C7A8C689D8}"/>
              </a:ext>
            </a:extLst>
          </p:cNvPr>
          <p:cNvSpPr txBox="1">
            <a:spLocks/>
          </p:cNvSpPr>
          <p:nvPr/>
        </p:nvSpPr>
        <p:spPr>
          <a:xfrm>
            <a:off x="7073027" y="2423256"/>
            <a:ext cx="839486" cy="50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fish</a:t>
            </a:r>
          </a:p>
        </p:txBody>
      </p:sp>
      <p:pic>
        <p:nvPicPr>
          <p:cNvPr id="15" name="Picture 14" descr="A goldfish in a glass&#10;&#10;Description automatically generated with medium confidence">
            <a:extLst>
              <a:ext uri="{FF2B5EF4-FFF2-40B4-BE49-F238E27FC236}">
                <a16:creationId xmlns:a16="http://schemas.microsoft.com/office/drawing/2014/main" id="{48BECBF0-5A00-40FA-B8AE-F4B2D5BF4A6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966" t="20497" r="28077" b="22221"/>
          <a:stretch/>
        </p:blipFill>
        <p:spPr>
          <a:xfrm>
            <a:off x="6812555" y="960764"/>
            <a:ext cx="1355528" cy="14800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Google Shape;1768;p26">
            <a:extLst>
              <a:ext uri="{FF2B5EF4-FFF2-40B4-BE49-F238E27FC236}">
                <a16:creationId xmlns:a16="http://schemas.microsoft.com/office/drawing/2014/main" id="{D755C0B3-B61D-417F-AA51-18DAD35BB264}"/>
              </a:ext>
            </a:extLst>
          </p:cNvPr>
          <p:cNvSpPr txBox="1">
            <a:spLocks/>
          </p:cNvSpPr>
          <p:nvPr/>
        </p:nvSpPr>
        <p:spPr>
          <a:xfrm>
            <a:off x="5377710" y="2471988"/>
            <a:ext cx="894132" cy="470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rabbit</a:t>
            </a:r>
          </a:p>
        </p:txBody>
      </p:sp>
      <p:pic>
        <p:nvPicPr>
          <p:cNvPr id="17" name="Picture 16" descr="A small bunny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CBB5D97F-6093-4C09-9C09-310B3E9348D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1758" t="22221" r="29693" b="22221"/>
          <a:stretch/>
        </p:blipFill>
        <p:spPr>
          <a:xfrm>
            <a:off x="5169609" y="966519"/>
            <a:ext cx="1355528" cy="15224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 descr="A dog sitting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BF65C140-B9E2-47DC-A084-C86EE55FE7D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5967" t="17460" r="30185" b="15251"/>
          <a:stretch/>
        </p:blipFill>
        <p:spPr>
          <a:xfrm>
            <a:off x="3505200" y="960763"/>
            <a:ext cx="1409242" cy="1528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 descr="An elephant with tusks&#10;&#10;Description automatically generated">
            <a:extLst>
              <a:ext uri="{FF2B5EF4-FFF2-40B4-BE49-F238E27FC236}">
                <a16:creationId xmlns:a16="http://schemas.microsoft.com/office/drawing/2014/main" id="{BB45A118-2EC7-4833-8A05-32BF9265141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2950" t="18866" r="30899" b="18005"/>
          <a:stretch/>
        </p:blipFill>
        <p:spPr>
          <a:xfrm>
            <a:off x="1453348" y="2821760"/>
            <a:ext cx="1333048" cy="1644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2DD31CA-4313-4DF8-8449-5F8DA862707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3168" t="17778" r="32369" b="17098"/>
          <a:stretch/>
        </p:blipFill>
        <p:spPr>
          <a:xfrm>
            <a:off x="3185358" y="2835328"/>
            <a:ext cx="1231855" cy="1644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018D951F-5DD8-4870-B4C0-3E7BA7E650D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4020" t="21951" r="28464" b="18730"/>
          <a:stretch/>
        </p:blipFill>
        <p:spPr>
          <a:xfrm>
            <a:off x="4665059" y="2847260"/>
            <a:ext cx="1445897" cy="1615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A monkey sitting on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996E97F1-E4CD-4B62-B151-D72DE4B6822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643" t="16507" r="23465" b="18367"/>
          <a:stretch/>
        </p:blipFill>
        <p:spPr>
          <a:xfrm>
            <a:off x="6662734" y="2854393"/>
            <a:ext cx="1530580" cy="1534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Google Shape;1768;p26">
            <a:extLst>
              <a:ext uri="{FF2B5EF4-FFF2-40B4-BE49-F238E27FC236}">
                <a16:creationId xmlns:a16="http://schemas.microsoft.com/office/drawing/2014/main" id="{D8403DF2-8FB7-41F9-A269-A2E4B1B32946}"/>
              </a:ext>
            </a:extLst>
          </p:cNvPr>
          <p:cNvSpPr txBox="1">
            <a:spLocks/>
          </p:cNvSpPr>
          <p:nvPr/>
        </p:nvSpPr>
        <p:spPr>
          <a:xfrm>
            <a:off x="1489091" y="4475450"/>
            <a:ext cx="1261562" cy="271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elephant</a:t>
            </a:r>
          </a:p>
        </p:txBody>
      </p:sp>
      <p:sp>
        <p:nvSpPr>
          <p:cNvPr id="24" name="Google Shape;1768;p26">
            <a:extLst>
              <a:ext uri="{FF2B5EF4-FFF2-40B4-BE49-F238E27FC236}">
                <a16:creationId xmlns:a16="http://schemas.microsoft.com/office/drawing/2014/main" id="{3111932C-77D4-4DC9-A83D-985F20BB5362}"/>
              </a:ext>
            </a:extLst>
          </p:cNvPr>
          <p:cNvSpPr txBox="1">
            <a:spLocks/>
          </p:cNvSpPr>
          <p:nvPr/>
        </p:nvSpPr>
        <p:spPr>
          <a:xfrm>
            <a:off x="3241291" y="4543972"/>
            <a:ext cx="972362" cy="271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giraffe</a:t>
            </a:r>
          </a:p>
        </p:txBody>
      </p:sp>
      <p:sp>
        <p:nvSpPr>
          <p:cNvPr id="25" name="Google Shape;1768;p26">
            <a:extLst>
              <a:ext uri="{FF2B5EF4-FFF2-40B4-BE49-F238E27FC236}">
                <a16:creationId xmlns:a16="http://schemas.microsoft.com/office/drawing/2014/main" id="{2C2F2345-D93A-4F23-A850-D1EF20C02C00}"/>
              </a:ext>
            </a:extLst>
          </p:cNvPr>
          <p:cNvSpPr txBox="1">
            <a:spLocks/>
          </p:cNvSpPr>
          <p:nvPr/>
        </p:nvSpPr>
        <p:spPr>
          <a:xfrm>
            <a:off x="4808767" y="4536142"/>
            <a:ext cx="972362" cy="271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lion</a:t>
            </a:r>
          </a:p>
        </p:txBody>
      </p:sp>
      <p:sp>
        <p:nvSpPr>
          <p:cNvPr id="26" name="Google Shape;1768;p26">
            <a:extLst>
              <a:ext uri="{FF2B5EF4-FFF2-40B4-BE49-F238E27FC236}">
                <a16:creationId xmlns:a16="http://schemas.microsoft.com/office/drawing/2014/main" id="{67FA9BC1-2B0A-4073-8123-31FA4F92039B}"/>
              </a:ext>
            </a:extLst>
          </p:cNvPr>
          <p:cNvSpPr txBox="1">
            <a:spLocks/>
          </p:cNvSpPr>
          <p:nvPr/>
        </p:nvSpPr>
        <p:spPr>
          <a:xfrm>
            <a:off x="6408385" y="4519025"/>
            <a:ext cx="1210611" cy="271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Comic Sans"/>
              </a:rPr>
              <a:t>monkey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6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  <p:bldP spid="16" grpId="0"/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157890" y="526375"/>
            <a:ext cx="6789420" cy="1447800"/>
          </a:xfrm>
          <a:prstGeom prst="rect">
            <a:avLst/>
          </a:prstGeom>
        </p:spPr>
        <p:txBody>
          <a:bodyPr lIns="91438" tIns="45719" rIns="91438" bIns="4571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Review Unit </a:t>
            </a:r>
            <a:r>
              <a:rPr lang="en-US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anose="030F0702030302020204" pitchFamily="66" charset="0"/>
              <a:sym typeface="Arial"/>
            </a:endParaRP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My house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7543800" y="1937832"/>
            <a:ext cx="1245677" cy="256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586" y="643375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236690" y="2914492"/>
            <a:ext cx="3203864" cy="22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7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373774" y="517255"/>
            <a:ext cx="1926184" cy="57888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bathroom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67600" y="2983468"/>
            <a:ext cx="1702371" cy="57888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kitchen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92417"/>
            <a:ext cx="1798396" cy="57888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bedroom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442" y="2963942"/>
            <a:ext cx="1638267" cy="105560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living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room</a:t>
            </a:r>
          </a:p>
        </p:txBody>
      </p:sp>
      <p:pic>
        <p:nvPicPr>
          <p:cNvPr id="9218" name="Picture 2" descr="Nhà Bếp, Căn Nhà, Phòng, Đồ Nội Thất, Nội Đị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15" y="2926871"/>
            <a:ext cx="2581968" cy="215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Nội Thất Phòng Ngủ, Thiết Kế Phòng Ngủ Hiện Đạ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300" y="412497"/>
            <a:ext cx="2788293" cy="237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ắm, Bồn Tắm, Phòng Tắm, Chậu Hoa, Rèm Cửa, Đồ Cổ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15" y="412498"/>
            <a:ext cx="2581966" cy="237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Phòng Khách, Thiết Kế Nội Thất, Nội Địa, Trang Chủ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041" y="2926871"/>
            <a:ext cx="2760552" cy="215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9A8D32A-1D4A-4BE6-A6A4-E7BCE9B23FDC}"/>
              </a:ext>
            </a:extLst>
          </p:cNvPr>
          <p:cNvCxnSpPr>
            <a:cxnSpLocks/>
          </p:cNvCxnSpPr>
          <p:nvPr/>
        </p:nvCxnSpPr>
        <p:spPr>
          <a:xfrm flipH="1">
            <a:off x="1219200" y="1593580"/>
            <a:ext cx="1676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Google Shape;332;p28">
            <a:extLst>
              <a:ext uri="{FF2B5EF4-FFF2-40B4-BE49-F238E27FC236}">
                <a16:creationId xmlns:a16="http://schemas.microsoft.com/office/drawing/2014/main" id="{0FC4825A-C8C4-4845-A255-D56D3EB8351E}"/>
              </a:ext>
            </a:extLst>
          </p:cNvPr>
          <p:cNvSpPr txBox="1">
            <a:spLocks/>
          </p:cNvSpPr>
          <p:nvPr/>
        </p:nvSpPr>
        <p:spPr>
          <a:xfrm>
            <a:off x="582483" y="1410165"/>
            <a:ext cx="789117" cy="3691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 panose="030F0702030302020204" pitchFamily="66" charset="0"/>
              </a:rPr>
              <a:t>lamp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9F410F0-0BE5-4584-B8FC-898D256E11B9}"/>
              </a:ext>
            </a:extLst>
          </p:cNvPr>
          <p:cNvCxnSpPr>
            <a:cxnSpLocks/>
          </p:cNvCxnSpPr>
          <p:nvPr/>
        </p:nvCxnSpPr>
        <p:spPr>
          <a:xfrm flipH="1" flipV="1">
            <a:off x="1176868" y="1929987"/>
            <a:ext cx="2209800" cy="1083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Google Shape;332;p28">
            <a:extLst>
              <a:ext uri="{FF2B5EF4-FFF2-40B4-BE49-F238E27FC236}">
                <a16:creationId xmlns:a16="http://schemas.microsoft.com/office/drawing/2014/main" id="{CBC99425-4EEB-4EEB-96A0-631F3532EA7E}"/>
              </a:ext>
            </a:extLst>
          </p:cNvPr>
          <p:cNvSpPr txBox="1">
            <a:spLocks/>
          </p:cNvSpPr>
          <p:nvPr/>
        </p:nvSpPr>
        <p:spPr>
          <a:xfrm>
            <a:off x="684909" y="1745425"/>
            <a:ext cx="789117" cy="3691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 panose="030F0702030302020204" pitchFamily="66" charset="0"/>
              </a:rPr>
              <a:t>bed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EA4D6DB-669F-4EA2-A64E-AB430AC31590}"/>
              </a:ext>
            </a:extLst>
          </p:cNvPr>
          <p:cNvCxnSpPr>
            <a:cxnSpLocks/>
          </p:cNvCxnSpPr>
          <p:nvPr/>
        </p:nvCxnSpPr>
        <p:spPr>
          <a:xfrm flipH="1">
            <a:off x="1222475" y="1984168"/>
            <a:ext cx="2968525" cy="4295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5B925F8-A955-4B90-8534-52F0844AEE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43666" y="1352550"/>
            <a:ext cx="880734" cy="776288"/>
          </a:xfrm>
          <a:prstGeom prst="rect">
            <a:avLst/>
          </a:prstGeom>
        </p:spPr>
      </p:pic>
      <p:sp>
        <p:nvSpPr>
          <p:cNvPr id="23" name="Google Shape;332;p28">
            <a:extLst>
              <a:ext uri="{FF2B5EF4-FFF2-40B4-BE49-F238E27FC236}">
                <a16:creationId xmlns:a16="http://schemas.microsoft.com/office/drawing/2014/main" id="{5F65C4EF-934C-44F9-BFA1-24DA5A43A4CD}"/>
              </a:ext>
            </a:extLst>
          </p:cNvPr>
          <p:cNvSpPr txBox="1">
            <a:spLocks/>
          </p:cNvSpPr>
          <p:nvPr/>
        </p:nvSpPr>
        <p:spPr>
          <a:xfrm>
            <a:off x="132846" y="2250355"/>
            <a:ext cx="1341180" cy="3691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 panose="030F0702030302020204" pitchFamily="66" charset="0"/>
              </a:rPr>
              <a:t>computer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0FC2CC7-B274-40FC-B102-61E04351F3AF}"/>
              </a:ext>
            </a:extLst>
          </p:cNvPr>
          <p:cNvCxnSpPr>
            <a:cxnSpLocks/>
          </p:cNvCxnSpPr>
          <p:nvPr/>
        </p:nvCxnSpPr>
        <p:spPr>
          <a:xfrm flipH="1">
            <a:off x="457200" y="1745425"/>
            <a:ext cx="201506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Google Shape;332;p28">
            <a:extLst>
              <a:ext uri="{FF2B5EF4-FFF2-40B4-BE49-F238E27FC236}">
                <a16:creationId xmlns:a16="http://schemas.microsoft.com/office/drawing/2014/main" id="{4E089CE4-E79E-481E-AC9D-2DB1E67B7FA6}"/>
              </a:ext>
            </a:extLst>
          </p:cNvPr>
          <p:cNvSpPr txBox="1">
            <a:spLocks/>
          </p:cNvSpPr>
          <p:nvPr/>
        </p:nvSpPr>
        <p:spPr>
          <a:xfrm>
            <a:off x="0" y="1568918"/>
            <a:ext cx="624382" cy="3691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 panose="030F0702030302020204" pitchFamily="66" charset="0"/>
              </a:rPr>
              <a:t>toy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BADE537-5159-4554-9F9F-A5E2FB47D1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63"/>
          <a:stretch/>
        </p:blipFill>
        <p:spPr>
          <a:xfrm>
            <a:off x="3487755" y="2984058"/>
            <a:ext cx="996839" cy="577701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B5E44D6-76A7-4686-A71F-94B5360D0519}"/>
              </a:ext>
            </a:extLst>
          </p:cNvPr>
          <p:cNvCxnSpPr>
            <a:cxnSpLocks/>
          </p:cNvCxnSpPr>
          <p:nvPr/>
        </p:nvCxnSpPr>
        <p:spPr>
          <a:xfrm flipH="1">
            <a:off x="1438577" y="3491746"/>
            <a:ext cx="2252843" cy="8143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Google Shape;332;p28">
            <a:extLst>
              <a:ext uri="{FF2B5EF4-FFF2-40B4-BE49-F238E27FC236}">
                <a16:creationId xmlns:a16="http://schemas.microsoft.com/office/drawing/2014/main" id="{EE470BDD-64B4-43DE-9507-7C37836F1280}"/>
              </a:ext>
            </a:extLst>
          </p:cNvPr>
          <p:cNvSpPr txBox="1">
            <a:spLocks/>
          </p:cNvSpPr>
          <p:nvPr/>
        </p:nvSpPr>
        <p:spPr>
          <a:xfrm>
            <a:off x="992152" y="4140912"/>
            <a:ext cx="624382" cy="3691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 panose="030F0702030302020204" pitchFamily="66" charset="0"/>
              </a:rPr>
              <a:t>TV</a:t>
            </a:r>
          </a:p>
        </p:txBody>
      </p:sp>
      <p:sp>
        <p:nvSpPr>
          <p:cNvPr id="34" name="Google Shape;332;p28">
            <a:extLst>
              <a:ext uri="{FF2B5EF4-FFF2-40B4-BE49-F238E27FC236}">
                <a16:creationId xmlns:a16="http://schemas.microsoft.com/office/drawing/2014/main" id="{8E078E5F-8A31-412C-9FF4-B383FFE567E8}"/>
              </a:ext>
            </a:extLst>
          </p:cNvPr>
          <p:cNvSpPr txBox="1">
            <a:spLocks/>
          </p:cNvSpPr>
          <p:nvPr/>
        </p:nvSpPr>
        <p:spPr>
          <a:xfrm>
            <a:off x="2733260" y="22162"/>
            <a:ext cx="3420168" cy="43741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 panose="030F0702030302020204" pitchFamily="66" charset="0"/>
              </a:rPr>
              <a:t>There’s a __ in the (room).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65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3" grpId="0"/>
      <p:bldP spid="28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3C23BE-4D6B-447F-977C-6F2ADD052807}"/>
              </a:ext>
            </a:extLst>
          </p:cNvPr>
          <p:cNvSpPr/>
          <p:nvPr/>
        </p:nvSpPr>
        <p:spPr>
          <a:xfrm>
            <a:off x="450980" y="895350"/>
            <a:ext cx="8648700" cy="2895601"/>
          </a:xfrm>
          <a:prstGeom prst="roundRect">
            <a:avLst/>
          </a:prstGeom>
          <a:solidFill>
            <a:srgbClr val="FFF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F0C2A3A-B60C-4F3B-8806-56848422B8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1" t="20312" r="28797" b="23207"/>
          <a:stretch/>
        </p:blipFill>
        <p:spPr>
          <a:xfrm>
            <a:off x="579016" y="1528929"/>
            <a:ext cx="1154414" cy="11222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15FB76C-C3BD-4D76-BE3B-E83EAC270D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0" t="4196" b="4196"/>
          <a:stretch/>
        </p:blipFill>
        <p:spPr>
          <a:xfrm>
            <a:off x="1670779" y="1049214"/>
            <a:ext cx="1395604" cy="160193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0BABD70-84A1-448E-B3F7-48A23BBC12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0" t="23460" r="21091" b="32432"/>
          <a:stretch/>
        </p:blipFill>
        <p:spPr>
          <a:xfrm>
            <a:off x="2990182" y="1730473"/>
            <a:ext cx="1581818" cy="8721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32233D5-FC7F-4748-A1D5-DE476C6DA5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" b="-880"/>
          <a:stretch/>
        </p:blipFill>
        <p:spPr>
          <a:xfrm>
            <a:off x="4393597" y="1049214"/>
            <a:ext cx="1365356" cy="165551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9AC6107-5DC4-44EB-87A4-ED3F12DE0BA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" t="13267" r="4338" b="8485"/>
          <a:stretch/>
        </p:blipFill>
        <p:spPr>
          <a:xfrm>
            <a:off x="5899213" y="1775659"/>
            <a:ext cx="1301429" cy="826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2FD8521-9115-427D-ADDB-6B3872EE9DD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4" t="15721" r="16766" b="14362"/>
          <a:stretch/>
        </p:blipFill>
        <p:spPr>
          <a:xfrm>
            <a:off x="7394541" y="1575002"/>
            <a:ext cx="1301428" cy="10761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7A0F173-3A14-406D-AA73-5A35ECC74BD3}"/>
              </a:ext>
            </a:extLst>
          </p:cNvPr>
          <p:cNvSpPr txBox="1"/>
          <p:nvPr/>
        </p:nvSpPr>
        <p:spPr>
          <a:xfrm>
            <a:off x="692756" y="2900029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  <a:latin typeface="Comic Sans" panose="030F0702030302020204"/>
                <a:ea typeface="Times New Roman" panose="02020603050405020304" pitchFamily="18" charset="0"/>
              </a:rPr>
              <a:t>ball</a:t>
            </a:r>
            <a:endParaRPr lang="en-US" sz="4500" b="1" dirty="0">
              <a:solidFill>
                <a:srgbClr val="0070C0"/>
              </a:solidFill>
              <a:latin typeface="Comic Sans" panose="030F0702030302020204"/>
              <a:cs typeface="Aharoni" panose="02010803020104030203" pitchFamily="2" charset="-79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097231-9D42-4DAD-AE71-DDDCA4904406}"/>
              </a:ext>
            </a:extLst>
          </p:cNvPr>
          <p:cNvSpPr txBox="1"/>
          <p:nvPr/>
        </p:nvSpPr>
        <p:spPr>
          <a:xfrm>
            <a:off x="1668243" y="2933269"/>
            <a:ext cx="1398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  <a:latin typeface="Comic Sans" panose="030F0702030302020204"/>
                <a:ea typeface="Times New Roman" panose="02020603050405020304" pitchFamily="18" charset="0"/>
              </a:rPr>
              <a:t>birthday</a:t>
            </a:r>
            <a:endParaRPr lang="en-US" sz="4500" b="1" dirty="0">
              <a:solidFill>
                <a:srgbClr val="0070C0"/>
              </a:solidFill>
              <a:latin typeface="Comic Sans" panose="030F0702030302020204"/>
              <a:cs typeface="Aharoni" panose="02010803020104030203" pitchFamily="2" charset="-79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8B2FB5-AA87-43DD-B2D8-8A93A2520168}"/>
              </a:ext>
            </a:extLst>
          </p:cNvPr>
          <p:cNvSpPr txBox="1"/>
          <p:nvPr/>
        </p:nvSpPr>
        <p:spPr>
          <a:xfrm>
            <a:off x="3457124" y="2933268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  <a:latin typeface="Comic Sans" panose="030F0702030302020204"/>
                <a:ea typeface="Times New Roman" panose="02020603050405020304" pitchFamily="18" charset="0"/>
              </a:rPr>
              <a:t>car</a:t>
            </a:r>
            <a:endParaRPr lang="en-US" sz="4500" b="1" dirty="0">
              <a:solidFill>
                <a:srgbClr val="0070C0"/>
              </a:solidFill>
              <a:latin typeface="Comic Sans" panose="030F0702030302020204"/>
              <a:cs typeface="Aharoni" panose="02010803020104030203" pitchFamily="2" charset="-79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D3E3FC-BF52-4464-8888-1C68D36F1098}"/>
              </a:ext>
            </a:extLst>
          </p:cNvPr>
          <p:cNvSpPr txBox="1"/>
          <p:nvPr/>
        </p:nvSpPr>
        <p:spPr>
          <a:xfrm>
            <a:off x="4711431" y="2933267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  <a:latin typeface="Comic Sans" panose="030F0702030302020204"/>
              </a:rPr>
              <a:t>doll</a:t>
            </a:r>
            <a:endParaRPr lang="en-US" sz="4500" b="1" dirty="0">
              <a:solidFill>
                <a:srgbClr val="0070C0"/>
              </a:solidFill>
              <a:latin typeface="Comic Sans" panose="030F0702030302020204"/>
              <a:cs typeface="Aharoni" panose="02010803020104030203" pitchFamily="2" charset="-79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4604A6-26FF-416C-A7D4-41C63949FEF3}"/>
              </a:ext>
            </a:extLst>
          </p:cNvPr>
          <p:cNvSpPr txBox="1"/>
          <p:nvPr/>
        </p:nvSpPr>
        <p:spPr>
          <a:xfrm>
            <a:off x="6019800" y="2933267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  <a:latin typeface="Comic Sans" panose="030F0702030302020204"/>
              </a:rPr>
              <a:t>game</a:t>
            </a:r>
            <a:endParaRPr lang="en-US" sz="4500" b="1" dirty="0">
              <a:solidFill>
                <a:srgbClr val="0070C0"/>
              </a:solidFill>
              <a:latin typeface="Comic Sans" panose="030F0702030302020204"/>
              <a:cs typeface="Aharoni" panose="02010803020104030203" pitchFamily="2" charset="-79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B24A5D-24C8-4C59-AF53-FB79F8D62454}"/>
              </a:ext>
            </a:extLst>
          </p:cNvPr>
          <p:cNvSpPr txBox="1"/>
          <p:nvPr/>
        </p:nvSpPr>
        <p:spPr>
          <a:xfrm>
            <a:off x="7243448" y="2908667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  <a:latin typeface="Comic Sans" panose="030F0702030302020204"/>
              </a:rPr>
              <a:t>teddy bear</a:t>
            </a:r>
            <a:endParaRPr lang="en-US" sz="4500" b="1" dirty="0">
              <a:solidFill>
                <a:srgbClr val="0070C0"/>
              </a:solidFill>
              <a:latin typeface="Comic Sans" panose="030F0702030302020204"/>
              <a:cs typeface="Aharoni" panose="02010803020104030203" pitchFamily="2" charset="-79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4" grpId="0"/>
      <p:bldP spid="36" grpId="0"/>
      <p:bldP spid="38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157890" y="526375"/>
            <a:ext cx="6789420" cy="1447800"/>
          </a:xfrm>
          <a:prstGeom prst="rect">
            <a:avLst/>
          </a:prstGeom>
        </p:spPr>
        <p:txBody>
          <a:bodyPr lIns="91438" tIns="45719" rIns="91438" bIns="4571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Review Unit </a:t>
            </a:r>
            <a:r>
              <a:rPr lang="en-US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5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sym typeface="Arial"/>
            </a:endParaRP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My clothes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7543800" y="1937832"/>
            <a:ext cx="1245677" cy="256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236690" y="2914492"/>
            <a:ext cx="3203864" cy="22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0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332;p28">
            <a:extLst>
              <a:ext uri="{FF2B5EF4-FFF2-40B4-BE49-F238E27FC236}">
                <a16:creationId xmlns:a16="http://schemas.microsoft.com/office/drawing/2014/main" id="{A5B195B5-5301-4998-A325-EF2F6B08CEB6}"/>
              </a:ext>
            </a:extLst>
          </p:cNvPr>
          <p:cNvSpPr txBox="1">
            <a:spLocks/>
          </p:cNvSpPr>
          <p:nvPr/>
        </p:nvSpPr>
        <p:spPr>
          <a:xfrm>
            <a:off x="1550354" y="4248150"/>
            <a:ext cx="6400800" cy="35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There are </a:t>
            </a:r>
            <a:r>
              <a:rPr lang="en-US" sz="2000" b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skirts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 in their uniform. They are </a:t>
            </a:r>
            <a:r>
              <a:rPr lang="en-US" sz="2000" b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blue.</a:t>
            </a:r>
            <a:endParaRPr lang="en-US" sz="2000" b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"/>
            </a:endParaRPr>
          </a:p>
          <a:p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I’ve got (a/an) … My … is/are (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colour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/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adj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).</a:t>
            </a:r>
          </a:p>
          <a:p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You’ve got (a/an) … Your … is/are (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colour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/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adj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).</a:t>
            </a:r>
          </a:p>
          <a:p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They’ve got (a/an) … Their … are (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colour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/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adj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).</a:t>
            </a:r>
          </a:p>
          <a:p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She’s/He’s got (a/an) … 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Her/His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 … is/are (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colour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/</a:t>
            </a:r>
            <a:r>
              <a:rPr lang="en-US" sz="20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adj</a:t>
            </a:r>
            <a:r>
              <a:rPr lang="en-US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).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C1ED2CB-3AA2-4EC6-842C-2028059039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6599" y="917681"/>
            <a:ext cx="2057400" cy="136214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07358BD-F58E-467B-B130-C0DB8ACFDF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711" y="909874"/>
            <a:ext cx="1760072" cy="136995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2A22517-7A95-41FA-BF13-DEBD685F54D8}"/>
              </a:ext>
            </a:extLst>
          </p:cNvPr>
          <p:cNvSpPr txBox="1"/>
          <p:nvPr/>
        </p:nvSpPr>
        <p:spPr>
          <a:xfrm>
            <a:off x="491269" y="2382145"/>
            <a:ext cx="8435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500" b="1" dirty="0">
                <a:solidFill>
                  <a:srgbClr val="0070C0"/>
                </a:solidFill>
                <a:latin typeface="Comic Sans"/>
              </a:rPr>
              <a:t>coat</a:t>
            </a:r>
            <a:endParaRPr lang="en-US" sz="2500" b="1" dirty="0">
              <a:solidFill>
                <a:srgbClr val="0070C0"/>
              </a:solidFill>
              <a:latin typeface="Comic Sans"/>
              <a:cs typeface="Aharoni" panose="02010803020104030203" pitchFamily="2" charset="-79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301F9E-5D12-4FE3-8717-A5BB80280587}"/>
              </a:ext>
            </a:extLst>
          </p:cNvPr>
          <p:cNvSpPr txBox="1"/>
          <p:nvPr/>
        </p:nvSpPr>
        <p:spPr>
          <a:xfrm>
            <a:off x="2244378" y="2432364"/>
            <a:ext cx="86273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500" b="1" dirty="0">
                <a:solidFill>
                  <a:srgbClr val="0070C0"/>
                </a:solidFill>
                <a:latin typeface="Comic Sans"/>
                <a:ea typeface="Times New Roman" panose="02020603050405020304" pitchFamily="18" charset="0"/>
              </a:rPr>
              <a:t>skirt</a:t>
            </a:r>
            <a:endParaRPr lang="en-US" sz="2500" b="1" dirty="0">
              <a:solidFill>
                <a:srgbClr val="0070C0"/>
              </a:solidFill>
              <a:latin typeface="Comic Sans"/>
              <a:cs typeface="Aharoni" panose="02010803020104030203" pitchFamily="2" charset="-79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C9C57A-3733-45BF-AE72-B389E55AEDB9}"/>
              </a:ext>
            </a:extLst>
          </p:cNvPr>
          <p:cNvSpPr txBox="1"/>
          <p:nvPr/>
        </p:nvSpPr>
        <p:spPr>
          <a:xfrm>
            <a:off x="4163016" y="2432364"/>
            <a:ext cx="6655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500" b="1" dirty="0">
                <a:solidFill>
                  <a:srgbClr val="0070C0"/>
                </a:solidFill>
                <a:latin typeface="Comic Sans"/>
              </a:rPr>
              <a:t>hat</a:t>
            </a:r>
            <a:endParaRPr lang="en-US" sz="2500" b="1" dirty="0">
              <a:solidFill>
                <a:srgbClr val="0070C0"/>
              </a:solidFill>
              <a:latin typeface="Comic Sans"/>
              <a:cs typeface="Aharoni" panose="02010803020104030203" pitchFamily="2" charset="-79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7FE0A1-396B-488F-8A2F-F6F59919AF25}"/>
              </a:ext>
            </a:extLst>
          </p:cNvPr>
          <p:cNvSpPr txBox="1"/>
          <p:nvPr/>
        </p:nvSpPr>
        <p:spPr>
          <a:xfrm>
            <a:off x="5884484" y="2453558"/>
            <a:ext cx="10390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500" b="1" dirty="0">
                <a:solidFill>
                  <a:srgbClr val="0070C0"/>
                </a:solidFill>
                <a:latin typeface="Comic Sans"/>
              </a:rPr>
              <a:t>dress</a:t>
            </a:r>
            <a:endParaRPr lang="en-US" sz="2500" b="1" dirty="0">
              <a:solidFill>
                <a:srgbClr val="0070C0"/>
              </a:solidFill>
              <a:latin typeface="Comic Sans"/>
              <a:cs typeface="Aharoni" panose="02010803020104030203" pitchFamily="2" charset="-79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027F8D-48BB-4CD1-8ADA-77FAB2D369E1}"/>
              </a:ext>
            </a:extLst>
          </p:cNvPr>
          <p:cNvSpPr txBox="1"/>
          <p:nvPr/>
        </p:nvSpPr>
        <p:spPr>
          <a:xfrm>
            <a:off x="7627188" y="2453558"/>
            <a:ext cx="11656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500" b="1" dirty="0">
                <a:solidFill>
                  <a:srgbClr val="0070C0"/>
                </a:solidFill>
                <a:latin typeface="Comic Sans"/>
              </a:rPr>
              <a:t>T-shirt</a:t>
            </a:r>
            <a:endParaRPr lang="en-US" sz="2500" b="1" dirty="0">
              <a:solidFill>
                <a:srgbClr val="0070C0"/>
              </a:solidFill>
              <a:latin typeface="Comic Sans"/>
              <a:cs typeface="Aharoni" panose="02010803020104030203" pitchFamily="2" charset="-79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B25DA3C-F211-4AAB-9299-63A14FA170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783" y="909874"/>
            <a:ext cx="1793020" cy="136995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F615C04-D01D-4A51-A254-2D690520EE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803" y="909873"/>
            <a:ext cx="1769742" cy="136995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69A6E3A-7092-458F-A8FC-BC89246C60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9" y="917682"/>
            <a:ext cx="1765382" cy="136995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2514600" y="57150"/>
            <a:ext cx="3962400" cy="46166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Myriad Pro"/>
              </a:rPr>
              <a:t>My clothes</a:t>
            </a:r>
            <a:endParaRPr lang="en-US" sz="2400" b="1" dirty="0">
              <a:solidFill>
                <a:srgbClr val="FF0000"/>
              </a:solidFill>
              <a:latin typeface="Myriad Pro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6194" y="93072"/>
            <a:ext cx="958350" cy="57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8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30" grpId="0"/>
      <p:bldP spid="31" grpId="0"/>
      <p:bldP spid="32" grpId="0"/>
      <p:bldP spid="33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332;p28">
            <a:extLst>
              <a:ext uri="{FF2B5EF4-FFF2-40B4-BE49-F238E27FC236}">
                <a16:creationId xmlns:a16="http://schemas.microsoft.com/office/drawing/2014/main" id="{A5B195B5-5301-4998-A325-EF2F6B08CEB6}"/>
              </a:ext>
            </a:extLst>
          </p:cNvPr>
          <p:cNvSpPr txBox="1">
            <a:spLocks/>
          </p:cNvSpPr>
          <p:nvPr/>
        </p:nvSpPr>
        <p:spPr>
          <a:xfrm>
            <a:off x="1550354" y="4248150"/>
            <a:ext cx="6400800" cy="35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Pangolin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There are 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skirts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 in their uniform. They are </a:t>
            </a:r>
            <a:r>
              <a:rPr kumimoji="0" lang="en-US" sz="2000" b="0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blue.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mic Sans"/>
              <a:sym typeface="Pangolin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Pangolin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I’ve got (a/an) … My … is/are (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colour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/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adj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).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Pangolin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You’ve got (a/an) … Your … is/are (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colour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/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adj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).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Pangolin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They’ve got (a/an) … Their … are (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colour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/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adj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).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Pangolin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She’s/He’s got (a/an) … 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Her/His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 … is/are (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colour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/</a:t>
            </a:r>
            <a:r>
              <a:rPr kumimoji="0" lang="en-US" sz="2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adj</a:t>
            </a: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mic Sans"/>
                <a:sym typeface="Pangolin"/>
              </a:rPr>
              <a:t>).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A22517-7A95-41FA-BF13-DEBD685F54D8}"/>
              </a:ext>
            </a:extLst>
          </p:cNvPr>
          <p:cNvSpPr txBox="1"/>
          <p:nvPr/>
        </p:nvSpPr>
        <p:spPr>
          <a:xfrm>
            <a:off x="491269" y="2382145"/>
            <a:ext cx="10567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"/>
                <a:ea typeface="+mn-ea"/>
                <a:cs typeface="Aharoni" panose="02010803020104030203" pitchFamily="2" charset="-79"/>
              </a:rPr>
              <a:t>boots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"/>
              <a:ea typeface="+mn-ea"/>
              <a:cs typeface="Aharoni" panose="02010803020104030203" pitchFamily="2" charset="-79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301F9E-5D12-4FE3-8717-A5BB80280587}"/>
              </a:ext>
            </a:extLst>
          </p:cNvPr>
          <p:cNvSpPr txBox="1"/>
          <p:nvPr/>
        </p:nvSpPr>
        <p:spPr>
          <a:xfrm>
            <a:off x="2244378" y="2432364"/>
            <a:ext cx="110959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"/>
                <a:ea typeface="Times New Roman" panose="02020603050405020304" pitchFamily="18" charset="0"/>
                <a:cs typeface="+mn-cs"/>
              </a:rPr>
              <a:t>shoes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"/>
              <a:ea typeface="+mn-ea"/>
              <a:cs typeface="Aharoni" panose="02010803020104030203" pitchFamily="2" charset="-79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C9C57A-3733-45BF-AE72-B389E55AEDB9}"/>
              </a:ext>
            </a:extLst>
          </p:cNvPr>
          <p:cNvSpPr txBox="1"/>
          <p:nvPr/>
        </p:nvSpPr>
        <p:spPr>
          <a:xfrm>
            <a:off x="3845446" y="2423622"/>
            <a:ext cx="146706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 smtClean="0">
                <a:solidFill>
                  <a:srgbClr val="0070C0"/>
                </a:solidFill>
                <a:latin typeface="Comic Sans"/>
                <a:cs typeface="Aharoni" panose="02010803020104030203" pitchFamily="2" charset="-79"/>
              </a:rPr>
              <a:t>trousers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"/>
              <a:ea typeface="+mn-ea"/>
              <a:cs typeface="Aharoni" panose="02010803020104030203" pitchFamily="2" charset="-79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7FE0A1-396B-488F-8A2F-F6F59919AF25}"/>
              </a:ext>
            </a:extLst>
          </p:cNvPr>
          <p:cNvSpPr txBox="1"/>
          <p:nvPr/>
        </p:nvSpPr>
        <p:spPr>
          <a:xfrm>
            <a:off x="5692462" y="2382145"/>
            <a:ext cx="1091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500" b="1" dirty="0" smtClean="0">
                <a:solidFill>
                  <a:srgbClr val="0070C0"/>
                </a:solidFill>
                <a:latin typeface="Comic Sans"/>
              </a:rPr>
              <a:t>sock</a:t>
            </a:r>
            <a:r>
              <a:rPr kumimoji="0" lang="en-A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"/>
                <a:ea typeface="+mn-ea"/>
                <a:cs typeface="+mn-cs"/>
              </a:rPr>
              <a:t>s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"/>
              <a:ea typeface="+mn-ea"/>
              <a:cs typeface="Aharoni" panose="02010803020104030203" pitchFamily="2" charset="-79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027F8D-48BB-4CD1-8ADA-77FAB2D369E1}"/>
              </a:ext>
            </a:extLst>
          </p:cNvPr>
          <p:cNvSpPr txBox="1"/>
          <p:nvPr/>
        </p:nvSpPr>
        <p:spPr>
          <a:xfrm>
            <a:off x="7564675" y="2404760"/>
            <a:ext cx="102303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 smtClean="0">
                <a:solidFill>
                  <a:srgbClr val="0070C0"/>
                </a:solidFill>
                <a:latin typeface="Comic Sans"/>
                <a:cs typeface="Aharoni" panose="02010803020104030203" pitchFamily="2" charset="-79"/>
              </a:rPr>
              <a:t>warm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"/>
              <a:ea typeface="+mn-ea"/>
              <a:cs typeface="Aharoni" panose="02010803020104030203" pitchFamily="2" charset="-79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514600" y="57150"/>
            <a:ext cx="3962400" cy="46166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+mn-ea"/>
                <a:cs typeface="+mn-cs"/>
              </a:rPr>
              <a:t>My clothes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yriad Pro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6194" y="93072"/>
            <a:ext cx="958350" cy="5797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BA86DA-5985-43D7-8AC7-D50E493DC2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9" y="909873"/>
            <a:ext cx="1742640" cy="13621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82673B1-7CF4-40F1-B14C-48089319AF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86038" y="903051"/>
            <a:ext cx="1769744" cy="13689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247090-6E9B-4780-8088-312F263397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73209" y="891224"/>
            <a:ext cx="1775593" cy="13807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01598A0-DD0D-414A-A501-0A03067AFF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8800" y="917681"/>
            <a:ext cx="1737798" cy="135433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67ED1CC-1DD3-4AE9-8C26-D3935C2529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598" y="903051"/>
            <a:ext cx="1981202" cy="136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1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30" grpId="0"/>
      <p:bldP spid="31" grpId="0"/>
      <p:bldP spid="32" grpId="0"/>
      <p:bldP spid="33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7543800" y="1937832"/>
            <a:ext cx="1245677" cy="256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236690" y="2914492"/>
            <a:ext cx="3203864" cy="22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766F5D-96DE-450E-ABEA-AF3EFF8C97E9}"/>
              </a:ext>
            </a:extLst>
          </p:cNvPr>
          <p:cNvSpPr txBox="1"/>
          <p:nvPr/>
        </p:nvSpPr>
        <p:spPr>
          <a:xfrm>
            <a:off x="1306120" y="585337"/>
            <a:ext cx="2598784" cy="40010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EXTRA ACTIVITY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CB1B5AA-A4EE-4FAA-A0AC-5DA84097EF19}"/>
              </a:ext>
            </a:extLst>
          </p:cNvPr>
          <p:cNvSpPr txBox="1">
            <a:spLocks/>
          </p:cNvSpPr>
          <p:nvPr/>
        </p:nvSpPr>
        <p:spPr>
          <a:xfrm>
            <a:off x="1821180" y="590550"/>
            <a:ext cx="6789420" cy="2143250"/>
          </a:xfrm>
          <a:prstGeom prst="rect">
            <a:avLst/>
          </a:prstGeom>
        </p:spPr>
        <p:txBody>
          <a:bodyPr lIns="91438" tIns="45719" rIns="91438" bIns="4571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GAME PASS THE BAG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4" name="Bài hát game pass the bag">
            <a:hlinkClick r:id="" action="ppaction://media"/>
            <a:extLst>
              <a:ext uri="{FF2B5EF4-FFF2-40B4-BE49-F238E27FC236}">
                <a16:creationId xmlns:a16="http://schemas.microsoft.com/office/drawing/2014/main" id="{8DA641E1-258B-45D7-83AF-32B02B78AA2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71600" y="971550"/>
            <a:ext cx="6096000" cy="3429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7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" y="153884"/>
            <a:ext cx="1842167" cy="40010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1. WARM UP</a:t>
            </a:r>
          </a:p>
        </p:txBody>
      </p:sp>
      <p:pic>
        <p:nvPicPr>
          <p:cNvPr id="5" name="Bài hát warm up. A tooty ta">
            <a:hlinkClick r:id="" action="ppaction://media"/>
            <a:extLst>
              <a:ext uri="{FF2B5EF4-FFF2-40B4-BE49-F238E27FC236}">
                <a16:creationId xmlns:a16="http://schemas.microsoft.com/office/drawing/2014/main" id="{8CD92FC0-6ED9-44D0-A9C5-6A4D6611FFA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5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48405" y="731792"/>
            <a:ext cx="6163733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4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8" y="2791773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14">
              <a:spcBef>
                <a:spcPct val="50000"/>
              </a:spcBef>
              <a:defRPr/>
            </a:pPr>
            <a:r>
              <a:rPr lang="en-US" altLang="zh-CN" sz="525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Good bye.</a:t>
            </a:r>
          </a:p>
          <a:p>
            <a:pPr algn="ctr" defTabSz="814414">
              <a:spcBef>
                <a:spcPct val="50000"/>
              </a:spcBef>
              <a:defRPr/>
            </a:pPr>
            <a:r>
              <a:rPr lang="en-US" altLang="zh-CN" sz="525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See you again!</a:t>
            </a:r>
            <a:endParaRPr lang="zh-CN" altLang="en-US" sz="525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1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615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045844" y="1205273"/>
            <a:ext cx="6789420" cy="1447800"/>
          </a:xfrm>
          <a:prstGeom prst="rect">
            <a:avLst/>
          </a:prstGeom>
        </p:spPr>
        <p:txBody>
          <a:bodyPr lIns="91438" tIns="45719" rIns="91438" bIns="4571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Review Unit 0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7543800" y="1937832"/>
            <a:ext cx="1245677" cy="256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586" y="643375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236690" y="2914492"/>
            <a:ext cx="3203864" cy="22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9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9"/>
            <a:ext cx="1173108" cy="562483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7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4600" y="64087"/>
            <a:ext cx="3962400" cy="46166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"/>
              </a:rPr>
              <a:t>Classroom instructions</a:t>
            </a:r>
            <a:endParaRPr lang="en-US" sz="2400" b="1" dirty="0">
              <a:solidFill>
                <a:srgbClr val="FF0000"/>
              </a:solidFill>
              <a:latin typeface="Comic Sa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F8D8B3-C23C-4526-A68B-4A0E70C4FA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6966" y="697982"/>
            <a:ext cx="1805834" cy="1076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D2FAD8-6E0A-4995-A101-7CB51D5660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3624" y="1811924"/>
            <a:ext cx="1032518" cy="3095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EB88DA-DF01-42BC-BACD-9C7B7F7FF1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1750" y="2257425"/>
            <a:ext cx="1796267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E4F405-AAFC-478D-942B-1178933869C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8972" b="20421"/>
          <a:stretch/>
        </p:blipFill>
        <p:spPr>
          <a:xfrm>
            <a:off x="1939234" y="3409950"/>
            <a:ext cx="1021298" cy="228600"/>
          </a:xfrm>
          <a:prstGeom prst="rect">
            <a:avLst/>
          </a:prstGeom>
          <a:noFill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1E54404-37DF-4DF4-B919-19A3ED7693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43090" y="697983"/>
            <a:ext cx="1778951" cy="10635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BBBC7F-4B89-4D37-9DA5-55A9BEB2FB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83544" y="1811924"/>
            <a:ext cx="1698042" cy="2728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C4E58E-D5D7-4B8F-AF20-C7B721A751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34432" y="2237799"/>
            <a:ext cx="1796267" cy="10715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9247AC-76BC-4CFC-9502-EC51BDF521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77747" y="3418772"/>
            <a:ext cx="909637" cy="2197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134AB7-EF2F-4015-B47A-2C203F44540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32688" y="710727"/>
            <a:ext cx="1772633" cy="10635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74B548B-AB08-43D2-8615-968163223AE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02745" y="1786526"/>
            <a:ext cx="1032519" cy="2786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87F444-1202-4962-A6FC-9A62387399A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27544" y="2223901"/>
            <a:ext cx="1782921" cy="10715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BA4889-04CA-4FCE-82E4-CBFF5578FCC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77988" y="3413789"/>
            <a:ext cx="682033" cy="22476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7FD9F23-4001-4A24-931C-91CE35CCCDA9}"/>
              </a:ext>
            </a:extLst>
          </p:cNvPr>
          <p:cNvSpPr txBox="1"/>
          <p:nvPr/>
        </p:nvSpPr>
        <p:spPr>
          <a:xfrm>
            <a:off x="2287333" y="3809823"/>
            <a:ext cx="5017987" cy="12003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Comic Sans"/>
              </a:rPr>
              <a:t>    1. </a:t>
            </a:r>
            <a:r>
              <a:rPr lang="en-US" sz="2400" b="1" dirty="0">
                <a:solidFill>
                  <a:srgbClr val="FF0000"/>
                </a:solidFill>
                <a:latin typeface="Comic Sans"/>
              </a:rPr>
              <a:t>Stand up!</a:t>
            </a:r>
          </a:p>
          <a:p>
            <a:r>
              <a:rPr lang="en-US" sz="2400" b="1" dirty="0">
                <a:solidFill>
                  <a:srgbClr val="FF0000"/>
                </a:solidFill>
                <a:latin typeface="Comic Sans"/>
              </a:rPr>
              <a:t>    </a:t>
            </a:r>
            <a:r>
              <a:rPr lang="en-US" sz="2400" b="1" dirty="0">
                <a:solidFill>
                  <a:schemeClr val="tx1"/>
                </a:solidFill>
                <a:latin typeface="Comic Sans"/>
              </a:rPr>
              <a:t>2.</a:t>
            </a:r>
            <a:r>
              <a:rPr lang="en-US" sz="2400" b="1" dirty="0">
                <a:solidFill>
                  <a:srgbClr val="FF0000"/>
                </a:solidFill>
                <a:latin typeface="Comic Sans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omic Sans"/>
              </a:rPr>
              <a:t>May I </a:t>
            </a:r>
            <a:r>
              <a:rPr lang="en-US" sz="2400" b="1" dirty="0">
                <a:solidFill>
                  <a:srgbClr val="FF0000"/>
                </a:solidFill>
                <a:latin typeface="Comic Sans"/>
              </a:rPr>
              <a:t>…</a:t>
            </a:r>
            <a:r>
              <a:rPr lang="en-US" sz="2400" b="1" dirty="0">
                <a:solidFill>
                  <a:schemeClr val="tx1"/>
                </a:solidFill>
                <a:latin typeface="Comic Sans"/>
              </a:rPr>
              <a:t>?</a:t>
            </a:r>
          </a:p>
          <a:p>
            <a:r>
              <a:rPr lang="en-US" sz="2400" b="1" dirty="0">
                <a:solidFill>
                  <a:srgbClr val="FF0000"/>
                </a:solidFill>
                <a:latin typeface="Comic Sans"/>
              </a:rPr>
              <a:t>    </a:t>
            </a:r>
            <a:r>
              <a:rPr lang="en-US" sz="2400" b="1" dirty="0" smtClean="0">
                <a:solidFill>
                  <a:srgbClr val="FF0000"/>
                </a:solidFill>
                <a:latin typeface="Comic Sans"/>
              </a:rPr>
              <a:t>     Yes</a:t>
            </a:r>
            <a:r>
              <a:rPr lang="en-US" sz="2400" b="1" dirty="0">
                <a:solidFill>
                  <a:srgbClr val="FF0000"/>
                </a:solidFill>
                <a:latin typeface="Comic Sans"/>
              </a:rPr>
              <a:t>. You can./No, you can’t.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4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9"/>
            <a:ext cx="1173108" cy="562483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A919D5-73E1-4F43-8DBC-02CA2EC1D9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524000" y="919624"/>
            <a:ext cx="1747626" cy="1042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8F2B41-A7F0-41B2-A2D7-7B1115044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7400" y="2017878"/>
            <a:ext cx="762000" cy="4776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B24566-9F87-4C69-A487-F044C28FAD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0" y="2583323"/>
            <a:ext cx="1690907" cy="10091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A7FE07-9638-425E-9F3B-4E00248559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3039" y="3675478"/>
            <a:ext cx="889548" cy="4616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0A5A863-6856-4BEB-A3BC-0752651BBD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0033" y="917507"/>
            <a:ext cx="1751534" cy="10425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7A087C2-9268-4425-8FE9-169D276651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5750" y="2025882"/>
            <a:ext cx="1093450" cy="45067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799FBD5-908C-4E36-BB46-60F6B3AE61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68790" y="2571751"/>
            <a:ext cx="1702777" cy="10425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C6A64B2-A3BF-492D-9198-FFFAB981F2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62400" y="3714750"/>
            <a:ext cx="1102679" cy="4058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AD0A4FE-2820-4E33-A247-D3F5227C17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96174" y="895350"/>
            <a:ext cx="1747626" cy="10439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11A64B2-FA6D-4372-8605-EACDB655102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62483" y="1992806"/>
            <a:ext cx="1038225" cy="4180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B799C9F-AABC-4DFA-8D97-006F80E015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08426" y="2563680"/>
            <a:ext cx="1747626" cy="102876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B8F1F03-9C8D-47AB-AF69-5FB4BF6B2D1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43757" y="3647845"/>
            <a:ext cx="1313775" cy="43080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1655799-113C-45C9-8316-88F90025AF09}"/>
              </a:ext>
            </a:extLst>
          </p:cNvPr>
          <p:cNvSpPr txBox="1"/>
          <p:nvPr/>
        </p:nvSpPr>
        <p:spPr>
          <a:xfrm>
            <a:off x="2514600" y="34724"/>
            <a:ext cx="4343400" cy="769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Myriad Pro"/>
              </a:rPr>
              <a:t>    </a:t>
            </a:r>
            <a:r>
              <a:rPr lang="en-US" sz="2200" b="1" dirty="0">
                <a:solidFill>
                  <a:schemeClr val="tx1"/>
                </a:solidFill>
                <a:latin typeface="Comic Sans"/>
              </a:rPr>
              <a:t>What </a:t>
            </a:r>
            <a:r>
              <a:rPr lang="en-US" sz="2200" b="1" dirty="0" err="1">
                <a:solidFill>
                  <a:schemeClr val="tx1"/>
                </a:solidFill>
                <a:latin typeface="Comic Sans"/>
              </a:rPr>
              <a:t>colour</a:t>
            </a:r>
            <a:r>
              <a:rPr lang="en-US" sz="2200" b="1" dirty="0">
                <a:solidFill>
                  <a:schemeClr val="tx1"/>
                </a:solidFill>
                <a:latin typeface="Comic Sans"/>
              </a:rPr>
              <a:t> is it?</a:t>
            </a:r>
          </a:p>
          <a:p>
            <a:r>
              <a:rPr lang="en-US" sz="2200" b="1" dirty="0">
                <a:solidFill>
                  <a:schemeClr val="tx1"/>
                </a:solidFill>
                <a:latin typeface="Comic Sans"/>
              </a:rPr>
              <a:t>    It’s ...</a:t>
            </a:r>
            <a:endParaRPr lang="en-US" sz="2200" b="1" dirty="0">
              <a:solidFill>
                <a:srgbClr val="FF0000"/>
              </a:solidFill>
              <a:latin typeface="Comic San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3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99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157890" y="526375"/>
            <a:ext cx="6789420" cy="1447800"/>
          </a:xfrm>
          <a:prstGeom prst="rect">
            <a:avLst/>
          </a:prstGeom>
        </p:spPr>
        <p:txBody>
          <a:bodyPr lIns="91438" tIns="45719" rIns="91438" bIns="4571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Review Unit 1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family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7543800" y="1937832"/>
            <a:ext cx="1245677" cy="256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236690" y="2914492"/>
            <a:ext cx="3203864" cy="22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8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1682" y="10257"/>
            <a:ext cx="1056918" cy="5624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829769-171B-4CDF-B2A2-AEAF7EE5EC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8" t="43834" r="56963" b="24207"/>
          <a:stretch/>
        </p:blipFill>
        <p:spPr>
          <a:xfrm>
            <a:off x="1145177" y="1988444"/>
            <a:ext cx="1170712" cy="13117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5FB959-A62C-44C8-94F3-A682131AE3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572" y="1988444"/>
            <a:ext cx="1119958" cy="13117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4328D3-C101-45A1-B147-4D3FFCD2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935" y="2000686"/>
            <a:ext cx="1150641" cy="13117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4BC0AB-B78D-4D19-ACFA-D4CFB5ECD0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989" y="2000686"/>
            <a:ext cx="1150641" cy="13117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311477-ECB1-4384-A818-6B6664147A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431" y="2000686"/>
            <a:ext cx="1093110" cy="1311733"/>
          </a:xfrm>
          <a:prstGeom prst="rect">
            <a:avLst/>
          </a:prstGeom>
        </p:spPr>
      </p:pic>
      <p:pic>
        <p:nvPicPr>
          <p:cNvPr id="13" name="Notebook">
            <a:extLst>
              <a:ext uri="{FF2B5EF4-FFF2-40B4-BE49-F238E27FC236}">
                <a16:creationId xmlns:a16="http://schemas.microsoft.com/office/drawing/2014/main" id="{27B56368-7864-4810-B9AD-AFC72DB256C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4" r="16419" b="2296"/>
          <a:stretch/>
        </p:blipFill>
        <p:spPr>
          <a:xfrm>
            <a:off x="1143000" y="555051"/>
            <a:ext cx="1486886" cy="978200"/>
          </a:xfrm>
          <a:prstGeom prst="rect">
            <a:avLst/>
          </a:prstGeom>
        </p:spPr>
      </p:pic>
      <p:pic>
        <p:nvPicPr>
          <p:cNvPr id="14" name="Notebook">
            <a:extLst>
              <a:ext uri="{FF2B5EF4-FFF2-40B4-BE49-F238E27FC236}">
                <a16:creationId xmlns:a16="http://schemas.microsoft.com/office/drawing/2014/main" id="{8665B2AB-CD2D-42E5-BE24-3DC9F61C1A7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761" y="555051"/>
            <a:ext cx="1346422" cy="978200"/>
          </a:xfrm>
          <a:prstGeom prst="rect">
            <a:avLst/>
          </a:prstGeom>
        </p:spPr>
      </p:pic>
      <p:pic>
        <p:nvPicPr>
          <p:cNvPr id="15" name="Notebook">
            <a:extLst>
              <a:ext uri="{FF2B5EF4-FFF2-40B4-BE49-F238E27FC236}">
                <a16:creationId xmlns:a16="http://schemas.microsoft.com/office/drawing/2014/main" id="{265E53D1-ED66-4FA8-A3D9-F4A177698E6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1"/>
          <a:stretch/>
        </p:blipFill>
        <p:spPr>
          <a:xfrm>
            <a:off x="5195280" y="572740"/>
            <a:ext cx="1205520" cy="954778"/>
          </a:xfrm>
          <a:prstGeom prst="rect">
            <a:avLst/>
          </a:prstGeom>
        </p:spPr>
      </p:pic>
      <p:pic>
        <p:nvPicPr>
          <p:cNvPr id="16" name="Notebook">
            <a:extLst>
              <a:ext uri="{FF2B5EF4-FFF2-40B4-BE49-F238E27FC236}">
                <a16:creationId xmlns:a16="http://schemas.microsoft.com/office/drawing/2014/main" id="{809E4EFB-F0D9-4E06-88B3-CC875F408F1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5" t="7815" r="13536"/>
          <a:stretch/>
        </p:blipFill>
        <p:spPr>
          <a:xfrm>
            <a:off x="6552766" y="576136"/>
            <a:ext cx="1356950" cy="957115"/>
          </a:xfrm>
          <a:prstGeom prst="rect">
            <a:avLst/>
          </a:prstGeom>
        </p:spPr>
      </p:pic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FDD04796-6188-4F43-8525-27E1410C8382}"/>
              </a:ext>
            </a:extLst>
          </p:cNvPr>
          <p:cNvSpPr/>
          <p:nvPr/>
        </p:nvSpPr>
        <p:spPr>
          <a:xfrm>
            <a:off x="1290309" y="1633789"/>
            <a:ext cx="1131815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mum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AA42AD43-A309-4B17-A4CD-48AAC0CBDD32}"/>
              </a:ext>
            </a:extLst>
          </p:cNvPr>
          <p:cNvSpPr/>
          <p:nvPr/>
        </p:nvSpPr>
        <p:spPr>
          <a:xfrm>
            <a:off x="2928476" y="1635970"/>
            <a:ext cx="1110124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dad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19" name="Rounded Rectangle 3">
            <a:extLst>
              <a:ext uri="{FF2B5EF4-FFF2-40B4-BE49-F238E27FC236}">
                <a16:creationId xmlns:a16="http://schemas.microsoft.com/office/drawing/2014/main" id="{DA27DEEF-863B-4865-9712-635BAB66F650}"/>
              </a:ext>
            </a:extLst>
          </p:cNvPr>
          <p:cNvSpPr/>
          <p:nvPr/>
        </p:nvSpPr>
        <p:spPr>
          <a:xfrm>
            <a:off x="5272855" y="1633789"/>
            <a:ext cx="1093109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brother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0" name="Rounded Rectangle 3">
            <a:extLst>
              <a:ext uri="{FF2B5EF4-FFF2-40B4-BE49-F238E27FC236}">
                <a16:creationId xmlns:a16="http://schemas.microsoft.com/office/drawing/2014/main" id="{F1938D2E-7C6D-4131-B5B9-147868FF10B1}"/>
              </a:ext>
            </a:extLst>
          </p:cNvPr>
          <p:cNvSpPr/>
          <p:nvPr/>
        </p:nvSpPr>
        <p:spPr>
          <a:xfrm>
            <a:off x="6679291" y="1637054"/>
            <a:ext cx="1093109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sister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C4A6DC28-4DF5-4B6C-A3DD-264A17DA8F53}"/>
              </a:ext>
            </a:extLst>
          </p:cNvPr>
          <p:cNvSpPr/>
          <p:nvPr/>
        </p:nvSpPr>
        <p:spPr>
          <a:xfrm>
            <a:off x="1172553" y="3351929"/>
            <a:ext cx="1131815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aunt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C79390E6-26D9-4D0E-B219-E16F0A01CAFF}"/>
              </a:ext>
            </a:extLst>
          </p:cNvPr>
          <p:cNvSpPr/>
          <p:nvPr/>
        </p:nvSpPr>
        <p:spPr>
          <a:xfrm>
            <a:off x="2598426" y="3355194"/>
            <a:ext cx="1110124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cousin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3" name="Rounded Rectangle 3">
            <a:extLst>
              <a:ext uri="{FF2B5EF4-FFF2-40B4-BE49-F238E27FC236}">
                <a16:creationId xmlns:a16="http://schemas.microsoft.com/office/drawing/2014/main" id="{FDE72BDF-407E-4A40-92C0-4A0C61EC27F0}"/>
              </a:ext>
            </a:extLst>
          </p:cNvPr>
          <p:cNvSpPr/>
          <p:nvPr/>
        </p:nvSpPr>
        <p:spPr>
          <a:xfrm>
            <a:off x="4072916" y="3339687"/>
            <a:ext cx="1261084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grandma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4" name="Rounded Rectangle 3">
            <a:extLst>
              <a:ext uri="{FF2B5EF4-FFF2-40B4-BE49-F238E27FC236}">
                <a16:creationId xmlns:a16="http://schemas.microsoft.com/office/drawing/2014/main" id="{F1334417-1349-47E4-9770-443D0FB5FD41}"/>
              </a:ext>
            </a:extLst>
          </p:cNvPr>
          <p:cNvSpPr/>
          <p:nvPr/>
        </p:nvSpPr>
        <p:spPr>
          <a:xfrm>
            <a:off x="5694013" y="3351929"/>
            <a:ext cx="1231236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grandpa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C9D03B61-D226-4BDC-95EC-0E9B626C434F}"/>
              </a:ext>
            </a:extLst>
          </p:cNvPr>
          <p:cNvSpPr/>
          <p:nvPr/>
        </p:nvSpPr>
        <p:spPr>
          <a:xfrm>
            <a:off x="7124304" y="3356019"/>
            <a:ext cx="1093109" cy="3428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uncle</a:t>
            </a:r>
            <a:endParaRPr lang="vi-VN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7D6A8D-D471-4B7E-B32E-653E9351412F}"/>
              </a:ext>
            </a:extLst>
          </p:cNvPr>
          <p:cNvSpPr txBox="1"/>
          <p:nvPr/>
        </p:nvSpPr>
        <p:spPr>
          <a:xfrm>
            <a:off x="2737609" y="3779854"/>
            <a:ext cx="4326822" cy="11695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omic Sans"/>
              </a:rPr>
              <a:t>-    Look at my </a:t>
            </a:r>
            <a:r>
              <a:rPr lang="en-US" sz="1400" b="1" dirty="0" smtClean="0">
                <a:solidFill>
                  <a:schemeClr val="tx1"/>
                </a:solidFill>
                <a:latin typeface="Comic Sans"/>
              </a:rPr>
              <a:t>___________. </a:t>
            </a:r>
            <a:endParaRPr lang="en-US" sz="1400" b="1" dirty="0">
              <a:solidFill>
                <a:schemeClr val="tx1"/>
              </a:solidFill>
              <a:latin typeface="Comic Sans"/>
            </a:endParaRPr>
          </a:p>
          <a:p>
            <a:pPr marL="285750" indent="-285750" algn="ctr">
              <a:buFontTx/>
              <a:buChar char="-"/>
            </a:pPr>
            <a:r>
              <a:rPr lang="en-US" sz="1400" b="1" dirty="0">
                <a:solidFill>
                  <a:schemeClr val="tx1"/>
                </a:solidFill>
                <a:latin typeface="Comic Sans"/>
              </a:rPr>
              <a:t>This is my </a:t>
            </a:r>
            <a:r>
              <a:rPr lang="en-US" sz="1400" b="1" dirty="0" smtClean="0">
                <a:solidFill>
                  <a:schemeClr val="tx1"/>
                </a:solidFill>
                <a:latin typeface="Comic Sans"/>
              </a:rPr>
              <a:t>___________.</a:t>
            </a:r>
            <a:endParaRPr lang="en-US" sz="1400" b="1" dirty="0">
              <a:solidFill>
                <a:schemeClr val="tx1"/>
              </a:solidFill>
              <a:latin typeface="Comic Sans"/>
            </a:endParaRPr>
          </a:p>
          <a:p>
            <a:pPr marL="285750" indent="-285750" algn="ctr">
              <a:buFontTx/>
              <a:buChar char="-"/>
            </a:pPr>
            <a:r>
              <a:rPr lang="en-US" sz="1400" b="1" dirty="0">
                <a:solidFill>
                  <a:schemeClr val="tx1"/>
                </a:solidFill>
                <a:latin typeface="Comic Sans"/>
              </a:rPr>
              <a:t>My dad is (name).</a:t>
            </a:r>
          </a:p>
          <a:p>
            <a:pPr marL="285750" indent="-285750" algn="ctr">
              <a:buFontTx/>
              <a:buChar char="-"/>
            </a:pPr>
            <a:r>
              <a:rPr lang="en-US" sz="1400" b="1" dirty="0">
                <a:solidFill>
                  <a:schemeClr val="tx1"/>
                </a:solidFill>
                <a:latin typeface="Comic Sans"/>
              </a:rPr>
              <a:t>(name) is my dad.</a:t>
            </a:r>
          </a:p>
          <a:p>
            <a:pPr marL="285750" indent="-285750" algn="ctr">
              <a:buFontTx/>
              <a:buChar char="-"/>
            </a:pPr>
            <a:r>
              <a:rPr lang="en-US" sz="1400" b="1" dirty="0">
                <a:solidFill>
                  <a:schemeClr val="tx1"/>
                </a:solidFill>
                <a:latin typeface="Comic Sans"/>
              </a:rPr>
              <a:t>My dad is (adjective). </a:t>
            </a:r>
            <a:endParaRPr lang="en-US" sz="1400" b="1" dirty="0">
              <a:solidFill>
                <a:srgbClr val="FF0000"/>
              </a:solidFill>
              <a:latin typeface="Comic San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48684" y="-7668"/>
            <a:ext cx="3962400" cy="46166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Myriad Pro"/>
              </a:rPr>
              <a:t>My family</a:t>
            </a:r>
            <a:endParaRPr lang="en-US" sz="2400" b="1" dirty="0">
              <a:solidFill>
                <a:srgbClr val="FF0000"/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8881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575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157890" y="526375"/>
            <a:ext cx="6789420" cy="1447800"/>
          </a:xfrm>
          <a:prstGeom prst="rect">
            <a:avLst/>
          </a:prstGeom>
        </p:spPr>
        <p:txBody>
          <a:bodyPr lIns="91438" tIns="45719" rIns="91438" bIns="4571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Review Unit 2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school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7543800" y="1937832"/>
            <a:ext cx="1245677" cy="256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236690" y="2914492"/>
            <a:ext cx="3203864" cy="22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13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9"/>
            <a:ext cx="1173108" cy="562483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Google Shape;332;p28">
            <a:extLst>
              <a:ext uri="{FF2B5EF4-FFF2-40B4-BE49-F238E27FC236}">
                <a16:creationId xmlns:a16="http://schemas.microsoft.com/office/drawing/2014/main" id="{31651D51-C965-4F87-A386-00FBBBDED919}"/>
              </a:ext>
            </a:extLst>
          </p:cNvPr>
          <p:cNvSpPr txBox="1">
            <a:spLocks/>
          </p:cNvSpPr>
          <p:nvPr/>
        </p:nvSpPr>
        <p:spPr>
          <a:xfrm>
            <a:off x="5506841" y="4196462"/>
            <a:ext cx="1261005" cy="35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algn="ctr"/>
            <a:r>
              <a:rPr lang="en-US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students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760FBED-9BE2-40B2-826B-90510592F5C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58" t="14184" r="6952" b="10926"/>
          <a:stretch/>
        </p:blipFill>
        <p:spPr>
          <a:xfrm>
            <a:off x="5029200" y="2890492"/>
            <a:ext cx="2216286" cy="1357658"/>
          </a:xfrm>
          <a:prstGeom prst="rect">
            <a:avLst/>
          </a:prstGeom>
        </p:spPr>
      </p:pic>
      <p:sp>
        <p:nvSpPr>
          <p:cNvPr id="29" name="Google Shape;332;p28">
            <a:extLst>
              <a:ext uri="{FF2B5EF4-FFF2-40B4-BE49-F238E27FC236}">
                <a16:creationId xmlns:a16="http://schemas.microsoft.com/office/drawing/2014/main" id="{BAA1B83E-F472-4656-9FB6-F0515500A526}"/>
              </a:ext>
            </a:extLst>
          </p:cNvPr>
          <p:cNvSpPr txBox="1">
            <a:spLocks/>
          </p:cNvSpPr>
          <p:nvPr/>
        </p:nvSpPr>
        <p:spPr>
          <a:xfrm>
            <a:off x="787226" y="2230904"/>
            <a:ext cx="1703228" cy="3564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1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classroom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5BCE27A-42DC-43C7-84FB-9C24CD20B30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27" t="12791" r="5554" b="9959"/>
          <a:stretch/>
        </p:blipFill>
        <p:spPr>
          <a:xfrm>
            <a:off x="533399" y="791783"/>
            <a:ext cx="2210883" cy="13680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EA74541-8D14-464F-A47F-0CECB9D5DCE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962" t="12264" r="6666" b="9951"/>
          <a:stretch/>
        </p:blipFill>
        <p:spPr>
          <a:xfrm>
            <a:off x="3421464" y="780589"/>
            <a:ext cx="2355308" cy="1386563"/>
          </a:xfrm>
          <a:prstGeom prst="rect">
            <a:avLst/>
          </a:prstGeom>
        </p:spPr>
      </p:pic>
      <p:sp>
        <p:nvSpPr>
          <p:cNvPr id="32" name="Google Shape;332;p28">
            <a:extLst>
              <a:ext uri="{FF2B5EF4-FFF2-40B4-BE49-F238E27FC236}">
                <a16:creationId xmlns:a16="http://schemas.microsoft.com/office/drawing/2014/main" id="{12E62E0A-5FD3-4B26-B564-CE02891FAECD}"/>
              </a:ext>
            </a:extLst>
          </p:cNvPr>
          <p:cNvSpPr txBox="1">
            <a:spLocks/>
          </p:cNvSpPr>
          <p:nvPr/>
        </p:nvSpPr>
        <p:spPr>
          <a:xfrm>
            <a:off x="3917789" y="2241934"/>
            <a:ext cx="1362659" cy="35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algn="ctr"/>
            <a:r>
              <a:rPr lang="en-US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lesson</a:t>
            </a:r>
          </a:p>
        </p:txBody>
      </p:sp>
      <p:sp>
        <p:nvSpPr>
          <p:cNvPr id="33" name="Google Shape;332;p28">
            <a:extLst>
              <a:ext uri="{FF2B5EF4-FFF2-40B4-BE49-F238E27FC236}">
                <a16:creationId xmlns:a16="http://schemas.microsoft.com/office/drawing/2014/main" id="{172985B4-377C-4715-ACD9-66714101A979}"/>
              </a:ext>
            </a:extLst>
          </p:cNvPr>
          <p:cNvSpPr txBox="1">
            <a:spLocks/>
          </p:cNvSpPr>
          <p:nvPr/>
        </p:nvSpPr>
        <p:spPr>
          <a:xfrm>
            <a:off x="6896580" y="2251861"/>
            <a:ext cx="1362658" cy="35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algn="ctr"/>
            <a:r>
              <a:rPr lang="en-US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homework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24BFE0D-6C2D-42E0-AA0E-C77DC9CDDAC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645" t="12264" r="7053" b="9771"/>
          <a:stretch/>
        </p:blipFill>
        <p:spPr>
          <a:xfrm>
            <a:off x="6455121" y="791783"/>
            <a:ext cx="2245577" cy="1377288"/>
          </a:xfrm>
          <a:prstGeom prst="rect">
            <a:avLst/>
          </a:prstGeom>
        </p:spPr>
      </p:pic>
      <p:sp>
        <p:nvSpPr>
          <p:cNvPr id="35" name="Google Shape;332;p28">
            <a:extLst>
              <a:ext uri="{FF2B5EF4-FFF2-40B4-BE49-F238E27FC236}">
                <a16:creationId xmlns:a16="http://schemas.microsoft.com/office/drawing/2014/main" id="{57041C4A-5FA0-4DC9-A903-38B9FE8B52E1}"/>
              </a:ext>
            </a:extLst>
          </p:cNvPr>
          <p:cNvSpPr txBox="1">
            <a:spLocks/>
          </p:cNvSpPr>
          <p:nvPr/>
        </p:nvSpPr>
        <p:spPr>
          <a:xfrm>
            <a:off x="2659217" y="4235069"/>
            <a:ext cx="1261005" cy="35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algn="ctr"/>
            <a:r>
              <a:rPr lang="en-US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"/>
              </a:rPr>
              <a:t>teacher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13E6739-1CAF-4D1B-8A43-8E3280C0068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248" t="12265" r="6223" b="9768"/>
          <a:stretch/>
        </p:blipFill>
        <p:spPr>
          <a:xfrm>
            <a:off x="2179269" y="2890492"/>
            <a:ext cx="2220901" cy="13979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63164"/>
            <a:ext cx="837423" cy="40152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14600" y="57150"/>
            <a:ext cx="3962400" cy="46166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mic Sans"/>
              </a:rPr>
              <a:t>This is my……</a:t>
            </a:r>
            <a:endParaRPr lang="en-US" sz="2400" b="1" dirty="0">
              <a:solidFill>
                <a:srgbClr val="FF0000"/>
              </a:solidFill>
              <a:latin typeface="Comic Sans"/>
            </a:endParaRPr>
          </a:p>
        </p:txBody>
      </p:sp>
    </p:spTree>
    <p:extLst>
      <p:ext uri="{BB962C8B-B14F-4D97-AF65-F5344CB8AC3E}">
        <p14:creationId xmlns:p14="http://schemas.microsoft.com/office/powerpoint/2010/main" val="140418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2" grpId="0"/>
      <p:bldP spid="33" grpId="0"/>
      <p:bldP spid="35" grpId="0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560</Words>
  <Application>Microsoft Office PowerPoint</Application>
  <PresentationFormat>On-screen Show (16:9)</PresentationFormat>
  <Paragraphs>129</Paragraphs>
  <Slides>20</Slides>
  <Notes>12</Notes>
  <HiddenSlides>0</HiddenSlides>
  <MMClips>4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43" baseType="lpstr">
      <vt:lpstr>宋体</vt:lpstr>
      <vt:lpstr>Aharoni</vt:lpstr>
      <vt:lpstr>Arial</vt:lpstr>
      <vt:lpstr>Bebas Neue</vt:lpstr>
      <vt:lpstr>Calibri</vt:lpstr>
      <vt:lpstr>Calibri Light</vt:lpstr>
      <vt:lpstr>Comic Sans</vt:lpstr>
      <vt:lpstr>Comic Sans MS</vt:lpstr>
      <vt:lpstr>Jua</vt:lpstr>
      <vt:lpstr>Life Savers</vt:lpstr>
      <vt:lpstr>Life Savers ExtraBold</vt:lpstr>
      <vt:lpstr>Myriad Pro</vt:lpstr>
      <vt:lpstr>Nunito</vt:lpstr>
      <vt:lpstr>Pangolin</vt:lpstr>
      <vt:lpstr>PT Sans</vt:lpstr>
      <vt:lpstr>Quicksand</vt:lpstr>
      <vt:lpstr>Quicksand SemiBold</vt:lpstr>
      <vt:lpstr>Roboto</vt:lpstr>
      <vt:lpstr>黑体</vt:lpstr>
      <vt:lpstr>Times New Roman</vt:lpstr>
      <vt:lpstr>Science Subject for Elementary - 3rd Grade: Physical, Life, and Earth by Slidesgo</vt:lpstr>
      <vt:lpstr>1_Office Theme</vt:lpstr>
      <vt:lpstr>1_P.E.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admin;Chiem Thủy</dc:creator>
  <cp:lastModifiedBy>Admin</cp:lastModifiedBy>
  <cp:revision>124</cp:revision>
  <dcterms:created xsi:type="dcterms:W3CDTF">2022-05-16T13:53:47Z</dcterms:created>
  <dcterms:modified xsi:type="dcterms:W3CDTF">2023-06-01T10:21:57Z</dcterms:modified>
</cp:coreProperties>
</file>