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1"/>
  </p:sldMasterIdLst>
  <p:notesMasterIdLst>
    <p:notesMasterId r:id="rId16"/>
  </p:notesMasterIdLst>
  <p:sldIdLst>
    <p:sldId id="290" r:id="rId2"/>
    <p:sldId id="293" r:id="rId3"/>
    <p:sldId id="291" r:id="rId4"/>
    <p:sldId id="292" r:id="rId5"/>
    <p:sldId id="294" r:id="rId6"/>
    <p:sldId id="311" r:id="rId7"/>
    <p:sldId id="295" r:id="rId8"/>
    <p:sldId id="299" r:id="rId9"/>
    <p:sldId id="296" r:id="rId10"/>
    <p:sldId id="297" r:id="rId11"/>
    <p:sldId id="312" r:id="rId12"/>
    <p:sldId id="304" r:id="rId13"/>
    <p:sldId id="309" r:id="rId14"/>
    <p:sldId id="347"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1E2"/>
    <a:srgbClr val="000099"/>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78" autoAdjust="0"/>
    <p:restoredTop sz="67301" autoAdjust="0"/>
  </p:normalViewPr>
  <p:slideViewPr>
    <p:cSldViewPr>
      <p:cViewPr varScale="1">
        <p:scale>
          <a:sx n="52" d="100"/>
          <a:sy n="52" d="100"/>
        </p:scale>
        <p:origin x="1692" y="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6DB4D9-CB78-4D56-B892-028D3778355C}" type="datetimeFigureOut">
              <a:rPr lang="en-US" smtClean="0"/>
              <a:t>6/21/2022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4A2CC9-6214-4A4F-A7F2-C474977A49D9}" type="slidenum">
              <a:rPr lang="en-US" smtClean="0"/>
              <a:t>‹#›</a:t>
            </a:fld>
            <a:endParaRPr lang="en-US" dirty="0"/>
          </a:p>
        </p:txBody>
      </p:sp>
    </p:spTree>
    <p:extLst>
      <p:ext uri="{BB962C8B-B14F-4D97-AF65-F5344CB8AC3E}">
        <p14:creationId xmlns:p14="http://schemas.microsoft.com/office/powerpoint/2010/main" val="328998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US" sz="1800">
                <a:effectLst/>
                <a:latin typeface="Times New Roman" panose="02020603050405020304" pitchFamily="18" charset="0"/>
                <a:ea typeface="Times New Roman" panose="02020603050405020304" pitchFamily="18" charset="0"/>
              </a:rPr>
              <a:t>- Trong thế giới tự nhiên có rất nhiều điều kỳ thú mà các con đã quan sát được trực tiếp nhưng cũng có rất nhiều điều mà bằng mắt thường chúng ta chưa quan sát được trực tiếp.</a:t>
            </a:r>
          </a:p>
          <a:p>
            <a:pPr algn="just">
              <a:lnSpc>
                <a:spcPct val="107000"/>
              </a:lnSpc>
              <a:spcAft>
                <a:spcPts val="800"/>
              </a:spcAft>
            </a:pPr>
            <a:r>
              <a:rPr lang="en-US" sz="1800">
                <a:effectLst/>
                <a:latin typeface="Times New Roman" panose="02020603050405020304" pitchFamily="18" charset="0"/>
                <a:ea typeface="Times New Roman" panose="02020603050405020304" pitchFamily="18" charset="0"/>
              </a:rPr>
              <a:t>- Con nào đã quan sát hiện tượng trái đất quay quanh mặt trời? Con nào đã quan sát hiện tượng nòng nọc biến thành ếch?</a:t>
            </a:r>
          </a:p>
          <a:p>
            <a:pPr algn="just">
              <a:lnSpc>
                <a:spcPct val="107000"/>
              </a:lnSpc>
              <a:spcAft>
                <a:spcPts val="800"/>
              </a:spcAft>
            </a:pPr>
            <a:r>
              <a:rPr lang="en-US" sz="1800">
                <a:effectLst/>
                <a:latin typeface="Times New Roman" panose="02020603050405020304" pitchFamily="18" charset="0"/>
                <a:ea typeface="Times New Roman" panose="02020603050405020304" pitchFamily="18" charset="0"/>
              </a:rPr>
              <a:t>-Vậy cô trò mình cùng nhau quan sát và tìm hiểu thêm về thế giới tự nhiên nhờ các công cụ đa phương tiện trên máy tính qua bài học ngày hôm nay </a:t>
            </a:r>
          </a:p>
          <a:p>
            <a:endParaRPr lang="en-US"/>
          </a:p>
        </p:txBody>
      </p:sp>
      <p:sp>
        <p:nvSpPr>
          <p:cNvPr id="4" name="Slide Number Placeholder 3"/>
          <p:cNvSpPr>
            <a:spLocks noGrp="1"/>
          </p:cNvSpPr>
          <p:nvPr>
            <p:ph type="sldNum" sz="quarter" idx="5"/>
          </p:nvPr>
        </p:nvSpPr>
        <p:spPr/>
        <p:txBody>
          <a:bodyPr/>
          <a:lstStyle/>
          <a:p>
            <a:fld id="{164A2CC9-6214-4A4F-A7F2-C474977A49D9}" type="slidenum">
              <a:rPr lang="en-US" smtClean="0"/>
              <a:t>2</a:t>
            </a:fld>
            <a:endParaRPr lang="en-US" dirty="0"/>
          </a:p>
        </p:txBody>
      </p:sp>
    </p:spTree>
    <p:extLst>
      <p:ext uri="{BB962C8B-B14F-4D97-AF65-F5344CB8AC3E}">
        <p14:creationId xmlns:p14="http://schemas.microsoft.com/office/powerpoint/2010/main" val="3697349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4A2CC9-6214-4A4F-A7F2-C474977A49D9}" type="slidenum">
              <a:rPr lang="en-US" smtClean="0"/>
              <a:t>4</a:t>
            </a:fld>
            <a:endParaRPr lang="en-US" dirty="0"/>
          </a:p>
        </p:txBody>
      </p:sp>
    </p:spTree>
    <p:extLst>
      <p:ext uri="{BB962C8B-B14F-4D97-AF65-F5344CB8AC3E}">
        <p14:creationId xmlns:p14="http://schemas.microsoft.com/office/powerpoint/2010/main" val="646798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Video tìm hiểu </a:t>
            </a:r>
            <a:r>
              <a:rPr lang="en-US" sz="1800">
                <a:effectLst/>
                <a:latin typeface="Times New Roman" panose="02020603050405020304" pitchFamily="18" charset="0"/>
                <a:ea typeface="Times New Roman" panose="02020603050405020304" pitchFamily="18" charset="0"/>
              </a:rPr>
              <a:t> về ngày, đêm và bốn mùa trong năm</a:t>
            </a:r>
          </a:p>
          <a:p>
            <a:endParaRPr lang="en-US"/>
          </a:p>
        </p:txBody>
      </p:sp>
      <p:sp>
        <p:nvSpPr>
          <p:cNvPr id="4" name="Slide Number Placeholder 3"/>
          <p:cNvSpPr>
            <a:spLocks noGrp="1"/>
          </p:cNvSpPr>
          <p:nvPr>
            <p:ph type="sldNum" sz="quarter" idx="5"/>
          </p:nvPr>
        </p:nvSpPr>
        <p:spPr/>
        <p:txBody>
          <a:bodyPr/>
          <a:lstStyle/>
          <a:p>
            <a:fld id="{164A2CC9-6214-4A4F-A7F2-C474977A49D9}" type="slidenum">
              <a:rPr lang="en-US" smtClean="0"/>
              <a:t>6</a:t>
            </a:fld>
            <a:endParaRPr lang="en-US" dirty="0"/>
          </a:p>
        </p:txBody>
      </p:sp>
    </p:spTree>
    <p:extLst>
      <p:ext uri="{BB962C8B-B14F-4D97-AF65-F5344CB8AC3E}">
        <p14:creationId xmlns:p14="http://schemas.microsoft.com/office/powerpoint/2010/main" val="1075611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4A2CC9-6214-4A4F-A7F2-C474977A49D9}" type="slidenum">
              <a:rPr lang="en-US" smtClean="0"/>
              <a:t>12</a:t>
            </a:fld>
            <a:endParaRPr lang="en-US" dirty="0"/>
          </a:p>
        </p:txBody>
      </p:sp>
    </p:spTree>
    <p:extLst>
      <p:ext uri="{BB962C8B-B14F-4D97-AF65-F5344CB8AC3E}">
        <p14:creationId xmlns:p14="http://schemas.microsoft.com/office/powerpoint/2010/main" val="2757747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Nhóm 1: Tại sao có sấm sét?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Nhóm 2: </a:t>
            </a:r>
            <a:r>
              <a:rPr lang="en-US" sz="1200" b="0"/>
              <a:t>Tìm hiểu quá trình quang hợp của thực vật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t>Nhóm 3: Khám phá hiện tượng núi lửa phun trào</a:t>
            </a:r>
          </a:p>
          <a:p>
            <a:endParaRPr lang="en-US"/>
          </a:p>
        </p:txBody>
      </p:sp>
      <p:sp>
        <p:nvSpPr>
          <p:cNvPr id="4" name="Slide Number Placeholder 3"/>
          <p:cNvSpPr>
            <a:spLocks noGrp="1"/>
          </p:cNvSpPr>
          <p:nvPr>
            <p:ph type="sldNum" sz="quarter" idx="5"/>
          </p:nvPr>
        </p:nvSpPr>
        <p:spPr/>
        <p:txBody>
          <a:bodyPr/>
          <a:lstStyle/>
          <a:p>
            <a:fld id="{164A2CC9-6214-4A4F-A7F2-C474977A49D9}" type="slidenum">
              <a:rPr lang="en-US" smtClean="0"/>
              <a:t>13</a:t>
            </a:fld>
            <a:endParaRPr lang="en-US" dirty="0"/>
          </a:p>
        </p:txBody>
      </p:sp>
    </p:spTree>
    <p:extLst>
      <p:ext uri="{BB962C8B-B14F-4D97-AF65-F5344CB8AC3E}">
        <p14:creationId xmlns:p14="http://schemas.microsoft.com/office/powerpoint/2010/main" val="2461578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899183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925629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690373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533400" y="60960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BT&amp;TH số 3: Thao tác trên bảng</a:t>
            </a:r>
            <a:endParaRPr kumimoji="0" lang="vi-VN"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5"/>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17EB14-D66A-4676-92A4-03881C61F091}"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071548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DE8D5-FADB-4070-88E7-7B5CF0C5DCB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699974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670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6388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1D8597-DE7C-46D9-AA0A-98318070A285}"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87523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3888" y="2193925"/>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1850" y="1489075"/>
            <a:ext cx="3868738"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50" y="2193925"/>
            <a:ext cx="3868738"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EDA07B-E8E9-4AD7-9D49-812C4BDF930A}"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59109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1447C7-73A7-49A8-9072-0AB4175D801C}"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992764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101850"/>
            <a:ext cx="2949575"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117518-C007-4C20-9FB3-A0C5308DF14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223345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533400" y="60960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BT&amp;TH số 3: Thao tác trên bảng</a:t>
            </a:r>
            <a:endParaRPr kumimoji="0" lang="vi-VN"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5"/>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17EB14-D66A-4676-92A4-03881C61F091}"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1769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DE8D5-FADB-4070-88E7-7B5CF0C5DCB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692329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0465581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670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6388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1D8597-DE7C-46D9-AA0A-98318070A285}"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571837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3888" y="2193925"/>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1850" y="1489075"/>
            <a:ext cx="3868738"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50" y="2193925"/>
            <a:ext cx="3868738"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EDA07B-E8E9-4AD7-9D49-812C4BDF930A}"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063431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1447C7-73A7-49A8-9072-0AB4175D801C}"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814334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101850"/>
            <a:ext cx="2949575"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117518-C007-4C20-9FB3-A0C5308DF14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616148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33043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986469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403191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741130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1185883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572022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E29967A-7568-4B43-ADFF-F109EFF199E4}" type="datetimeFigureOut">
              <a:rPr lang="en-US" smtClean="0"/>
              <a:t>6/21/2022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699875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E29967A-7568-4B43-ADFF-F109EFF199E4}" type="datetimeFigureOut">
              <a:rPr lang="en-US" smtClean="0"/>
              <a:t>6/21/2022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DE6FE75-3C93-430E-A11F-0729BD227234}" type="slidenum">
              <a:rPr lang="en-US" smtClean="0"/>
              <a:t>‹#›</a:t>
            </a:fld>
            <a:endParaRPr lang="en-US" dirty="0"/>
          </a:p>
        </p:txBody>
      </p:sp>
    </p:spTree>
    <p:extLst>
      <p:ext uri="{BB962C8B-B14F-4D97-AF65-F5344CB8AC3E}">
        <p14:creationId xmlns:p14="http://schemas.microsoft.com/office/powerpoint/2010/main" val="252401263"/>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audio" Target="../media/audio1.wav"/><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audio" Target="../media/audio3.wav"/><Relationship Id="rId4" Type="http://schemas.openxmlformats.org/officeDocument/2006/relationships/audio" Target="../media/audio2.wav"/></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1.bp.blogspot.com/-7bDfTCE_vI0/T7MQzaNhM2I/AAAAAAAABGA/swxgP3-2w4M/s1600/hinh-nen-dep-45.jpg"/>
          <p:cNvPicPr>
            <a:picLocks noChangeAspect="1" noChangeArrowheads="1"/>
          </p:cNvPicPr>
          <p:nvPr/>
        </p:nvPicPr>
        <p:blipFill>
          <a:blip r:embed="rId2" cstate="print">
            <a:duotone>
              <a:schemeClr val="accent5">
                <a:shade val="45000"/>
                <a:satMod val="135000"/>
              </a:schemeClr>
              <a:prstClr val="white"/>
            </a:duotone>
            <a:lum contrast="40000"/>
          </a:blip>
          <a:srcRect l="54255" t="59105"/>
          <a:stretch>
            <a:fillRect/>
          </a:stretch>
        </p:blipFill>
        <p:spPr bwMode="auto">
          <a:xfrm rot="16200000">
            <a:off x="1143001" y="-1132362"/>
            <a:ext cx="6857999" cy="9144000"/>
          </a:xfrm>
          <a:prstGeom prst="rect">
            <a:avLst/>
          </a:prstGeom>
          <a:noFill/>
        </p:spPr>
      </p:pic>
      <p:sp>
        <p:nvSpPr>
          <p:cNvPr id="4" name="Rectangle 1"/>
          <p:cNvSpPr>
            <a:spLocks noGrp="1" noChangeArrowheads="1"/>
          </p:cNvSpPr>
          <p:nvPr>
            <p:ph type="ctrTitle"/>
          </p:nvPr>
        </p:nvSpPr>
        <p:spPr>
          <a:xfrm>
            <a:off x="571500" y="723278"/>
            <a:ext cx="7891463" cy="719138"/>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indent="342900">
              <a:lnSpc>
                <a:spcPct val="150000"/>
              </a:lnSpc>
              <a:spcBef>
                <a:spcPts val="1350"/>
              </a:spcBef>
            </a:pPr>
            <a:r>
              <a:rPr lang="en-US" sz="3200" b="1" dirty="0" err="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TRƯỜNG</a:t>
            </a:r>
            <a:r>
              <a:rPr lang="en-US" sz="3200" b="1"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TIỂU</a:t>
            </a:r>
            <a:r>
              <a:rPr lang="en-US" sz="3200" b="1"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err="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HỌC</a:t>
            </a:r>
            <a:r>
              <a:rPr lang="en-US" sz="3200" b="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LIÊN NINH</a:t>
            </a:r>
            <a:endParaRPr lang="en-US" sz="2800" b="1"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pic>
        <p:nvPicPr>
          <p:cNvPr id="5125" name="Picture 3" descr="Bellco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4" descr="Bellco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5" descr="Bellco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57150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6" descr="Bellco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57150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9" name="Rectangle 5"/>
          <p:cNvSpPr>
            <a:spLocks noChangeArrowheads="1"/>
          </p:cNvSpPr>
          <p:nvPr/>
        </p:nvSpPr>
        <p:spPr bwMode="auto">
          <a:xfrm>
            <a:off x="160337" y="4473018"/>
            <a:ext cx="8823325" cy="1885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prstTxWarp prst="textArchUp">
              <a:avLst>
                <a:gd name="adj" fmla="val 10825441"/>
              </a:avLst>
            </a:prstTxWarp>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50000"/>
              </a:lnSpc>
              <a:spcBef>
                <a:spcPts val="600"/>
              </a:spcBef>
              <a:spcAft>
                <a:spcPts val="600"/>
              </a:spcAft>
            </a:pPr>
            <a:r>
              <a:rPr lang="en-US" sz="3600" b="1" dirty="0" err="1">
                <a:solidFill>
                  <a:srgbClr val="FF0000"/>
                </a:solidFill>
                <a:latin typeface="Times New Roman" panose="02020603050405020304" pitchFamily="18" charset="0"/>
                <a:cs typeface="Times New Roman" panose="02020603050405020304" pitchFamily="18" charset="0"/>
              </a:rPr>
              <a:t>Chào</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mừng</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các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thầy</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cô</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giáo</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đến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dự</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giờ</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thăm</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lớp</a:t>
            </a:r>
            <a:endParaRPr lang="en-US" sz="3600" b="1" dirty="0">
              <a:solidFill>
                <a:srgbClr val="FF0000"/>
              </a:solidFill>
              <a:latin typeface="Times New Roman" panose="02020603050405020304" pitchFamily="18" charset="0"/>
              <a:cs typeface="Times New Roman" panose="02020603050405020304" pitchFamily="18" charset="0"/>
            </a:endParaRPr>
          </a:p>
          <a:p>
            <a:pPr algn="ctr" eaLnBrk="1" hangingPunct="1">
              <a:lnSpc>
                <a:spcPct val="150000"/>
              </a:lnSpc>
              <a:spcBef>
                <a:spcPts val="600"/>
              </a:spcBef>
              <a:spcAft>
                <a:spcPts val="600"/>
              </a:spcAft>
            </a:pPr>
            <a:endParaRPr lang="en-US" sz="3600" b="1" dirty="0">
              <a:solidFill>
                <a:srgbClr val="0000FF"/>
              </a:solidFill>
              <a:latin typeface="Times New Roman" panose="02020603050405020304" pitchFamily="18" charset="0"/>
              <a:cs typeface="Times New Roman" panose="02020603050405020304" pitchFamily="18" charset="0"/>
            </a:endParaRPr>
          </a:p>
          <a:p>
            <a:pPr algn="ctr" eaLnBrk="1" hangingPunct="1">
              <a:lnSpc>
                <a:spcPct val="150000"/>
              </a:lnSpc>
              <a:spcBef>
                <a:spcPts val="600"/>
              </a:spcBef>
              <a:spcAft>
                <a:spcPts val="600"/>
              </a:spcAft>
            </a:pPr>
            <a:r>
              <a:rPr lang="en-US" sz="3600" b="1" dirty="0" err="1">
                <a:solidFill>
                  <a:srgbClr val="0000FF"/>
                </a:solidFill>
                <a:latin typeface="Times New Roman" panose="02020603050405020304" pitchFamily="18" charset="0"/>
                <a:cs typeface="Times New Roman" panose="02020603050405020304" pitchFamily="18" charset="0"/>
              </a:rPr>
              <a:t>Môn</a:t>
            </a:r>
            <a:r>
              <a:rPr lang="en-US" sz="3600" b="1" dirty="0">
                <a:solidFill>
                  <a:srgbClr val="0000FF"/>
                </a:solidFill>
                <a:latin typeface="Times New Roman" panose="02020603050405020304" pitchFamily="18" charset="0"/>
                <a:cs typeface="Times New Roman" panose="02020603050405020304" pitchFamily="18" charset="0"/>
              </a:rPr>
              <a:t> Tin </a:t>
            </a:r>
            <a:r>
              <a:rPr lang="en-US" sz="3600" b="1" dirty="0" err="1">
                <a:solidFill>
                  <a:srgbClr val="0000FF"/>
                </a:solidFill>
                <a:latin typeface="Times New Roman" panose="02020603050405020304" pitchFamily="18" charset="0"/>
                <a:cs typeface="Times New Roman" panose="02020603050405020304" pitchFamily="18" charset="0"/>
              </a:rPr>
              <a:t>học</a:t>
            </a:r>
            <a:endParaRPr lang="en-US" sz="3600" b="1" dirty="0">
              <a:solidFill>
                <a:srgbClr val="0000FF"/>
              </a:solidFill>
              <a:latin typeface="Times New Roman" panose="02020603050405020304" pitchFamily="18" charset="0"/>
              <a:cs typeface="Times New Roman" panose="02020603050405020304" pitchFamily="18" charset="0"/>
            </a:endParaRPr>
          </a:p>
        </p:txBody>
      </p:sp>
      <p:pic>
        <p:nvPicPr>
          <p:cNvPr id="10" name="Picture 11" descr="roi"/>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628797"/>
            <a:ext cx="6249846" cy="383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945281" y="5733569"/>
            <a:ext cx="7279942"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err="1">
                <a:ln/>
                <a:solidFill>
                  <a:srgbClr val="00CC00"/>
                </a:solidFill>
                <a:effectLst/>
              </a:rPr>
              <a:t>GV</a:t>
            </a:r>
            <a:r>
              <a:rPr lang="en-US" sz="5400" b="1" cap="none" spc="0">
                <a:ln/>
                <a:solidFill>
                  <a:srgbClr val="00CC00"/>
                </a:solidFill>
                <a:effectLst/>
              </a:rPr>
              <a:t>: Hoàng Phương Thảo</a:t>
            </a:r>
            <a:endParaRPr lang="en-US" sz="5400" b="1" cap="none" spc="0" dirty="0">
              <a:ln/>
              <a:solidFill>
                <a:srgbClr val="00CC00"/>
              </a:solidFill>
              <a:effectLst/>
            </a:endParaRPr>
          </a:p>
        </p:txBody>
      </p:sp>
    </p:spTree>
    <p:extLst>
      <p:ext uri="{BB962C8B-B14F-4D97-AF65-F5344CB8AC3E}">
        <p14:creationId xmlns:p14="http://schemas.microsoft.com/office/powerpoint/2010/main" val="330265980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9">
            <a:extLst>
              <a:ext uri="{FF2B5EF4-FFF2-40B4-BE49-F238E27FC236}">
                <a16:creationId xmlns:a16="http://schemas.microsoft.com/office/drawing/2014/main" id="{7E3D2AF5-7F8D-958D-418F-0CDF0258BE7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7500" t="5564" r="8333" b="5402"/>
          <a:stretch/>
        </p:blipFill>
        <p:spPr bwMode="auto">
          <a:xfrm>
            <a:off x="-112026" y="-76200"/>
            <a:ext cx="9979011" cy="746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791FD315-3502-AE57-FBCB-CC7F44E05558}"/>
              </a:ext>
            </a:extLst>
          </p:cNvPr>
          <p:cNvSpPr txBox="1"/>
          <p:nvPr/>
        </p:nvSpPr>
        <p:spPr>
          <a:xfrm>
            <a:off x="785949" y="4367718"/>
            <a:ext cx="8382000" cy="1251240"/>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pt-BR" sz="2400">
                <a:solidFill>
                  <a:srgbClr val="0070C0"/>
                </a:solidFill>
                <a:effectLst/>
                <a:latin typeface="Times New Roman" panose="02020603050405020304" pitchFamily="18" charset="0"/>
                <a:ea typeface="Arial" panose="020B0604020202020204" pitchFamily="34" charset="0"/>
              </a:rPr>
              <a:t>Ngày bắt đầu và kết thúc 4 mùa được tính bằng 4 ngày đặc biệt trong năm: xuân phân 21-3; hạ chí 22-6; thu phân 23-9; đông chí 22-12</a:t>
            </a:r>
            <a:endParaRPr lang="en-US" sz="2400">
              <a:solidFill>
                <a:srgbClr val="0070C0"/>
              </a:solidFill>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D76A3147-0C7F-17C8-FD02-AFA3F41D31B9}"/>
              </a:ext>
            </a:extLst>
          </p:cNvPr>
          <p:cNvSpPr txBox="1"/>
          <p:nvPr/>
        </p:nvSpPr>
        <p:spPr>
          <a:xfrm>
            <a:off x="818605" y="1739208"/>
            <a:ext cx="7937863" cy="856068"/>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pt-BR" sz="2400">
                <a:solidFill>
                  <a:srgbClr val="0070C0"/>
                </a:solidFill>
                <a:effectLst/>
                <a:latin typeface="Times New Roman" panose="02020603050405020304" pitchFamily="18" charset="0"/>
                <a:ea typeface="Arial" panose="020B0604020202020204" pitchFamily="34" charset="0"/>
              </a:rPr>
              <a:t>Các mùa trong năm là kết quả của sự quay quanh mặt trời của trái đất</a:t>
            </a:r>
            <a:endParaRPr lang="en-US" sz="2400">
              <a:solidFill>
                <a:srgbClr val="0070C0"/>
              </a:solidFill>
              <a:effectLst/>
              <a:latin typeface="Times New Roman" panose="02020603050405020304" pitchFamily="18" charset="0"/>
              <a:ea typeface="Times New Roman" panose="02020603050405020304" pitchFamily="18" charset="0"/>
            </a:endParaRPr>
          </a:p>
        </p:txBody>
      </p:sp>
      <p:sp>
        <p:nvSpPr>
          <p:cNvPr id="16" name="TextBox 15">
            <a:extLst>
              <a:ext uri="{FF2B5EF4-FFF2-40B4-BE49-F238E27FC236}">
                <a16:creationId xmlns:a16="http://schemas.microsoft.com/office/drawing/2014/main" id="{390EA145-BC5E-BB86-1FE8-C96176EC6110}"/>
              </a:ext>
            </a:extLst>
          </p:cNvPr>
          <p:cNvSpPr txBox="1"/>
          <p:nvPr/>
        </p:nvSpPr>
        <p:spPr>
          <a:xfrm>
            <a:off x="818606" y="3000966"/>
            <a:ext cx="7937863" cy="856068"/>
          </a:xfrm>
          <a:prstGeom prst="rect">
            <a:avLst/>
          </a:prstGeom>
          <a:noFill/>
        </p:spPr>
        <p:txBody>
          <a:bodyPr wrap="square">
            <a:spAutoFit/>
          </a:bodyPr>
          <a:lstStyle/>
          <a:p>
            <a:pPr marL="285750" indent="-285750" algn="just">
              <a:lnSpc>
                <a:spcPct val="107000"/>
              </a:lnSpc>
              <a:spcAft>
                <a:spcPts val="800"/>
              </a:spcAft>
              <a:buFont typeface="Arial" panose="020B0604020202020204" pitchFamily="34" charset="0"/>
              <a:buChar char="•"/>
            </a:pPr>
            <a:r>
              <a:rPr lang="pt-BR" sz="2400">
                <a:solidFill>
                  <a:srgbClr val="0070C0"/>
                </a:solidFill>
                <a:effectLst/>
                <a:latin typeface="Times New Roman" panose="02020603050405020304" pitchFamily="18" charset="0"/>
                <a:ea typeface="Arial" panose="020B0604020202020204" pitchFamily="34" charset="0"/>
              </a:rPr>
              <a:t>Trái đất quay một vòng quanh mặt trời trong 365 ngày 4 giờ và được chia thành 4 mùa</a:t>
            </a:r>
            <a:endParaRPr lang="en-US" sz="2400">
              <a:solidFill>
                <a:srgbClr val="0070C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83901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7"/>
          <p:cNvGrpSpPr>
            <a:grpSpLocks/>
          </p:cNvGrpSpPr>
          <p:nvPr/>
        </p:nvGrpSpPr>
        <p:grpSpPr bwMode="auto">
          <a:xfrm>
            <a:off x="2971800" y="4418824"/>
            <a:ext cx="3200400" cy="2133600"/>
            <a:chOff x="249" y="75"/>
            <a:chExt cx="5216" cy="3651"/>
          </a:xfrm>
        </p:grpSpPr>
        <p:pic>
          <p:nvPicPr>
            <p:cNvPr id="32773" name="Picture 28" descr="1f31e9c370a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 y="75"/>
              <a:ext cx="5216" cy="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29"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1247" y="663"/>
              <a:ext cx="1066"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30"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2608" y="300"/>
              <a:ext cx="1066"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31"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4014" y="572"/>
              <a:ext cx="106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Picture 32"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513" y="1162"/>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33"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604" y="1842"/>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34"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286" y="2614"/>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AutoShape 8"/>
          <p:cNvSpPr>
            <a:spLocks noChangeArrowheads="1"/>
          </p:cNvSpPr>
          <p:nvPr/>
        </p:nvSpPr>
        <p:spPr bwMode="auto">
          <a:xfrm>
            <a:off x="7696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3" name="Rectangle 1"/>
          <p:cNvSpPr txBox="1">
            <a:spLocks noChangeArrowheads="1"/>
          </p:cNvSpPr>
          <p:nvPr/>
        </p:nvSpPr>
        <p:spPr>
          <a:xfrm>
            <a:off x="2956" y="1782974"/>
            <a:ext cx="8622917" cy="26358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55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TRÒ</a:t>
            </a:r>
            <a:r>
              <a:rPr lang="en-US" sz="55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55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CHƠI</a:t>
            </a:r>
            <a:r>
              <a:rPr lang="en-US" sz="55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a:p>
            <a:pPr indent="342900" algn="ctr">
              <a:lnSpc>
                <a:spcPct val="150000"/>
              </a:lnSpc>
              <a:spcBef>
                <a:spcPts val="1350"/>
              </a:spcBef>
            </a:pPr>
            <a:r>
              <a:rPr lang="en-US" sz="5500" b="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AI NHANH AI ĐÚNG”</a:t>
            </a:r>
            <a:endParaRPr lang="en-US" sz="55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54135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7632"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
          <p:cNvSpPr txBox="1">
            <a:spLocks noChangeArrowheads="1"/>
          </p:cNvSpPr>
          <p:nvPr/>
        </p:nvSpPr>
        <p:spPr bwMode="auto">
          <a:xfrm>
            <a:off x="1094829" y="805788"/>
            <a:ext cx="683158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sz="3200">
                <a:solidFill>
                  <a:srgbClr val="000000"/>
                </a:solidFill>
                <a:effectLst/>
                <a:ea typeface="Times New Roman" panose="02020603050405020304" pitchFamily="18" charset="0"/>
              </a:rPr>
              <a:t>Mùa xuân ở bắc bán cầu là từ ngày nào và kết thúc vào ngày nào?</a:t>
            </a:r>
            <a:endParaRPr lang="en-US" sz="3200">
              <a:effectLst/>
              <a:ea typeface="Times New Roman" panose="02020603050405020304" pitchFamily="18" charset="0"/>
            </a:endParaRPr>
          </a:p>
          <a:p>
            <a:pPr eaLnBrk="1" hangingPunct="1"/>
            <a:endParaRPr lang="en-US" altLang="en-US" sz="3200" b="1" dirty="0">
              <a:solidFill>
                <a:srgbClr val="0000CC"/>
              </a:solidFill>
            </a:endParaRPr>
          </a:p>
        </p:txBody>
      </p:sp>
      <p:sp>
        <p:nvSpPr>
          <p:cNvPr id="6" name="TextBox 4"/>
          <p:cNvSpPr txBox="1">
            <a:spLocks noChangeArrowheads="1"/>
          </p:cNvSpPr>
          <p:nvPr/>
        </p:nvSpPr>
        <p:spPr bwMode="auto">
          <a:xfrm>
            <a:off x="1371600" y="2286000"/>
            <a:ext cx="342733" cy="526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a:latin typeface="Times New Roman" panose="02020603050405020304" pitchFamily="18" charset="0"/>
                <a:cs typeface="Times New Roman" panose="02020603050405020304" pitchFamily="18" charset="0"/>
              </a:rPr>
              <a:t>A</a:t>
            </a:r>
          </a:p>
        </p:txBody>
      </p:sp>
      <p:sp>
        <p:nvSpPr>
          <p:cNvPr id="8" name="Rectangle 5"/>
          <p:cNvSpPr>
            <a:spLocks noChangeArrowheads="1"/>
          </p:cNvSpPr>
          <p:nvPr/>
        </p:nvSpPr>
        <p:spPr bwMode="auto">
          <a:xfrm>
            <a:off x="1324859" y="4887179"/>
            <a:ext cx="184731"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2701" b="1">
              <a:latin typeface="Times New Roman" panose="02020603050405020304" pitchFamily="18" charset="0"/>
              <a:cs typeface="Times New Roman" panose="02020603050405020304" pitchFamily="18" charset="0"/>
            </a:endParaRPr>
          </a:p>
        </p:txBody>
      </p:sp>
      <p:sp>
        <p:nvSpPr>
          <p:cNvPr id="10" name="Rectangle 6"/>
          <p:cNvSpPr>
            <a:spLocks noChangeArrowheads="1"/>
          </p:cNvSpPr>
          <p:nvPr/>
        </p:nvSpPr>
        <p:spPr bwMode="auto">
          <a:xfrm>
            <a:off x="1344914" y="4274172"/>
            <a:ext cx="434734"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a:latin typeface="Times New Roman" panose="02020603050405020304" pitchFamily="18" charset="0"/>
                <a:cs typeface="Times New Roman" panose="02020603050405020304" pitchFamily="18" charset="0"/>
              </a:rPr>
              <a:t>C</a:t>
            </a:r>
          </a:p>
        </p:txBody>
      </p:sp>
      <p:pic>
        <p:nvPicPr>
          <p:cNvPr id="14" name="Picture 13" descr="nhung-hinh-mat-cuoi-buon-mat-cuoi-khoc-5.jp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3668" y="4308308"/>
            <a:ext cx="612141" cy="600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nhung-hinh-mat-cuoi-buon-mat-cuoi-khoc-5.jp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8115" y="2293919"/>
            <a:ext cx="612141" cy="600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8"/>
          <p:cNvSpPr txBox="1">
            <a:spLocks noChangeArrowheads="1"/>
          </p:cNvSpPr>
          <p:nvPr/>
        </p:nvSpPr>
        <p:spPr bwMode="auto">
          <a:xfrm>
            <a:off x="2015412" y="2276669"/>
            <a:ext cx="6730644" cy="1406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sz="2800">
                <a:solidFill>
                  <a:srgbClr val="000000"/>
                </a:solidFill>
                <a:effectLst/>
                <a:ea typeface="Times New Roman" panose="02020603050405020304" pitchFamily="18" charset="0"/>
              </a:rPr>
              <a:t>Mùa xuân ở bắc bán cầu là từ ngày 20-3  và kết thúc vào ngày  22-6</a:t>
            </a:r>
            <a:endParaRPr lang="en-US" sz="2800">
              <a:effectLst/>
              <a:ea typeface="Times New Roman" panose="02020603050405020304" pitchFamily="18" charset="0"/>
            </a:endParaRPr>
          </a:p>
          <a:p>
            <a:endParaRPr lang="en-US" sz="2800" b="1" dirty="0">
              <a:solidFill>
                <a:srgbClr val="FF0000"/>
              </a:solidFill>
            </a:endParaRPr>
          </a:p>
        </p:txBody>
      </p:sp>
      <p:sp>
        <p:nvSpPr>
          <p:cNvPr id="20" name="TextBox 8">
            <a:extLst>
              <a:ext uri="{FF2B5EF4-FFF2-40B4-BE49-F238E27FC236}">
                <a16:creationId xmlns:a16="http://schemas.microsoft.com/office/drawing/2014/main" id="{BBEF2DAF-AE2B-B8A0-20C4-9AEE9964D0FC}"/>
              </a:ext>
            </a:extLst>
          </p:cNvPr>
          <p:cNvSpPr txBox="1">
            <a:spLocks noChangeArrowheads="1"/>
          </p:cNvSpPr>
          <p:nvPr/>
        </p:nvSpPr>
        <p:spPr bwMode="auto">
          <a:xfrm>
            <a:off x="1991606" y="3290695"/>
            <a:ext cx="6730644" cy="1406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sz="2800">
                <a:solidFill>
                  <a:srgbClr val="000000"/>
                </a:solidFill>
                <a:effectLst/>
                <a:ea typeface="Times New Roman" panose="02020603050405020304" pitchFamily="18" charset="0"/>
              </a:rPr>
              <a:t>Mùa xuân ở bắc bán cầu là từ ngày 21-3  và kết thúc vào ngày  22-6</a:t>
            </a:r>
            <a:endParaRPr lang="en-US" sz="2800">
              <a:effectLst/>
              <a:ea typeface="Times New Roman" panose="02020603050405020304" pitchFamily="18" charset="0"/>
            </a:endParaRPr>
          </a:p>
          <a:p>
            <a:endParaRPr lang="en-US" sz="2800" b="1" dirty="0">
              <a:solidFill>
                <a:srgbClr val="FF0000"/>
              </a:solidFill>
            </a:endParaRPr>
          </a:p>
        </p:txBody>
      </p:sp>
      <p:sp>
        <p:nvSpPr>
          <p:cNvPr id="21" name="TextBox 8">
            <a:extLst>
              <a:ext uri="{FF2B5EF4-FFF2-40B4-BE49-F238E27FC236}">
                <a16:creationId xmlns:a16="http://schemas.microsoft.com/office/drawing/2014/main" id="{304A3819-4522-A07C-4806-389D04672226}"/>
              </a:ext>
            </a:extLst>
          </p:cNvPr>
          <p:cNvSpPr txBox="1">
            <a:spLocks noChangeArrowheads="1"/>
          </p:cNvSpPr>
          <p:nvPr/>
        </p:nvSpPr>
        <p:spPr bwMode="auto">
          <a:xfrm>
            <a:off x="1967800" y="4224164"/>
            <a:ext cx="6730644" cy="1406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sz="2800">
                <a:solidFill>
                  <a:srgbClr val="000000"/>
                </a:solidFill>
                <a:effectLst/>
                <a:ea typeface="Times New Roman" panose="02020603050405020304" pitchFamily="18" charset="0"/>
              </a:rPr>
              <a:t>Mùa xuân ở bắc bán cầu là từ ngày 21-3  và kết thúc vào ngày  23-6</a:t>
            </a:r>
            <a:endParaRPr lang="en-US" sz="2800">
              <a:effectLst/>
              <a:ea typeface="Times New Roman" panose="02020603050405020304" pitchFamily="18" charset="0"/>
            </a:endParaRPr>
          </a:p>
          <a:p>
            <a:endParaRPr lang="en-US" sz="2800" b="1" dirty="0">
              <a:solidFill>
                <a:srgbClr val="FF0000"/>
              </a:solidFill>
            </a:endParaRPr>
          </a:p>
        </p:txBody>
      </p:sp>
      <p:sp>
        <p:nvSpPr>
          <p:cNvPr id="22" name="Rectangle 5">
            <a:extLst>
              <a:ext uri="{FF2B5EF4-FFF2-40B4-BE49-F238E27FC236}">
                <a16:creationId xmlns:a16="http://schemas.microsoft.com/office/drawing/2014/main" id="{A6567165-5A14-0094-1897-4FE9252AA9C7}"/>
              </a:ext>
            </a:extLst>
          </p:cNvPr>
          <p:cNvSpPr>
            <a:spLocks noChangeArrowheads="1"/>
          </p:cNvSpPr>
          <p:nvPr/>
        </p:nvSpPr>
        <p:spPr bwMode="auto">
          <a:xfrm>
            <a:off x="1341043" y="3454440"/>
            <a:ext cx="415498"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a:latin typeface="Times New Roman" panose="02020603050405020304" pitchFamily="18" charset="0"/>
                <a:cs typeface="Times New Roman" panose="02020603050405020304" pitchFamily="18" charset="0"/>
              </a:rPr>
              <a:t>B</a:t>
            </a:r>
          </a:p>
        </p:txBody>
      </p:sp>
      <p:pic>
        <p:nvPicPr>
          <p:cNvPr id="23" name="Picture 22" descr="smile.png">
            <a:extLst>
              <a:ext uri="{FF2B5EF4-FFF2-40B4-BE49-F238E27FC236}">
                <a16:creationId xmlns:a16="http://schemas.microsoft.com/office/drawing/2014/main" id="{771A541E-7AF2-E54B-7BE3-7E370023928E}"/>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1000" y="3241884"/>
            <a:ext cx="758626" cy="720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941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3" name="sai-2 (online-audio-converter.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emph" presetSubtype="2" fill="hold" nodeType="withEffect">
                                  <p:stCondLst>
                                    <p:cond delay="0"/>
                                  </p:stCondLst>
                                  <p:childTnLst>
                                    <p:animClr clrSpc="rgb" dir="cw">
                                      <p:cBhvr>
                                        <p:cTn id="12" dur="2000" fill="hold"/>
                                        <p:tgtEl>
                                          <p:spTgt spid="8"/>
                                        </p:tgtEl>
                                        <p:attrNameLst>
                                          <p:attrName>fillcolor</p:attrName>
                                        </p:attrNameLst>
                                      </p:cBhvr>
                                      <p:to>
                                        <a:schemeClr val="accent2"/>
                                      </p:to>
                                    </p:animClr>
                                    <p:set>
                                      <p:cBhvr>
                                        <p:cTn id="13" dur="2000" fill="hold"/>
                                        <p:tgtEl>
                                          <p:spTgt spid="8"/>
                                        </p:tgtEl>
                                        <p:attrNameLst>
                                          <p:attrName>fill.type</p:attrName>
                                        </p:attrNameLst>
                                      </p:cBhvr>
                                      <p:to>
                                        <p:strVal val="solid"/>
                                      </p:to>
                                    </p:set>
                                    <p:set>
                                      <p:cBhvr>
                                        <p:cTn id="14"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circle(in)">
                                      <p:cBhvr>
                                        <p:cTn id="20" dur="2000"/>
                                        <p:tgtEl>
                                          <p:spTgt spid="15"/>
                                        </p:tgtEl>
                                      </p:cBhvr>
                                    </p:animEffect>
                                  </p:childTnLst>
                                  <p:subTnLst>
                                    <p:audio>
                                      <p:cMediaNode>
                                        <p:cTn display="0" masterRel="sameClick">
                                          <p:stCondLst>
                                            <p:cond evt="begin" delay="0">
                                              <p:tn val="18"/>
                                            </p:cond>
                                          </p:stCondLst>
                                          <p:endCondLst>
                                            <p:cond evt="onStopAudio" delay="0">
                                              <p:tgtEl>
                                                <p:sldTgt/>
                                              </p:tgtEl>
                                            </p:cond>
                                          </p:endCondLst>
                                        </p:cTn>
                                        <p:tgtEl>
                                          <p:sndTgt r:embed="rId4" name="sai-1 (online-audio-converter.com).wav"/>
                                        </p:tgtEl>
                                      </p:cMediaNode>
                                    </p:audio>
                                  </p:subTnLst>
                                </p:cTn>
                              </p:par>
                            </p:childTnLst>
                          </p:cTn>
                        </p:par>
                      </p:childTnLst>
                    </p:cTn>
                  </p:par>
                </p:childTnLst>
              </p:cTn>
              <p:nextCondLst>
                <p:cond evt="onClick" delay="0">
                  <p:tgtEl>
                    <p:spTgt spid="6"/>
                  </p:tgtEl>
                </p:cond>
              </p:nextCondLst>
            </p:seq>
            <p:seq concurrent="1" nextAc="seek">
              <p:cTn id="21" restart="whenNotActive" fill="hold" evtFilter="cancelBubble" nodeType="interactiveSeq">
                <p:stCondLst>
                  <p:cond evt="onClick" delay="0">
                    <p:tgtEl>
                      <p:spTgt spid="22"/>
                    </p:tgtEl>
                  </p:cond>
                </p:stCondLst>
                <p:endSync evt="end" delay="0">
                  <p:rtn val="all"/>
                </p:endSync>
                <p:childTnLst>
                  <p:par>
                    <p:cTn id="22" fill="hold">
                      <p:stCondLst>
                        <p:cond delay="0"/>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circle(in)">
                                      <p:cBhvr>
                                        <p:cTn id="26" dur="2000"/>
                                        <p:tgtEl>
                                          <p:spTgt spid="23"/>
                                        </p:tgtEl>
                                      </p:cBhvr>
                                    </p:animEffect>
                                  </p:childTnLst>
                                  <p:subTnLst>
                                    <p:audio>
                                      <p:cMediaNode>
                                        <p:cTn display="0" masterRel="sameClick">
                                          <p:stCondLst>
                                            <p:cond evt="begin" delay="0">
                                              <p:tn val="24"/>
                                            </p:cond>
                                          </p:stCondLst>
                                          <p:endCondLst>
                                            <p:cond evt="onStopAudio" delay="0">
                                              <p:tgtEl>
                                                <p:sldTgt/>
                                              </p:tgtEl>
                                            </p:cond>
                                          </p:endCondLst>
                                        </p:cTn>
                                        <p:tgtEl>
                                          <p:sndTgt r:embed="rId5" name="tieng chuong lac.wav"/>
                                        </p:tgtEl>
                                      </p:cMediaNode>
                                    </p:audio>
                                  </p:subTnLst>
                                </p:cTn>
                              </p:par>
                              <p:par>
                                <p:cTn id="27" presetID="1" presetClass="emph" presetSubtype="2" fill="hold" nodeType="withEffect">
                                  <p:stCondLst>
                                    <p:cond delay="0"/>
                                  </p:stCondLst>
                                  <p:childTnLst>
                                    <p:animClr clrSpc="rgb" dir="cw">
                                      <p:cBhvr>
                                        <p:cTn id="28" dur="2000" fill="hold"/>
                                        <p:tgtEl>
                                          <p:spTgt spid="22"/>
                                        </p:tgtEl>
                                        <p:attrNameLst>
                                          <p:attrName>fillcolor</p:attrName>
                                        </p:attrNameLst>
                                      </p:cBhvr>
                                      <p:to>
                                        <a:schemeClr val="accent2"/>
                                      </p:to>
                                    </p:animClr>
                                    <p:set>
                                      <p:cBhvr>
                                        <p:cTn id="29" dur="2000" fill="hold"/>
                                        <p:tgtEl>
                                          <p:spTgt spid="22"/>
                                        </p:tgtEl>
                                        <p:attrNameLst>
                                          <p:attrName>fill.type</p:attrName>
                                        </p:attrNameLst>
                                      </p:cBhvr>
                                      <p:to>
                                        <p:strVal val="solid"/>
                                      </p:to>
                                    </p:set>
                                    <p:set>
                                      <p:cBhvr>
                                        <p:cTn id="30" dur="200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Heart 6"/>
          <p:cNvSpPr/>
          <p:nvPr/>
        </p:nvSpPr>
        <p:spPr>
          <a:xfrm rot="19179712">
            <a:off x="195225" y="316759"/>
            <a:ext cx="1387475" cy="1112838"/>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Heart 7"/>
          <p:cNvSpPr/>
          <p:nvPr/>
        </p:nvSpPr>
        <p:spPr>
          <a:xfrm rot="3115030">
            <a:off x="7657852" y="332358"/>
            <a:ext cx="1341437" cy="1020763"/>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ectangle 8"/>
          <p:cNvSpPr/>
          <p:nvPr/>
        </p:nvSpPr>
        <p:spPr>
          <a:xfrm>
            <a:off x="2362200" y="177941"/>
            <a:ext cx="4473126" cy="715709"/>
          </a:xfrm>
          <a:prstGeom prst="rect">
            <a:avLst/>
          </a:prstGeom>
          <a:noFill/>
        </p:spPr>
        <p:txBody>
          <a:bodyPr wrap="square">
            <a:spAutoFit/>
          </a:bodyPr>
          <a:lstStyle/>
          <a:p>
            <a:pPr algn="ctr">
              <a:defRPr/>
            </a:pPr>
            <a:r>
              <a:rPr lang="en-US" sz="4051" b="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THẢO LUẬN NHÓM</a:t>
            </a:r>
            <a:endParaRPr lang="en-US" sz="5401"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pic>
        <p:nvPicPr>
          <p:cNvPr id="10" name="Picture 5"/>
          <p:cNvPicPr>
            <a:picLocks noChangeAspect="1"/>
          </p:cNvPicPr>
          <p:nvPr/>
        </p:nvPicPr>
        <p:blipFill>
          <a:blip r:embed="rId4" cstate="print">
            <a:extLst>
              <a:ext uri="{28A0092B-C50C-407E-A947-70E740481C1C}">
                <a14:useLocalDpi xmlns:a14="http://schemas.microsoft.com/office/drawing/2010/main" val="0"/>
              </a:ext>
            </a:extLst>
          </a:blip>
          <a:srcRect l="2924" t="36690" r="5989" b="4005"/>
          <a:stretch>
            <a:fillRect/>
          </a:stretch>
        </p:blipFill>
        <p:spPr bwMode="auto">
          <a:xfrm>
            <a:off x="8077200" y="6096000"/>
            <a:ext cx="577684" cy="4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121486" y="1152512"/>
            <a:ext cx="7207084" cy="1634871"/>
          </a:xfrm>
          <a:prstGeom prst="rect">
            <a:avLst/>
          </a:prstGeom>
          <a:solidFill>
            <a:srgbClr val="FFFF00"/>
          </a:solidFill>
        </p:spPr>
        <p:txBody>
          <a:bodyPr wrap="square" rtlCol="0">
            <a:spAutoFit/>
          </a:bodyPr>
          <a:lstStyle/>
          <a:p>
            <a:pPr algn="just">
              <a:lnSpc>
                <a:spcPct val="107000"/>
              </a:lnSpc>
              <a:spcAft>
                <a:spcPts val="800"/>
              </a:spcAft>
              <a:tabLst>
                <a:tab pos="514350" algn="l"/>
              </a:tabLst>
            </a:pPr>
            <a:r>
              <a:rPr lang="en-US" sz="3200">
                <a:effectLst/>
                <a:latin typeface="Abadi" panose="020B0604020202020204" pitchFamily="34" charset="0"/>
                <a:ea typeface="Times New Roman" panose="02020603050405020304" pitchFamily="18" charset="0"/>
              </a:rPr>
              <a:t>Em hãy tìm hiểu thêm điều gì đó về thế giới tự nhiên nhờ sử dụng đa phương tiện</a:t>
            </a:r>
          </a:p>
        </p:txBody>
      </p:sp>
      <p:sp>
        <p:nvSpPr>
          <p:cNvPr id="5" name="Rectangle: Rounded Corners 4">
            <a:extLst>
              <a:ext uri="{FF2B5EF4-FFF2-40B4-BE49-F238E27FC236}">
                <a16:creationId xmlns:a16="http://schemas.microsoft.com/office/drawing/2014/main" id="{384D0CC0-1FF7-FFA2-A265-908857F0B01D}"/>
              </a:ext>
            </a:extLst>
          </p:cNvPr>
          <p:cNvSpPr/>
          <p:nvPr/>
        </p:nvSpPr>
        <p:spPr>
          <a:xfrm>
            <a:off x="172803" y="2691740"/>
            <a:ext cx="1897366" cy="27139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Nhóm 1: Tại sao có sấm sét</a:t>
            </a:r>
          </a:p>
        </p:txBody>
      </p:sp>
      <p:sp>
        <p:nvSpPr>
          <p:cNvPr id="20" name="Rectangle: Rounded Corners 19">
            <a:extLst>
              <a:ext uri="{FF2B5EF4-FFF2-40B4-BE49-F238E27FC236}">
                <a16:creationId xmlns:a16="http://schemas.microsoft.com/office/drawing/2014/main" id="{0FBBAA25-69D2-5A1E-B43F-B9B19981F442}"/>
              </a:ext>
            </a:extLst>
          </p:cNvPr>
          <p:cNvSpPr/>
          <p:nvPr/>
        </p:nvSpPr>
        <p:spPr>
          <a:xfrm>
            <a:off x="6497772" y="2691741"/>
            <a:ext cx="2440953" cy="26447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Nhóm 3: Khám phá hiện tượng núi lửa phun trào</a:t>
            </a:r>
          </a:p>
        </p:txBody>
      </p:sp>
      <p:sp>
        <p:nvSpPr>
          <p:cNvPr id="21" name="Rectangle: Rounded Corners 20">
            <a:extLst>
              <a:ext uri="{FF2B5EF4-FFF2-40B4-BE49-F238E27FC236}">
                <a16:creationId xmlns:a16="http://schemas.microsoft.com/office/drawing/2014/main" id="{FA055048-7D7B-0ED4-8D28-A255898E2370}"/>
              </a:ext>
            </a:extLst>
          </p:cNvPr>
          <p:cNvSpPr/>
          <p:nvPr/>
        </p:nvSpPr>
        <p:spPr>
          <a:xfrm>
            <a:off x="2579643" y="2691741"/>
            <a:ext cx="3408655" cy="27139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Nhóm 2:</a:t>
            </a:r>
          </a:p>
          <a:p>
            <a:pPr algn="ctr"/>
            <a:r>
              <a:rPr lang="en-US" sz="3200" b="1"/>
              <a:t>Tìm hiểu quá trình quang hợp của thực vật</a:t>
            </a:r>
          </a:p>
        </p:txBody>
      </p:sp>
    </p:spTree>
    <p:extLst>
      <p:ext uri="{BB962C8B-B14F-4D97-AF65-F5344CB8AC3E}">
        <p14:creationId xmlns:p14="http://schemas.microsoft.com/office/powerpoint/2010/main" val="3671390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1.bp.blogspot.com/-7bDfTCE_vI0/T7MQzaNhM2I/AAAAAAAABGA/swxgP3-2w4M/s1600/hinh-nen-dep-45.jpg"/>
          <p:cNvPicPr>
            <a:picLocks noChangeAspect="1" noChangeArrowheads="1"/>
          </p:cNvPicPr>
          <p:nvPr/>
        </p:nvPicPr>
        <p:blipFill>
          <a:blip r:embed="rId2" cstate="print">
            <a:duotone>
              <a:schemeClr val="accent5">
                <a:shade val="45000"/>
                <a:satMod val="135000"/>
              </a:schemeClr>
              <a:prstClr val="white"/>
            </a:duotone>
            <a:lum contrast="40000"/>
          </a:blip>
          <a:srcRect l="54255" t="59105"/>
          <a:stretch>
            <a:fillRect/>
          </a:stretch>
        </p:blipFill>
        <p:spPr bwMode="auto">
          <a:xfrm rot="16200000">
            <a:off x="1143001" y="-400607"/>
            <a:ext cx="6857999" cy="9144000"/>
          </a:xfrm>
          <a:prstGeom prst="rect">
            <a:avLst/>
          </a:prstGeom>
          <a:noFill/>
        </p:spPr>
      </p:pic>
      <p:sp>
        <p:nvSpPr>
          <p:cNvPr id="4" name="Rectangle 1"/>
          <p:cNvSpPr>
            <a:spLocks noGrp="1" noChangeArrowheads="1"/>
          </p:cNvSpPr>
          <p:nvPr>
            <p:ph type="ctrTitle"/>
          </p:nvPr>
        </p:nvSpPr>
        <p:spPr>
          <a:xfrm>
            <a:off x="571500" y="723278"/>
            <a:ext cx="7891463" cy="719138"/>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indent="342900">
              <a:lnSpc>
                <a:spcPct val="150000"/>
              </a:lnSpc>
              <a:spcBef>
                <a:spcPts val="1350"/>
              </a:spcBef>
            </a:pPr>
            <a:r>
              <a:rPr lang="en-US" sz="3200" b="1" dirty="0" err="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TRƯỜNG</a:t>
            </a:r>
            <a:r>
              <a:rPr lang="en-US" sz="3200" b="1"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TIỂU</a:t>
            </a:r>
            <a:r>
              <a:rPr lang="en-US" sz="3200" b="1"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err="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HỌC</a:t>
            </a:r>
            <a:r>
              <a:rPr lang="en-US" sz="3200" b="1">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LIÊN NINH</a:t>
            </a:r>
            <a:endParaRPr lang="en-US" sz="2800" b="1" dirty="0">
              <a:solidFill>
                <a:srgbClr val="0066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pic>
        <p:nvPicPr>
          <p:cNvPr id="5125" name="Picture 3" descr="Bellco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4" descr="Bellco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5" descr="Bellco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81171" y="5880007"/>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6" descr="Bellcol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 y="5934408"/>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9" name="Rectangle 5"/>
          <p:cNvSpPr>
            <a:spLocks noChangeArrowheads="1"/>
          </p:cNvSpPr>
          <p:nvPr/>
        </p:nvSpPr>
        <p:spPr bwMode="auto">
          <a:xfrm>
            <a:off x="160337" y="3893580"/>
            <a:ext cx="8823325" cy="1885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prstTxWarp prst="textArchUp">
              <a:avLst>
                <a:gd name="adj" fmla="val 10825441"/>
              </a:avLst>
            </a:prstTxWarp>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50000"/>
              </a:lnSpc>
              <a:spcBef>
                <a:spcPts val="600"/>
              </a:spcBef>
              <a:spcAft>
                <a:spcPts val="600"/>
              </a:spcAft>
            </a:pPr>
            <a:r>
              <a:rPr lang="en-US" sz="3600" b="1">
                <a:solidFill>
                  <a:srgbClr val="FF0000"/>
                </a:solidFill>
                <a:latin typeface="Times New Roman" panose="02020603050405020304" pitchFamily="18" charset="0"/>
                <a:cs typeface="Times New Roman" panose="02020603050405020304" pitchFamily="18" charset="0"/>
              </a:rPr>
              <a:t>Chúc các em học say mê, hứng thú</a:t>
            </a:r>
            <a:endParaRPr lang="en-US" sz="3600" b="1" dirty="0">
              <a:solidFill>
                <a:srgbClr val="FF0000"/>
              </a:solidFill>
              <a:latin typeface="Times New Roman" panose="02020603050405020304" pitchFamily="18" charset="0"/>
              <a:cs typeface="Times New Roman" panose="02020603050405020304" pitchFamily="18" charset="0"/>
            </a:endParaRPr>
          </a:p>
          <a:p>
            <a:pPr algn="ctr" eaLnBrk="1" hangingPunct="1">
              <a:lnSpc>
                <a:spcPct val="150000"/>
              </a:lnSpc>
              <a:spcBef>
                <a:spcPts val="600"/>
              </a:spcBef>
              <a:spcAft>
                <a:spcPts val="600"/>
              </a:spcAft>
            </a:pPr>
            <a:endParaRPr lang="en-US" sz="3600" b="1" dirty="0">
              <a:solidFill>
                <a:srgbClr val="0000FF"/>
              </a:solidFill>
              <a:latin typeface="Times New Roman" panose="02020603050405020304" pitchFamily="18" charset="0"/>
              <a:cs typeface="Times New Roman" panose="02020603050405020304" pitchFamily="18" charset="0"/>
            </a:endParaRPr>
          </a:p>
        </p:txBody>
      </p:sp>
      <p:pic>
        <p:nvPicPr>
          <p:cNvPr id="10" name="Picture 11" descr="roi"/>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472864" y="2352851"/>
            <a:ext cx="6249846" cy="4505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877260" y="5192277"/>
            <a:ext cx="7279942"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err="1">
                <a:ln/>
                <a:solidFill>
                  <a:srgbClr val="00CC00"/>
                </a:solidFill>
                <a:effectLst/>
              </a:rPr>
              <a:t>GV</a:t>
            </a:r>
            <a:r>
              <a:rPr lang="en-US" sz="5400" b="1" cap="none" spc="0">
                <a:ln/>
                <a:solidFill>
                  <a:srgbClr val="00CC00"/>
                </a:solidFill>
                <a:effectLst/>
              </a:rPr>
              <a:t>: Hoàng Phương Thảo</a:t>
            </a:r>
            <a:endParaRPr lang="en-US" sz="5400" b="1" cap="none" spc="0" dirty="0">
              <a:ln/>
              <a:solidFill>
                <a:srgbClr val="00CC00"/>
              </a:solidFill>
              <a:effectLst/>
            </a:endParaRPr>
          </a:p>
        </p:txBody>
      </p:sp>
    </p:spTree>
    <p:extLst>
      <p:ext uri="{BB962C8B-B14F-4D97-AF65-F5344CB8AC3E}">
        <p14:creationId xmlns:p14="http://schemas.microsoft.com/office/powerpoint/2010/main" val="278327220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103174" y="1828800"/>
            <a:ext cx="3166251"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err="1">
                <a:ln/>
                <a:solidFill>
                  <a:srgbClr val="00CC00"/>
                </a:solidFill>
                <a:effectLst/>
              </a:rPr>
              <a:t>Khởi</a:t>
            </a:r>
            <a:r>
              <a:rPr lang="en-US" sz="5400" b="1" cap="none" spc="0" dirty="0">
                <a:ln/>
                <a:solidFill>
                  <a:srgbClr val="00CC00"/>
                </a:solidFill>
                <a:effectLst/>
              </a:rPr>
              <a:t> </a:t>
            </a:r>
            <a:r>
              <a:rPr lang="en-US" sz="5400" b="1" cap="none" spc="0" dirty="0" err="1">
                <a:ln/>
                <a:solidFill>
                  <a:srgbClr val="00CC00"/>
                </a:solidFill>
                <a:effectLst/>
              </a:rPr>
              <a:t>động</a:t>
            </a:r>
            <a:endParaRPr lang="en-US" sz="5400" b="1" cap="none" spc="0" dirty="0">
              <a:ln/>
              <a:solidFill>
                <a:srgbClr val="00CC00"/>
              </a:solidFill>
              <a:effectLst/>
            </a:endParaRPr>
          </a:p>
        </p:txBody>
      </p:sp>
    </p:spTree>
    <p:extLst>
      <p:ext uri="{BB962C8B-B14F-4D97-AF65-F5344CB8AC3E}">
        <p14:creationId xmlns:p14="http://schemas.microsoft.com/office/powerpoint/2010/main" val="3142530528"/>
      </p:ext>
    </p:extLst>
  </p:cSld>
  <p:clrMapOvr>
    <a:masterClrMapping/>
  </p:clrMapOvr>
  <p:transition spd="slow" advTm="3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3" descr="bor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8" y="-66675"/>
            <a:ext cx="92202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 Box 4"/>
          <p:cNvSpPr txBox="1">
            <a:spLocks noChangeArrowheads="1"/>
          </p:cNvSpPr>
          <p:nvPr/>
        </p:nvSpPr>
        <p:spPr bwMode="auto">
          <a:xfrm>
            <a:off x="738329" y="2124552"/>
            <a:ext cx="760066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indent="0">
              <a:buNone/>
            </a:pPr>
            <a:r>
              <a:rPr lang="en-US" b="1">
                <a:solidFill>
                  <a:srgbClr val="FF0000"/>
                </a:solidFill>
              </a:rPr>
              <a:t>Bài 2: </a:t>
            </a:r>
            <a:r>
              <a:rPr lang="nl-NL" b="1">
                <a:solidFill>
                  <a:srgbClr val="FF0000"/>
                </a:solidFill>
              </a:rPr>
              <a:t>Máy tính giúp em quan sát nhiều điều kì thú</a:t>
            </a:r>
            <a:endParaRPr lang="en-US" b="1">
              <a:solidFill>
                <a:srgbClr val="FF0000"/>
              </a:solidFill>
            </a:endParaRPr>
          </a:p>
        </p:txBody>
      </p:sp>
      <p:sp>
        <p:nvSpPr>
          <p:cNvPr id="36869" name="TextBox 2"/>
          <p:cNvSpPr txBox="1">
            <a:spLocks noChangeArrowheads="1"/>
          </p:cNvSpPr>
          <p:nvPr/>
        </p:nvSpPr>
        <p:spPr bwMode="auto">
          <a:xfrm>
            <a:off x="3352800" y="2438400"/>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6870" name="TextBox 3"/>
          <p:cNvSpPr txBox="1">
            <a:spLocks noChangeArrowheads="1"/>
          </p:cNvSpPr>
          <p:nvPr/>
        </p:nvSpPr>
        <p:spPr bwMode="auto">
          <a:xfrm>
            <a:off x="3352800" y="29003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8" name="Picture 11" descr="balonne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4343400"/>
            <a:ext cx="144780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712493" y="3245349"/>
            <a:ext cx="3810000" cy="523220"/>
          </a:xfrm>
          <a:prstGeom prst="rect">
            <a:avLst/>
          </a:prstGeom>
          <a:noFill/>
        </p:spPr>
        <p:txBody>
          <a:bodyPr wrap="square" rtlCol="0">
            <a:spAutoFit/>
          </a:bodyPr>
          <a:lstStyle/>
          <a:p>
            <a:pPr algn="ctr"/>
            <a:r>
              <a:rPr lang="en-US" sz="2800" b="1" i="1" dirty="0" err="1">
                <a:latin typeface="Times New Roman" panose="02020603050405020304" pitchFamily="18" charset="0"/>
                <a:cs typeface="Times New Roman" panose="02020603050405020304" pitchFamily="18" charset="0"/>
              </a:rPr>
              <a:t>Sách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giáo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khoa</a:t>
            </a:r>
            <a:r>
              <a:rPr lang="en-US" sz="2800" b="1" i="1" dirty="0">
                <a:latin typeface="Times New Roman" panose="02020603050405020304" pitchFamily="18" charset="0"/>
                <a:cs typeface="Times New Roman" panose="02020603050405020304" pitchFamily="18" charset="0"/>
              </a:rPr>
              <a:t> </a:t>
            </a:r>
            <a:r>
              <a:rPr lang="en-US" sz="2800" b="1" i="1" err="1">
                <a:latin typeface="Times New Roman" panose="02020603050405020304" pitchFamily="18" charset="0"/>
                <a:cs typeface="Times New Roman" panose="02020603050405020304" pitchFamily="18" charset="0"/>
              </a:rPr>
              <a:t>trang</a:t>
            </a:r>
            <a:r>
              <a:rPr lang="en-US" sz="2800" b="1" i="1">
                <a:latin typeface="Times New Roman" panose="02020603050405020304" pitchFamily="18" charset="0"/>
                <a:cs typeface="Times New Roman" panose="02020603050405020304" pitchFamily="18" charset="0"/>
              </a:rPr>
              <a:t> 61</a:t>
            </a:r>
            <a:endParaRPr lang="en-US" sz="28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49967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9636"/>
                                        </p:tgtEl>
                                        <p:attrNameLst>
                                          <p:attrName>style.visibility</p:attrName>
                                        </p:attrNameLst>
                                      </p:cBhvr>
                                      <p:to>
                                        <p:strVal val="visible"/>
                                      </p:to>
                                    </p:set>
                                    <p:anim calcmode="discrete" valueType="clr">
                                      <p:cBhvr override="childStyle">
                                        <p:cTn id="7" dur="80"/>
                                        <p:tgtEl>
                                          <p:spTgt spid="696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9636"/>
                                        </p:tgtEl>
                                        <p:attrNameLst>
                                          <p:attrName>fillcolor</p:attrName>
                                        </p:attrNameLst>
                                      </p:cBhvr>
                                      <p:tavLst>
                                        <p:tav tm="0">
                                          <p:val>
                                            <p:clrVal>
                                              <a:schemeClr val="accent2"/>
                                            </p:clrVal>
                                          </p:val>
                                        </p:tav>
                                        <p:tav tm="50000">
                                          <p:val>
                                            <p:clrVal>
                                              <a:schemeClr val="hlink"/>
                                            </p:clrVal>
                                          </p:val>
                                        </p:tav>
                                      </p:tavLst>
                                    </p:anim>
                                    <p:set>
                                      <p:cBhvr>
                                        <p:cTn id="9" dur="80"/>
                                        <p:tgtEl>
                                          <p:spTgt spid="69636"/>
                                        </p:tgtEl>
                                        <p:attrNameLst>
                                          <p:attrName>fill.type</p:attrName>
                                        </p:attrNameLst>
                                      </p:cBhvr>
                                      <p:to>
                                        <p:strVal val="solid"/>
                                      </p:to>
                                    </p:set>
                                  </p:childTnLst>
                                </p:cTn>
                              </p:par>
                              <p:par>
                                <p:cTn id="10" presetID="32" presetClass="emph" presetSubtype="0" repeatCount="10000" fill="hold" nodeType="withEffect">
                                  <p:stCondLst>
                                    <p:cond delay="0"/>
                                  </p:stCondLst>
                                  <p:childTnLst>
                                    <p:animRot by="120000">
                                      <p:cBhvr>
                                        <p:cTn id="11" dur="200" fill="hold">
                                          <p:stCondLst>
                                            <p:cond delay="0"/>
                                          </p:stCondLst>
                                        </p:cTn>
                                        <p:tgtEl>
                                          <p:spTgt spid="8"/>
                                        </p:tgtEl>
                                        <p:attrNameLst>
                                          <p:attrName>r</p:attrName>
                                        </p:attrNameLst>
                                      </p:cBhvr>
                                    </p:animRot>
                                    <p:animRot by="-240000">
                                      <p:cBhvr>
                                        <p:cTn id="12" dur="400" fill="hold">
                                          <p:stCondLst>
                                            <p:cond delay="400"/>
                                          </p:stCondLst>
                                        </p:cTn>
                                        <p:tgtEl>
                                          <p:spTgt spid="8"/>
                                        </p:tgtEl>
                                        <p:attrNameLst>
                                          <p:attrName>r</p:attrName>
                                        </p:attrNameLst>
                                      </p:cBhvr>
                                    </p:animRot>
                                    <p:animRot by="240000">
                                      <p:cBhvr>
                                        <p:cTn id="13" dur="400" fill="hold">
                                          <p:stCondLst>
                                            <p:cond delay="800"/>
                                          </p:stCondLst>
                                        </p:cTn>
                                        <p:tgtEl>
                                          <p:spTgt spid="8"/>
                                        </p:tgtEl>
                                        <p:attrNameLst>
                                          <p:attrName>r</p:attrName>
                                        </p:attrNameLst>
                                      </p:cBhvr>
                                    </p:animRot>
                                    <p:animRot by="-240000">
                                      <p:cBhvr>
                                        <p:cTn id="14" dur="400" fill="hold">
                                          <p:stCondLst>
                                            <p:cond delay="1200"/>
                                          </p:stCondLst>
                                        </p:cTn>
                                        <p:tgtEl>
                                          <p:spTgt spid="8"/>
                                        </p:tgtEl>
                                        <p:attrNameLst>
                                          <p:attrName>r</p:attrName>
                                        </p:attrNameLst>
                                      </p:cBhvr>
                                    </p:animRot>
                                    <p:animRot by="120000">
                                      <p:cBhvr>
                                        <p:cTn id="15" dur="400" fill="hold">
                                          <p:stCondLst>
                                            <p:cond delay="16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2667000" y="342900"/>
            <a:ext cx="4038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000" b="1" dirty="0" err="1">
                <a:solidFill>
                  <a:srgbClr val="FF0000"/>
                </a:solidFill>
                <a:latin typeface="Times New Roman" panose="02020603050405020304" pitchFamily="18" charset="0"/>
                <a:cs typeface="Times New Roman" panose="02020603050405020304" pitchFamily="18" charset="0"/>
              </a:rPr>
              <a:t>Mục</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tiêu</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bài</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học</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a:spLocks noChangeArrowheads="1"/>
          </p:cNvSpPr>
          <p:nvPr/>
        </p:nvSpPr>
        <p:spPr bwMode="auto">
          <a:xfrm>
            <a:off x="838200" y="2209800"/>
            <a:ext cx="7315200" cy="265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a:t>Nhận thấy nhờ sử dụng máy tính mà con người quan sát và nhận biết thêm được về thế giới tự nhiên</a:t>
            </a:r>
          </a:p>
          <a:p>
            <a:r>
              <a:rPr lang="en-US"/>
              <a:t>Kể lại được những điều em đã quan sát</a:t>
            </a:r>
          </a:p>
        </p:txBody>
      </p:sp>
    </p:spTree>
    <p:extLst>
      <p:ext uri="{BB962C8B-B14F-4D97-AF65-F5344CB8AC3E}">
        <p14:creationId xmlns:p14="http://schemas.microsoft.com/office/powerpoint/2010/main" val="22968143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217004" y="1066800"/>
            <a:ext cx="870999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nl-NL" sz="3000" b="1">
                <a:solidFill>
                  <a:srgbClr val="0070C0"/>
                </a:solidFill>
              </a:rPr>
              <a:t>1</a:t>
            </a:r>
            <a:r>
              <a:rPr lang="en-US" sz="3000">
                <a:solidFill>
                  <a:srgbClr val="0070C0"/>
                </a:solidFill>
              </a:rPr>
              <a:t>.</a:t>
            </a:r>
            <a:r>
              <a:rPr lang="pt-BR" sz="3000" b="1">
                <a:solidFill>
                  <a:srgbClr val="0070C0"/>
                </a:solidFill>
              </a:rPr>
              <a:t>Quan sát được các điều kỳ thú nhờ máy tính </a:t>
            </a:r>
            <a:endParaRPr lang="en-US" altLang="en-US" sz="30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iện tượng Ngày-Đêm và các mùa trên trái đất">
            <a:hlinkClick r:id="" action="ppaction://media"/>
            <a:extLst>
              <a:ext uri="{FF2B5EF4-FFF2-40B4-BE49-F238E27FC236}">
                <a16:creationId xmlns:a16="http://schemas.microsoft.com/office/drawing/2014/main" id="{7B162DBC-A951-CDD3-A9B9-98DB5B1F461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211" y="0"/>
            <a:ext cx="9152211" cy="6578408"/>
          </a:xfrm>
          <a:prstGeom prst="rect">
            <a:avLst/>
          </a:prstGeom>
        </p:spPr>
      </p:pic>
    </p:spTree>
    <p:extLst>
      <p:ext uri="{BB962C8B-B14F-4D97-AF65-F5344CB8AC3E}">
        <p14:creationId xmlns:p14="http://schemas.microsoft.com/office/powerpoint/2010/main" val="161069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6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9414"/>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457200" y="1295400"/>
            <a:ext cx="77724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b="1">
                <a:solidFill>
                  <a:srgbClr val="0070C0"/>
                </a:solidFill>
                <a:effectLst/>
                <a:ea typeface="Times New Roman" panose="02020603050405020304" pitchFamily="18" charset="0"/>
                <a:cs typeface="Arial" panose="020B0604020202020204" pitchFamily="34" charset="0"/>
              </a:rPr>
              <a:t>2. Kể lại những gì quan sát được về chủ đề được xem </a:t>
            </a:r>
            <a:endParaRPr lang="en-US" altLang="en-US" b="1" dirty="0">
              <a:solidFill>
                <a:srgbClr val="0070C0"/>
              </a:solidFill>
              <a:cs typeface="Arial" panose="020B0604020202020204" pitchFamily="34" charset="0"/>
            </a:endParaRPr>
          </a:p>
        </p:txBody>
      </p:sp>
    </p:spTree>
    <p:extLst>
      <p:ext uri="{BB962C8B-B14F-4D97-AF65-F5344CB8AC3E}">
        <p14:creationId xmlns:p14="http://schemas.microsoft.com/office/powerpoint/2010/main" val="576561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7"/>
          <p:cNvGrpSpPr>
            <a:grpSpLocks/>
          </p:cNvGrpSpPr>
          <p:nvPr/>
        </p:nvGrpSpPr>
        <p:grpSpPr bwMode="auto">
          <a:xfrm>
            <a:off x="2971800" y="4418824"/>
            <a:ext cx="3200400" cy="2133600"/>
            <a:chOff x="249" y="75"/>
            <a:chExt cx="5216" cy="3651"/>
          </a:xfrm>
        </p:grpSpPr>
        <p:pic>
          <p:nvPicPr>
            <p:cNvPr id="32773" name="Picture 28" descr="1f31e9c370a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 y="75"/>
              <a:ext cx="5216" cy="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29"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1247" y="663"/>
              <a:ext cx="1066"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30"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2608" y="300"/>
              <a:ext cx="1066"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31"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4014" y="572"/>
              <a:ext cx="106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Picture 32"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513" y="1162"/>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33"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604" y="1842"/>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34"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286" y="2614"/>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AutoShape 8"/>
          <p:cNvSpPr>
            <a:spLocks noChangeArrowheads="1"/>
          </p:cNvSpPr>
          <p:nvPr/>
        </p:nvSpPr>
        <p:spPr bwMode="auto">
          <a:xfrm>
            <a:off x="7696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3" name="Rectangle 1"/>
          <p:cNvSpPr txBox="1">
            <a:spLocks noChangeArrowheads="1"/>
          </p:cNvSpPr>
          <p:nvPr/>
        </p:nvSpPr>
        <p:spPr>
          <a:xfrm>
            <a:off x="2956" y="1782974"/>
            <a:ext cx="8622917" cy="26358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55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TRÒ</a:t>
            </a:r>
            <a:r>
              <a:rPr lang="en-US" sz="55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55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CHƠI</a:t>
            </a:r>
            <a:r>
              <a:rPr lang="en-US" sz="55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a:p>
            <a:pPr indent="342900" algn="ctr">
              <a:lnSpc>
                <a:spcPct val="150000"/>
              </a:lnSpc>
              <a:spcBef>
                <a:spcPts val="1350"/>
              </a:spcBef>
            </a:pPr>
            <a:r>
              <a:rPr lang="en-US" sz="5500" b="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MC NHÍ TÀI BA”</a:t>
            </a:r>
            <a:endParaRPr lang="en-US" sz="55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6637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9"/>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7500" t="5564" r="8333" b="5402"/>
          <a:stretch/>
        </p:blipFill>
        <p:spPr bwMode="auto">
          <a:xfrm>
            <a:off x="-112026" y="-76200"/>
            <a:ext cx="9979011" cy="746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7764F092-726A-4E4F-E2C3-40E666C141FF}"/>
              </a:ext>
            </a:extLst>
          </p:cNvPr>
          <p:cNvSpPr txBox="1"/>
          <p:nvPr/>
        </p:nvSpPr>
        <p:spPr>
          <a:xfrm>
            <a:off x="1371600" y="4130615"/>
            <a:ext cx="7848600" cy="2041585"/>
          </a:xfrm>
          <a:prstGeom prst="rect">
            <a:avLst/>
          </a:prstGeom>
          <a:noFill/>
        </p:spPr>
        <p:txBody>
          <a:bodyPr wrap="square">
            <a:spAutoFit/>
          </a:bodyPr>
          <a:lstStyle/>
          <a:p>
            <a:pPr marL="457200" indent="-457200" algn="just">
              <a:lnSpc>
                <a:spcPct val="107000"/>
              </a:lnSpc>
              <a:spcAft>
                <a:spcPts val="800"/>
              </a:spcAft>
              <a:buFont typeface="Arial" panose="020B0604020202020204" pitchFamily="34" charset="0"/>
              <a:buChar char="•"/>
            </a:pPr>
            <a:r>
              <a:rPr lang="pt-BR" sz="2400">
                <a:solidFill>
                  <a:srgbClr val="0070C0"/>
                </a:solidFill>
                <a:effectLst/>
                <a:latin typeface="Times New Roman" panose="02020603050405020304" pitchFamily="18" charset="0"/>
                <a:ea typeface="Arial" panose="020B0604020202020204" pitchFamily="34" charset="0"/>
              </a:rPr>
              <a:t>Khi ta nhìn vào mặt trời thì ta cảm giác mặt trời đi ngang bầu trời, nhưng thực tế mặt trời đứng yên. Ta nhìn thấy mặt trời khi trái đất quay. Ta cũng nhìn thấy các vì sao bay ngang qua bầu trời rồi lặn xuống, thực chất vẫn là do trái đất quay và ta đang lao vào vũ trụ</a:t>
            </a:r>
            <a:endParaRPr lang="en-US" sz="2400">
              <a:solidFill>
                <a:srgbClr val="0070C0"/>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F618B9FC-CC32-9928-0B2D-A240EF563691}"/>
              </a:ext>
            </a:extLst>
          </p:cNvPr>
          <p:cNvSpPr txBox="1"/>
          <p:nvPr/>
        </p:nvSpPr>
        <p:spPr>
          <a:xfrm>
            <a:off x="1322204" y="694162"/>
            <a:ext cx="7733621" cy="460895"/>
          </a:xfrm>
          <a:prstGeom prst="rect">
            <a:avLst/>
          </a:prstGeom>
          <a:noFill/>
        </p:spPr>
        <p:txBody>
          <a:bodyPr wrap="square">
            <a:spAutoFit/>
          </a:bodyPr>
          <a:lstStyle/>
          <a:p>
            <a:pPr marL="457200" indent="-457200" algn="just">
              <a:lnSpc>
                <a:spcPct val="107000"/>
              </a:lnSpc>
              <a:spcAft>
                <a:spcPts val="800"/>
              </a:spcAft>
              <a:buFont typeface="Arial" panose="020B0604020202020204" pitchFamily="34" charset="0"/>
              <a:buChar char="•"/>
            </a:pPr>
            <a:r>
              <a:rPr lang="pt-BR" sz="2400">
                <a:solidFill>
                  <a:srgbClr val="0070C0"/>
                </a:solidFill>
                <a:effectLst/>
                <a:latin typeface="Times New Roman" panose="02020603050405020304" pitchFamily="18" charset="0"/>
                <a:ea typeface="Arial" panose="020B0604020202020204" pitchFamily="34" charset="0"/>
              </a:rPr>
              <a:t>Trái đất quay quanh trục của nó</a:t>
            </a:r>
            <a:endParaRPr lang="en-US" sz="2400">
              <a:solidFill>
                <a:srgbClr val="0070C0"/>
              </a:solidFill>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35A18254-0084-0D15-5B89-9990F903C2BF}"/>
              </a:ext>
            </a:extLst>
          </p:cNvPr>
          <p:cNvSpPr txBox="1"/>
          <p:nvPr/>
        </p:nvSpPr>
        <p:spPr>
          <a:xfrm>
            <a:off x="1334179" y="1295400"/>
            <a:ext cx="7733621" cy="856068"/>
          </a:xfrm>
          <a:prstGeom prst="rect">
            <a:avLst/>
          </a:prstGeom>
          <a:noFill/>
        </p:spPr>
        <p:txBody>
          <a:bodyPr wrap="square">
            <a:spAutoFit/>
          </a:bodyPr>
          <a:lstStyle/>
          <a:p>
            <a:pPr marL="457200" indent="-457200" algn="just">
              <a:lnSpc>
                <a:spcPct val="107000"/>
              </a:lnSpc>
              <a:spcAft>
                <a:spcPts val="800"/>
              </a:spcAft>
              <a:buFont typeface="Arial" panose="020B0604020202020204" pitchFamily="34" charset="0"/>
              <a:buChar char="•"/>
            </a:pPr>
            <a:r>
              <a:rPr lang="pt-BR" sz="2400">
                <a:solidFill>
                  <a:srgbClr val="0070C0"/>
                </a:solidFill>
                <a:effectLst/>
                <a:latin typeface="Times New Roman" panose="02020603050405020304" pitchFamily="18" charset="0"/>
                <a:ea typeface="Arial" panose="020B0604020202020204" pitchFamily="34" charset="0"/>
              </a:rPr>
              <a:t>Mặt trời mọc vào buổi sáng, lên cao dần giữa bầu trời vào buổi trưa, lặn vào buổi tối</a:t>
            </a:r>
            <a:endParaRPr lang="en-US" sz="2400">
              <a:solidFill>
                <a:srgbClr val="0070C0"/>
              </a:solidFill>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D45DF245-D1C0-1E92-958A-C4A355A69A4D}"/>
              </a:ext>
            </a:extLst>
          </p:cNvPr>
          <p:cNvSpPr txBox="1"/>
          <p:nvPr/>
        </p:nvSpPr>
        <p:spPr>
          <a:xfrm>
            <a:off x="1334179" y="2206105"/>
            <a:ext cx="7733621" cy="460895"/>
          </a:xfrm>
          <a:prstGeom prst="rect">
            <a:avLst/>
          </a:prstGeom>
          <a:noFill/>
        </p:spPr>
        <p:txBody>
          <a:bodyPr wrap="square">
            <a:spAutoFit/>
          </a:bodyPr>
          <a:lstStyle/>
          <a:p>
            <a:pPr marL="457200" indent="-457200" algn="just">
              <a:lnSpc>
                <a:spcPct val="107000"/>
              </a:lnSpc>
              <a:spcAft>
                <a:spcPts val="800"/>
              </a:spcAft>
              <a:buFont typeface="Arial" panose="020B0604020202020204" pitchFamily="34" charset="0"/>
              <a:buChar char="•"/>
            </a:pPr>
            <a:r>
              <a:rPr lang="pt-BR" sz="2400">
                <a:solidFill>
                  <a:srgbClr val="0070C0"/>
                </a:solidFill>
                <a:effectLst/>
                <a:latin typeface="Times New Roman" panose="02020603050405020304" pitchFamily="18" charset="0"/>
                <a:ea typeface="Arial" panose="020B0604020202020204" pitchFamily="34" charset="0"/>
              </a:rPr>
              <a:t>Đêm ta thấy mặt trăng và các vì sao</a:t>
            </a:r>
            <a:endParaRPr lang="en-US" sz="2400">
              <a:solidFill>
                <a:srgbClr val="0070C0"/>
              </a:solidFill>
              <a:effectLst/>
              <a:latin typeface="Times New Roman" panose="02020603050405020304" pitchFamily="18" charset="0"/>
              <a:ea typeface="Times New Roman" panose="02020603050405020304" pitchFamily="18" charset="0"/>
            </a:endParaRPr>
          </a:p>
        </p:txBody>
      </p:sp>
      <p:sp>
        <p:nvSpPr>
          <p:cNvPr id="16" name="TextBox 15">
            <a:extLst>
              <a:ext uri="{FF2B5EF4-FFF2-40B4-BE49-F238E27FC236}">
                <a16:creationId xmlns:a16="http://schemas.microsoft.com/office/drawing/2014/main" id="{C73D00CE-CF5E-C2FA-4C93-AA448A2F53EC}"/>
              </a:ext>
            </a:extLst>
          </p:cNvPr>
          <p:cNvSpPr txBox="1"/>
          <p:nvPr/>
        </p:nvSpPr>
        <p:spPr>
          <a:xfrm>
            <a:off x="1334179" y="2787360"/>
            <a:ext cx="7733621" cy="1251240"/>
          </a:xfrm>
          <a:prstGeom prst="rect">
            <a:avLst/>
          </a:prstGeom>
          <a:noFill/>
        </p:spPr>
        <p:txBody>
          <a:bodyPr wrap="square">
            <a:spAutoFit/>
          </a:bodyPr>
          <a:lstStyle/>
          <a:p>
            <a:pPr marL="457200" indent="-457200" algn="just">
              <a:lnSpc>
                <a:spcPct val="107000"/>
              </a:lnSpc>
              <a:spcAft>
                <a:spcPts val="800"/>
              </a:spcAft>
              <a:buFont typeface="Arial" panose="020B0604020202020204" pitchFamily="34" charset="0"/>
              <a:buChar char="•"/>
            </a:pPr>
            <a:r>
              <a:rPr lang="pt-BR" sz="2400">
                <a:solidFill>
                  <a:srgbClr val="0070C0"/>
                </a:solidFill>
                <a:effectLst/>
                <a:latin typeface="Times New Roman" panose="02020603050405020304" pitchFamily="18" charset="0"/>
                <a:ea typeface="Arial" panose="020B0604020202020204" pitchFamily="34" charset="0"/>
              </a:rPr>
              <a:t>Trái đất có hình dạng khối cầu, trái đất luôn chỉ được chiếu sáng một nửa và nửa kia ở trong bóng tối =&gt; đó là hiện tượng ngày và đêm</a:t>
            </a:r>
          </a:p>
        </p:txBody>
      </p:sp>
    </p:spTree>
    <p:extLst>
      <p:ext uri="{BB962C8B-B14F-4D97-AF65-F5344CB8AC3E}">
        <p14:creationId xmlns:p14="http://schemas.microsoft.com/office/powerpoint/2010/main" val="2905958927"/>
      </p:ext>
    </p:extLst>
  </p:cSld>
  <p:clrMapOvr>
    <a:masterClrMapping/>
  </p:clrMapOvr>
  <p:transition spd="slow" advClick="0" advTm="6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1643</TotalTime>
  <Words>615</Words>
  <Application>Microsoft Office PowerPoint</Application>
  <PresentationFormat>On-screen Show (4:3)</PresentationFormat>
  <Paragraphs>53</Paragraphs>
  <Slides>14</Slides>
  <Notes>5</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Abadi</vt:lpstr>
      <vt:lpstr>Arial</vt:lpstr>
      <vt:lpstr>Calibri</vt:lpstr>
      <vt:lpstr>Calibri Light</vt:lpstr>
      <vt:lpstr>Times New Roman</vt:lpstr>
      <vt:lpstr>Office Theme</vt:lpstr>
      <vt:lpstr>TRƯỜNG TIỂU HỌC LIÊN NINH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TRƯỜNG TIỂU HỌC LIÊN NINH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WELCOME</dc:creator>
  <cp:lastModifiedBy>Bill UwU</cp:lastModifiedBy>
  <cp:revision>84</cp:revision>
  <dcterms:created xsi:type="dcterms:W3CDTF">2017-10-03T01:20:28Z</dcterms:created>
  <dcterms:modified xsi:type="dcterms:W3CDTF">2022-06-21T06:45:46Z</dcterms:modified>
</cp:coreProperties>
</file>