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1" r:id="rId1"/>
  </p:sldMasterIdLst>
  <p:notesMasterIdLst>
    <p:notesMasterId r:id="rId14"/>
  </p:notesMasterIdLst>
  <p:sldIdLst>
    <p:sldId id="291" r:id="rId2"/>
    <p:sldId id="292" r:id="rId3"/>
    <p:sldId id="318" r:id="rId4"/>
    <p:sldId id="294" r:id="rId5"/>
    <p:sldId id="319" r:id="rId6"/>
    <p:sldId id="320" r:id="rId7"/>
    <p:sldId id="314" r:id="rId8"/>
    <p:sldId id="296" r:id="rId9"/>
    <p:sldId id="323" r:id="rId10"/>
    <p:sldId id="324" r:id="rId11"/>
    <p:sldId id="325" r:id="rId12"/>
    <p:sldId id="310"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00FFFF"/>
    <a:srgbClr val="00FF00"/>
    <a:srgbClr val="00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7" autoAdjust="0"/>
    <p:restoredTop sz="94849" autoAdjust="0"/>
  </p:normalViewPr>
  <p:slideViewPr>
    <p:cSldViewPr>
      <p:cViewPr varScale="1">
        <p:scale>
          <a:sx n="70" d="100"/>
          <a:sy n="70" d="100"/>
        </p:scale>
        <p:origin x="1206" y="6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66DB4D9-CB78-4D56-B892-028D3778355C}" type="datetimeFigureOut">
              <a:rPr lang="en-US" smtClean="0"/>
              <a:t>6/26/2022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64A2CC9-6214-4A4F-A7F2-C474977A49D9}" type="slidenum">
              <a:rPr lang="en-US" smtClean="0"/>
              <a:t>‹#›</a:t>
            </a:fld>
            <a:endParaRPr lang="en-US" dirty="0"/>
          </a:p>
        </p:txBody>
      </p:sp>
    </p:spTree>
    <p:extLst>
      <p:ext uri="{BB962C8B-B14F-4D97-AF65-F5344CB8AC3E}">
        <p14:creationId xmlns:p14="http://schemas.microsoft.com/office/powerpoint/2010/main" val="3289981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E29967A-7568-4B43-ADFF-F109EFF199E4}" type="datetimeFigureOut">
              <a:rPr lang="en-US" smtClean="0"/>
              <a:t>6/26/2022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DE6FE75-3C93-430E-A11F-0729BD227234}" type="slidenum">
              <a:rPr lang="en-US" smtClean="0"/>
              <a:t>‹#›</a:t>
            </a:fld>
            <a:endParaRPr lang="en-US" dirty="0"/>
          </a:p>
        </p:txBody>
      </p:sp>
    </p:spTree>
    <p:extLst>
      <p:ext uri="{BB962C8B-B14F-4D97-AF65-F5344CB8AC3E}">
        <p14:creationId xmlns:p14="http://schemas.microsoft.com/office/powerpoint/2010/main" val="28991830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29967A-7568-4B43-ADFF-F109EFF199E4}" type="datetimeFigureOut">
              <a:rPr lang="en-US" smtClean="0"/>
              <a:t>6/26/2022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DE6FE75-3C93-430E-A11F-0729BD227234}" type="slidenum">
              <a:rPr lang="en-US" smtClean="0"/>
              <a:t>‹#›</a:t>
            </a:fld>
            <a:endParaRPr lang="en-US" dirty="0"/>
          </a:p>
        </p:txBody>
      </p:sp>
    </p:spTree>
    <p:extLst>
      <p:ext uri="{BB962C8B-B14F-4D97-AF65-F5344CB8AC3E}">
        <p14:creationId xmlns:p14="http://schemas.microsoft.com/office/powerpoint/2010/main" val="29256290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29967A-7568-4B43-ADFF-F109EFF199E4}" type="datetimeFigureOut">
              <a:rPr lang="en-US" smtClean="0"/>
              <a:t>6/26/2022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DE6FE75-3C93-430E-A11F-0729BD227234}" type="slidenum">
              <a:rPr lang="en-US" smtClean="0"/>
              <a:t>‹#›</a:t>
            </a:fld>
            <a:endParaRPr lang="en-US" dirty="0"/>
          </a:p>
        </p:txBody>
      </p:sp>
    </p:spTree>
    <p:extLst>
      <p:ext uri="{BB962C8B-B14F-4D97-AF65-F5344CB8AC3E}">
        <p14:creationId xmlns:p14="http://schemas.microsoft.com/office/powerpoint/2010/main" val="26903732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extBox 1"/>
          <p:cNvSpPr txBox="1">
            <a:spLocks noChangeArrowheads="1"/>
          </p:cNvSpPr>
          <p:nvPr userDrawn="1"/>
        </p:nvSpPr>
        <p:spPr bwMode="auto">
          <a:xfrm>
            <a:off x="533400" y="609600"/>
            <a:ext cx="5334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1" i="0" u="sng"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BT&amp;TH số 3: Thao tác trên bảng</a:t>
            </a:r>
            <a:endParaRPr kumimoji="0" lang="vi-VN" altLang="en-US" sz="2400" b="1" i="0" u="sng"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endParaRPr>
          </a:p>
        </p:txBody>
      </p:sp>
      <p:sp>
        <p:nvSpPr>
          <p:cNvPr id="3" name="Rectangle 4"/>
          <p:cNvSpPr>
            <a:spLocks noGrp="1" noChangeArrowheads="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4" name="Rectangle 5"/>
          <p:cNvSpPr>
            <a:spLocks noGrp="1" noChangeArrowheads="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5" name="Rectangle 6"/>
          <p:cNvSpPr>
            <a:spLocks noGrp="1" noChangeArrowheads="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3D17EB14-D66A-4676-92A4-03881C61F091}"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40715484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3888" y="4589463"/>
            <a:ext cx="7886700" cy="1500187"/>
          </a:xfrm>
          <a:prstGeom prst="rect">
            <a:avLst/>
          </a:prstGeo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44DE8D5-FADB-4070-88E7-7B5CF0C5DCB3}"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6999748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667000" y="1981200"/>
            <a:ext cx="2819400" cy="41148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5638800" y="1981200"/>
            <a:ext cx="2819400" cy="41148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A81D8597-DE7C-46D9-AA0A-98318070A285}"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34875234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3888" y="1489075"/>
            <a:ext cx="3867150" cy="6413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3888" y="2193925"/>
            <a:ext cx="3867150" cy="39782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4641850" y="1489075"/>
            <a:ext cx="3868738" cy="6413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1850" y="2193925"/>
            <a:ext cx="3868738" cy="39782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8"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9"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E2EDA07B-E8E9-4AD7-9D49-812C4BDF930A}"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41591094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3"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4"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E1447C7-73A7-49A8-9072-0AB4175D801C}"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9927645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630238" y="2101850"/>
            <a:ext cx="2949575" cy="375920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25117518-C007-4C20-9FB3-A0C5308DF146}"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2223345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extBox 1"/>
          <p:cNvSpPr txBox="1">
            <a:spLocks noChangeArrowheads="1"/>
          </p:cNvSpPr>
          <p:nvPr userDrawn="1"/>
        </p:nvSpPr>
        <p:spPr bwMode="auto">
          <a:xfrm>
            <a:off x="533400" y="609600"/>
            <a:ext cx="5334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1" i="0" u="sng"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BT&amp;TH số 3: Thao tác trên bảng</a:t>
            </a:r>
            <a:endParaRPr kumimoji="0" lang="vi-VN" altLang="en-US" sz="2400" b="1" i="0" u="sng"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endParaRPr>
          </a:p>
        </p:txBody>
      </p:sp>
      <p:sp>
        <p:nvSpPr>
          <p:cNvPr id="3" name="Rectangle 4"/>
          <p:cNvSpPr>
            <a:spLocks noGrp="1" noChangeArrowheads="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4" name="Rectangle 5"/>
          <p:cNvSpPr>
            <a:spLocks noGrp="1" noChangeArrowheads="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5" name="Rectangle 6"/>
          <p:cNvSpPr>
            <a:spLocks noGrp="1" noChangeArrowheads="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3D17EB14-D66A-4676-92A4-03881C61F091}"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41176919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3888" y="4589463"/>
            <a:ext cx="7886700" cy="1500187"/>
          </a:xfrm>
          <a:prstGeom prst="rect">
            <a:avLst/>
          </a:prstGeo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44DE8D5-FADB-4070-88E7-7B5CF0C5DCB3}"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6923292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29967A-7568-4B43-ADFF-F109EFF199E4}" type="datetimeFigureOut">
              <a:rPr lang="en-US" smtClean="0"/>
              <a:t>6/26/2022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DE6FE75-3C93-430E-A11F-0729BD227234}" type="slidenum">
              <a:rPr lang="en-US" smtClean="0"/>
              <a:t>‹#›</a:t>
            </a:fld>
            <a:endParaRPr lang="en-US" dirty="0"/>
          </a:p>
        </p:txBody>
      </p:sp>
    </p:spTree>
    <p:extLst>
      <p:ext uri="{BB962C8B-B14F-4D97-AF65-F5344CB8AC3E}">
        <p14:creationId xmlns:p14="http://schemas.microsoft.com/office/powerpoint/2010/main" val="30465581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667000" y="1981200"/>
            <a:ext cx="2819400" cy="41148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5638800" y="1981200"/>
            <a:ext cx="2819400" cy="41148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A81D8597-DE7C-46D9-AA0A-98318070A285}"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16571837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3888" y="1489075"/>
            <a:ext cx="3867150" cy="6413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3888" y="2193925"/>
            <a:ext cx="3867150" cy="39782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4641850" y="1489075"/>
            <a:ext cx="3868738" cy="6413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1850" y="2193925"/>
            <a:ext cx="3868738" cy="39782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8"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9"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E2EDA07B-E8E9-4AD7-9D49-812C4BDF930A}"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2063431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3"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4"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E1447C7-73A7-49A8-9072-0AB4175D801C}"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8143344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630238" y="2101850"/>
            <a:ext cx="2949575" cy="375920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25117518-C007-4C20-9FB3-A0C5308DF146}"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36161483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29967A-7568-4B43-ADFF-F109EFF199E4}" type="datetimeFigureOut">
              <a:rPr lang="en-US" smtClean="0"/>
              <a:t>6/26/2022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DE6FE75-3C93-430E-A11F-0729BD227234}" type="slidenum">
              <a:rPr lang="en-US" smtClean="0"/>
              <a:t>‹#›</a:t>
            </a:fld>
            <a:endParaRPr lang="en-US" dirty="0"/>
          </a:p>
        </p:txBody>
      </p:sp>
    </p:spTree>
    <p:extLst>
      <p:ext uri="{BB962C8B-B14F-4D97-AF65-F5344CB8AC3E}">
        <p14:creationId xmlns:p14="http://schemas.microsoft.com/office/powerpoint/2010/main" val="3330436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E29967A-7568-4B43-ADFF-F109EFF199E4}" type="datetimeFigureOut">
              <a:rPr lang="en-US" smtClean="0"/>
              <a:t>6/26/2022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DE6FE75-3C93-430E-A11F-0729BD227234}" type="slidenum">
              <a:rPr lang="en-US" smtClean="0"/>
              <a:t>‹#›</a:t>
            </a:fld>
            <a:endParaRPr lang="en-US" dirty="0"/>
          </a:p>
        </p:txBody>
      </p:sp>
    </p:spTree>
    <p:extLst>
      <p:ext uri="{BB962C8B-B14F-4D97-AF65-F5344CB8AC3E}">
        <p14:creationId xmlns:p14="http://schemas.microsoft.com/office/powerpoint/2010/main" val="9864690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E29967A-7568-4B43-ADFF-F109EFF199E4}" type="datetimeFigureOut">
              <a:rPr lang="en-US" smtClean="0"/>
              <a:t>6/26/2022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DE6FE75-3C93-430E-A11F-0729BD227234}" type="slidenum">
              <a:rPr lang="en-US" smtClean="0"/>
              <a:t>‹#›</a:t>
            </a:fld>
            <a:endParaRPr lang="en-US" dirty="0"/>
          </a:p>
        </p:txBody>
      </p:sp>
    </p:spTree>
    <p:extLst>
      <p:ext uri="{BB962C8B-B14F-4D97-AF65-F5344CB8AC3E}">
        <p14:creationId xmlns:p14="http://schemas.microsoft.com/office/powerpoint/2010/main" val="4031919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E29967A-7568-4B43-ADFF-F109EFF199E4}" type="datetimeFigureOut">
              <a:rPr lang="en-US" smtClean="0"/>
              <a:t>6/26/2022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DE6FE75-3C93-430E-A11F-0729BD227234}" type="slidenum">
              <a:rPr lang="en-US" smtClean="0"/>
              <a:t>‹#›</a:t>
            </a:fld>
            <a:endParaRPr lang="en-US" dirty="0"/>
          </a:p>
        </p:txBody>
      </p:sp>
    </p:spTree>
    <p:extLst>
      <p:ext uri="{BB962C8B-B14F-4D97-AF65-F5344CB8AC3E}">
        <p14:creationId xmlns:p14="http://schemas.microsoft.com/office/powerpoint/2010/main" val="27411303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29967A-7568-4B43-ADFF-F109EFF199E4}" type="datetimeFigureOut">
              <a:rPr lang="en-US" smtClean="0"/>
              <a:t>6/26/2022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DE6FE75-3C93-430E-A11F-0729BD227234}" type="slidenum">
              <a:rPr lang="en-US" smtClean="0"/>
              <a:t>‹#›</a:t>
            </a:fld>
            <a:endParaRPr lang="en-US" dirty="0"/>
          </a:p>
        </p:txBody>
      </p:sp>
    </p:spTree>
    <p:extLst>
      <p:ext uri="{BB962C8B-B14F-4D97-AF65-F5344CB8AC3E}">
        <p14:creationId xmlns:p14="http://schemas.microsoft.com/office/powerpoint/2010/main" val="11858835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29967A-7568-4B43-ADFF-F109EFF199E4}" type="datetimeFigureOut">
              <a:rPr lang="en-US" smtClean="0"/>
              <a:t>6/26/2022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DE6FE75-3C93-430E-A11F-0729BD227234}" type="slidenum">
              <a:rPr lang="en-US" smtClean="0"/>
              <a:t>‹#›</a:t>
            </a:fld>
            <a:endParaRPr lang="en-US" dirty="0"/>
          </a:p>
        </p:txBody>
      </p:sp>
    </p:spTree>
    <p:extLst>
      <p:ext uri="{BB962C8B-B14F-4D97-AF65-F5344CB8AC3E}">
        <p14:creationId xmlns:p14="http://schemas.microsoft.com/office/powerpoint/2010/main" val="35720223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29967A-7568-4B43-ADFF-F109EFF199E4}" type="datetimeFigureOut">
              <a:rPr lang="en-US" smtClean="0"/>
              <a:t>6/26/2022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DE6FE75-3C93-430E-A11F-0729BD227234}" type="slidenum">
              <a:rPr lang="en-US" smtClean="0"/>
              <a:t>‹#›</a:t>
            </a:fld>
            <a:endParaRPr lang="en-US" dirty="0"/>
          </a:p>
        </p:txBody>
      </p:sp>
    </p:spTree>
    <p:extLst>
      <p:ext uri="{BB962C8B-B14F-4D97-AF65-F5344CB8AC3E}">
        <p14:creationId xmlns:p14="http://schemas.microsoft.com/office/powerpoint/2010/main" val="36998753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8E29967A-7568-4B43-ADFF-F109EFF199E4}" type="datetimeFigureOut">
              <a:rPr lang="en-US" smtClean="0"/>
              <a:t>6/26/2022</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DE6FE75-3C93-430E-A11F-0729BD227234}" type="slidenum">
              <a:rPr lang="en-US" smtClean="0"/>
              <a:t>‹#›</a:t>
            </a:fld>
            <a:endParaRPr lang="en-US" dirty="0"/>
          </a:p>
        </p:txBody>
      </p:sp>
    </p:spTree>
    <p:extLst>
      <p:ext uri="{BB962C8B-B14F-4D97-AF65-F5344CB8AC3E}">
        <p14:creationId xmlns:p14="http://schemas.microsoft.com/office/powerpoint/2010/main" val="252401263"/>
      </p:ext>
    </p:extLst>
  </p:cSld>
  <p:clrMap bg1="lt1" tx1="dk1" bg2="lt2" tx2="dk2" accent1="accent1" accent2="accent2" accent3="accent3" accent4="accent4" accent5="accent5" accent6="accent6" hlink="hlink" folHlink="folHlink"/>
  <p:sldLayoutIdLst>
    <p:sldLayoutId id="2147483882" r:id="rId1"/>
    <p:sldLayoutId id="2147483883" r:id="rId2"/>
    <p:sldLayoutId id="2147483884" r:id="rId3"/>
    <p:sldLayoutId id="2147483885" r:id="rId4"/>
    <p:sldLayoutId id="2147483886" r:id="rId5"/>
    <p:sldLayoutId id="2147483887" r:id="rId6"/>
    <p:sldLayoutId id="2147483888" r:id="rId7"/>
    <p:sldLayoutId id="2147483889" r:id="rId8"/>
    <p:sldLayoutId id="2147483890" r:id="rId9"/>
    <p:sldLayoutId id="2147483891" r:id="rId10"/>
    <p:sldLayoutId id="2147483892" r:id="rId11"/>
    <p:sldLayoutId id="2147483869" r:id="rId12"/>
    <p:sldLayoutId id="2147483870" r:id="rId13"/>
    <p:sldLayoutId id="2147483871" r:id="rId14"/>
    <p:sldLayoutId id="2147483872" r:id="rId15"/>
    <p:sldLayoutId id="2147483873" r:id="rId16"/>
    <p:sldLayoutId id="2147483874" r:id="rId17"/>
    <p:sldLayoutId id="2147483875" r:id="rId18"/>
    <p:sldLayoutId id="2147483876" r:id="rId19"/>
    <p:sldLayoutId id="2147483877" r:id="rId20"/>
    <p:sldLayoutId id="2147483878" r:id="rId21"/>
    <p:sldLayoutId id="2147483879" r:id="rId22"/>
    <p:sldLayoutId id="2147483880" r:id="rId23"/>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7.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3" descr="bor2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781" y="-148625"/>
            <a:ext cx="9058253" cy="685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6" name="Text Box 4"/>
          <p:cNvSpPr txBox="1">
            <a:spLocks noChangeArrowheads="1"/>
          </p:cNvSpPr>
          <p:nvPr/>
        </p:nvSpPr>
        <p:spPr bwMode="auto">
          <a:xfrm>
            <a:off x="647012" y="2202564"/>
            <a:ext cx="7600666"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4572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b="1" err="1" smtClean="0">
                <a:solidFill>
                  <a:srgbClr val="0000FF"/>
                </a:solidFill>
              </a:rPr>
              <a:t>Bài</a:t>
            </a:r>
            <a:r>
              <a:rPr lang="en-US" altLang="en-US" sz="2800" b="1" smtClean="0">
                <a:solidFill>
                  <a:srgbClr val="0000FF"/>
                </a:solidFill>
              </a:rPr>
              <a:t> 5: BẢO VỆ SỨC KHỎE KHI DÙNG MÁY TÍNH</a:t>
            </a:r>
            <a:endParaRPr lang="en-US" altLang="en-US" sz="2800" b="1" dirty="0">
              <a:solidFill>
                <a:srgbClr val="0000FF"/>
              </a:solidFill>
            </a:endParaRPr>
          </a:p>
        </p:txBody>
      </p:sp>
      <p:sp>
        <p:nvSpPr>
          <p:cNvPr id="36869" name="TextBox 2"/>
          <p:cNvSpPr txBox="1">
            <a:spLocks noChangeArrowheads="1"/>
          </p:cNvSpPr>
          <p:nvPr/>
        </p:nvSpPr>
        <p:spPr bwMode="auto">
          <a:xfrm>
            <a:off x="3352800" y="2438400"/>
            <a:ext cx="1841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36870" name="TextBox 3"/>
          <p:cNvSpPr txBox="1">
            <a:spLocks noChangeArrowheads="1"/>
          </p:cNvSpPr>
          <p:nvPr/>
        </p:nvSpPr>
        <p:spPr bwMode="auto">
          <a:xfrm>
            <a:off x="3352800" y="2900363"/>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3" name="TextBox 2"/>
          <p:cNvSpPr txBox="1"/>
          <p:nvPr/>
        </p:nvSpPr>
        <p:spPr>
          <a:xfrm>
            <a:off x="559664" y="979118"/>
            <a:ext cx="8157737" cy="646331"/>
          </a:xfrm>
          <a:prstGeom prst="rect">
            <a:avLst/>
          </a:prstGeom>
          <a:noFill/>
        </p:spPr>
        <p:txBody>
          <a:bodyPr wrap="square" rtlCol="0">
            <a:spAutoFit/>
          </a:bodyPr>
          <a:lstStyle/>
          <a:p>
            <a:r>
              <a:rPr lang="en-US" sz="3600" b="1" smtClean="0">
                <a:solidFill>
                  <a:srgbClr val="FF0000"/>
                </a:solidFill>
                <a:latin typeface="HP001 4 hàng" panose="020B0603050302020204" pitchFamily="34" charset="0"/>
              </a:rPr>
              <a:t>Thứ …. ngày….. tháng…. năm 2022</a:t>
            </a:r>
            <a:endParaRPr lang="en-US" sz="3600" b="1">
              <a:solidFill>
                <a:srgbClr val="FF0000"/>
              </a:solidFill>
              <a:latin typeface="HP001 4 hàng" panose="020B0603050302020204" pitchFamily="34" charset="0"/>
            </a:endParaRPr>
          </a:p>
        </p:txBody>
      </p:sp>
      <p:pic>
        <p:nvPicPr>
          <p:cNvPr id="10" name="Picture 9"/>
          <p:cNvPicPr>
            <a:picLocks noChangeAspect="1"/>
          </p:cNvPicPr>
          <p:nvPr/>
        </p:nvPicPr>
        <p:blipFill>
          <a:blip r:embed="rId3" cstate="print">
            <a:extLst>
              <a:ext uri="{BEBA8EAE-BF5A-486C-A8C5-ECC9F3942E4B}">
                <a14:imgProps xmlns:a14="http://schemas.microsoft.com/office/drawing/2010/main">
                  <a14:imgLayer r:embed="rId4">
                    <a14:imgEffect>
                      <a14:backgroundRemoval t="2317" b="96707" l="0" r="100000"/>
                    </a14:imgEffect>
                  </a14:imgLayer>
                </a14:imgProps>
              </a:ext>
              <a:ext uri="{28A0092B-C50C-407E-A947-70E740481C1C}">
                <a14:useLocalDpi xmlns:a14="http://schemas.microsoft.com/office/drawing/2010/main" val="0"/>
              </a:ext>
            </a:extLst>
          </a:blip>
          <a:stretch>
            <a:fillRect/>
          </a:stretch>
        </p:blipFill>
        <p:spPr>
          <a:xfrm>
            <a:off x="457200" y="3824288"/>
            <a:ext cx="3505200" cy="2604462"/>
          </a:xfrm>
          <a:prstGeom prst="rect">
            <a:avLst/>
          </a:prstGeom>
        </p:spPr>
      </p:pic>
    </p:spTree>
    <p:extLst>
      <p:ext uri="{BB962C8B-B14F-4D97-AF65-F5344CB8AC3E}">
        <p14:creationId xmlns:p14="http://schemas.microsoft.com/office/powerpoint/2010/main" val="373499673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69636"/>
                                        </p:tgtEl>
                                        <p:attrNameLst>
                                          <p:attrName>style.visibility</p:attrName>
                                        </p:attrNameLst>
                                      </p:cBhvr>
                                      <p:to>
                                        <p:strVal val="visible"/>
                                      </p:to>
                                    </p:set>
                                    <p:anim calcmode="discrete" valueType="clr">
                                      <p:cBhvr override="childStyle">
                                        <p:cTn id="7" dur="80"/>
                                        <p:tgtEl>
                                          <p:spTgt spid="6963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69636"/>
                                        </p:tgtEl>
                                        <p:attrNameLst>
                                          <p:attrName>fillcolor</p:attrName>
                                        </p:attrNameLst>
                                      </p:cBhvr>
                                      <p:tavLst>
                                        <p:tav tm="0">
                                          <p:val>
                                            <p:clrVal>
                                              <a:schemeClr val="accent2"/>
                                            </p:clrVal>
                                          </p:val>
                                        </p:tav>
                                        <p:tav tm="50000">
                                          <p:val>
                                            <p:clrVal>
                                              <a:schemeClr val="hlink"/>
                                            </p:clrVal>
                                          </p:val>
                                        </p:tav>
                                      </p:tavLst>
                                    </p:anim>
                                    <p:set>
                                      <p:cBhvr>
                                        <p:cTn id="9" dur="80"/>
                                        <p:tgtEl>
                                          <p:spTgt spid="69636"/>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8" presetClass="entr" presetSubtype="16"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diamond(in)">
                                      <p:cBhvr>
                                        <p:cTn id="14"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304800" y="533400"/>
            <a:ext cx="8458200" cy="58674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TextBox 4"/>
          <p:cNvSpPr txBox="1"/>
          <p:nvPr/>
        </p:nvSpPr>
        <p:spPr>
          <a:xfrm>
            <a:off x="4876800" y="1143000"/>
            <a:ext cx="1371600" cy="1600200"/>
          </a:xfrm>
          <a:prstGeom prst="rect">
            <a:avLst/>
          </a:prstGeom>
          <a:noFill/>
        </p:spPr>
        <p:txBody>
          <a:bodyPr wrap="square" rtlCol="0">
            <a:spAutoFit/>
          </a:bodyPr>
          <a:lstStyle/>
          <a:p>
            <a:endParaRPr lang="en-US"/>
          </a:p>
        </p:txBody>
      </p:sp>
      <p:pic>
        <p:nvPicPr>
          <p:cNvPr id="6" name="Picture 5"/>
          <p:cNvPicPr>
            <a:picLocks noChangeAspect="1"/>
          </p:cNvPicPr>
          <p:nvPr/>
        </p:nvPicPr>
        <p:blipFill>
          <a:blip r:embed="rId2"/>
          <a:stretch>
            <a:fillRect/>
          </a:stretch>
        </p:blipFill>
        <p:spPr>
          <a:xfrm>
            <a:off x="2590651" y="3238857"/>
            <a:ext cx="4572298" cy="2953162"/>
          </a:xfrm>
          <a:prstGeom prst="rect">
            <a:avLst/>
          </a:prstGeom>
        </p:spPr>
      </p:pic>
      <p:sp>
        <p:nvSpPr>
          <p:cNvPr id="7" name="TextBox 6"/>
          <p:cNvSpPr txBox="1"/>
          <p:nvPr/>
        </p:nvSpPr>
        <p:spPr>
          <a:xfrm>
            <a:off x="609600" y="838200"/>
            <a:ext cx="8153400" cy="2400657"/>
          </a:xfrm>
          <a:prstGeom prst="rect">
            <a:avLst/>
          </a:prstGeom>
          <a:noFill/>
        </p:spPr>
        <p:txBody>
          <a:bodyPr wrap="square" rtlCol="0">
            <a:spAutoFit/>
          </a:bodyPr>
          <a:lstStyle/>
          <a:p>
            <a:pPr algn="ctr"/>
            <a:r>
              <a:rPr lang="en-US" sz="5400" smtClean="0">
                <a:solidFill>
                  <a:srgbClr val="FF0000"/>
                </a:solidFill>
                <a:latin typeface="HLT Mishka" panose="02000000000000000000" pitchFamily="2" charset="0"/>
                <a:cs typeface="Times New Roman" panose="02020603050405020304" pitchFamily="18" charset="0"/>
              </a:rPr>
              <a:t>Vận Dụng </a:t>
            </a:r>
          </a:p>
          <a:p>
            <a:r>
              <a:rPr lang="en-US" sz="3200" smtClean="0">
                <a:solidFill>
                  <a:srgbClr val="000099"/>
                </a:solidFill>
                <a:latin typeface="HP-008" panose="020B0803050302020204" pitchFamily="34" charset="0"/>
              </a:rPr>
              <a:t>Trong hình 6, một bạn ngồi làm việc với máy tính không đúng tư thế. Em hãy chỉ ra những chỗ không đúng trong cách ngồi của bạn.</a:t>
            </a:r>
            <a:endParaRPr lang="en-US" sz="3200">
              <a:solidFill>
                <a:srgbClr val="000099"/>
              </a:solidFill>
              <a:latin typeface="HP-008" panose="020B0803050302020204" pitchFamily="34" charset="0"/>
            </a:endParaRPr>
          </a:p>
        </p:txBody>
      </p:sp>
    </p:spTree>
    <p:extLst>
      <p:ext uri="{BB962C8B-B14F-4D97-AF65-F5344CB8AC3E}">
        <p14:creationId xmlns:p14="http://schemas.microsoft.com/office/powerpoint/2010/main" val="18424850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228600" y="457200"/>
            <a:ext cx="8610600" cy="5867400"/>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pic>
        <p:nvPicPr>
          <p:cNvPr id="4" name="Picture 23" descr="bor2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52400"/>
            <a:ext cx="9058253" cy="685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p:nvPr/>
        </p:nvSpPr>
        <p:spPr>
          <a:xfrm>
            <a:off x="381000" y="457200"/>
            <a:ext cx="8305800" cy="5078313"/>
          </a:xfrm>
          <a:prstGeom prst="rect">
            <a:avLst/>
          </a:prstGeom>
          <a:noFill/>
        </p:spPr>
        <p:txBody>
          <a:bodyPr wrap="square" rtlCol="0">
            <a:spAutoFit/>
          </a:bodyPr>
          <a:lstStyle/>
          <a:p>
            <a:pPr algn="ctr"/>
            <a:r>
              <a:rPr lang="en-US" sz="6000" smtClean="0">
                <a:solidFill>
                  <a:srgbClr val="FF0000"/>
                </a:solidFill>
                <a:latin typeface="HLT Mishka" panose="02000000000000000000" pitchFamily="2" charset="0"/>
              </a:rPr>
              <a:t>Ghi nhớ</a:t>
            </a:r>
          </a:p>
          <a:p>
            <a:pPr marL="285750" indent="-285750">
              <a:buFontTx/>
              <a:buChar char="-"/>
            </a:pPr>
            <a:r>
              <a:rPr lang="en-US" sz="4400" b="1" smtClean="0">
                <a:solidFill>
                  <a:srgbClr val="000099"/>
                </a:solidFill>
                <a:latin typeface="HP-002" panose="020B0603050302020204" pitchFamily="34" charset="0"/>
              </a:rPr>
              <a:t>Khi làm việc với máy tính, cần ngồi đúng tư thế để bảo vệ mắt và cột sống.</a:t>
            </a:r>
          </a:p>
          <a:p>
            <a:pPr marL="285750" indent="-285750">
              <a:buFontTx/>
              <a:buChar char="-"/>
            </a:pPr>
            <a:r>
              <a:rPr lang="en-US" sz="4400" b="1" smtClean="0">
                <a:solidFill>
                  <a:srgbClr val="000099"/>
                </a:solidFill>
                <a:latin typeface="HP-002" panose="020B0603050302020204" pitchFamily="34" charset="0"/>
              </a:rPr>
              <a:t>Không nên sử dụng máy tính quá lâu</a:t>
            </a:r>
          </a:p>
          <a:p>
            <a:pPr marL="285750" indent="-285750">
              <a:buFontTx/>
              <a:buChar char="-"/>
            </a:pPr>
            <a:r>
              <a:rPr lang="en-US" sz="4400" b="1" smtClean="0">
                <a:solidFill>
                  <a:srgbClr val="000099"/>
                </a:solidFill>
                <a:latin typeface="HP-002" panose="020B0603050302020204" pitchFamily="34" charset="0"/>
              </a:rPr>
              <a:t>Thực hiện nghiêm túc các quy tắc sử dụng điện an toàn để tránh bị điện giật hoặc gây cháy nổ</a:t>
            </a:r>
            <a:endParaRPr lang="en-US" sz="4400" b="1">
              <a:solidFill>
                <a:srgbClr val="000099"/>
              </a:solidFill>
              <a:latin typeface="HP-002" panose="020B0603050302020204" pitchFamily="34" charset="0"/>
            </a:endParaRPr>
          </a:p>
        </p:txBody>
      </p:sp>
    </p:spTree>
    <p:extLst>
      <p:ext uri="{BB962C8B-B14F-4D97-AF65-F5344CB8AC3E}">
        <p14:creationId xmlns:p14="http://schemas.microsoft.com/office/powerpoint/2010/main" val="6682449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endParaRPr lang="en-US" smtClean="0"/>
          </a:p>
        </p:txBody>
      </p:sp>
      <p:pic>
        <p:nvPicPr>
          <p:cNvPr id="8195"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0638" y="-20638"/>
            <a:ext cx="9086850" cy="6837363"/>
          </a:xfrm>
        </p:spPr>
      </p:pic>
      <p:sp>
        <p:nvSpPr>
          <p:cNvPr id="5" name="Heart 4"/>
          <p:cNvSpPr/>
          <p:nvPr/>
        </p:nvSpPr>
        <p:spPr>
          <a:xfrm rot="1015216">
            <a:off x="2089267" y="364065"/>
            <a:ext cx="5131910" cy="3600497"/>
          </a:xfrm>
          <a:prstGeom prst="heart">
            <a:avLst/>
          </a:prstGeom>
          <a:solidFill>
            <a:srgbClr val="00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4000" b="1" i="1" dirty="0" err="1" smtClean="0">
                <a:solidFill>
                  <a:srgbClr val="FF0000"/>
                </a:solidFill>
              </a:rPr>
              <a:t>Chúc</a:t>
            </a:r>
            <a:r>
              <a:rPr lang="en-US" sz="4000" b="1" i="1" dirty="0" smtClean="0">
                <a:solidFill>
                  <a:srgbClr val="FF0000"/>
                </a:solidFill>
              </a:rPr>
              <a:t> </a:t>
            </a:r>
            <a:r>
              <a:rPr lang="en-US" sz="4000" b="1" i="1" dirty="0" err="1" smtClean="0">
                <a:solidFill>
                  <a:srgbClr val="FF0000"/>
                </a:solidFill>
              </a:rPr>
              <a:t>các</a:t>
            </a:r>
            <a:r>
              <a:rPr lang="en-US" sz="4000" b="1" i="1" dirty="0" smtClean="0">
                <a:solidFill>
                  <a:srgbClr val="FF0000"/>
                </a:solidFill>
              </a:rPr>
              <a:t> </a:t>
            </a:r>
            <a:r>
              <a:rPr lang="en-US" sz="4000" b="1" i="1" dirty="0" err="1" smtClean="0">
                <a:solidFill>
                  <a:srgbClr val="FF0000"/>
                </a:solidFill>
              </a:rPr>
              <a:t>em</a:t>
            </a:r>
            <a:r>
              <a:rPr lang="en-US" sz="4000" b="1" i="1" dirty="0" smtClean="0">
                <a:solidFill>
                  <a:srgbClr val="FF0000"/>
                </a:solidFill>
              </a:rPr>
              <a:t> </a:t>
            </a:r>
            <a:r>
              <a:rPr lang="en-US" sz="4000" b="1" i="1" dirty="0" err="1" smtClean="0">
                <a:solidFill>
                  <a:srgbClr val="FF0000"/>
                </a:solidFill>
              </a:rPr>
              <a:t>chăm</a:t>
            </a:r>
            <a:r>
              <a:rPr lang="en-US" sz="4000" b="1" i="1" dirty="0" smtClean="0">
                <a:solidFill>
                  <a:srgbClr val="FF0000"/>
                </a:solidFill>
              </a:rPr>
              <a:t> </a:t>
            </a:r>
            <a:r>
              <a:rPr lang="en-US" sz="4000" b="1" i="1" dirty="0" err="1" smtClean="0">
                <a:solidFill>
                  <a:srgbClr val="FF0000"/>
                </a:solidFill>
              </a:rPr>
              <a:t>ngoan</a:t>
            </a:r>
            <a:r>
              <a:rPr lang="en-US" sz="4000" b="1" i="1" dirty="0" smtClean="0">
                <a:solidFill>
                  <a:srgbClr val="FF0000"/>
                </a:solidFill>
              </a:rPr>
              <a:t> </a:t>
            </a:r>
            <a:r>
              <a:rPr lang="en-US" sz="4000" b="1" i="1" dirty="0" err="1" smtClean="0">
                <a:solidFill>
                  <a:srgbClr val="FF0000"/>
                </a:solidFill>
              </a:rPr>
              <a:t>học</a:t>
            </a:r>
            <a:r>
              <a:rPr lang="en-US" sz="4000" b="1" i="1" dirty="0" smtClean="0">
                <a:solidFill>
                  <a:srgbClr val="FF0000"/>
                </a:solidFill>
              </a:rPr>
              <a:t> </a:t>
            </a:r>
            <a:r>
              <a:rPr lang="en-US" sz="4000" b="1" i="1" dirty="0" err="1" smtClean="0">
                <a:solidFill>
                  <a:srgbClr val="FF0000"/>
                </a:solidFill>
              </a:rPr>
              <a:t>giỏi</a:t>
            </a:r>
            <a:endParaRPr lang="en-US" sz="4000" b="1" i="1" dirty="0">
              <a:solidFill>
                <a:srgbClr val="FF0000"/>
              </a:solidFill>
            </a:endParaRPr>
          </a:p>
        </p:txBody>
      </p:sp>
      <p:sp>
        <p:nvSpPr>
          <p:cNvPr id="2" name="Freeform 1"/>
          <p:cNvSpPr/>
          <p:nvPr/>
        </p:nvSpPr>
        <p:spPr>
          <a:xfrm>
            <a:off x="2662774" y="3889611"/>
            <a:ext cx="1472498" cy="1241947"/>
          </a:xfrm>
          <a:custGeom>
            <a:avLst/>
            <a:gdLst>
              <a:gd name="connsiteX0" fmla="*/ 1472498 w 1472498"/>
              <a:gd name="connsiteY0" fmla="*/ 0 h 1241947"/>
              <a:gd name="connsiteX1" fmla="*/ 1049417 w 1472498"/>
              <a:gd name="connsiteY1" fmla="*/ 109183 h 1241947"/>
              <a:gd name="connsiteX2" fmla="*/ 994826 w 1472498"/>
              <a:gd name="connsiteY2" fmla="*/ 136478 h 1241947"/>
              <a:gd name="connsiteX3" fmla="*/ 953883 w 1472498"/>
              <a:gd name="connsiteY3" fmla="*/ 150126 h 1241947"/>
              <a:gd name="connsiteX4" fmla="*/ 912939 w 1472498"/>
              <a:gd name="connsiteY4" fmla="*/ 177421 h 1241947"/>
              <a:gd name="connsiteX5" fmla="*/ 831053 w 1472498"/>
              <a:gd name="connsiteY5" fmla="*/ 204717 h 1241947"/>
              <a:gd name="connsiteX6" fmla="*/ 790110 w 1472498"/>
              <a:gd name="connsiteY6" fmla="*/ 218365 h 1241947"/>
              <a:gd name="connsiteX7" fmla="*/ 653632 w 1472498"/>
              <a:gd name="connsiteY7" fmla="*/ 232012 h 1241947"/>
              <a:gd name="connsiteX8" fmla="*/ 558098 w 1472498"/>
              <a:gd name="connsiteY8" fmla="*/ 259308 h 1241947"/>
              <a:gd name="connsiteX9" fmla="*/ 517154 w 1472498"/>
              <a:gd name="connsiteY9" fmla="*/ 272956 h 1241947"/>
              <a:gd name="connsiteX10" fmla="*/ 435268 w 1472498"/>
              <a:gd name="connsiteY10" fmla="*/ 286603 h 1241947"/>
              <a:gd name="connsiteX11" fmla="*/ 394325 w 1472498"/>
              <a:gd name="connsiteY11" fmla="*/ 313899 h 1241947"/>
              <a:gd name="connsiteX12" fmla="*/ 353381 w 1472498"/>
              <a:gd name="connsiteY12" fmla="*/ 327547 h 1241947"/>
              <a:gd name="connsiteX13" fmla="*/ 326086 w 1472498"/>
              <a:gd name="connsiteY13" fmla="*/ 368490 h 1241947"/>
              <a:gd name="connsiteX14" fmla="*/ 285142 w 1472498"/>
              <a:gd name="connsiteY14" fmla="*/ 423081 h 1241947"/>
              <a:gd name="connsiteX15" fmla="*/ 230551 w 1472498"/>
              <a:gd name="connsiteY15" fmla="*/ 464024 h 1241947"/>
              <a:gd name="connsiteX16" fmla="*/ 175960 w 1472498"/>
              <a:gd name="connsiteY16" fmla="*/ 559559 h 1241947"/>
              <a:gd name="connsiteX17" fmla="*/ 135017 w 1472498"/>
              <a:gd name="connsiteY17" fmla="*/ 586854 h 1241947"/>
              <a:gd name="connsiteX18" fmla="*/ 39483 w 1472498"/>
              <a:gd name="connsiteY18" fmla="*/ 627797 h 1241947"/>
              <a:gd name="connsiteX19" fmla="*/ 25835 w 1472498"/>
              <a:gd name="connsiteY19" fmla="*/ 818866 h 1241947"/>
              <a:gd name="connsiteX20" fmla="*/ 80426 w 1472498"/>
              <a:gd name="connsiteY20" fmla="*/ 900753 h 1241947"/>
              <a:gd name="connsiteX21" fmla="*/ 107722 w 1472498"/>
              <a:gd name="connsiteY21" fmla="*/ 1078174 h 1241947"/>
              <a:gd name="connsiteX22" fmla="*/ 175960 w 1472498"/>
              <a:gd name="connsiteY22" fmla="*/ 1160060 h 1241947"/>
              <a:gd name="connsiteX23" fmla="*/ 175960 w 1472498"/>
              <a:gd name="connsiteY23" fmla="*/ 1241947 h 1241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472498" h="1241947">
                <a:moveTo>
                  <a:pt x="1472498" y="0"/>
                </a:moveTo>
                <a:cubicBezTo>
                  <a:pt x="1324616" y="24647"/>
                  <a:pt x="1189036" y="39375"/>
                  <a:pt x="1049417" y="109183"/>
                </a:cubicBezTo>
                <a:cubicBezTo>
                  <a:pt x="1031220" y="118281"/>
                  <a:pt x="1013526" y="128464"/>
                  <a:pt x="994826" y="136478"/>
                </a:cubicBezTo>
                <a:cubicBezTo>
                  <a:pt x="981603" y="142145"/>
                  <a:pt x="966750" y="143692"/>
                  <a:pt x="953883" y="150126"/>
                </a:cubicBezTo>
                <a:cubicBezTo>
                  <a:pt x="939212" y="157461"/>
                  <a:pt x="927928" y="170759"/>
                  <a:pt x="912939" y="177421"/>
                </a:cubicBezTo>
                <a:cubicBezTo>
                  <a:pt x="886647" y="189106"/>
                  <a:pt x="858348" y="195618"/>
                  <a:pt x="831053" y="204717"/>
                </a:cubicBezTo>
                <a:cubicBezTo>
                  <a:pt x="817405" y="209266"/>
                  <a:pt x="804425" y="216934"/>
                  <a:pt x="790110" y="218365"/>
                </a:cubicBezTo>
                <a:lnTo>
                  <a:pt x="653632" y="232012"/>
                </a:lnTo>
                <a:lnTo>
                  <a:pt x="558098" y="259308"/>
                </a:lnTo>
                <a:cubicBezTo>
                  <a:pt x="544318" y="263442"/>
                  <a:pt x="531198" y="269835"/>
                  <a:pt x="517154" y="272956"/>
                </a:cubicBezTo>
                <a:cubicBezTo>
                  <a:pt x="490141" y="278959"/>
                  <a:pt x="462563" y="282054"/>
                  <a:pt x="435268" y="286603"/>
                </a:cubicBezTo>
                <a:cubicBezTo>
                  <a:pt x="421620" y="295702"/>
                  <a:pt x="408996" y="306563"/>
                  <a:pt x="394325" y="313899"/>
                </a:cubicBezTo>
                <a:cubicBezTo>
                  <a:pt x="381458" y="320333"/>
                  <a:pt x="364615" y="318560"/>
                  <a:pt x="353381" y="327547"/>
                </a:cubicBezTo>
                <a:cubicBezTo>
                  <a:pt x="340573" y="337793"/>
                  <a:pt x="335620" y="355143"/>
                  <a:pt x="326086" y="368490"/>
                </a:cubicBezTo>
                <a:cubicBezTo>
                  <a:pt x="312865" y="386999"/>
                  <a:pt x="301226" y="406997"/>
                  <a:pt x="285142" y="423081"/>
                </a:cubicBezTo>
                <a:cubicBezTo>
                  <a:pt x="269058" y="439165"/>
                  <a:pt x="248748" y="450376"/>
                  <a:pt x="230551" y="464024"/>
                </a:cubicBezTo>
                <a:cubicBezTo>
                  <a:pt x="219846" y="485434"/>
                  <a:pt x="195251" y="540268"/>
                  <a:pt x="175960" y="559559"/>
                </a:cubicBezTo>
                <a:cubicBezTo>
                  <a:pt x="164362" y="571157"/>
                  <a:pt x="149258" y="578716"/>
                  <a:pt x="135017" y="586854"/>
                </a:cubicBezTo>
                <a:cubicBezTo>
                  <a:pt x="87793" y="613839"/>
                  <a:pt x="85420" y="612485"/>
                  <a:pt x="39483" y="627797"/>
                </a:cubicBezTo>
                <a:cubicBezTo>
                  <a:pt x="-8024" y="699057"/>
                  <a:pt x="-12769" y="687612"/>
                  <a:pt x="25835" y="818866"/>
                </a:cubicBezTo>
                <a:cubicBezTo>
                  <a:pt x="35092" y="850338"/>
                  <a:pt x="80426" y="900753"/>
                  <a:pt x="80426" y="900753"/>
                </a:cubicBezTo>
                <a:cubicBezTo>
                  <a:pt x="80475" y="901145"/>
                  <a:pt x="97301" y="1057333"/>
                  <a:pt x="107722" y="1078174"/>
                </a:cubicBezTo>
                <a:cubicBezTo>
                  <a:pt x="127621" y="1117971"/>
                  <a:pt x="165700" y="1113888"/>
                  <a:pt x="175960" y="1160060"/>
                </a:cubicBezTo>
                <a:cubicBezTo>
                  <a:pt x="181881" y="1186706"/>
                  <a:pt x="175960" y="1214651"/>
                  <a:pt x="175960" y="1241947"/>
                </a:cubicBezTo>
              </a:path>
            </a:pathLst>
          </a:custGeom>
          <a:noFill/>
          <a:ln>
            <a:solidFill>
              <a:srgbClr val="000099"/>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01952463"/>
      </p:ext>
    </p:extLst>
  </p:cSld>
  <p:clrMapOvr>
    <a:masterClrMapping/>
  </p:clrMapOvr>
  <p:transition spd="slow" advClick="0" advTm="600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9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a:spLocks noChangeArrowheads="1"/>
          </p:cNvSpPr>
          <p:nvPr/>
        </p:nvSpPr>
        <p:spPr bwMode="auto">
          <a:xfrm>
            <a:off x="2667000" y="342900"/>
            <a:ext cx="4038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4000" b="1" dirty="0" err="1">
                <a:solidFill>
                  <a:srgbClr val="FF0000"/>
                </a:solidFill>
                <a:latin typeface="Times New Roman" panose="02020603050405020304" pitchFamily="18" charset="0"/>
                <a:cs typeface="Times New Roman" panose="02020603050405020304" pitchFamily="18" charset="0"/>
              </a:rPr>
              <a:t>Mục</a:t>
            </a:r>
            <a:r>
              <a:rPr lang="en-US" altLang="en-US" sz="4000" b="1" dirty="0">
                <a:solidFill>
                  <a:srgbClr val="FF0000"/>
                </a:solidFill>
                <a:latin typeface="Times New Roman" panose="02020603050405020304" pitchFamily="18" charset="0"/>
                <a:cs typeface="Times New Roman" panose="02020603050405020304" pitchFamily="18" charset="0"/>
              </a:rPr>
              <a:t> </a:t>
            </a:r>
            <a:r>
              <a:rPr lang="en-US" altLang="en-US" sz="4000" b="1" dirty="0" err="1">
                <a:solidFill>
                  <a:srgbClr val="FF0000"/>
                </a:solidFill>
                <a:latin typeface="Times New Roman" panose="02020603050405020304" pitchFamily="18" charset="0"/>
                <a:cs typeface="Times New Roman" panose="02020603050405020304" pitchFamily="18" charset="0"/>
              </a:rPr>
              <a:t>tiêu</a:t>
            </a:r>
            <a:r>
              <a:rPr lang="en-US" altLang="en-US" sz="4000" b="1" dirty="0">
                <a:solidFill>
                  <a:srgbClr val="FF0000"/>
                </a:solidFill>
                <a:latin typeface="Times New Roman" panose="02020603050405020304" pitchFamily="18" charset="0"/>
                <a:cs typeface="Times New Roman" panose="02020603050405020304" pitchFamily="18" charset="0"/>
              </a:rPr>
              <a:t> </a:t>
            </a:r>
            <a:r>
              <a:rPr lang="en-US" altLang="en-US" sz="4000" b="1" dirty="0" err="1">
                <a:solidFill>
                  <a:srgbClr val="FF0000"/>
                </a:solidFill>
                <a:latin typeface="Times New Roman" panose="02020603050405020304" pitchFamily="18" charset="0"/>
                <a:cs typeface="Times New Roman" panose="02020603050405020304" pitchFamily="18" charset="0"/>
              </a:rPr>
              <a:t>bài</a:t>
            </a:r>
            <a:r>
              <a:rPr lang="en-US" altLang="en-US" sz="4000" b="1" dirty="0">
                <a:solidFill>
                  <a:srgbClr val="FF0000"/>
                </a:solidFill>
                <a:latin typeface="Times New Roman" panose="02020603050405020304" pitchFamily="18" charset="0"/>
                <a:cs typeface="Times New Roman" panose="02020603050405020304" pitchFamily="18" charset="0"/>
              </a:rPr>
              <a:t> </a:t>
            </a:r>
            <a:r>
              <a:rPr lang="en-US" altLang="en-US" sz="4000" b="1" dirty="0" err="1">
                <a:solidFill>
                  <a:srgbClr val="FF0000"/>
                </a:solidFill>
                <a:latin typeface="Times New Roman" panose="02020603050405020304" pitchFamily="18" charset="0"/>
                <a:cs typeface="Times New Roman" panose="02020603050405020304" pitchFamily="18" charset="0"/>
              </a:rPr>
              <a:t>học</a:t>
            </a:r>
            <a:endParaRPr lang="en-US" altLang="en-US" sz="4000" b="1" dirty="0">
              <a:solidFill>
                <a:srgbClr val="FF0000"/>
              </a:solidFill>
              <a:latin typeface="Times New Roman" panose="02020603050405020304" pitchFamily="18" charset="0"/>
              <a:cs typeface="Times New Roman" panose="02020603050405020304" pitchFamily="18" charset="0"/>
            </a:endParaRPr>
          </a:p>
        </p:txBody>
      </p:sp>
      <p:sp>
        <p:nvSpPr>
          <p:cNvPr id="6" name="TextBox 5"/>
          <p:cNvSpPr txBox="1">
            <a:spLocks noChangeArrowheads="1"/>
          </p:cNvSpPr>
          <p:nvPr/>
        </p:nvSpPr>
        <p:spPr bwMode="auto">
          <a:xfrm>
            <a:off x="419100" y="1905000"/>
            <a:ext cx="8305800"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Char char="-"/>
            </a:pPr>
            <a:r>
              <a:rPr lang="en-US" altLang="en-US" sz="3000" smtClean="0">
                <a:latin typeface="Times New Roman" panose="02020603050405020304" pitchFamily="18" charset="0"/>
                <a:cs typeface="Times New Roman" panose="02020603050405020304" pitchFamily="18" charset="0"/>
              </a:rPr>
              <a:t>Biết ngồi đúng tư thế khi làm việc với máy tính.</a:t>
            </a:r>
          </a:p>
          <a:p>
            <a:pPr algn="just" eaLnBrk="1" hangingPunct="1">
              <a:spcBef>
                <a:spcPct val="0"/>
              </a:spcBef>
              <a:buFontTx/>
              <a:buChar char="-"/>
            </a:pPr>
            <a:r>
              <a:rPr lang="en-US" altLang="en-US" sz="3000" smtClean="0">
                <a:latin typeface="Times New Roman" panose="02020603050405020304" pitchFamily="18" charset="0"/>
                <a:cs typeface="Times New Roman" panose="02020603050405020304" pitchFamily="18" charset="0"/>
              </a:rPr>
              <a:t>Nhận ra và nêu được tác hại của của tư thế ngồi sai khi làm việc với máy tính hoặc sử dụng máy tính quá thời gian quy định cho lứa tuổi.</a:t>
            </a:r>
          </a:p>
          <a:p>
            <a:pPr algn="just" eaLnBrk="1" hangingPunct="1">
              <a:spcBef>
                <a:spcPct val="0"/>
              </a:spcBef>
              <a:buFontTx/>
              <a:buChar char="-"/>
            </a:pPr>
            <a:r>
              <a:rPr lang="en-US" altLang="en-US" sz="3000" smtClean="0">
                <a:latin typeface="Times New Roman" panose="02020603050405020304" pitchFamily="18" charset="0"/>
                <a:cs typeface="Times New Roman" panose="02020603050405020304" pitchFamily="18" charset="0"/>
              </a:rPr>
              <a:t>Biết vị trí phù hợp của màn hình với mắt và nguồn sang trong phòng.</a:t>
            </a:r>
          </a:p>
          <a:p>
            <a:pPr algn="just" eaLnBrk="1" hangingPunct="1">
              <a:spcBef>
                <a:spcPct val="0"/>
              </a:spcBef>
              <a:buFontTx/>
              <a:buChar char="-"/>
            </a:pPr>
            <a:r>
              <a:rPr lang="en-US" altLang="en-US" sz="3000" smtClean="0">
                <a:latin typeface="Times New Roman" panose="02020603050405020304" pitchFamily="18" charset="0"/>
                <a:cs typeface="Times New Roman" panose="02020603050405020304" pitchFamily="18" charset="0"/>
              </a:rPr>
              <a:t>Biết thực hiện quy tắc an toàn về điện, có ý thức đề phòng tai nạn về điện khi sử dụng máy tính.</a:t>
            </a:r>
            <a:endParaRPr lang="en-US" altLang="en-US" sz="3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968143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par>
                                <p:cTn id="8" presetID="8" presetClass="entr" presetSubtype="16"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diamond(in)">
                                      <p:cBhvr>
                                        <p:cTn id="10" dur="2000"/>
                                        <p:tgtEl>
                                          <p:spTgt spid="5"/>
                                        </p:tgtEl>
                                      </p:cBhvr>
                                    </p:animEffect>
                                  </p:childTnLst>
                                </p:cTn>
                              </p:par>
                              <p:par>
                                <p:cTn id="11" presetID="8" presetClass="entr" presetSubtype="16"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diamond(in)">
                                      <p:cBhvr>
                                        <p:cTn id="13"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3276600" y="791162"/>
            <a:ext cx="3166251"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5400" b="1" cap="none" spc="0" dirty="0" err="1" smtClean="0">
                <a:ln/>
                <a:solidFill>
                  <a:srgbClr val="00CC00"/>
                </a:solidFill>
                <a:effectLst/>
              </a:rPr>
              <a:t>Khởi</a:t>
            </a:r>
            <a:r>
              <a:rPr lang="en-US" sz="5400" b="1" cap="none" spc="0" dirty="0" smtClean="0">
                <a:ln/>
                <a:solidFill>
                  <a:srgbClr val="00CC00"/>
                </a:solidFill>
                <a:effectLst/>
              </a:rPr>
              <a:t> </a:t>
            </a:r>
            <a:r>
              <a:rPr lang="en-US" sz="5400" b="1" cap="none" spc="0" dirty="0" err="1" smtClean="0">
                <a:ln/>
                <a:solidFill>
                  <a:srgbClr val="00CC00"/>
                </a:solidFill>
                <a:effectLst/>
              </a:rPr>
              <a:t>động</a:t>
            </a:r>
            <a:endParaRPr lang="en-US" sz="5400" b="1" cap="none" spc="0" dirty="0">
              <a:ln/>
              <a:solidFill>
                <a:srgbClr val="00CC00"/>
              </a:solidFill>
              <a:effectLst/>
            </a:endParaRPr>
          </a:p>
        </p:txBody>
      </p:sp>
      <p:pic>
        <p:nvPicPr>
          <p:cNvPr id="3" name="Picture 2"/>
          <p:cNvPicPr>
            <a:picLocks noChangeAspect="1"/>
          </p:cNvPicPr>
          <p:nvPr/>
        </p:nvPicPr>
        <p:blipFill>
          <a:blip r:embed="rId3" cstate="print">
            <a:extLst>
              <a:ext uri="{BEBA8EAE-BF5A-486C-A8C5-ECC9F3942E4B}">
                <a14:imgProps xmlns:a14="http://schemas.microsoft.com/office/drawing/2010/main">
                  <a14:imgLayer r:embed="rId4">
                    <a14:imgEffect>
                      <a14:backgroundRemoval t="2317" b="96707" l="0" r="100000"/>
                    </a14:imgEffect>
                  </a14:imgLayer>
                </a14:imgProps>
              </a:ext>
              <a:ext uri="{28A0092B-C50C-407E-A947-70E740481C1C}">
                <a14:useLocalDpi xmlns:a14="http://schemas.microsoft.com/office/drawing/2010/main" val="0"/>
              </a:ext>
            </a:extLst>
          </a:blip>
          <a:stretch>
            <a:fillRect/>
          </a:stretch>
        </p:blipFill>
        <p:spPr>
          <a:xfrm>
            <a:off x="3657600" y="1524000"/>
            <a:ext cx="2438400" cy="1952625"/>
          </a:xfrm>
          <a:prstGeom prst="rect">
            <a:avLst/>
          </a:prstGeom>
        </p:spPr>
      </p:pic>
      <p:sp>
        <p:nvSpPr>
          <p:cNvPr id="5" name="TextBox 4"/>
          <p:cNvSpPr txBox="1"/>
          <p:nvPr/>
        </p:nvSpPr>
        <p:spPr>
          <a:xfrm>
            <a:off x="1676400" y="3609298"/>
            <a:ext cx="6096000" cy="1200329"/>
          </a:xfrm>
          <a:prstGeom prst="rect">
            <a:avLst/>
          </a:prstGeom>
          <a:noFill/>
        </p:spPr>
        <p:txBody>
          <a:bodyPr wrap="square" rtlCol="0">
            <a:spAutoFit/>
          </a:bodyPr>
          <a:lstStyle/>
          <a:p>
            <a:pPr algn="just"/>
            <a:r>
              <a:rPr lang="en-US" sz="2400" i="1" smtClean="0">
                <a:latin typeface="Times New Roman" panose="02020603050405020304" pitchFamily="18" charset="0"/>
                <a:cs typeface="Times New Roman" panose="02020603050405020304" pitchFamily="18" charset="0"/>
              </a:rPr>
              <a:t>Khi dung máy tính, nếu em nhìn sát vào màn hình hoặc ngồi quá lâu thì có thể gây hại cho sức khỏe như thế nào?</a:t>
            </a:r>
            <a:endParaRPr lang="en-US" sz="2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4792234"/>
      </p:ext>
    </p:extLst>
  </p:cSld>
  <p:clrMapOvr>
    <a:masterClrMapping/>
  </p:clrMapOvr>
  <p:transition spd="slow" advTm="30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amond(in)">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mph" presetSubtype="2" fill="hold" grpId="1" nodeType="clickEffect">
                                  <p:stCondLst>
                                    <p:cond delay="0"/>
                                  </p:stCondLst>
                                  <p:childTnLst>
                                    <p:animClr clrSpc="rgb" dir="cw">
                                      <p:cBhvr override="childStyle">
                                        <p:cTn id="21" dur="2000" fill="hold"/>
                                        <p:tgtEl>
                                          <p:spTgt spid="5"/>
                                        </p:tgtEl>
                                        <p:attrNameLst>
                                          <p:attrName>style.color</p:attrName>
                                        </p:attrNameLst>
                                      </p:cBhvr>
                                      <p:to>
                                        <a:schemeClr val="accent2"/>
                                      </p:to>
                                    </p:animClr>
                                  </p:childTnLst>
                                </p:cTn>
                              </p:par>
                            </p:childTnLst>
                          </p:cTn>
                        </p:par>
                      </p:childTnLst>
                    </p:cTn>
                  </p:par>
                  <p:par>
                    <p:cTn id="22" fill="hold">
                      <p:stCondLst>
                        <p:cond delay="indefinite"/>
                      </p:stCondLst>
                      <p:childTnLst>
                        <p:par>
                          <p:cTn id="23" fill="hold">
                            <p:stCondLst>
                              <p:cond delay="0"/>
                            </p:stCondLst>
                            <p:childTnLst>
                              <p:par>
                                <p:cTn id="24" presetID="6" presetClass="exit" presetSubtype="32" fill="hold" grpId="2" nodeType="clickEffect">
                                  <p:stCondLst>
                                    <p:cond delay="0"/>
                                  </p:stCondLst>
                                  <p:childTnLst>
                                    <p:animEffect transition="out" filter="circle(out)">
                                      <p:cBhvr>
                                        <p:cTn id="25" dur="2000"/>
                                        <p:tgtEl>
                                          <p:spTgt spid="5"/>
                                        </p:tgtEl>
                                      </p:cBhvr>
                                    </p:animEffect>
                                    <p:set>
                                      <p:cBhvr>
                                        <p:cTn id="26" dur="1" fill="hold">
                                          <p:stCondLst>
                                            <p:cond delay="19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5" grpId="1"/>
      <p:bldP spid="5" grpId="2"/>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rotWithShape="1">
          <a:blip r:embed="rId3"/>
          <a:srcRect l="21083" t="56206" r="13324" b="8333"/>
          <a:stretch/>
        </p:blipFill>
        <p:spPr>
          <a:xfrm>
            <a:off x="381000" y="3803458"/>
            <a:ext cx="8382000" cy="2825942"/>
          </a:xfrm>
          <a:prstGeom prst="rect">
            <a:avLst/>
          </a:prstGeom>
        </p:spPr>
      </p:pic>
      <p:sp>
        <p:nvSpPr>
          <p:cNvPr id="5" name="TextBox 4"/>
          <p:cNvSpPr txBox="1"/>
          <p:nvPr/>
        </p:nvSpPr>
        <p:spPr>
          <a:xfrm>
            <a:off x="1469978" y="361042"/>
            <a:ext cx="6934200" cy="769441"/>
          </a:xfrm>
          <a:prstGeom prst="rect">
            <a:avLst/>
          </a:prstGeom>
          <a:noFill/>
        </p:spPr>
        <p:txBody>
          <a:bodyPr wrap="square" rtlCol="0">
            <a:spAutoFit/>
          </a:bodyPr>
          <a:lstStyle/>
          <a:p>
            <a:pPr algn="ctr"/>
            <a:r>
              <a:rPr lang="en-US" sz="2200" b="1" smtClean="0">
                <a:solidFill>
                  <a:srgbClr val="000099"/>
                </a:solidFill>
                <a:latin typeface="Tahoma" panose="020B0604030504040204" pitchFamily="34" charset="0"/>
                <a:ea typeface="Tahoma" panose="020B0604030504040204" pitchFamily="34" charset="0"/>
                <a:cs typeface="Tahoma" panose="020B0604030504040204" pitchFamily="34" charset="0"/>
              </a:rPr>
              <a:t>1. TÌM HIỂU CÁCH NGỒI ĐÚNG TƯ THẾ KHI LÀM VIỆC VỚI MÁY TÍNH</a:t>
            </a:r>
            <a:endParaRPr lang="en-US" sz="2200" b="1">
              <a:solidFill>
                <a:srgbClr val="000099"/>
              </a:solidFill>
              <a:latin typeface="Tahoma" panose="020B0604030504040204" pitchFamily="34" charset="0"/>
              <a:ea typeface="Tahoma" panose="020B0604030504040204" pitchFamily="34" charset="0"/>
              <a:cs typeface="Tahoma" panose="020B0604030504040204" pitchFamily="34" charset="0"/>
            </a:endParaRPr>
          </a:p>
        </p:txBody>
      </p:sp>
      <p:sp>
        <p:nvSpPr>
          <p:cNvPr id="6" name="TextBox 5"/>
          <p:cNvSpPr txBox="1"/>
          <p:nvPr/>
        </p:nvSpPr>
        <p:spPr>
          <a:xfrm>
            <a:off x="609600" y="1254797"/>
            <a:ext cx="7696200" cy="584775"/>
          </a:xfrm>
          <a:prstGeom prst="rect">
            <a:avLst/>
          </a:prstGeom>
          <a:noFill/>
        </p:spPr>
        <p:txBody>
          <a:bodyPr wrap="square" rtlCol="0">
            <a:spAutoFit/>
          </a:bodyPr>
          <a:lstStyle/>
          <a:p>
            <a:pPr algn="ctr"/>
            <a:r>
              <a:rPr lang="en-US" sz="3200" b="1" smtClean="0">
                <a:solidFill>
                  <a:srgbClr val="FF0000"/>
                </a:solidFill>
                <a:latin typeface="Times New Roman" panose="02020603050405020304" pitchFamily="18" charset="0"/>
                <a:cs typeface="Times New Roman" panose="02020603050405020304" pitchFamily="18" charset="0"/>
              </a:rPr>
              <a:t>THẢO LUẬN NHÓM</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381000" y="1963886"/>
            <a:ext cx="8382000" cy="1569660"/>
          </a:xfrm>
          <a:prstGeom prst="rect">
            <a:avLst/>
          </a:prstGeom>
          <a:noFill/>
        </p:spPr>
        <p:txBody>
          <a:bodyPr wrap="square" rtlCol="0">
            <a:spAutoFit/>
          </a:bodyPr>
          <a:lstStyle/>
          <a:p>
            <a:pPr algn="just"/>
            <a:r>
              <a:rPr lang="en-US" sz="2400" smtClean="0">
                <a:latin typeface="Times New Roman" panose="02020603050405020304" pitchFamily="18" charset="0"/>
                <a:cs typeface="Times New Roman" panose="02020603050405020304" pitchFamily="18" charset="0"/>
              </a:rPr>
              <a:t> - Hình 1 và hình 2, hình nào thể hiện tư thế ngồi đúng khi làm việc với máy tính?</a:t>
            </a:r>
            <a:r>
              <a:rPr lang="en-US" sz="2400">
                <a:latin typeface="Times New Roman" panose="02020603050405020304" pitchFamily="18" charset="0"/>
                <a:cs typeface="Times New Roman" panose="02020603050405020304" pitchFamily="18" charset="0"/>
              </a:rPr>
              <a:t> Khi làm việc với máy tính, em cần ngồi như thế nào</a:t>
            </a:r>
            <a:r>
              <a:rPr lang="en-US" sz="2400" smtClean="0">
                <a:latin typeface="Times New Roman" panose="02020603050405020304" pitchFamily="18" charset="0"/>
                <a:cs typeface="Times New Roman" panose="02020603050405020304" pitchFamily="18" charset="0"/>
              </a:rPr>
              <a:t>?</a:t>
            </a:r>
          </a:p>
          <a:p>
            <a:pPr algn="just"/>
            <a:r>
              <a:rPr lang="en-US" sz="2400" smtClean="0">
                <a:latin typeface="Times New Roman" panose="02020603050405020304" pitchFamily="18" charset="0"/>
                <a:cs typeface="Times New Roman" panose="02020603050405020304" pitchFamily="18" charset="0"/>
              </a:rPr>
              <a:t>- Tác hại của việc ngồi sai tư thế khi làm việc với máy tính?</a:t>
            </a:r>
            <a:endParaRPr lang="en-US" sz="2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905511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9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a:spLocks noChangeArrowheads="1"/>
          </p:cNvSpPr>
          <p:nvPr/>
        </p:nvSpPr>
        <p:spPr bwMode="auto">
          <a:xfrm>
            <a:off x="2667000" y="342900"/>
            <a:ext cx="4038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4000" b="1" smtClean="0">
                <a:solidFill>
                  <a:srgbClr val="FF0000"/>
                </a:solidFill>
                <a:latin typeface="Times New Roman" panose="02020603050405020304" pitchFamily="18" charset="0"/>
                <a:cs typeface="Times New Roman" panose="02020603050405020304" pitchFamily="18" charset="0"/>
              </a:rPr>
              <a:t>KẾT LUẬN</a:t>
            </a:r>
            <a:endParaRPr lang="en-US" altLang="en-US" sz="4000" b="1" dirty="0">
              <a:solidFill>
                <a:srgbClr val="FF0000"/>
              </a:solidFill>
              <a:latin typeface="Times New Roman" panose="02020603050405020304" pitchFamily="18" charset="0"/>
              <a:cs typeface="Times New Roman" panose="02020603050405020304" pitchFamily="18" charset="0"/>
            </a:endParaRPr>
          </a:p>
        </p:txBody>
      </p:sp>
      <p:sp>
        <p:nvSpPr>
          <p:cNvPr id="2" name="TextBox 1"/>
          <p:cNvSpPr txBox="1"/>
          <p:nvPr/>
        </p:nvSpPr>
        <p:spPr>
          <a:xfrm>
            <a:off x="609600" y="1828800"/>
            <a:ext cx="8001000" cy="4462760"/>
          </a:xfrm>
          <a:prstGeom prst="rect">
            <a:avLst/>
          </a:prstGeom>
          <a:noFill/>
        </p:spPr>
        <p:txBody>
          <a:bodyPr wrap="square" rtlCol="0">
            <a:spAutoFit/>
          </a:bodyPr>
          <a:lstStyle/>
          <a:p>
            <a:r>
              <a:rPr lang="en-US" sz="3200"/>
              <a:t>	</a:t>
            </a:r>
            <a:r>
              <a:rPr lang="en-US" sz="3200" b="1" smtClean="0">
                <a:latin typeface="Times New Roman" panose="02020603050405020304" pitchFamily="18" charset="0"/>
                <a:cs typeface="Times New Roman" panose="02020603050405020304" pitchFamily="18" charset="0"/>
              </a:rPr>
              <a:t>Khi làm việc với máy tính:</a:t>
            </a:r>
          </a:p>
          <a:p>
            <a:pPr marL="457200" indent="-457200">
              <a:buFont typeface="Wingdings" panose="05000000000000000000" pitchFamily="2" charset="2"/>
              <a:buChar char="ü"/>
            </a:pPr>
            <a:r>
              <a:rPr lang="en-US" sz="2800" smtClean="0">
                <a:latin typeface="Times New Roman" panose="02020603050405020304" pitchFamily="18" charset="0"/>
                <a:cs typeface="Times New Roman" panose="02020603050405020304" pitchFamily="18" charset="0"/>
              </a:rPr>
              <a:t>Lưng thẳng;</a:t>
            </a:r>
          </a:p>
          <a:p>
            <a:pPr marL="457200" indent="-457200">
              <a:buFont typeface="Wingdings" panose="05000000000000000000" pitchFamily="2" charset="2"/>
              <a:buChar char="ü"/>
            </a:pPr>
            <a:r>
              <a:rPr lang="en-US" sz="2800" smtClean="0">
                <a:latin typeface="Times New Roman" panose="02020603050405020304" pitchFamily="18" charset="0"/>
                <a:cs typeface="Times New Roman" panose="02020603050405020304" pitchFamily="18" charset="0"/>
              </a:rPr>
              <a:t>Đạt bàn phím thẳng giữa mắt và màn hình;</a:t>
            </a:r>
          </a:p>
          <a:p>
            <a:pPr marL="457200" indent="-457200">
              <a:buFont typeface="Wingdings" panose="05000000000000000000" pitchFamily="2" charset="2"/>
              <a:buChar char="ü"/>
            </a:pPr>
            <a:r>
              <a:rPr lang="en-US" sz="2800" smtClean="0">
                <a:latin typeface="Times New Roman" panose="02020603050405020304" pitchFamily="18" charset="0"/>
                <a:cs typeface="Times New Roman" panose="02020603050405020304" pitchFamily="18" charset="0"/>
              </a:rPr>
              <a:t>Hai bàn tay đặt nhẹ lên bàn phím, tay thả lỏng thoải mái;</a:t>
            </a:r>
          </a:p>
          <a:p>
            <a:pPr marL="457200" indent="-457200">
              <a:buFont typeface="Wingdings" panose="05000000000000000000" pitchFamily="2" charset="2"/>
              <a:buChar char="ü"/>
            </a:pPr>
            <a:r>
              <a:rPr lang="en-US" sz="2800" smtClean="0">
                <a:latin typeface="Times New Roman" panose="02020603050405020304" pitchFamily="18" charset="0"/>
                <a:cs typeface="Times New Roman" panose="02020603050405020304" pitchFamily="18" charset="0"/>
              </a:rPr>
              <a:t>Mắt ngang tầm màn hình và nên giữ </a:t>
            </a:r>
            <a:r>
              <a:rPr lang="en-US" sz="2800" smtClean="0">
                <a:latin typeface="Times New Roman" panose="02020603050405020304" pitchFamily="18" charset="0"/>
                <a:cs typeface="Times New Roman" panose="02020603050405020304" pitchFamily="18" charset="0"/>
              </a:rPr>
              <a:t>khoảng</a:t>
            </a:r>
            <a:r>
              <a:rPr lang="en-US" sz="2800" smtClean="0">
                <a:latin typeface="Times New Roman" panose="02020603050405020304" pitchFamily="18" charset="0"/>
                <a:cs typeface="Times New Roman" panose="02020603050405020304" pitchFamily="18" charset="0"/>
              </a:rPr>
              <a:t> </a:t>
            </a:r>
            <a:r>
              <a:rPr lang="en-US" sz="2800" smtClean="0">
                <a:latin typeface="Times New Roman" panose="02020603050405020304" pitchFamily="18" charset="0"/>
                <a:cs typeface="Times New Roman" panose="02020603050405020304" pitchFamily="18" charset="0"/>
              </a:rPr>
              <a:t>cách tới màn hình từ 50 cm đến 80 cm;</a:t>
            </a:r>
          </a:p>
          <a:p>
            <a:pPr marL="457200" indent="-457200">
              <a:buFont typeface="Wingdings" panose="05000000000000000000" pitchFamily="2" charset="2"/>
              <a:buChar char="ü"/>
            </a:pPr>
            <a:r>
              <a:rPr lang="en-US" sz="2800" smtClean="0">
                <a:latin typeface="Times New Roman" panose="02020603050405020304" pitchFamily="18" charset="0"/>
                <a:cs typeface="Times New Roman" panose="02020603050405020304" pitchFamily="18" charset="0"/>
              </a:rPr>
              <a:t>Chỗ ngồi đủ ánh sang, nguồn sang không chiếu thẳng vào màn hình hoặc vào mắt.</a:t>
            </a:r>
          </a:p>
          <a:p>
            <a:pPr marL="457200" indent="-457200">
              <a:buFont typeface="Wingdings" panose="05000000000000000000" pitchFamily="2" charset="2"/>
              <a:buChar char="ü"/>
            </a:pPr>
            <a:endParaRPr lang="en-US" sz="28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289651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par>
                                <p:cTn id="8" presetID="8" presetClass="entr" presetSubtype="16"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diamond(in)">
                                      <p:cBhvr>
                                        <p:cTn id="10"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9688"/>
            <a:ext cx="9144000" cy="689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a:spLocks noChangeArrowheads="1"/>
          </p:cNvSpPr>
          <p:nvPr/>
        </p:nvSpPr>
        <p:spPr bwMode="auto">
          <a:xfrm>
            <a:off x="2667000" y="342900"/>
            <a:ext cx="4038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4000" b="1" smtClean="0">
                <a:solidFill>
                  <a:srgbClr val="FF0000"/>
                </a:solidFill>
                <a:latin typeface="Times New Roman" panose="02020603050405020304" pitchFamily="18" charset="0"/>
                <a:cs typeface="Times New Roman" panose="02020603050405020304" pitchFamily="18" charset="0"/>
              </a:rPr>
              <a:t>KẾT LUẬN</a:t>
            </a:r>
            <a:endParaRPr lang="en-US" altLang="en-US" sz="4000" b="1" dirty="0">
              <a:solidFill>
                <a:srgbClr val="FF0000"/>
              </a:solidFill>
              <a:latin typeface="Times New Roman" panose="02020603050405020304" pitchFamily="18" charset="0"/>
              <a:cs typeface="Times New Roman" panose="02020603050405020304" pitchFamily="18" charset="0"/>
            </a:endParaRPr>
          </a:p>
        </p:txBody>
      </p:sp>
      <p:sp>
        <p:nvSpPr>
          <p:cNvPr id="2" name="TextBox 1"/>
          <p:cNvSpPr txBox="1"/>
          <p:nvPr/>
        </p:nvSpPr>
        <p:spPr>
          <a:xfrm>
            <a:off x="495300" y="2008772"/>
            <a:ext cx="8153400" cy="2800767"/>
          </a:xfrm>
          <a:prstGeom prst="rect">
            <a:avLst/>
          </a:prstGeom>
          <a:noFill/>
        </p:spPr>
        <p:txBody>
          <a:bodyPr wrap="square" rtlCol="0">
            <a:spAutoFit/>
          </a:bodyPr>
          <a:lstStyle/>
          <a:p>
            <a:pPr>
              <a:tabLst>
                <a:tab pos="395288" algn="l"/>
                <a:tab pos="627063" algn="l"/>
              </a:tabLst>
            </a:pPr>
            <a:r>
              <a:rPr lang="en-US" sz="3200" smtClean="0"/>
              <a:t>	</a:t>
            </a:r>
            <a:r>
              <a:rPr lang="en-US" sz="3200" b="1" smtClean="0">
                <a:latin typeface="Times New Roman" panose="02020603050405020304" pitchFamily="18" charset="0"/>
                <a:cs typeface="Times New Roman" panose="02020603050405020304" pitchFamily="18" charset="0"/>
              </a:rPr>
              <a:t>Tác hại ngồi sai tư thế khi làm việc với máy tính:</a:t>
            </a:r>
          </a:p>
          <a:p>
            <a:pPr marL="457200" indent="-457200">
              <a:buFont typeface="Wingdings" panose="05000000000000000000" pitchFamily="2" charset="2"/>
              <a:buChar char="ü"/>
            </a:pPr>
            <a:r>
              <a:rPr lang="en-US" sz="2800" smtClean="0">
                <a:latin typeface="Times New Roman" panose="02020603050405020304" pitchFamily="18" charset="0"/>
                <a:cs typeface="Times New Roman" panose="02020603050405020304" pitchFamily="18" charset="0"/>
              </a:rPr>
              <a:t>Gây ra bệnh về cột sống và mắt;</a:t>
            </a:r>
          </a:p>
          <a:p>
            <a:pPr marL="457200" indent="-457200">
              <a:buFont typeface="Wingdings" panose="05000000000000000000" pitchFamily="2" charset="2"/>
              <a:buChar char="ü"/>
            </a:pPr>
            <a:r>
              <a:rPr lang="en-US" sz="2800" smtClean="0">
                <a:latin typeface="Times New Roman" panose="02020603050405020304" pitchFamily="18" charset="0"/>
                <a:cs typeface="Times New Roman" panose="02020603050405020304" pitchFamily="18" charset="0"/>
              </a:rPr>
              <a:t>Dùng máy tính quá lâu sẽ gây hại về sức khỏe như giảm thị lực, mỏi mệt. Sau mỗi lần sử dụng máy tính khoảng 30 phút, cần nghỉ giải lao từ 5 đến 10 phút.</a:t>
            </a:r>
            <a:endParaRPr lang="en-US" sz="2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399138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par>
                                <p:cTn id="8" presetID="8" presetClass="entr" presetSubtype="16"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diamond(in)">
                                      <p:cBhvr>
                                        <p:cTn id="10"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8"/>
          <p:cNvSpPr>
            <a:spLocks noChangeArrowheads="1"/>
          </p:cNvSpPr>
          <p:nvPr/>
        </p:nvSpPr>
        <p:spPr bwMode="auto">
          <a:xfrm>
            <a:off x="8077200" y="57770"/>
            <a:ext cx="838200" cy="914400"/>
          </a:xfrm>
          <a:prstGeom prst="star5">
            <a:avLst/>
          </a:prstGeom>
          <a:solidFill>
            <a:schemeClr val="accent2"/>
          </a:solidFill>
          <a:ln w="57150">
            <a:solidFill>
              <a:srgbClr val="66FF33"/>
            </a:solidFill>
            <a:miter lim="800000"/>
            <a:headEnd/>
            <a:tailEnd/>
          </a:ln>
          <a:effectLst/>
        </p:spPr>
        <p:txBody>
          <a:bodyPr wrap="none" anchor="ctr"/>
          <a:lstStyle/>
          <a:p>
            <a:pPr eaLnBrk="1" hangingPunct="1">
              <a:defRPr/>
            </a:pPr>
            <a:endParaRPr lang="en-US">
              <a:latin typeface="Arial" charset="0"/>
            </a:endParaRPr>
          </a:p>
        </p:txBody>
      </p:sp>
      <p:sp>
        <p:nvSpPr>
          <p:cNvPr id="3" name="TextBox 2"/>
          <p:cNvSpPr txBox="1"/>
          <p:nvPr/>
        </p:nvSpPr>
        <p:spPr>
          <a:xfrm>
            <a:off x="108365" y="362656"/>
            <a:ext cx="8738020" cy="477054"/>
          </a:xfrm>
          <a:prstGeom prst="rect">
            <a:avLst/>
          </a:prstGeom>
          <a:noFill/>
        </p:spPr>
        <p:txBody>
          <a:bodyPr wrap="square" rtlCol="0">
            <a:spAutoFit/>
          </a:bodyPr>
          <a:lstStyle/>
          <a:p>
            <a:r>
              <a:rPr lang="en-US" sz="2500" b="1" smtClean="0">
                <a:latin typeface="Times New Roman" panose="02020603050405020304" pitchFamily="18" charset="0"/>
                <a:cs typeface="Times New Roman" panose="02020603050405020304" pitchFamily="18" charset="0"/>
              </a:rPr>
              <a:t>2 THỰC HIỆN QUY TẮC AN TOÀN VỀ SỬ DỤNG ĐIỆN</a:t>
            </a:r>
            <a:endParaRPr lang="en-US" sz="2500" b="1">
              <a:latin typeface="Times New Roman" panose="02020603050405020304" pitchFamily="18" charset="0"/>
              <a:cs typeface="Times New Roman" panose="02020603050405020304" pitchFamily="18" charset="0"/>
            </a:endParaRPr>
          </a:p>
        </p:txBody>
      </p:sp>
      <p:sp>
        <p:nvSpPr>
          <p:cNvPr id="14" name="AutoShape 8"/>
          <p:cNvSpPr>
            <a:spLocks noChangeArrowheads="1"/>
          </p:cNvSpPr>
          <p:nvPr/>
        </p:nvSpPr>
        <p:spPr bwMode="auto">
          <a:xfrm>
            <a:off x="381000" y="5609306"/>
            <a:ext cx="838200" cy="914400"/>
          </a:xfrm>
          <a:prstGeom prst="star5">
            <a:avLst/>
          </a:prstGeom>
          <a:solidFill>
            <a:schemeClr val="accent2"/>
          </a:solidFill>
          <a:ln w="57150">
            <a:solidFill>
              <a:srgbClr val="66FF33"/>
            </a:solidFill>
            <a:miter lim="800000"/>
            <a:headEnd/>
            <a:tailEnd/>
          </a:ln>
          <a:effectLst/>
        </p:spPr>
        <p:txBody>
          <a:bodyPr wrap="none" anchor="ctr"/>
          <a:lstStyle/>
          <a:p>
            <a:pPr eaLnBrk="1" hangingPunct="1">
              <a:defRPr/>
            </a:pPr>
            <a:endParaRPr lang="en-US">
              <a:latin typeface="Arial" charset="0"/>
            </a:endParaRPr>
          </a:p>
        </p:txBody>
      </p:sp>
      <p:sp>
        <p:nvSpPr>
          <p:cNvPr id="15" name="AutoShape 8"/>
          <p:cNvSpPr>
            <a:spLocks noChangeArrowheads="1"/>
          </p:cNvSpPr>
          <p:nvPr/>
        </p:nvSpPr>
        <p:spPr bwMode="auto">
          <a:xfrm>
            <a:off x="7890192" y="5609306"/>
            <a:ext cx="838200" cy="914400"/>
          </a:xfrm>
          <a:prstGeom prst="star5">
            <a:avLst/>
          </a:prstGeom>
          <a:solidFill>
            <a:schemeClr val="accent2"/>
          </a:solidFill>
          <a:ln w="57150">
            <a:solidFill>
              <a:srgbClr val="66FF33"/>
            </a:solidFill>
            <a:miter lim="800000"/>
            <a:headEnd/>
            <a:tailEnd/>
          </a:ln>
          <a:effectLst/>
        </p:spPr>
        <p:txBody>
          <a:bodyPr wrap="none" anchor="ctr"/>
          <a:lstStyle/>
          <a:p>
            <a:pPr eaLnBrk="1" hangingPunct="1">
              <a:defRPr/>
            </a:pPr>
            <a:endParaRPr lang="en-US">
              <a:latin typeface="Arial" charset="0"/>
            </a:endParaRPr>
          </a:p>
        </p:txBody>
      </p:sp>
      <p:pic>
        <p:nvPicPr>
          <p:cNvPr id="4" name="Picture 3"/>
          <p:cNvPicPr>
            <a:picLocks noChangeAspect="1"/>
          </p:cNvPicPr>
          <p:nvPr/>
        </p:nvPicPr>
        <p:blipFill rotWithShape="1">
          <a:blip r:embed="rId2"/>
          <a:srcRect l="16751" t="53992" r="11974" b="13541"/>
          <a:stretch/>
        </p:blipFill>
        <p:spPr>
          <a:xfrm>
            <a:off x="116823" y="2683507"/>
            <a:ext cx="8795165" cy="2375020"/>
          </a:xfrm>
          <a:prstGeom prst="rect">
            <a:avLst/>
          </a:prstGeom>
        </p:spPr>
      </p:pic>
      <p:sp>
        <p:nvSpPr>
          <p:cNvPr id="5" name="TextBox 4"/>
          <p:cNvSpPr txBox="1"/>
          <p:nvPr/>
        </p:nvSpPr>
        <p:spPr>
          <a:xfrm>
            <a:off x="514975" y="1178621"/>
            <a:ext cx="7924800" cy="954107"/>
          </a:xfrm>
          <a:prstGeom prst="rect">
            <a:avLst/>
          </a:prstGeom>
          <a:noFill/>
        </p:spPr>
        <p:txBody>
          <a:bodyPr wrap="square" rtlCol="0">
            <a:spAutoFit/>
          </a:bodyPr>
          <a:lstStyle/>
          <a:p>
            <a:r>
              <a:rPr lang="en-US" sz="2800" b="1" smtClean="0">
                <a:solidFill>
                  <a:srgbClr val="FF0000"/>
                </a:solidFill>
                <a:latin typeface="Times New Roman" panose="02020603050405020304" pitchFamily="18" charset="0"/>
                <a:cs typeface="Times New Roman" panose="02020603050405020304" pitchFamily="18" charset="0"/>
              </a:rPr>
              <a:t>Em hãy quan sát và cho biết các hình 3,4 và 5 nhắc nhở chúng ta điều gì</a:t>
            </a:r>
            <a:endParaRPr lang="en-US" sz="2800" b="1">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480104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9"/>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l="7500" t="5564" r="8333" b="5402"/>
          <a:stretch/>
        </p:blipFill>
        <p:spPr bwMode="auto">
          <a:xfrm>
            <a:off x="0" y="0"/>
            <a:ext cx="9368051"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3"/>
          <p:cNvSpPr txBox="1"/>
          <p:nvPr/>
        </p:nvSpPr>
        <p:spPr>
          <a:xfrm>
            <a:off x="1788425" y="381000"/>
            <a:ext cx="5791200" cy="923330"/>
          </a:xfrm>
          <a:prstGeom prst="rect">
            <a:avLst/>
          </a:prstGeom>
          <a:noFill/>
        </p:spPr>
        <p:txBody>
          <a:bodyPr wrap="square" rtlCol="0">
            <a:spAutoFit/>
          </a:bodyPr>
          <a:lstStyle/>
          <a:p>
            <a:pPr algn="ctr"/>
            <a:r>
              <a:rPr lang="en-US" sz="5400" b="1" smtClean="0">
                <a:solidFill>
                  <a:srgbClr val="FF0000"/>
                </a:solidFill>
                <a:latin typeface="Times New Roman" panose="02020603050405020304" pitchFamily="18" charset="0"/>
                <a:cs typeface="Times New Roman" panose="02020603050405020304" pitchFamily="18" charset="0"/>
              </a:rPr>
              <a:t>KẾT LUẬN</a:t>
            </a:r>
          </a:p>
        </p:txBody>
      </p:sp>
      <p:sp>
        <p:nvSpPr>
          <p:cNvPr id="15" name="TextBox 14"/>
          <p:cNvSpPr txBox="1"/>
          <p:nvPr/>
        </p:nvSpPr>
        <p:spPr>
          <a:xfrm>
            <a:off x="365077" y="1612374"/>
            <a:ext cx="8637896" cy="3785652"/>
          </a:xfrm>
          <a:prstGeom prst="rect">
            <a:avLst/>
          </a:prstGeom>
          <a:noFill/>
        </p:spPr>
        <p:txBody>
          <a:bodyPr wrap="square" rtlCol="0">
            <a:spAutoFit/>
          </a:bodyPr>
          <a:lstStyle/>
          <a:p>
            <a:pPr algn="just"/>
            <a:r>
              <a:rPr lang="en-US" sz="3000" b="1" smtClean="0">
                <a:latin typeface="Times New Roman" panose="02020603050405020304" pitchFamily="18" charset="0"/>
                <a:cs typeface="Times New Roman" panose="02020603050405020304" pitchFamily="18" charset="0"/>
              </a:rPr>
              <a:t>Quy tắc an toàn về điện:</a:t>
            </a:r>
          </a:p>
          <a:p>
            <a:pPr marL="285750" indent="-285750" algn="just">
              <a:buFont typeface="Wingdings 2" panose="05020102010507070707" pitchFamily="18" charset="2"/>
              <a:buChar char=""/>
            </a:pPr>
            <a:r>
              <a:rPr lang="en-US" sz="3000" smtClean="0">
                <a:latin typeface="Times New Roman" panose="02020603050405020304" pitchFamily="18" charset="0"/>
                <a:cs typeface="Times New Roman" panose="02020603050405020304" pitchFamily="18" charset="0"/>
                <a:sym typeface="Wingdings 2" panose="05020102010507070707" pitchFamily="18" charset="2"/>
              </a:rPr>
              <a:t>Không chạm tay vào vật có điện để tránh bị điện giật</a:t>
            </a:r>
          </a:p>
          <a:p>
            <a:pPr marL="285750" indent="-285750" algn="just">
              <a:buFont typeface="Wingdings 2" panose="05020102010507070707" pitchFamily="18" charset="2"/>
              <a:buChar char=""/>
            </a:pPr>
            <a:r>
              <a:rPr lang="en-US" sz="3000" smtClean="0">
                <a:latin typeface="Times New Roman" panose="02020603050405020304" pitchFamily="18" charset="0"/>
                <a:cs typeface="Times New Roman" panose="02020603050405020304" pitchFamily="18" charset="0"/>
                <a:sym typeface="Wingdings 2" panose="05020102010507070707" pitchFamily="18" charset="2"/>
              </a:rPr>
              <a:t>Không được dung kéo, dao hay đồ kim loại cắm vào ổ điện</a:t>
            </a:r>
          </a:p>
          <a:p>
            <a:pPr marL="285750" indent="-285750" algn="just">
              <a:buFont typeface="Wingdings 2" panose="05020102010507070707" pitchFamily="18" charset="2"/>
              <a:buChar char=""/>
            </a:pPr>
            <a:r>
              <a:rPr lang="en-US" sz="3000" smtClean="0">
                <a:latin typeface="Times New Roman" panose="02020603050405020304" pitchFamily="18" charset="0"/>
                <a:cs typeface="Times New Roman" panose="02020603050405020304" pitchFamily="18" charset="0"/>
                <a:sym typeface="Wingdings 2" panose="05020102010507070707" pitchFamily="18" charset="2"/>
              </a:rPr>
              <a:t>Không để vật chứa nước gần thiết bị sử dụng điện vì nếu vô tình bị đổ nước sẽ gây chập điện và cháy nổ</a:t>
            </a:r>
          </a:p>
          <a:p>
            <a:pPr algn="just"/>
            <a:r>
              <a:rPr lang="en-US" sz="3000" smtClean="0">
                <a:latin typeface="Times New Roman" panose="02020603050405020304" pitchFamily="18" charset="0"/>
                <a:cs typeface="Times New Roman" panose="02020603050405020304" pitchFamily="18" charset="0"/>
                <a:sym typeface="Wingdings 2" panose="05020102010507070707" pitchFamily="18" charset="2"/>
              </a:rPr>
              <a:t> Khi sử dụng máy tính, em cần thực hiện nghiêm túc các quy tắc về điện</a:t>
            </a:r>
            <a:endParaRPr lang="en-US" sz="30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05958927"/>
      </p:ext>
    </p:extLst>
  </p:cSld>
  <p:clrMapOvr>
    <a:masterClrMapping/>
  </p:clrMapOvr>
  <p:transition spd="slow" advClick="0" advTm="6000"/>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38719" y="500360"/>
            <a:ext cx="8077200" cy="5867400"/>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US">
              <a:solidFill>
                <a:schemeClr val="bg2">
                  <a:lumMod val="10000"/>
                </a:schemeClr>
              </a:solidFill>
            </a:endParaRPr>
          </a:p>
        </p:txBody>
      </p:sp>
      <p:pic>
        <p:nvPicPr>
          <p:cNvPr id="5" name="Picture 23" descr="bor2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52400"/>
            <a:ext cx="9058253" cy="685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p:cNvSpPr txBox="1"/>
          <p:nvPr/>
        </p:nvSpPr>
        <p:spPr>
          <a:xfrm>
            <a:off x="765412" y="1905000"/>
            <a:ext cx="7620000" cy="4216539"/>
          </a:xfrm>
          <a:prstGeom prst="rect">
            <a:avLst/>
          </a:prstGeom>
          <a:noFill/>
        </p:spPr>
        <p:txBody>
          <a:bodyPr wrap="square" rtlCol="0">
            <a:spAutoFit/>
          </a:bodyPr>
          <a:lstStyle/>
          <a:p>
            <a:r>
              <a:rPr lang="en-US" sz="4400" b="1">
                <a:solidFill>
                  <a:srgbClr val="FF0000"/>
                </a:solidFill>
                <a:latin typeface="HP-002" panose="020B0603050302020204" pitchFamily="34" charset="0"/>
              </a:rPr>
              <a:t>Trong các câu sau, câu nào sai?</a:t>
            </a:r>
          </a:p>
          <a:p>
            <a:r>
              <a:rPr lang="en-US" sz="3200">
                <a:solidFill>
                  <a:srgbClr val="000099"/>
                </a:solidFill>
                <a:latin typeface="HP-002" panose="020B0603050302020204" pitchFamily="34" charset="0"/>
              </a:rPr>
              <a:t>1, Tư thế ngồi đúng cách khi sử dụng máy tính là: lưng thẳng, mắt ngang tầm màn hình.</a:t>
            </a:r>
          </a:p>
          <a:p>
            <a:r>
              <a:rPr lang="en-US" sz="3200">
                <a:solidFill>
                  <a:srgbClr val="000099"/>
                </a:solidFill>
                <a:latin typeface="HP-002" panose="020B0603050302020204" pitchFamily="34" charset="0"/>
              </a:rPr>
              <a:t>2, Ngồi sai tư thế khi làm việc với máy tính có thế gây ra bệnh khiếm thính.</a:t>
            </a:r>
          </a:p>
          <a:p>
            <a:r>
              <a:rPr lang="en-US" sz="3200">
                <a:solidFill>
                  <a:srgbClr val="000099"/>
                </a:solidFill>
                <a:latin typeface="HP-002" panose="020B0603050302020204" pitchFamily="34" charset="0"/>
              </a:rPr>
              <a:t>3, Không nên để cốc nước uống bên cạnh bàn phím máy tính.</a:t>
            </a:r>
          </a:p>
          <a:p>
            <a:endParaRPr lang="en-US" sz="3200">
              <a:solidFill>
                <a:srgbClr val="000099"/>
              </a:solidFill>
              <a:latin typeface="HP-002" panose="020B0603050302020204" pitchFamily="34" charset="0"/>
            </a:endParaRPr>
          </a:p>
        </p:txBody>
      </p:sp>
      <p:sp>
        <p:nvSpPr>
          <p:cNvPr id="23" name="TextBox 22"/>
          <p:cNvSpPr txBox="1"/>
          <p:nvPr/>
        </p:nvSpPr>
        <p:spPr>
          <a:xfrm>
            <a:off x="2353529" y="629882"/>
            <a:ext cx="4247581" cy="1107996"/>
          </a:xfrm>
          <a:prstGeom prst="rect">
            <a:avLst/>
          </a:prstGeom>
          <a:noFill/>
        </p:spPr>
        <p:txBody>
          <a:bodyPr wrap="square" rtlCol="0">
            <a:spAutoFit/>
          </a:bodyPr>
          <a:lstStyle/>
          <a:p>
            <a:pPr algn="ctr"/>
            <a:r>
              <a:rPr lang="en-US" sz="6600" b="1" smtClean="0">
                <a:solidFill>
                  <a:srgbClr val="FF0000"/>
                </a:solidFill>
                <a:latin typeface="HLT Mishka" panose="02000000000000000000" pitchFamily="2" charset="0"/>
              </a:rPr>
              <a:t>Luyện Tập</a:t>
            </a:r>
            <a:endParaRPr lang="en-US" sz="6600" b="1">
              <a:solidFill>
                <a:srgbClr val="FF0000"/>
              </a:solidFill>
              <a:latin typeface="HLT Mishka" panose="02000000000000000000" pitchFamily="2" charset="0"/>
            </a:endParaRPr>
          </a:p>
        </p:txBody>
      </p:sp>
    </p:spTree>
    <p:extLst>
      <p:ext uri="{BB962C8B-B14F-4D97-AF65-F5344CB8AC3E}">
        <p14:creationId xmlns:p14="http://schemas.microsoft.com/office/powerpoint/2010/main" val="2229460880"/>
      </p:ext>
    </p:extLst>
  </p:cSld>
  <p:clrMapOvr>
    <a:masterClrMapping/>
  </p:clrMapOvr>
  <p:transition spd="slow">
    <p:push dir="u"/>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1144</TotalTime>
  <Words>481</Words>
  <Application>Microsoft Office PowerPoint</Application>
  <PresentationFormat>On-screen Show (4:3)</PresentationFormat>
  <Paragraphs>44</Paragraphs>
  <Slides>12</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12</vt:i4>
      </vt:variant>
    </vt:vector>
  </HeadingPairs>
  <TitlesOfParts>
    <vt:vector size="24" baseType="lpstr">
      <vt:lpstr>Arial</vt:lpstr>
      <vt:lpstr>Calibri</vt:lpstr>
      <vt:lpstr>Calibri Light</vt:lpstr>
      <vt:lpstr>HLT Mishka</vt:lpstr>
      <vt:lpstr>HP001 4 hàng</vt:lpstr>
      <vt:lpstr>HP-002</vt:lpstr>
      <vt:lpstr>HP-008</vt:lpstr>
      <vt:lpstr>Tahoma</vt:lpstr>
      <vt:lpstr>Times New Roman</vt:lpstr>
      <vt:lpstr>Wingdings</vt:lpstr>
      <vt:lpstr>Wingdings 2</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WELCOME</dc:creator>
  <cp:lastModifiedBy>hnc0401</cp:lastModifiedBy>
  <cp:revision>109</cp:revision>
  <dcterms:created xsi:type="dcterms:W3CDTF">2017-10-03T01:20:28Z</dcterms:created>
  <dcterms:modified xsi:type="dcterms:W3CDTF">2022-06-26T14:51:42Z</dcterms:modified>
</cp:coreProperties>
</file>