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940" r:id="rId1"/>
  </p:sldMasterIdLst>
  <p:notesMasterIdLst>
    <p:notesMasterId r:id="rId20"/>
  </p:notesMasterIdLst>
  <p:handoutMasterIdLst>
    <p:handoutMasterId r:id="rId21"/>
  </p:handoutMasterIdLst>
  <p:sldIdLst>
    <p:sldId id="3086" r:id="rId2"/>
    <p:sldId id="3113" r:id="rId3"/>
    <p:sldId id="3114" r:id="rId4"/>
    <p:sldId id="3118" r:id="rId5"/>
    <p:sldId id="3132" r:id="rId6"/>
    <p:sldId id="3137" r:id="rId7"/>
    <p:sldId id="3131" r:id="rId8"/>
    <p:sldId id="3127" r:id="rId9"/>
    <p:sldId id="3138" r:id="rId10"/>
    <p:sldId id="3123" r:id="rId11"/>
    <p:sldId id="3119" r:id="rId12"/>
    <p:sldId id="3139" r:id="rId13"/>
    <p:sldId id="3120" r:id="rId14"/>
    <p:sldId id="3124" r:id="rId15"/>
    <p:sldId id="3140" r:id="rId16"/>
    <p:sldId id="3128" r:id="rId17"/>
    <p:sldId id="3141" r:id="rId18"/>
    <p:sldId id="3136" r:id="rId19"/>
  </p:sldIdLst>
  <p:sldSz cx="12858750" cy="7232650"/>
  <p:notesSz cx="6858000" cy="9144000"/>
  <p:embeddedFontLst>
    <p:embeddedFont>
      <p:font typeface="微软雅黑 Light" panose="020B0502040204020203" pitchFamily="34" charset="-122"/>
      <p:regular r:id="rId22"/>
    </p:embeddedFont>
    <p:embeddedFont>
      <p:font typeface="Raleway Black" panose="020B0A03030101060003" pitchFamily="34" charset="0"/>
      <p:bold r:id="rId23"/>
      <p:boldItalic r:id="rId24"/>
    </p:embeddedFont>
    <p:embeddedFont>
      <p:font typeface="Open Sans Extrabold" panose="020B0906030804020204" pitchFamily="34" charset="0"/>
      <p:bold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Helvetica" panose="020B0604020202020204" pitchFamily="34" charset="0"/>
      <p:regular r:id="rId31"/>
      <p:bold r:id="rId32"/>
      <p:italic r:id="rId33"/>
      <p:boldItalic r:id="rId34"/>
    </p:embeddedFont>
    <p:embeddedFont>
      <p:font typeface="宋体" panose="02010600030101010101" pitchFamily="2" charset="-122"/>
      <p:regular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微软雅黑" panose="020B0503020204020204" pitchFamily="34" charset="-122"/>
      <p:regular r:id="rId38"/>
      <p:bold r:id="rId39"/>
    </p:embeddedFont>
  </p:embeddedFontLst>
  <p:custDataLst>
    <p:tags r:id="rId4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2FC3"/>
    <a:srgbClr val="FE67BE"/>
    <a:srgbClr val="CE000D"/>
    <a:srgbClr val="84004C"/>
    <a:srgbClr val="C9247B"/>
    <a:srgbClr val="F3C5BE"/>
    <a:srgbClr val="60AEA9"/>
    <a:srgbClr val="00B369"/>
    <a:srgbClr val="1A8CE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32" autoAdjust="0"/>
    <p:restoredTop sz="92986" autoAdjust="0"/>
  </p:normalViewPr>
  <p:slideViewPr>
    <p:cSldViewPr>
      <p:cViewPr varScale="1">
        <p:scale>
          <a:sx n="71" d="100"/>
          <a:sy n="71" d="100"/>
        </p:scale>
        <p:origin x="768" y="60"/>
      </p:cViewPr>
      <p:guideLst>
        <p:guide orient="horz" pos="328"/>
        <p:guide pos="4050"/>
        <p:guide orient="horz" pos="4183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823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719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7417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324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841978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208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492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301589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404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9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071" t="-36617" r="-4071" b="-90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887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440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71" y="4282985"/>
            <a:ext cx="9325380" cy="2939346"/>
          </a:xfrm>
          <a:prstGeom prst="rect">
            <a:avLst/>
          </a:prstGeom>
        </p:spPr>
      </p:pic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2036887" y="2536205"/>
            <a:ext cx="9639921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buNone/>
            </a:pPr>
            <a:r>
              <a:rPr lang="en-US" altLang="zh-CN" sz="2500" dirty="0">
                <a:solidFill>
                  <a:srgbClr val="FF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Arial" panose="020B0604020202020204" pitchFamily="34" charset="0"/>
              </a:rPr>
              <a:t>BÀI 1. MÁY TÍNH GIÚP EM QUAN SÁT HẠT ĐẬU NẢY MẦM  </a:t>
            </a:r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2541143" y="984835"/>
            <a:ext cx="828072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2400" b="1" cap="all" spc="600" dirty="0">
                <a:solidFill>
                  <a:schemeClr val="accent2"/>
                </a:solidFill>
                <a:latin typeface="Times New Roman" panose="02020603050405020304" pitchFamily="18" charset="0"/>
                <a:ea typeface="叶根友毛笔行书2.0版" panose="02010601030101010101" pitchFamily="2" charset="-122"/>
                <a:cs typeface="Times New Roman" panose="02020603050405020304" pitchFamily="18" charset="0"/>
              </a:rPr>
              <a:t>CHỦ </a:t>
            </a:r>
            <a:r>
              <a:rPr lang="en-US" altLang="zh-CN" sz="2400" b="1" cap="all" spc="6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叶根友毛笔行书2.0版" panose="02010601030101010101" pitchFamily="2" charset="-122"/>
                <a:cs typeface="Times New Roman" panose="02020603050405020304" pitchFamily="18" charset="0"/>
              </a:rPr>
              <a:t>ĐỀ E3</a:t>
            </a:r>
            <a:endParaRPr lang="en-US" altLang="zh-CN" sz="2400" b="1" cap="all" spc="600" dirty="0">
              <a:solidFill>
                <a:schemeClr val="accent2"/>
              </a:solidFill>
              <a:latin typeface="Times New Roman" panose="02020603050405020304" pitchFamily="18" charset="0"/>
              <a:ea typeface="叶根友毛笔行书2.0版" panose="02010601030101010101" pitchFamily="2" charset="-122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altLang="zh-CN" sz="2400" b="1" cap="all" spc="600" dirty="0">
                <a:solidFill>
                  <a:schemeClr val="accent2"/>
                </a:solidFill>
                <a:latin typeface="Times New Roman" panose="02020603050405020304" pitchFamily="18" charset="0"/>
                <a:ea typeface="叶根友毛笔行书2.0版" panose="02010601030101010101" pitchFamily="2" charset="-122"/>
                <a:cs typeface="Times New Roman" panose="02020603050405020304" pitchFamily="18" charset="0"/>
              </a:rPr>
              <a:t>SỬ DỤNG CÔNG CỤ ĐA PHƯƠNG TIỆN ĐỂ TÌM HIỂU THẾ GIỚI TỰ NHIÊN</a:t>
            </a:r>
            <a:endParaRPr lang="zh-CN" altLang="en-US" sz="2400" b="1" cap="all" spc="600" dirty="0">
              <a:solidFill>
                <a:schemeClr val="accent2"/>
              </a:solidFill>
              <a:latin typeface="Times New Roman" panose="02020603050405020304" pitchFamily="18" charset="0"/>
              <a:ea typeface="叶根友毛笔行书2.0版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1CF563-3EA0-B043-78F5-BDC1FA62262D}"/>
              </a:ext>
            </a:extLst>
          </p:cNvPr>
          <p:cNvSpPr txBox="1"/>
          <p:nvPr/>
        </p:nvSpPr>
        <p:spPr>
          <a:xfrm>
            <a:off x="6555561" y="3013259"/>
            <a:ext cx="4050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8B2FC3"/>
                </a:solidFill>
              </a:rPr>
              <a:t>Giáo</a:t>
            </a:r>
            <a:r>
              <a:rPr lang="en-US" sz="2400" i="1" dirty="0">
                <a:solidFill>
                  <a:srgbClr val="8B2FC3"/>
                </a:solidFill>
              </a:rPr>
              <a:t> </a:t>
            </a:r>
            <a:r>
              <a:rPr lang="en-US" sz="2400" i="1" dirty="0" err="1">
                <a:solidFill>
                  <a:srgbClr val="8B2FC3"/>
                </a:solidFill>
              </a:rPr>
              <a:t>viên</a:t>
            </a:r>
            <a:r>
              <a:rPr lang="en-US" sz="2400" i="1" dirty="0">
                <a:solidFill>
                  <a:srgbClr val="8B2FC3"/>
                </a:solidFill>
              </a:rPr>
              <a:t>: </a:t>
            </a:r>
            <a:r>
              <a:rPr lang="en-US" sz="2400" i="1" dirty="0" err="1" smtClean="0">
                <a:solidFill>
                  <a:srgbClr val="8B2FC3"/>
                </a:solidFill>
              </a:rPr>
              <a:t>Ngô</a:t>
            </a:r>
            <a:r>
              <a:rPr lang="en-US" sz="2400" i="1" dirty="0" smtClean="0">
                <a:solidFill>
                  <a:srgbClr val="8B2FC3"/>
                </a:solidFill>
              </a:rPr>
              <a:t> </a:t>
            </a:r>
            <a:r>
              <a:rPr lang="en-US" sz="2400" i="1" dirty="0" err="1" smtClean="0">
                <a:solidFill>
                  <a:srgbClr val="8B2FC3"/>
                </a:solidFill>
              </a:rPr>
              <a:t>Thị</a:t>
            </a:r>
            <a:r>
              <a:rPr lang="en-US" sz="2400" i="1" dirty="0" smtClean="0">
                <a:solidFill>
                  <a:srgbClr val="8B2FC3"/>
                </a:solidFill>
              </a:rPr>
              <a:t> </a:t>
            </a:r>
            <a:r>
              <a:rPr lang="en-US" sz="2400" i="1" dirty="0" err="1" smtClean="0">
                <a:solidFill>
                  <a:srgbClr val="8B2FC3"/>
                </a:solidFill>
              </a:rPr>
              <a:t>Thao</a:t>
            </a:r>
            <a:endParaRPr lang="en-US" sz="2400" i="1" dirty="0">
              <a:solidFill>
                <a:srgbClr val="8B2F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6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23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24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5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11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23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24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5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11" grpId="0"/>
          <p:bldP spid="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520007" y="3497661"/>
            <a:ext cx="9013824" cy="917381"/>
            <a:chOff x="648100" y="3562350"/>
            <a:chExt cx="3771500" cy="914400"/>
          </a:xfrm>
        </p:grpSpPr>
        <p:sp>
          <p:nvSpPr>
            <p:cNvPr id="31" name="Rectangle 30"/>
            <p:cNvSpPr/>
            <p:nvPr/>
          </p:nvSpPr>
          <p:spPr>
            <a:xfrm>
              <a:off x="800500" y="3562350"/>
              <a:ext cx="3619100" cy="9144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48100" y="3562350"/>
              <a:ext cx="152400" cy="914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520007" y="4574466"/>
            <a:ext cx="9013824" cy="917381"/>
            <a:chOff x="648100" y="3562350"/>
            <a:chExt cx="3771500" cy="914400"/>
          </a:xfrm>
        </p:grpSpPr>
        <p:sp>
          <p:nvSpPr>
            <p:cNvPr id="34" name="Rectangle 33"/>
            <p:cNvSpPr/>
            <p:nvPr/>
          </p:nvSpPr>
          <p:spPr>
            <a:xfrm>
              <a:off x="800500" y="3562350"/>
              <a:ext cx="3619100" cy="9144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48100" y="3562350"/>
              <a:ext cx="152400" cy="914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520007" y="5651272"/>
            <a:ext cx="9013824" cy="917381"/>
            <a:chOff x="648100" y="3562350"/>
            <a:chExt cx="3771500" cy="914400"/>
          </a:xfrm>
        </p:grpSpPr>
        <p:sp>
          <p:nvSpPr>
            <p:cNvPr id="37" name="Rectangle 36"/>
            <p:cNvSpPr/>
            <p:nvPr/>
          </p:nvSpPr>
          <p:spPr>
            <a:xfrm>
              <a:off x="800500" y="3562350"/>
              <a:ext cx="3619100" cy="9144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48100" y="3562350"/>
              <a:ext cx="152400" cy="914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062083F6-A66C-479E-8D64-D0EE54EF88B3}"/>
              </a:ext>
            </a:extLst>
          </p:cNvPr>
          <p:cNvSpPr txBox="1">
            <a:spLocks/>
          </p:cNvSpPr>
          <p:nvPr/>
        </p:nvSpPr>
        <p:spPr>
          <a:xfrm>
            <a:off x="3261023" y="419499"/>
            <a:ext cx="4579218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CÁCH CHƠI</a:t>
            </a:r>
            <a:endParaRPr lang="en-US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B2D794B-DEDB-32E3-AF65-D419B13A4387}"/>
              </a:ext>
            </a:extLst>
          </p:cNvPr>
          <p:cNvGrpSpPr/>
          <p:nvPr/>
        </p:nvGrpSpPr>
        <p:grpSpPr>
          <a:xfrm>
            <a:off x="1494344" y="1365384"/>
            <a:ext cx="9039487" cy="917381"/>
            <a:chOff x="648100" y="3562350"/>
            <a:chExt cx="3771500" cy="914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9168466-F08C-C37A-181C-E4E349526F09}"/>
                </a:ext>
              </a:extLst>
            </p:cNvPr>
            <p:cNvSpPr/>
            <p:nvPr/>
          </p:nvSpPr>
          <p:spPr>
            <a:xfrm>
              <a:off x="800500" y="3562350"/>
              <a:ext cx="3619100" cy="9144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D12335F-F84B-74CB-1555-E7EC14AC1C11}"/>
                </a:ext>
              </a:extLst>
            </p:cNvPr>
            <p:cNvSpPr/>
            <p:nvPr/>
          </p:nvSpPr>
          <p:spPr>
            <a:xfrm>
              <a:off x="648100" y="3562350"/>
              <a:ext cx="152400" cy="914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51E9503-F81C-7A40-8D1D-3CCD491DF518}"/>
              </a:ext>
            </a:extLst>
          </p:cNvPr>
          <p:cNvGrpSpPr/>
          <p:nvPr/>
        </p:nvGrpSpPr>
        <p:grpSpPr>
          <a:xfrm>
            <a:off x="1494344" y="2442189"/>
            <a:ext cx="9039487" cy="917381"/>
            <a:chOff x="648100" y="3562350"/>
            <a:chExt cx="3771500" cy="9144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164C0C7F-3476-B06A-E5C3-0A96DE88047D}"/>
                </a:ext>
              </a:extLst>
            </p:cNvPr>
            <p:cNvSpPr/>
            <p:nvPr/>
          </p:nvSpPr>
          <p:spPr>
            <a:xfrm>
              <a:off x="800500" y="3562350"/>
              <a:ext cx="3619100" cy="9144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9D2036E5-CC98-BA79-14A4-165C1C553411}"/>
                </a:ext>
              </a:extLst>
            </p:cNvPr>
            <p:cNvSpPr/>
            <p:nvPr/>
          </p:nvSpPr>
          <p:spPr>
            <a:xfrm>
              <a:off x="648100" y="3562350"/>
              <a:ext cx="152400" cy="914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335F8E-0460-64E7-D402-948A5D867B41}"/>
              </a:ext>
            </a:extLst>
          </p:cNvPr>
          <p:cNvSpPr txBox="1"/>
          <p:nvPr/>
        </p:nvSpPr>
        <p:spPr>
          <a:xfrm>
            <a:off x="2108895" y="1632039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1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đại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mình</a:t>
            </a:r>
            <a:r>
              <a:rPr lang="en-US" sz="2000" dirty="0"/>
              <a:t> (</a:t>
            </a:r>
            <a:r>
              <a:rPr lang="en-US" sz="2000" dirty="0" err="1"/>
              <a:t>tẩy</a:t>
            </a:r>
            <a:r>
              <a:rPr lang="en-US" sz="2000" dirty="0"/>
              <a:t>, </a:t>
            </a:r>
            <a:r>
              <a:rPr lang="en-US" sz="2000" dirty="0" err="1"/>
              <a:t>gọt</a:t>
            </a:r>
            <a:r>
              <a:rPr lang="en-US" sz="2000" dirty="0"/>
              <a:t> </a:t>
            </a:r>
            <a:r>
              <a:rPr lang="en-US" sz="2000" dirty="0" err="1"/>
              <a:t>bút</a:t>
            </a:r>
            <a:r>
              <a:rPr lang="en-US" sz="2000" dirty="0"/>
              <a:t> </a:t>
            </a:r>
            <a:r>
              <a:rPr lang="en-US" sz="2000" dirty="0" err="1"/>
              <a:t>chì</a:t>
            </a:r>
            <a:r>
              <a:rPr lang="en-US" sz="2000" dirty="0"/>
              <a:t>, </a:t>
            </a:r>
            <a:r>
              <a:rPr lang="en-US" sz="2000" dirty="0" err="1"/>
              <a:t>mảnh</a:t>
            </a:r>
            <a:r>
              <a:rPr lang="en-US" sz="2000" dirty="0"/>
              <a:t> </a:t>
            </a:r>
            <a:r>
              <a:rPr lang="en-US" sz="2000" dirty="0" err="1"/>
              <a:t>giấy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…)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19FDB19-82A8-8D20-45B9-B9AE89005060}"/>
              </a:ext>
            </a:extLst>
          </p:cNvPr>
          <p:cNvSpPr txBox="1"/>
          <p:nvPr/>
        </p:nvSpPr>
        <p:spPr>
          <a:xfrm>
            <a:off x="2121933" y="2716213"/>
            <a:ext cx="8411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Tất</a:t>
            </a:r>
            <a:r>
              <a:rPr lang="en-US" sz="2000" dirty="0"/>
              <a:t> </a:t>
            </a:r>
            <a:r>
              <a:rPr lang="en-US" sz="2000" dirty="0" err="1"/>
              <a:t>cả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đều</a:t>
            </a:r>
            <a:r>
              <a:rPr lang="en-US" sz="2000" dirty="0"/>
              <a:t> </a:t>
            </a:r>
            <a:r>
              <a:rPr lang="en-US" sz="2000" dirty="0" err="1"/>
              <a:t>cuất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ở ô “</a:t>
            </a:r>
            <a:r>
              <a:rPr lang="en-US" sz="2000" dirty="0" err="1"/>
              <a:t>Bắt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”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lần</a:t>
            </a:r>
            <a:r>
              <a:rPr lang="en-US" sz="2000" dirty="0"/>
              <a:t> </a:t>
            </a:r>
            <a:r>
              <a:rPr lang="en-US" sz="2000" dirty="0" err="1"/>
              <a:t>lượt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sơ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386574C-F2FE-FD26-F0D0-0DC8A20156C7}"/>
              </a:ext>
            </a:extLst>
          </p:cNvPr>
          <p:cNvSpPr txBox="1"/>
          <p:nvPr/>
        </p:nvSpPr>
        <p:spPr>
          <a:xfrm>
            <a:off x="2121934" y="3771685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r>
              <a:rPr lang="en-US" sz="2000" dirty="0"/>
              <a:t> </a:t>
            </a:r>
            <a:r>
              <a:rPr lang="en-US" sz="2000" dirty="0" err="1"/>
              <a:t>xắc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xác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ô </a:t>
            </a:r>
            <a:r>
              <a:rPr lang="en-US" sz="2000" dirty="0" err="1"/>
              <a:t>mình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D7ED048-6468-D996-6C28-982376B0DFF6}"/>
              </a:ext>
            </a:extLst>
          </p:cNvPr>
          <p:cNvSpPr txBox="1"/>
          <p:nvPr/>
        </p:nvSpPr>
        <p:spPr>
          <a:xfrm>
            <a:off x="2121933" y="4552429"/>
            <a:ext cx="8267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ô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đọc</a:t>
            </a:r>
            <a:r>
              <a:rPr lang="en-US" sz="2000" dirty="0"/>
              <a:t> to </a:t>
            </a:r>
            <a:r>
              <a:rPr lang="en-US" sz="2000" dirty="0" err="1"/>
              <a:t>yêu</a:t>
            </a:r>
            <a:r>
              <a:rPr lang="en-US" sz="2000" dirty="0"/>
              <a:t> </a:t>
            </a:r>
            <a:r>
              <a:rPr lang="en-US" sz="2000" dirty="0" err="1"/>
              <a:t>cầu</a:t>
            </a:r>
            <a:r>
              <a:rPr lang="en-US" sz="2000" dirty="0"/>
              <a:t> ở ô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. </a:t>
            </a:r>
            <a:r>
              <a:rPr lang="en-US" sz="2000" dirty="0" err="1"/>
              <a:t>Trả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đúng</a:t>
            </a:r>
            <a:r>
              <a:rPr lang="en-US" sz="2000" dirty="0"/>
              <a:t> </a:t>
            </a:r>
            <a:r>
              <a:rPr lang="en-US" sz="2000" dirty="0" err="1"/>
              <a:t>sẽ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thêm</a:t>
            </a:r>
            <a:r>
              <a:rPr lang="en-US" sz="2000" dirty="0"/>
              <a:t> 1 </a:t>
            </a:r>
            <a:r>
              <a:rPr lang="en-US" sz="2000" dirty="0" err="1"/>
              <a:t>lượt</a:t>
            </a:r>
            <a:r>
              <a:rPr lang="en-US" sz="2000" dirty="0"/>
              <a:t>, </a:t>
            </a:r>
            <a:r>
              <a:rPr lang="en-US" sz="2000" dirty="0" err="1"/>
              <a:t>trả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sai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lượt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theo.</a:t>
            </a:r>
            <a:r>
              <a:rPr lang="en-US" sz="2000" dirty="0"/>
              <a:t> </a:t>
            </a:r>
            <a:r>
              <a:rPr lang="en-US" sz="2000" dirty="0" err="1"/>
              <a:t>Nếu</a:t>
            </a:r>
            <a:r>
              <a:rPr lang="en-US" sz="2000" dirty="0"/>
              <a:t> di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ô </a:t>
            </a:r>
            <a:r>
              <a:rPr lang="en-US" sz="2000" dirty="0" err="1"/>
              <a:t>ghi</a:t>
            </a:r>
            <a:r>
              <a:rPr lang="en-US" sz="2000" dirty="0"/>
              <a:t> “</a:t>
            </a:r>
            <a:r>
              <a:rPr lang="en-US" sz="2000" dirty="0" err="1"/>
              <a:t>Mất</a:t>
            </a:r>
            <a:r>
              <a:rPr lang="en-US" sz="2000" dirty="0"/>
              <a:t> </a:t>
            </a:r>
            <a:r>
              <a:rPr lang="en-US" sz="2000" dirty="0" err="1"/>
              <a:t>lượt</a:t>
            </a:r>
            <a:r>
              <a:rPr lang="en-US" sz="2000" dirty="0"/>
              <a:t>”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57F979B-3C65-D4A5-F089-8EA34342DD01}"/>
              </a:ext>
            </a:extLst>
          </p:cNvPr>
          <p:cNvSpPr txBox="1"/>
          <p:nvPr/>
        </p:nvSpPr>
        <p:spPr>
          <a:xfrm>
            <a:off x="2108895" y="5925296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đích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tiên</a:t>
            </a:r>
            <a:r>
              <a:rPr lang="en-US" sz="2000" dirty="0"/>
              <a:t> (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ô “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thúc</a:t>
            </a:r>
            <a:r>
              <a:rPr lang="en-US" sz="2000" dirty="0"/>
              <a:t>”) </a:t>
            </a:r>
            <a:r>
              <a:rPr lang="en-US" sz="2000" dirty="0" err="1"/>
              <a:t>sẽ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chiến</a:t>
            </a:r>
            <a:r>
              <a:rPr lang="en-US" sz="2000" dirty="0"/>
              <a:t> </a:t>
            </a:r>
            <a:r>
              <a:rPr lang="en-US" sz="2000" dirty="0" err="1"/>
              <a:t>thắng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692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2">
            <a:extLst>
              <a:ext uri="{FF2B5EF4-FFF2-40B4-BE49-F238E27FC236}">
                <a16:creationId xmlns:a16="http://schemas.microsoft.com/office/drawing/2014/main" xmlns="" id="{8866FD0A-3285-4A26-AD23-C0685D8E072C}"/>
              </a:ext>
            </a:extLst>
          </p:cNvPr>
          <p:cNvSpPr txBox="1">
            <a:spLocks/>
          </p:cNvSpPr>
          <p:nvPr/>
        </p:nvSpPr>
        <p:spPr>
          <a:xfrm>
            <a:off x="1532831" y="6280621"/>
            <a:ext cx="616965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Hình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1.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Sơ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đồ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trò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chơi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“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tìm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nhà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thông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thái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”</a:t>
            </a:r>
            <a:endParaRPr lang="en-US" sz="2400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Picture 2" descr="Pie chart&#10;&#10;Description automatically generated">
            <a:extLst>
              <a:ext uri="{FF2B5EF4-FFF2-40B4-BE49-F238E27FC236}">
                <a16:creationId xmlns:a16="http://schemas.microsoft.com/office/drawing/2014/main" xmlns="" id="{0A269A76-A0D8-DACB-AEA4-0E76F8685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27" y="0"/>
            <a:ext cx="7681823" cy="613660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F7E1EE8B-7D94-56BD-2B78-E63647B4CEC1}"/>
              </a:ext>
            </a:extLst>
          </p:cNvPr>
          <p:cNvSpPr txBox="1"/>
          <p:nvPr/>
        </p:nvSpPr>
        <p:spPr>
          <a:xfrm>
            <a:off x="8517607" y="447973"/>
            <a:ext cx="374441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1. </a:t>
            </a:r>
            <a:r>
              <a:rPr lang="en-US" sz="2400" dirty="0" err="1"/>
              <a:t>Rễ</a:t>
            </a:r>
            <a:r>
              <a:rPr lang="en-US" sz="2400" dirty="0"/>
              <a:t> hay </a:t>
            </a:r>
            <a:r>
              <a:rPr lang="en-US" sz="2400" dirty="0" err="1"/>
              <a:t>lá</a:t>
            </a:r>
            <a:r>
              <a:rPr lang="en-US" sz="2400" dirty="0"/>
              <a:t> </a:t>
            </a:r>
            <a:r>
              <a:rPr lang="en-US" sz="2400" dirty="0" err="1"/>
              <a:t>đậu</a:t>
            </a:r>
            <a:r>
              <a:rPr lang="en-US" sz="2400" dirty="0"/>
              <a:t> </a:t>
            </a:r>
            <a:r>
              <a:rPr lang="en-US" sz="2400" dirty="0" err="1"/>
              <a:t>mọc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?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8502ECFF-F1F6-2A50-8C8E-668758962BA0}"/>
              </a:ext>
            </a:extLst>
          </p:cNvPr>
          <p:cNvSpPr txBox="1"/>
          <p:nvPr/>
        </p:nvSpPr>
        <p:spPr>
          <a:xfrm>
            <a:off x="8538889" y="1047844"/>
            <a:ext cx="372013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2.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đậu</a:t>
            </a:r>
            <a:r>
              <a:rPr lang="en-US" sz="2400" dirty="0"/>
              <a:t> </a:t>
            </a:r>
            <a:r>
              <a:rPr lang="en-US" sz="2400" dirty="0" err="1"/>
              <a:t>nảy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rễ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tiên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gì</a:t>
            </a:r>
            <a:r>
              <a:rPr lang="en-US" sz="2400" dirty="0"/>
              <a:t>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EEFBA215-2E7C-C80F-44A7-FC73D5A3662C}"/>
              </a:ext>
            </a:extLst>
          </p:cNvPr>
          <p:cNvSpPr txBox="1"/>
          <p:nvPr/>
        </p:nvSpPr>
        <p:spPr>
          <a:xfrm>
            <a:off x="8541889" y="2362572"/>
            <a:ext cx="3720133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3. </a:t>
            </a:r>
            <a:r>
              <a:rPr lang="en-US" sz="2400" dirty="0" err="1"/>
              <a:t>Lá</a:t>
            </a:r>
            <a:r>
              <a:rPr lang="en-US" sz="2400" dirty="0"/>
              <a:t> </a:t>
            </a:r>
            <a:r>
              <a:rPr lang="en-US" sz="2400" dirty="0" err="1"/>
              <a:t>đậu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mọc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đâu</a:t>
            </a:r>
            <a:r>
              <a:rPr lang="en-US" sz="2400" dirty="0"/>
              <a:t>?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E16DB269-3A0A-1BCF-5ED9-5A705D8A2734}"/>
              </a:ext>
            </a:extLst>
          </p:cNvPr>
          <p:cNvSpPr txBox="1"/>
          <p:nvPr/>
        </p:nvSpPr>
        <p:spPr>
          <a:xfrm>
            <a:off x="8544939" y="2905888"/>
            <a:ext cx="3722365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4. </a:t>
            </a:r>
            <a:r>
              <a:rPr lang="en-US" sz="2400" dirty="0" err="1"/>
              <a:t>Lúc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đậu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lá</a:t>
            </a:r>
            <a:r>
              <a:rPr lang="en-US" sz="2400" dirty="0"/>
              <a:t>?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D2F84564-BFED-7213-1414-F8CB2AD6F4E7}"/>
              </a:ext>
            </a:extLst>
          </p:cNvPr>
          <p:cNvSpPr txBox="1"/>
          <p:nvPr/>
        </p:nvSpPr>
        <p:spPr>
          <a:xfrm>
            <a:off x="8544940" y="3832349"/>
            <a:ext cx="3722365" cy="12003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5. </a:t>
            </a:r>
            <a:r>
              <a:rPr lang="en-US" sz="2400" dirty="0" err="1">
                <a:solidFill>
                  <a:schemeClr val="bg1"/>
                </a:solidFill>
              </a:rPr>
              <a:t>Thời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gian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từ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lúc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bắt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đầu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gieo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hạt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đến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lúc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đủ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lá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là</a:t>
            </a:r>
            <a:r>
              <a:rPr lang="en-US" sz="2400" dirty="0">
                <a:solidFill>
                  <a:schemeClr val="bg1"/>
                </a:solidFill>
              </a:rPr>
              <a:t> bao </a:t>
            </a:r>
            <a:r>
              <a:rPr lang="en-US" sz="2400" dirty="0" err="1">
                <a:solidFill>
                  <a:schemeClr val="bg1"/>
                </a:solidFill>
              </a:rPr>
              <a:t>lâu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00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6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/>
          <a:stretch/>
        </p:blipFill>
        <p:spPr>
          <a:xfrm>
            <a:off x="-11138" y="1456084"/>
            <a:ext cx="12869887" cy="5776565"/>
          </a:xfrm>
          <a:prstGeom prst="rect">
            <a:avLst/>
          </a:prstGeom>
        </p:spPr>
      </p:pic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981103" y="2176165"/>
            <a:ext cx="4616680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LUYỆN TẬP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8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2">
            <a:extLst>
              <a:ext uri="{FF2B5EF4-FFF2-40B4-BE49-F238E27FC236}">
                <a16:creationId xmlns:a16="http://schemas.microsoft.com/office/drawing/2014/main" xmlns="" id="{BB378E80-3178-4A7A-9101-A48375826EDE}"/>
              </a:ext>
            </a:extLst>
          </p:cNvPr>
          <p:cNvSpPr txBox="1">
            <a:spLocks/>
          </p:cNvSpPr>
          <p:nvPr/>
        </p:nvSpPr>
        <p:spPr>
          <a:xfrm>
            <a:off x="524719" y="319291"/>
            <a:ext cx="4557861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Bài</a:t>
            </a:r>
            <a:r>
              <a:rPr lang="en-US" altLang="zh-CN" sz="28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1.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Cây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đậu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có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mấy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rễ</a:t>
            </a:r>
            <a:r>
              <a:rPr lang="en-US" altLang="zh-CN" sz="28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?</a:t>
            </a:r>
            <a:endParaRPr lang="en-US" sz="2800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F682A21-0619-B9DF-8A00-CE44A185B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75" y="2191608"/>
            <a:ext cx="10153128" cy="45370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22D973-0E70-319D-4A94-BBFBED97B464}"/>
              </a:ext>
            </a:extLst>
          </p:cNvPr>
          <p:cNvSpPr txBox="1"/>
          <p:nvPr/>
        </p:nvSpPr>
        <p:spPr>
          <a:xfrm>
            <a:off x="1100783" y="124006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1,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rễ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72ADED7-3AA3-ECB4-5307-712889E49D70}"/>
              </a:ext>
            </a:extLst>
          </p:cNvPr>
          <p:cNvSpPr txBox="1"/>
          <p:nvPr/>
        </p:nvSpPr>
        <p:spPr>
          <a:xfrm>
            <a:off x="2972991" y="1240061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2,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rễ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to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rễ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nhỏ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FF06CAD-FD27-5382-82F5-5DCC34148F72}"/>
              </a:ext>
            </a:extLst>
          </p:cNvPr>
          <p:cNvSpPr txBox="1"/>
          <p:nvPr/>
        </p:nvSpPr>
        <p:spPr>
          <a:xfrm>
            <a:off x="7221463" y="1240060"/>
            <a:ext cx="24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3,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rễ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nhỏ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6D1DEFA-749A-5B7F-FC51-6DC35DE86B56}"/>
              </a:ext>
            </a:extLst>
          </p:cNvPr>
          <p:cNvSpPr txBox="1"/>
          <p:nvPr/>
        </p:nvSpPr>
        <p:spPr>
          <a:xfrm>
            <a:off x="9957767" y="1240060"/>
            <a:ext cx="2207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4,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rễ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to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ABD31780-B86C-C870-E058-5ACC95025BF7}"/>
              </a:ext>
            </a:extLst>
          </p:cNvPr>
          <p:cNvSpPr/>
          <p:nvPr/>
        </p:nvSpPr>
        <p:spPr>
          <a:xfrm>
            <a:off x="2684959" y="1240060"/>
            <a:ext cx="648072" cy="590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" grpId="0"/>
      <p:bldP spid="33" grpId="0"/>
      <p:bldP spid="35" grpId="0"/>
      <p:bldP spid="36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870A1295-61BC-4214-AA3E-D39667302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858428" cy="7232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xmlns="" id="{620419A4-0570-406D-8BFD-6BC50ECA3E94}"/>
              </a:ext>
            </a:extLst>
          </p:cNvPr>
          <p:cNvSpPr txBox="1">
            <a:spLocks/>
          </p:cNvSpPr>
          <p:nvPr/>
        </p:nvSpPr>
        <p:spPr>
          <a:xfrm>
            <a:off x="848677" y="5396043"/>
            <a:ext cx="11171434" cy="10553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2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Nếu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máy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em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làm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cách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nào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để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những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thông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tin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sự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phát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triển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cây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đậu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như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trò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chơi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27A6A7D-716F-3FE9-2D38-980878CEF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" r="4014" b="-1"/>
          <a:stretch/>
        </p:blipFill>
        <p:spPr>
          <a:xfrm>
            <a:off x="-1" y="10"/>
            <a:ext cx="12858751" cy="4430973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0B139475-2B26-4CA9-9413-DE741E49F7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" y="3102523"/>
            <a:ext cx="12855535" cy="1928706"/>
            <a:chOff x="-305" y="3144820"/>
            <a:chExt cx="9182100" cy="1551136"/>
          </a:xfrm>
        </p:grpSpPr>
        <p:sp useBgFill="1"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16C6BF63-6277-4C39-BE5D-3C341662CE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6EA3BAD9-C130-4A9C-9086-20D132A6CF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2587D38B-9E07-4A8B-B285-5FEBF6A60D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EF4DD4B-217B-4346-A2B8-4327936399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01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/>
          <a:stretch/>
        </p:blipFill>
        <p:spPr>
          <a:xfrm>
            <a:off x="-11138" y="1456084"/>
            <a:ext cx="12869887" cy="5776565"/>
          </a:xfrm>
          <a:prstGeom prst="rect">
            <a:avLst/>
          </a:prstGeom>
        </p:spPr>
      </p:pic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981103" y="2176165"/>
            <a:ext cx="4616680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VẬN DỤNG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7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0" name="Group 2190"/>
          <p:cNvGrpSpPr/>
          <p:nvPr/>
        </p:nvGrpSpPr>
        <p:grpSpPr>
          <a:xfrm>
            <a:off x="1316807" y="3616325"/>
            <a:ext cx="9771451" cy="2430489"/>
            <a:chOff x="0" y="-17591"/>
            <a:chExt cx="18530583" cy="4609179"/>
          </a:xfrm>
        </p:grpSpPr>
        <p:sp>
          <p:nvSpPr>
            <p:cNvPr id="2171" name="Shape 2171"/>
            <p:cNvSpPr/>
            <p:nvPr/>
          </p:nvSpPr>
          <p:spPr>
            <a:xfrm>
              <a:off x="6325911" y="2400635"/>
              <a:ext cx="5077120" cy="1512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2" name="Shape 2172"/>
            <p:cNvSpPr/>
            <p:nvPr/>
          </p:nvSpPr>
          <p:spPr>
            <a:xfrm>
              <a:off x="74474" y="-17591"/>
              <a:ext cx="7638255" cy="3918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3" name="Shape 2173"/>
            <p:cNvSpPr/>
            <p:nvPr/>
          </p:nvSpPr>
          <p:spPr>
            <a:xfrm>
              <a:off x="3893601" y="876170"/>
              <a:ext cx="5077119" cy="3036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4" name="Shape 2174"/>
            <p:cNvSpPr/>
            <p:nvPr/>
          </p:nvSpPr>
          <p:spPr>
            <a:xfrm>
              <a:off x="8417327" y="1959711"/>
              <a:ext cx="5077118" cy="1947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5" name="Shape 2175"/>
            <p:cNvSpPr/>
            <p:nvPr/>
          </p:nvSpPr>
          <p:spPr>
            <a:xfrm>
              <a:off x="10342380" y="1606004"/>
              <a:ext cx="5077119" cy="2301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6" name="Shape 2176"/>
            <p:cNvSpPr/>
            <p:nvPr/>
          </p:nvSpPr>
          <p:spPr>
            <a:xfrm>
              <a:off x="13218076" y="1959824"/>
              <a:ext cx="5077119" cy="1947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cubicBezTo>
                    <a:pt x="19657" y="18392"/>
                    <a:pt x="17864" y="14854"/>
                    <a:pt x="16242" y="11028"/>
                  </a:cubicBezTo>
                  <a:cubicBezTo>
                    <a:pt x="15413" y="9073"/>
                    <a:pt x="14630" y="7045"/>
                    <a:pt x="13761" y="5156"/>
                  </a:cubicBezTo>
                  <a:cubicBezTo>
                    <a:pt x="12900" y="3286"/>
                    <a:pt x="11960" y="1561"/>
                    <a:pt x="10950" y="0"/>
                  </a:cubicBezTo>
                  <a:cubicBezTo>
                    <a:pt x="10208" y="836"/>
                    <a:pt x="9529" y="1867"/>
                    <a:pt x="8932" y="3064"/>
                  </a:cubicBezTo>
                  <a:cubicBezTo>
                    <a:pt x="8277" y="4376"/>
                    <a:pt x="7729" y="5870"/>
                    <a:pt x="7158" y="7324"/>
                  </a:cubicBezTo>
                  <a:cubicBezTo>
                    <a:pt x="5075" y="12627"/>
                    <a:pt x="2672" y="17420"/>
                    <a:pt x="0" y="21600"/>
                  </a:cubicBezTo>
                  <a:close/>
                </a:path>
              </a:pathLst>
            </a:custGeom>
            <a:solidFill>
              <a:schemeClr val="accent6">
                <a:alpha val="8068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7" name="Shape 2177"/>
            <p:cNvSpPr/>
            <p:nvPr/>
          </p:nvSpPr>
          <p:spPr>
            <a:xfrm>
              <a:off x="0" y="4306062"/>
              <a:ext cx="18530583" cy="170821"/>
            </a:xfrm>
            <a:prstGeom prst="roundRect">
              <a:avLst>
                <a:gd name="adj" fmla="val 50000"/>
              </a:avLst>
            </a:prstGeom>
            <a:solidFill>
              <a:srgbClr val="D4D2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8" name="Shape 2178"/>
            <p:cNvSpPr/>
            <p:nvPr/>
          </p:nvSpPr>
          <p:spPr>
            <a:xfrm>
              <a:off x="3833390" y="4254349"/>
              <a:ext cx="274233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9" name="Shape 2179"/>
            <p:cNvSpPr/>
            <p:nvPr/>
          </p:nvSpPr>
          <p:spPr>
            <a:xfrm>
              <a:off x="6295037" y="4317355"/>
              <a:ext cx="274233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80" name="Shape 2180"/>
            <p:cNvSpPr/>
            <p:nvPr/>
          </p:nvSpPr>
          <p:spPr>
            <a:xfrm>
              <a:off x="10818762" y="4254349"/>
              <a:ext cx="274234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81" name="Shape 2181"/>
            <p:cNvSpPr/>
            <p:nvPr/>
          </p:nvSpPr>
          <p:spPr>
            <a:xfrm>
              <a:off x="12743723" y="4254349"/>
              <a:ext cx="274233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82" name="Shape 2182"/>
            <p:cNvSpPr/>
            <p:nvPr/>
          </p:nvSpPr>
          <p:spPr>
            <a:xfrm>
              <a:off x="15619511" y="4254349"/>
              <a:ext cx="274234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83" name="Shape 2183"/>
            <p:cNvSpPr/>
            <p:nvPr/>
          </p:nvSpPr>
          <p:spPr>
            <a:xfrm>
              <a:off x="8756684" y="4254349"/>
              <a:ext cx="274233" cy="27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687" dirty="0">
                <a:solidFill>
                  <a:schemeClr val="bg1">
                    <a:lumMod val="65000"/>
                  </a:schemeClr>
                </a:solidFill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xmlns="" id="{ECA42D01-50D2-4C97-AE91-28E660813565}"/>
              </a:ext>
            </a:extLst>
          </p:cNvPr>
          <p:cNvSpPr txBox="1">
            <a:spLocks/>
          </p:cNvSpPr>
          <p:nvPr/>
        </p:nvSpPr>
        <p:spPr>
          <a:xfrm>
            <a:off x="2233993" y="1384077"/>
            <a:ext cx="9073008" cy="73866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Hãy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kể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cho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thầy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cô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và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các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bạn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nghe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về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những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gì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em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biết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thêm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được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sau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khi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xem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một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video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về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thế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giới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tự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nhiên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mà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em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thích</a:t>
            </a: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.</a:t>
            </a:r>
            <a:endParaRPr lang="en-US" sz="24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9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0" grpId="0" advAuto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8636"/>
            <a:ext cx="8661623" cy="3738830"/>
          </a:xfrm>
          <a:prstGeom prst="rect">
            <a:avLst/>
          </a:prstGeom>
        </p:spPr>
      </p:pic>
      <p:sp>
        <p:nvSpPr>
          <p:cNvPr id="30" name="TextBox 34"/>
          <p:cNvSpPr txBox="1"/>
          <p:nvPr/>
        </p:nvSpPr>
        <p:spPr>
          <a:xfrm>
            <a:off x="743823" y="620877"/>
            <a:ext cx="2047355" cy="82599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Raleway Black" pitchFamily="2" charset="0"/>
                <a:ea typeface="方正稚艺简体" panose="03000509000000000000" pitchFamily="65" charset="-122"/>
              </a:rPr>
              <a:t>Ghi</a:t>
            </a:r>
            <a:r>
              <a:rPr lang="en-US" altLang="zh-CN" sz="54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Raleway Black" pitchFamily="2" charset="0"/>
                <a:ea typeface="方正稚艺简体" panose="03000509000000000000" pitchFamily="65" charset="-122"/>
              </a:rPr>
              <a:t> </a:t>
            </a:r>
            <a:r>
              <a:rPr lang="en-US" altLang="zh-CN" sz="54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Raleway Black" pitchFamily="2" charset="0"/>
                <a:ea typeface="方正稚艺简体" panose="03000509000000000000" pitchFamily="65" charset="-122"/>
              </a:rPr>
              <a:t>nhớ</a:t>
            </a:r>
            <a:r>
              <a:rPr lang="en-US" altLang="zh-CN" sz="54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Raleway Black" pitchFamily="2" charset="0"/>
                <a:ea typeface="方正稚艺简体" panose="03000509000000000000" pitchFamily="65" charset="-122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941793-81CB-675E-481E-251694B36BCD}"/>
              </a:ext>
            </a:extLst>
          </p:cNvPr>
          <p:cNvSpPr txBox="1"/>
          <p:nvPr/>
        </p:nvSpPr>
        <p:spPr>
          <a:xfrm>
            <a:off x="1388815" y="1522316"/>
            <a:ext cx="10729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Sử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dụng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công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cụ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đa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phương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tiện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sẽ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giúp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em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quan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sát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và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hiểu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thêm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về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thế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giới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tự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nhiên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một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cách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sinh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động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và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trực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quan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Raleway Blac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37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71" y="4282985"/>
            <a:ext cx="9325380" cy="2939346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452711" y="1695799"/>
            <a:ext cx="12745416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5400" b="1" cap="all" dirty="0">
                <a:solidFill>
                  <a:schemeClr val="accent2"/>
                </a:solidFill>
                <a:latin typeface="Helvetica" panose="020B0604020202030204" pitchFamily="34" charset="0"/>
                <a:ea typeface="叶根友毛笔行书2.0版" panose="02010601030101010101" pitchFamily="2" charset="-122"/>
                <a:cs typeface="Arial" panose="020B0604020202020204" pitchFamily="34" charset="0"/>
              </a:rPr>
              <a:t>XIN CHÀO</a:t>
            </a:r>
          </a:p>
          <a:p>
            <a:pPr algn="ctr">
              <a:buNone/>
            </a:pPr>
            <a:r>
              <a:rPr lang="en-US" altLang="zh-CN" sz="5400" b="1" cap="all" dirty="0">
                <a:solidFill>
                  <a:schemeClr val="accent2"/>
                </a:solidFill>
                <a:latin typeface="Helvetica" panose="020B0604020202030204" pitchFamily="34" charset="0"/>
                <a:ea typeface="叶根友毛笔行书2.0版" panose="02010601030101010101" pitchFamily="2" charset="-122"/>
                <a:cs typeface="Arial" panose="020B0604020202020204" pitchFamily="34" charset="0"/>
              </a:rPr>
              <a:t>VÀ HẸN GẶP LẠI CÁC EM!</a:t>
            </a:r>
            <a:endParaRPr lang="zh-CN" altLang="en-US" sz="5400" b="1" cap="all" dirty="0">
              <a:solidFill>
                <a:schemeClr val="accent2"/>
              </a:solidFill>
              <a:latin typeface="Helvetica" panose="020B0604020202030204" pitchFamily="34" charset="0"/>
              <a:ea typeface="叶根友毛笔行书2.0版" panose="02010601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1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3518"/>
            <a:ext cx="8661623" cy="317394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144571" y="1558404"/>
            <a:ext cx="841222" cy="841222"/>
            <a:chOff x="3529981" y="507683"/>
            <a:chExt cx="598350" cy="598350"/>
          </a:xfrm>
        </p:grpSpPr>
        <p:sp>
          <p:nvSpPr>
            <p:cNvPr id="7" name="椭圆 6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 dirty="0">
                <a:solidFill>
                  <a:schemeClr val="accent1"/>
                </a:solidFill>
                <a:latin typeface="Helvetica" panose="020B060402020203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3715958" y="558546"/>
              <a:ext cx="251071" cy="49662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7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Helvetica" panose="020B0604020202030204" pitchFamily="34" charset="0"/>
                  <a:ea typeface="微软雅黑" pitchFamily="34" charset="-122"/>
                  <a:cs typeface="Arial" panose="020B0604020202020204" pitchFamily="34" charset="0"/>
                </a:rPr>
                <a:t>-</a:t>
              </a:r>
              <a:endParaRPr lang="zh-CN" altLang="en-US" sz="3937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Helvetica" panose="020B060402020203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3217751" y="1705841"/>
            <a:ext cx="7666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Kể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lại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được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sự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phát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triển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từng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ngày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của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cây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đậu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từ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hạt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thành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1"/>
                </a:solidFill>
                <a:latin typeface="+mj-lt"/>
                <a:ea typeface="微软雅黑" pitchFamily="34" charset="-122"/>
              </a:rPr>
              <a:t>cây</a:t>
            </a:r>
            <a:r>
              <a:rPr lang="en-US" altLang="zh-CN" sz="2000" dirty="0">
                <a:solidFill>
                  <a:schemeClr val="accent1"/>
                </a:solidFill>
                <a:latin typeface="+mj-lt"/>
                <a:ea typeface="微软雅黑" pitchFamily="34" charset="-122"/>
              </a:rPr>
              <a:t>.</a:t>
            </a:r>
          </a:p>
        </p:txBody>
      </p:sp>
      <p:sp>
        <p:nvSpPr>
          <p:cNvPr id="12" name="矩形 11"/>
          <p:cNvSpPr/>
          <p:nvPr/>
        </p:nvSpPr>
        <p:spPr>
          <a:xfrm>
            <a:off x="3217751" y="2896245"/>
            <a:ext cx="9073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Nhận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thấy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nhờ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có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phần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mềm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máy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tính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,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em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đã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quan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sát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được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sự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phát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triển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en-US" altLang="zh-CN" sz="20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đó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itchFamily="34" charset="-122"/>
              </a:rPr>
              <a:t>.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192738" y="2667414"/>
            <a:ext cx="841222" cy="841222"/>
            <a:chOff x="3529981" y="507683"/>
            <a:chExt cx="598350" cy="598350"/>
          </a:xfrm>
        </p:grpSpPr>
        <p:sp>
          <p:nvSpPr>
            <p:cNvPr id="15" name="椭圆 14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 dirty="0">
                <a:solidFill>
                  <a:schemeClr val="accent2"/>
                </a:solidFill>
                <a:latin typeface="Helvetica" panose="020B060402020203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6" name="TextBox 48"/>
            <p:cNvSpPr txBox="1"/>
            <p:nvPr/>
          </p:nvSpPr>
          <p:spPr>
            <a:xfrm>
              <a:off x="3707213" y="598184"/>
              <a:ext cx="251071" cy="49662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7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Helvetica" panose="020B0604020202030204" pitchFamily="34" charset="0"/>
                  <a:ea typeface="微软雅黑" pitchFamily="34" charset="-122"/>
                  <a:cs typeface="Arial" panose="020B0604020202020204" pitchFamily="34" charset="0"/>
                </a:rPr>
                <a:t>-</a:t>
              </a:r>
              <a:endParaRPr lang="zh-CN" altLang="en-US" sz="3937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Helvetica" panose="020B060402020203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036887" y="1502770"/>
            <a:ext cx="1056595" cy="2113555"/>
            <a:chOff x="5901014" y="1112411"/>
            <a:chExt cx="1056725" cy="2113816"/>
          </a:xfrm>
        </p:grpSpPr>
        <p:sp>
          <p:nvSpPr>
            <p:cNvPr id="22" name="弧形 21"/>
            <p:cNvSpPr/>
            <p:nvPr/>
          </p:nvSpPr>
          <p:spPr>
            <a:xfrm>
              <a:off x="5901014" y="1112411"/>
              <a:ext cx="1056724" cy="1056724"/>
            </a:xfrm>
            <a:prstGeom prst="arc">
              <a:avLst>
                <a:gd name="adj1" fmla="val 16200000"/>
                <a:gd name="adj2" fmla="val 5356559"/>
              </a:avLst>
            </a:prstGeom>
            <a:noFill/>
            <a:ln w="9525">
              <a:solidFill>
                <a:srgbClr val="72B027"/>
              </a:solidFill>
              <a:prstDash val="sysDash"/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弧形 22"/>
            <p:cNvSpPr/>
            <p:nvPr/>
          </p:nvSpPr>
          <p:spPr>
            <a:xfrm flipH="1">
              <a:off x="5901015" y="2169503"/>
              <a:ext cx="1056724" cy="1056724"/>
            </a:xfrm>
            <a:prstGeom prst="arc">
              <a:avLst>
                <a:gd name="adj1" fmla="val 16169364"/>
                <a:gd name="adj2" fmla="val 5281886"/>
              </a:avLst>
            </a:prstGeom>
            <a:noFill/>
            <a:ln w="9525">
              <a:solidFill>
                <a:srgbClr val="72B027"/>
              </a:solidFill>
              <a:prstDash val="sysDash"/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0" name="TextBox 34"/>
          <p:cNvSpPr txBox="1"/>
          <p:nvPr/>
        </p:nvSpPr>
        <p:spPr>
          <a:xfrm>
            <a:off x="2048428" y="305822"/>
            <a:ext cx="5070620" cy="7397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Học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 </a:t>
            </a: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xong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 </a:t>
            </a: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bài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 </a:t>
            </a: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này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, </a:t>
            </a: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em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 </a:t>
            </a:r>
            <a:r>
              <a:rPr lang="en-US" altLang="zh-CN" sz="4800" b="1" baseline="12000" dirty="0" err="1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sẽ</a:t>
            </a:r>
            <a:r>
              <a:rPr lang="en-US" altLang="zh-CN" sz="4800" b="1" baseline="12000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+mj-lt"/>
                <a:ea typeface="方正稚艺简体" panose="03000509000000000000" pitchFamily="65" charset="-12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6383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/>
          <a:stretch/>
        </p:blipFill>
        <p:spPr>
          <a:xfrm>
            <a:off x="-11138" y="1456084"/>
            <a:ext cx="12869887" cy="5776565"/>
          </a:xfrm>
          <a:prstGeom prst="rect">
            <a:avLst/>
          </a:prstGeom>
        </p:spPr>
      </p:pic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981103" y="2176165"/>
            <a:ext cx="4616680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KHỞI ĐỘNG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1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ontent Placeholder 2"/>
          <p:cNvSpPr txBox="1">
            <a:spLocks/>
          </p:cNvSpPr>
          <p:nvPr/>
        </p:nvSpPr>
        <p:spPr>
          <a:xfrm>
            <a:off x="3311674" y="736005"/>
            <a:ext cx="306705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HẠT ĐẬU</a:t>
            </a:r>
            <a:endParaRPr lang="en-US" sz="36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A7456A-793F-10E9-F767-07CB0255289D}"/>
              </a:ext>
            </a:extLst>
          </p:cNvPr>
          <p:cNvSpPr txBox="1"/>
          <p:nvPr/>
        </p:nvSpPr>
        <p:spPr>
          <a:xfrm>
            <a:off x="1532831" y="1744117"/>
            <a:ext cx="3312368" cy="234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/>
              <a:t>Hạt</a:t>
            </a:r>
            <a:r>
              <a:rPr lang="en-US" sz="2500" dirty="0"/>
              <a:t> </a:t>
            </a:r>
            <a:r>
              <a:rPr lang="en-US" sz="2500" dirty="0" err="1"/>
              <a:t>đậu</a:t>
            </a:r>
            <a:r>
              <a:rPr lang="en-US" sz="2500" dirty="0"/>
              <a:t> </a:t>
            </a:r>
            <a:r>
              <a:rPr lang="en-US" sz="2500" dirty="0" err="1"/>
              <a:t>bé</a:t>
            </a:r>
            <a:r>
              <a:rPr lang="en-US" sz="2500" dirty="0"/>
              <a:t> </a:t>
            </a:r>
            <a:r>
              <a:rPr lang="en-US" sz="2500" dirty="0" err="1"/>
              <a:t>xinh</a:t>
            </a:r>
            <a:r>
              <a:rPr lang="en-US" sz="2500" dirty="0"/>
              <a:t> </a:t>
            </a:r>
            <a:r>
              <a:rPr lang="en-US" sz="2500" dirty="0" err="1"/>
              <a:t>xinh</a:t>
            </a:r>
            <a:endParaRPr lang="en-US" sz="2500" dirty="0"/>
          </a:p>
          <a:p>
            <a:pPr>
              <a:lnSpc>
                <a:spcPct val="150000"/>
              </a:lnSpc>
            </a:pPr>
            <a:r>
              <a:rPr lang="en-US" sz="2500" dirty="0" err="1"/>
              <a:t>Nảy</a:t>
            </a:r>
            <a:r>
              <a:rPr lang="en-US" sz="2500" dirty="0"/>
              <a:t> </a:t>
            </a:r>
            <a:r>
              <a:rPr lang="en-US" sz="2500" dirty="0" err="1"/>
              <a:t>mầm</a:t>
            </a:r>
            <a:r>
              <a:rPr lang="en-US" sz="2500" dirty="0"/>
              <a:t> </a:t>
            </a:r>
            <a:r>
              <a:rPr lang="en-US" sz="2500" dirty="0" err="1"/>
              <a:t>thế</a:t>
            </a:r>
            <a:r>
              <a:rPr lang="en-US" sz="2500" dirty="0"/>
              <a:t> </a:t>
            </a:r>
            <a:r>
              <a:rPr lang="en-US" sz="2500" dirty="0" err="1"/>
              <a:t>nào</a:t>
            </a:r>
            <a:r>
              <a:rPr lang="en-US" sz="2500" dirty="0"/>
              <a:t> </a:t>
            </a:r>
            <a:r>
              <a:rPr lang="en-US" sz="2500" dirty="0" err="1"/>
              <a:t>nhỉ</a:t>
            </a:r>
            <a:r>
              <a:rPr lang="en-US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 err="1"/>
              <a:t>Lá</a:t>
            </a:r>
            <a:r>
              <a:rPr lang="en-US" sz="2500" dirty="0"/>
              <a:t> </a:t>
            </a:r>
            <a:r>
              <a:rPr lang="en-US" sz="2500" dirty="0" err="1"/>
              <a:t>sẽ</a:t>
            </a:r>
            <a:r>
              <a:rPr lang="en-US" sz="2500" dirty="0"/>
              <a:t> </a:t>
            </a:r>
            <a:r>
              <a:rPr lang="en-US" sz="2500" dirty="0" err="1"/>
              <a:t>mọc</a:t>
            </a:r>
            <a:r>
              <a:rPr lang="en-US" sz="2500" dirty="0"/>
              <a:t> </a:t>
            </a:r>
            <a:r>
              <a:rPr lang="en-US" sz="2500" dirty="0" err="1"/>
              <a:t>từ</a:t>
            </a:r>
            <a:r>
              <a:rPr lang="en-US" sz="2500" dirty="0"/>
              <a:t> </a:t>
            </a:r>
            <a:r>
              <a:rPr lang="en-US" sz="2500" dirty="0" err="1"/>
              <a:t>đâu</a:t>
            </a:r>
            <a:r>
              <a:rPr lang="en-US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 err="1"/>
              <a:t>Rễ</a:t>
            </a:r>
            <a:r>
              <a:rPr lang="en-US" sz="2500" dirty="0"/>
              <a:t> </a:t>
            </a:r>
            <a:r>
              <a:rPr lang="en-US" sz="2500" dirty="0" err="1"/>
              <a:t>màu</a:t>
            </a:r>
            <a:r>
              <a:rPr lang="en-US" sz="2500" dirty="0"/>
              <a:t> </a:t>
            </a:r>
            <a:r>
              <a:rPr lang="en-US" sz="2500" dirty="0" err="1"/>
              <a:t>đen</a:t>
            </a:r>
            <a:r>
              <a:rPr lang="en-US" sz="2500" dirty="0"/>
              <a:t> hay </a:t>
            </a:r>
            <a:r>
              <a:rPr lang="en-US" sz="2500" dirty="0" err="1"/>
              <a:t>trắng</a:t>
            </a:r>
            <a:r>
              <a:rPr lang="en-US" sz="2500" dirty="0"/>
              <a:t>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2A1CDC9F-E15B-EE6D-0241-FA307339B795}"/>
              </a:ext>
            </a:extLst>
          </p:cNvPr>
          <p:cNvSpPr txBox="1"/>
          <p:nvPr/>
        </p:nvSpPr>
        <p:spPr>
          <a:xfrm>
            <a:off x="4989215" y="1744117"/>
            <a:ext cx="3312368" cy="234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/>
              <a:t>Cần</a:t>
            </a:r>
            <a:r>
              <a:rPr lang="en-US" sz="2500" dirty="0"/>
              <a:t> </a:t>
            </a:r>
            <a:r>
              <a:rPr lang="en-US" sz="2500" dirty="0" err="1"/>
              <a:t>màu</a:t>
            </a:r>
            <a:r>
              <a:rPr lang="en-US" sz="2500" dirty="0"/>
              <a:t> </a:t>
            </a:r>
            <a:r>
              <a:rPr lang="en-US" sz="2500" dirty="0" err="1"/>
              <a:t>vàng</a:t>
            </a:r>
            <a:r>
              <a:rPr lang="en-US" sz="2500" dirty="0"/>
              <a:t> </a:t>
            </a:r>
            <a:r>
              <a:rPr lang="en-US" sz="2500" dirty="0" err="1"/>
              <a:t>của</a:t>
            </a:r>
            <a:r>
              <a:rPr lang="en-US" sz="2500" dirty="0"/>
              <a:t> </a:t>
            </a:r>
            <a:r>
              <a:rPr lang="en-US" sz="2500" dirty="0" err="1"/>
              <a:t>nắng</a:t>
            </a:r>
            <a:endParaRPr lang="en-US" sz="2500" dirty="0"/>
          </a:p>
          <a:p>
            <a:pPr>
              <a:lnSpc>
                <a:spcPct val="150000"/>
              </a:lnSpc>
            </a:pPr>
            <a:r>
              <a:rPr lang="en-US" sz="2500" dirty="0" err="1"/>
              <a:t>Để</a:t>
            </a:r>
            <a:r>
              <a:rPr lang="en-US" sz="2500" dirty="0"/>
              <a:t> </a:t>
            </a:r>
            <a:r>
              <a:rPr lang="en-US" sz="2500" dirty="0" err="1"/>
              <a:t>hạt</a:t>
            </a:r>
            <a:r>
              <a:rPr lang="en-US" sz="2500" dirty="0"/>
              <a:t> </a:t>
            </a:r>
            <a:r>
              <a:rPr lang="en-US" sz="2500" dirty="0" err="1"/>
              <a:t>đậu</a:t>
            </a:r>
            <a:r>
              <a:rPr lang="en-US" sz="2500" dirty="0"/>
              <a:t> </a:t>
            </a:r>
            <a:r>
              <a:rPr lang="en-US" sz="2500" dirty="0" err="1"/>
              <a:t>lớn</a:t>
            </a:r>
            <a:r>
              <a:rPr lang="en-US" sz="2500" dirty="0"/>
              <a:t> </a:t>
            </a:r>
            <a:r>
              <a:rPr lang="en-US" sz="2500" dirty="0" err="1"/>
              <a:t>nhanh</a:t>
            </a:r>
            <a:endParaRPr lang="en-US" sz="2500" dirty="0"/>
          </a:p>
          <a:p>
            <a:pPr>
              <a:lnSpc>
                <a:spcPct val="150000"/>
              </a:lnSpc>
            </a:pPr>
            <a:r>
              <a:rPr lang="en-US" sz="2500" dirty="0" err="1"/>
              <a:t>Phải</a:t>
            </a:r>
            <a:r>
              <a:rPr lang="en-US" sz="2500" dirty="0"/>
              <a:t> </a:t>
            </a:r>
            <a:r>
              <a:rPr lang="en-US" sz="2500" dirty="0" err="1"/>
              <a:t>mất</a:t>
            </a:r>
            <a:r>
              <a:rPr lang="en-US" sz="2500" dirty="0"/>
              <a:t> bao </a:t>
            </a:r>
            <a:r>
              <a:rPr lang="en-US" sz="2500" dirty="0" err="1"/>
              <a:t>nhiêu</a:t>
            </a:r>
            <a:r>
              <a:rPr lang="en-US" sz="2500" dirty="0"/>
              <a:t> </a:t>
            </a:r>
            <a:r>
              <a:rPr lang="en-US" sz="2500" dirty="0" err="1"/>
              <a:t>lâu</a:t>
            </a:r>
            <a:endParaRPr lang="en-US" sz="2500" dirty="0"/>
          </a:p>
          <a:p>
            <a:pPr>
              <a:lnSpc>
                <a:spcPct val="150000"/>
              </a:lnSpc>
            </a:pPr>
            <a:r>
              <a:rPr lang="en-US" sz="2500" dirty="0" err="1"/>
              <a:t>Mới</a:t>
            </a:r>
            <a:r>
              <a:rPr lang="en-US" sz="2500" dirty="0"/>
              <a:t> </a:t>
            </a:r>
            <a:r>
              <a:rPr lang="en-US" sz="2500" dirty="0" err="1"/>
              <a:t>đủ</a:t>
            </a:r>
            <a:r>
              <a:rPr lang="en-US" sz="2500" dirty="0"/>
              <a:t> </a:t>
            </a:r>
            <a:r>
              <a:rPr lang="en-US" sz="2500" dirty="0" err="1"/>
              <a:t>cành</a:t>
            </a:r>
            <a:r>
              <a:rPr lang="en-US" sz="2500" dirty="0"/>
              <a:t> </a:t>
            </a:r>
            <a:r>
              <a:rPr lang="en-US" sz="2500" dirty="0" err="1"/>
              <a:t>đủ</a:t>
            </a:r>
            <a:r>
              <a:rPr lang="en-US" sz="2500" dirty="0"/>
              <a:t> </a:t>
            </a:r>
            <a:r>
              <a:rPr lang="en-US" sz="2500" dirty="0" err="1"/>
              <a:t>lá</a:t>
            </a:r>
            <a:r>
              <a:rPr lang="en-US" sz="2500" dirty="0"/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A019B87-C9AF-A07A-3E56-A3394A17A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603" y="1811139"/>
            <a:ext cx="3610372" cy="361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4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2" grpId="0"/>
      <p:bldP spid="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/>
        </p:nvSpPr>
        <p:spPr bwMode="auto">
          <a:xfrm>
            <a:off x="4781575" y="4842597"/>
            <a:ext cx="716976" cy="530251"/>
          </a:xfrm>
          <a:custGeom>
            <a:avLst/>
            <a:gdLst>
              <a:gd name="T0" fmla="*/ 283 w 344"/>
              <a:gd name="T1" fmla="*/ 254 h 254"/>
              <a:gd name="T2" fmla="*/ 255 w 344"/>
              <a:gd name="T3" fmla="*/ 246 h 254"/>
              <a:gd name="T4" fmla="*/ 33 w 344"/>
              <a:gd name="T5" fmla="*/ 106 h 254"/>
              <a:gd name="T6" fmla="*/ 16 w 344"/>
              <a:gd name="T7" fmla="*/ 32 h 254"/>
              <a:gd name="T8" fmla="*/ 89 w 344"/>
              <a:gd name="T9" fmla="*/ 16 h 254"/>
              <a:gd name="T10" fmla="*/ 312 w 344"/>
              <a:gd name="T11" fmla="*/ 156 h 254"/>
              <a:gd name="T12" fmla="*/ 328 w 344"/>
              <a:gd name="T13" fmla="*/ 229 h 254"/>
              <a:gd name="T14" fmla="*/ 283 w 344"/>
              <a:gd name="T15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4" h="254">
                <a:moveTo>
                  <a:pt x="283" y="254"/>
                </a:moveTo>
                <a:cubicBezTo>
                  <a:pt x="274" y="254"/>
                  <a:pt x="264" y="251"/>
                  <a:pt x="255" y="246"/>
                </a:cubicBezTo>
                <a:cubicBezTo>
                  <a:pt x="33" y="106"/>
                  <a:pt x="33" y="106"/>
                  <a:pt x="33" y="106"/>
                </a:cubicBezTo>
                <a:cubicBezTo>
                  <a:pt x="8" y="90"/>
                  <a:pt x="0" y="57"/>
                  <a:pt x="16" y="32"/>
                </a:cubicBezTo>
                <a:cubicBezTo>
                  <a:pt x="31" y="8"/>
                  <a:pt x="64" y="0"/>
                  <a:pt x="89" y="16"/>
                </a:cubicBezTo>
                <a:cubicBezTo>
                  <a:pt x="312" y="156"/>
                  <a:pt x="312" y="156"/>
                  <a:pt x="312" y="156"/>
                </a:cubicBezTo>
                <a:cubicBezTo>
                  <a:pt x="337" y="171"/>
                  <a:pt x="344" y="204"/>
                  <a:pt x="328" y="229"/>
                </a:cubicBezTo>
                <a:cubicBezTo>
                  <a:pt x="318" y="245"/>
                  <a:pt x="301" y="254"/>
                  <a:pt x="283" y="2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18574" y="3718657"/>
            <a:ext cx="780414" cy="342329"/>
          </a:xfrm>
          <a:custGeom>
            <a:avLst/>
            <a:gdLst>
              <a:gd name="T0" fmla="*/ 58 w 374"/>
              <a:gd name="T1" fmla="*/ 164 h 164"/>
              <a:gd name="T2" fmla="*/ 6 w 374"/>
              <a:gd name="T3" fmla="*/ 121 h 164"/>
              <a:gd name="T4" fmla="*/ 48 w 374"/>
              <a:gd name="T5" fmla="*/ 58 h 164"/>
              <a:gd name="T6" fmla="*/ 305 w 374"/>
              <a:gd name="T7" fmla="*/ 6 h 164"/>
              <a:gd name="T8" fmla="*/ 368 w 374"/>
              <a:gd name="T9" fmla="*/ 48 h 164"/>
              <a:gd name="T10" fmla="*/ 326 w 374"/>
              <a:gd name="T11" fmla="*/ 110 h 164"/>
              <a:gd name="T12" fmla="*/ 69 w 374"/>
              <a:gd name="T13" fmla="*/ 163 h 164"/>
              <a:gd name="T14" fmla="*/ 58 w 374"/>
              <a:gd name="T15" fmla="*/ 16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4" h="164">
                <a:moveTo>
                  <a:pt x="58" y="164"/>
                </a:moveTo>
                <a:cubicBezTo>
                  <a:pt x="33" y="164"/>
                  <a:pt x="11" y="146"/>
                  <a:pt x="6" y="121"/>
                </a:cubicBezTo>
                <a:cubicBezTo>
                  <a:pt x="0" y="92"/>
                  <a:pt x="19" y="64"/>
                  <a:pt x="48" y="58"/>
                </a:cubicBezTo>
                <a:cubicBezTo>
                  <a:pt x="305" y="6"/>
                  <a:pt x="305" y="6"/>
                  <a:pt x="305" y="6"/>
                </a:cubicBezTo>
                <a:cubicBezTo>
                  <a:pt x="334" y="0"/>
                  <a:pt x="362" y="19"/>
                  <a:pt x="368" y="48"/>
                </a:cubicBezTo>
                <a:cubicBezTo>
                  <a:pt x="374" y="76"/>
                  <a:pt x="355" y="104"/>
                  <a:pt x="326" y="110"/>
                </a:cubicBezTo>
                <a:cubicBezTo>
                  <a:pt x="69" y="163"/>
                  <a:pt x="69" y="163"/>
                  <a:pt x="69" y="163"/>
                </a:cubicBezTo>
                <a:cubicBezTo>
                  <a:pt x="65" y="163"/>
                  <a:pt x="62" y="164"/>
                  <a:pt x="58" y="1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469171" y="2410385"/>
            <a:ext cx="554190" cy="691840"/>
          </a:xfrm>
          <a:custGeom>
            <a:avLst/>
            <a:gdLst>
              <a:gd name="T0" fmla="*/ 60 w 266"/>
              <a:gd name="T1" fmla="*/ 332 h 332"/>
              <a:gd name="T2" fmla="*/ 31 w 266"/>
              <a:gd name="T3" fmla="*/ 324 h 332"/>
              <a:gd name="T4" fmla="*/ 16 w 266"/>
              <a:gd name="T5" fmla="*/ 250 h 332"/>
              <a:gd name="T6" fmla="*/ 161 w 266"/>
              <a:gd name="T7" fmla="*/ 31 h 332"/>
              <a:gd name="T8" fmla="*/ 235 w 266"/>
              <a:gd name="T9" fmla="*/ 16 h 332"/>
              <a:gd name="T10" fmla="*/ 250 w 266"/>
              <a:gd name="T11" fmla="*/ 90 h 332"/>
              <a:gd name="T12" fmla="*/ 105 w 266"/>
              <a:gd name="T13" fmla="*/ 309 h 332"/>
              <a:gd name="T14" fmla="*/ 60 w 266"/>
              <a:gd name="T15" fmla="*/ 332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6" h="332">
                <a:moveTo>
                  <a:pt x="60" y="332"/>
                </a:moveTo>
                <a:cubicBezTo>
                  <a:pt x="50" y="332"/>
                  <a:pt x="40" y="330"/>
                  <a:pt x="31" y="324"/>
                </a:cubicBezTo>
                <a:cubicBezTo>
                  <a:pt x="6" y="307"/>
                  <a:pt x="0" y="274"/>
                  <a:pt x="16" y="250"/>
                </a:cubicBezTo>
                <a:cubicBezTo>
                  <a:pt x="161" y="31"/>
                  <a:pt x="161" y="31"/>
                  <a:pt x="161" y="31"/>
                </a:cubicBezTo>
                <a:cubicBezTo>
                  <a:pt x="178" y="6"/>
                  <a:pt x="211" y="0"/>
                  <a:pt x="235" y="16"/>
                </a:cubicBezTo>
                <a:cubicBezTo>
                  <a:pt x="260" y="32"/>
                  <a:pt x="266" y="65"/>
                  <a:pt x="250" y="90"/>
                </a:cubicBezTo>
                <a:cubicBezTo>
                  <a:pt x="105" y="309"/>
                  <a:pt x="105" y="309"/>
                  <a:pt x="105" y="309"/>
                </a:cubicBezTo>
                <a:cubicBezTo>
                  <a:pt x="94" y="324"/>
                  <a:pt x="77" y="332"/>
                  <a:pt x="60" y="33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476894" y="2009406"/>
            <a:ext cx="226225" cy="772036"/>
          </a:xfrm>
          <a:custGeom>
            <a:avLst/>
            <a:gdLst>
              <a:gd name="T0" fmla="*/ 56 w 109"/>
              <a:gd name="T1" fmla="*/ 370 h 370"/>
              <a:gd name="T2" fmla="*/ 2 w 109"/>
              <a:gd name="T3" fmla="*/ 317 h 370"/>
              <a:gd name="T4" fmla="*/ 0 w 109"/>
              <a:gd name="T5" fmla="*/ 54 h 370"/>
              <a:gd name="T6" fmla="*/ 53 w 109"/>
              <a:gd name="T7" fmla="*/ 0 h 370"/>
              <a:gd name="T8" fmla="*/ 106 w 109"/>
              <a:gd name="T9" fmla="*/ 53 h 370"/>
              <a:gd name="T10" fmla="*/ 109 w 109"/>
              <a:gd name="T11" fmla="*/ 316 h 370"/>
              <a:gd name="T12" fmla="*/ 56 w 109"/>
              <a:gd name="T13" fmla="*/ 370 h 370"/>
              <a:gd name="T14" fmla="*/ 56 w 109"/>
              <a:gd name="T15" fmla="*/ 37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370">
                <a:moveTo>
                  <a:pt x="56" y="370"/>
                </a:moveTo>
                <a:cubicBezTo>
                  <a:pt x="26" y="370"/>
                  <a:pt x="3" y="346"/>
                  <a:pt x="2" y="317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25"/>
                  <a:pt x="23" y="1"/>
                  <a:pt x="53" y="0"/>
                </a:cubicBezTo>
                <a:cubicBezTo>
                  <a:pt x="82" y="0"/>
                  <a:pt x="106" y="24"/>
                  <a:pt x="106" y="53"/>
                </a:cubicBezTo>
                <a:cubicBezTo>
                  <a:pt x="109" y="316"/>
                  <a:pt x="109" y="316"/>
                  <a:pt x="109" y="316"/>
                </a:cubicBezTo>
                <a:cubicBezTo>
                  <a:pt x="109" y="345"/>
                  <a:pt x="86" y="369"/>
                  <a:pt x="56" y="370"/>
                </a:cubicBezTo>
                <a:cubicBezTo>
                  <a:pt x="56" y="370"/>
                  <a:pt x="56" y="370"/>
                  <a:pt x="56" y="3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631190" y="4839007"/>
            <a:ext cx="716976" cy="529054"/>
          </a:xfrm>
          <a:custGeom>
            <a:avLst/>
            <a:gdLst>
              <a:gd name="T0" fmla="*/ 61 w 344"/>
              <a:gd name="T1" fmla="*/ 254 h 254"/>
              <a:gd name="T2" fmla="*/ 16 w 344"/>
              <a:gd name="T3" fmla="*/ 229 h 254"/>
              <a:gd name="T4" fmla="*/ 32 w 344"/>
              <a:gd name="T5" fmla="*/ 156 h 254"/>
              <a:gd name="T6" fmla="*/ 255 w 344"/>
              <a:gd name="T7" fmla="*/ 16 h 254"/>
              <a:gd name="T8" fmla="*/ 328 w 344"/>
              <a:gd name="T9" fmla="*/ 33 h 254"/>
              <a:gd name="T10" fmla="*/ 311 w 344"/>
              <a:gd name="T11" fmla="*/ 106 h 254"/>
              <a:gd name="T12" fmla="*/ 89 w 344"/>
              <a:gd name="T13" fmla="*/ 246 h 254"/>
              <a:gd name="T14" fmla="*/ 61 w 344"/>
              <a:gd name="T15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4" h="254">
                <a:moveTo>
                  <a:pt x="61" y="254"/>
                </a:moveTo>
                <a:cubicBezTo>
                  <a:pt x="43" y="254"/>
                  <a:pt x="26" y="245"/>
                  <a:pt x="16" y="229"/>
                </a:cubicBezTo>
                <a:cubicBezTo>
                  <a:pt x="0" y="204"/>
                  <a:pt x="7" y="172"/>
                  <a:pt x="32" y="156"/>
                </a:cubicBezTo>
                <a:cubicBezTo>
                  <a:pt x="255" y="16"/>
                  <a:pt x="255" y="16"/>
                  <a:pt x="255" y="16"/>
                </a:cubicBezTo>
                <a:cubicBezTo>
                  <a:pt x="280" y="0"/>
                  <a:pt x="312" y="8"/>
                  <a:pt x="328" y="33"/>
                </a:cubicBezTo>
                <a:cubicBezTo>
                  <a:pt x="344" y="58"/>
                  <a:pt x="336" y="90"/>
                  <a:pt x="311" y="106"/>
                </a:cubicBezTo>
                <a:cubicBezTo>
                  <a:pt x="89" y="246"/>
                  <a:pt x="89" y="246"/>
                  <a:pt x="89" y="246"/>
                </a:cubicBezTo>
                <a:cubicBezTo>
                  <a:pt x="80" y="252"/>
                  <a:pt x="70" y="254"/>
                  <a:pt x="61" y="2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330756" y="3717461"/>
            <a:ext cx="780414" cy="339935"/>
          </a:xfrm>
          <a:custGeom>
            <a:avLst/>
            <a:gdLst>
              <a:gd name="T0" fmla="*/ 316 w 374"/>
              <a:gd name="T1" fmla="*/ 163 h 163"/>
              <a:gd name="T2" fmla="*/ 305 w 374"/>
              <a:gd name="T3" fmla="*/ 162 h 163"/>
              <a:gd name="T4" fmla="*/ 48 w 374"/>
              <a:gd name="T5" fmla="*/ 110 h 163"/>
              <a:gd name="T6" fmla="*/ 6 w 374"/>
              <a:gd name="T7" fmla="*/ 47 h 163"/>
              <a:gd name="T8" fmla="*/ 69 w 374"/>
              <a:gd name="T9" fmla="*/ 5 h 163"/>
              <a:gd name="T10" fmla="*/ 326 w 374"/>
              <a:gd name="T11" fmla="*/ 58 h 163"/>
              <a:gd name="T12" fmla="*/ 368 w 374"/>
              <a:gd name="T13" fmla="*/ 120 h 163"/>
              <a:gd name="T14" fmla="*/ 316 w 374"/>
              <a:gd name="T15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4" h="163">
                <a:moveTo>
                  <a:pt x="316" y="163"/>
                </a:moveTo>
                <a:cubicBezTo>
                  <a:pt x="312" y="163"/>
                  <a:pt x="309" y="163"/>
                  <a:pt x="305" y="162"/>
                </a:cubicBezTo>
                <a:cubicBezTo>
                  <a:pt x="48" y="110"/>
                  <a:pt x="48" y="110"/>
                  <a:pt x="48" y="110"/>
                </a:cubicBezTo>
                <a:cubicBezTo>
                  <a:pt x="19" y="104"/>
                  <a:pt x="0" y="76"/>
                  <a:pt x="6" y="47"/>
                </a:cubicBezTo>
                <a:cubicBezTo>
                  <a:pt x="12" y="18"/>
                  <a:pt x="40" y="0"/>
                  <a:pt x="69" y="5"/>
                </a:cubicBezTo>
                <a:cubicBezTo>
                  <a:pt x="326" y="58"/>
                  <a:pt x="326" y="58"/>
                  <a:pt x="326" y="58"/>
                </a:cubicBezTo>
                <a:cubicBezTo>
                  <a:pt x="355" y="63"/>
                  <a:pt x="374" y="92"/>
                  <a:pt x="368" y="120"/>
                </a:cubicBezTo>
                <a:cubicBezTo>
                  <a:pt x="363" y="146"/>
                  <a:pt x="341" y="163"/>
                  <a:pt x="316" y="1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106381" y="2405598"/>
            <a:ext cx="555387" cy="694234"/>
          </a:xfrm>
          <a:custGeom>
            <a:avLst/>
            <a:gdLst>
              <a:gd name="T0" fmla="*/ 206 w 266"/>
              <a:gd name="T1" fmla="*/ 333 h 333"/>
              <a:gd name="T2" fmla="*/ 161 w 266"/>
              <a:gd name="T3" fmla="*/ 309 h 333"/>
              <a:gd name="T4" fmla="*/ 16 w 266"/>
              <a:gd name="T5" fmla="*/ 90 h 333"/>
              <a:gd name="T6" fmla="*/ 31 w 266"/>
              <a:gd name="T7" fmla="*/ 16 h 333"/>
              <a:gd name="T8" fmla="*/ 105 w 266"/>
              <a:gd name="T9" fmla="*/ 31 h 333"/>
              <a:gd name="T10" fmla="*/ 250 w 266"/>
              <a:gd name="T11" fmla="*/ 250 h 333"/>
              <a:gd name="T12" fmla="*/ 235 w 266"/>
              <a:gd name="T13" fmla="*/ 324 h 333"/>
              <a:gd name="T14" fmla="*/ 206 w 266"/>
              <a:gd name="T15" fmla="*/ 333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6" h="333">
                <a:moveTo>
                  <a:pt x="206" y="333"/>
                </a:moveTo>
                <a:cubicBezTo>
                  <a:pt x="189" y="333"/>
                  <a:pt x="172" y="324"/>
                  <a:pt x="161" y="309"/>
                </a:cubicBezTo>
                <a:cubicBezTo>
                  <a:pt x="16" y="90"/>
                  <a:pt x="16" y="90"/>
                  <a:pt x="16" y="90"/>
                </a:cubicBezTo>
                <a:cubicBezTo>
                  <a:pt x="0" y="66"/>
                  <a:pt x="6" y="33"/>
                  <a:pt x="31" y="16"/>
                </a:cubicBezTo>
                <a:cubicBezTo>
                  <a:pt x="55" y="0"/>
                  <a:pt x="88" y="7"/>
                  <a:pt x="105" y="31"/>
                </a:cubicBezTo>
                <a:cubicBezTo>
                  <a:pt x="250" y="250"/>
                  <a:pt x="250" y="250"/>
                  <a:pt x="250" y="250"/>
                </a:cubicBezTo>
                <a:cubicBezTo>
                  <a:pt x="266" y="275"/>
                  <a:pt x="260" y="308"/>
                  <a:pt x="235" y="324"/>
                </a:cubicBezTo>
                <a:cubicBezTo>
                  <a:pt x="226" y="330"/>
                  <a:pt x="216" y="333"/>
                  <a:pt x="206" y="3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19440" y="2989712"/>
            <a:ext cx="2513606" cy="3305990"/>
            <a:chOff x="2066468" y="2628718"/>
            <a:chExt cx="2744485" cy="3609651"/>
          </a:xfrm>
        </p:grpSpPr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925100" y="5888120"/>
              <a:ext cx="1059894" cy="350249"/>
            </a:xfrm>
            <a:custGeom>
              <a:avLst/>
              <a:gdLst>
                <a:gd name="T0" fmla="*/ 466 w 466"/>
                <a:gd name="T1" fmla="*/ 0 h 154"/>
                <a:gd name="T2" fmla="*/ 233 w 466"/>
                <a:gd name="T3" fmla="*/ 154 h 154"/>
                <a:gd name="T4" fmla="*/ 0 w 466"/>
                <a:gd name="T5" fmla="*/ 0 h 154"/>
                <a:gd name="T6" fmla="*/ 466 w 466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6" h="154">
                  <a:moveTo>
                    <a:pt x="466" y="0"/>
                  </a:moveTo>
                  <a:cubicBezTo>
                    <a:pt x="466" y="85"/>
                    <a:pt x="362" y="154"/>
                    <a:pt x="233" y="154"/>
                  </a:cubicBezTo>
                  <a:cubicBezTo>
                    <a:pt x="104" y="154"/>
                    <a:pt x="0" y="85"/>
                    <a:pt x="0" y="0"/>
                  </a:cubicBezTo>
                  <a:cubicBezTo>
                    <a:pt x="230" y="0"/>
                    <a:pt x="227" y="0"/>
                    <a:pt x="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563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2066468" y="2628718"/>
              <a:ext cx="2744485" cy="3354806"/>
            </a:xfrm>
            <a:custGeom>
              <a:avLst/>
              <a:gdLst>
                <a:gd name="T0" fmla="*/ 603 w 1206"/>
                <a:gd name="T1" fmla="*/ 0 h 1474"/>
                <a:gd name="T2" fmla="*/ 0 w 1206"/>
                <a:gd name="T3" fmla="*/ 603 h 1474"/>
                <a:gd name="T4" fmla="*/ 95 w 1206"/>
                <a:gd name="T5" fmla="*/ 928 h 1474"/>
                <a:gd name="T6" fmla="*/ 308 w 1206"/>
                <a:gd name="T7" fmla="*/ 1129 h 1474"/>
                <a:gd name="T8" fmla="*/ 308 w 1206"/>
                <a:gd name="T9" fmla="*/ 1329 h 1474"/>
                <a:gd name="T10" fmla="*/ 453 w 1206"/>
                <a:gd name="T11" fmla="*/ 1474 h 1474"/>
                <a:gd name="T12" fmla="*/ 769 w 1206"/>
                <a:gd name="T13" fmla="*/ 1474 h 1474"/>
                <a:gd name="T14" fmla="*/ 914 w 1206"/>
                <a:gd name="T15" fmla="*/ 1329 h 1474"/>
                <a:gd name="T16" fmla="*/ 914 w 1206"/>
                <a:gd name="T17" fmla="*/ 1120 h 1474"/>
                <a:gd name="T18" fmla="*/ 1206 w 1206"/>
                <a:gd name="T19" fmla="*/ 603 h 1474"/>
                <a:gd name="T20" fmla="*/ 603 w 1206"/>
                <a:gd name="T21" fmla="*/ 0 h 1474"/>
                <a:gd name="T22" fmla="*/ 827 w 1206"/>
                <a:gd name="T23" fmla="*/ 1032 h 1474"/>
                <a:gd name="T24" fmla="*/ 795 w 1206"/>
                <a:gd name="T25" fmla="*/ 1085 h 1474"/>
                <a:gd name="T26" fmla="*/ 795 w 1206"/>
                <a:gd name="T27" fmla="*/ 1133 h 1474"/>
                <a:gd name="T28" fmla="*/ 427 w 1206"/>
                <a:gd name="T29" fmla="*/ 1133 h 1474"/>
                <a:gd name="T30" fmla="*/ 427 w 1206"/>
                <a:gd name="T31" fmla="*/ 1093 h 1474"/>
                <a:gd name="T32" fmla="*/ 394 w 1206"/>
                <a:gd name="T33" fmla="*/ 1039 h 1474"/>
                <a:gd name="T34" fmla="*/ 119 w 1206"/>
                <a:gd name="T35" fmla="*/ 603 h 1474"/>
                <a:gd name="T36" fmla="*/ 603 w 1206"/>
                <a:gd name="T37" fmla="*/ 119 h 1474"/>
                <a:gd name="T38" fmla="*/ 1087 w 1206"/>
                <a:gd name="T39" fmla="*/ 603 h 1474"/>
                <a:gd name="T40" fmla="*/ 827 w 1206"/>
                <a:gd name="T41" fmla="*/ 1032 h 1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06" h="1474">
                  <a:moveTo>
                    <a:pt x="603" y="0"/>
                  </a:moveTo>
                  <a:cubicBezTo>
                    <a:pt x="271" y="0"/>
                    <a:pt x="0" y="271"/>
                    <a:pt x="0" y="603"/>
                  </a:cubicBezTo>
                  <a:cubicBezTo>
                    <a:pt x="0" y="719"/>
                    <a:pt x="33" y="831"/>
                    <a:pt x="95" y="928"/>
                  </a:cubicBezTo>
                  <a:cubicBezTo>
                    <a:pt x="149" y="1012"/>
                    <a:pt x="222" y="1081"/>
                    <a:pt x="308" y="1129"/>
                  </a:cubicBezTo>
                  <a:cubicBezTo>
                    <a:pt x="308" y="1329"/>
                    <a:pt x="308" y="1329"/>
                    <a:pt x="308" y="1329"/>
                  </a:cubicBezTo>
                  <a:cubicBezTo>
                    <a:pt x="308" y="1409"/>
                    <a:pt x="373" y="1474"/>
                    <a:pt x="453" y="1474"/>
                  </a:cubicBezTo>
                  <a:cubicBezTo>
                    <a:pt x="769" y="1474"/>
                    <a:pt x="769" y="1474"/>
                    <a:pt x="769" y="1474"/>
                  </a:cubicBezTo>
                  <a:cubicBezTo>
                    <a:pt x="849" y="1474"/>
                    <a:pt x="914" y="1409"/>
                    <a:pt x="914" y="1329"/>
                  </a:cubicBezTo>
                  <a:cubicBezTo>
                    <a:pt x="914" y="1120"/>
                    <a:pt x="914" y="1120"/>
                    <a:pt x="914" y="1120"/>
                  </a:cubicBezTo>
                  <a:cubicBezTo>
                    <a:pt x="1095" y="1011"/>
                    <a:pt x="1206" y="816"/>
                    <a:pt x="1206" y="603"/>
                  </a:cubicBezTo>
                  <a:cubicBezTo>
                    <a:pt x="1206" y="271"/>
                    <a:pt x="936" y="0"/>
                    <a:pt x="603" y="0"/>
                  </a:cubicBezTo>
                  <a:close/>
                  <a:moveTo>
                    <a:pt x="827" y="1032"/>
                  </a:moveTo>
                  <a:cubicBezTo>
                    <a:pt x="807" y="1042"/>
                    <a:pt x="795" y="1063"/>
                    <a:pt x="795" y="1085"/>
                  </a:cubicBezTo>
                  <a:cubicBezTo>
                    <a:pt x="795" y="1133"/>
                    <a:pt x="795" y="1133"/>
                    <a:pt x="795" y="1133"/>
                  </a:cubicBezTo>
                  <a:cubicBezTo>
                    <a:pt x="427" y="1133"/>
                    <a:pt x="427" y="1133"/>
                    <a:pt x="427" y="1133"/>
                  </a:cubicBezTo>
                  <a:cubicBezTo>
                    <a:pt x="427" y="1093"/>
                    <a:pt x="427" y="1093"/>
                    <a:pt x="427" y="1093"/>
                  </a:cubicBezTo>
                  <a:cubicBezTo>
                    <a:pt x="427" y="1070"/>
                    <a:pt x="414" y="1049"/>
                    <a:pt x="394" y="1039"/>
                  </a:cubicBezTo>
                  <a:cubicBezTo>
                    <a:pt x="227" y="959"/>
                    <a:pt x="119" y="788"/>
                    <a:pt x="119" y="603"/>
                  </a:cubicBezTo>
                  <a:cubicBezTo>
                    <a:pt x="119" y="336"/>
                    <a:pt x="336" y="119"/>
                    <a:pt x="603" y="119"/>
                  </a:cubicBezTo>
                  <a:cubicBezTo>
                    <a:pt x="870" y="119"/>
                    <a:pt x="1087" y="336"/>
                    <a:pt x="1087" y="603"/>
                  </a:cubicBezTo>
                  <a:cubicBezTo>
                    <a:pt x="1087" y="784"/>
                    <a:pt x="987" y="948"/>
                    <a:pt x="827" y="1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563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6" name="Oval 14"/>
          <p:cNvSpPr>
            <a:spLocks noChangeArrowheads="1"/>
          </p:cNvSpPr>
          <p:nvPr/>
        </p:nvSpPr>
        <p:spPr bwMode="auto">
          <a:xfrm>
            <a:off x="2808995" y="3448146"/>
            <a:ext cx="1607510" cy="16075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2968190" y="3608538"/>
            <a:ext cx="1287924" cy="1286727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3105840" y="3746187"/>
            <a:ext cx="1012624" cy="10126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Oval 17"/>
          <p:cNvSpPr>
            <a:spLocks noChangeArrowheads="1"/>
          </p:cNvSpPr>
          <p:nvPr/>
        </p:nvSpPr>
        <p:spPr bwMode="auto">
          <a:xfrm>
            <a:off x="3255459" y="3894610"/>
            <a:ext cx="713385" cy="71458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3388322" y="4027471"/>
            <a:ext cx="446464" cy="4488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Oval 19"/>
          <p:cNvSpPr>
            <a:spLocks noChangeArrowheads="1"/>
          </p:cNvSpPr>
          <p:nvPr/>
        </p:nvSpPr>
        <p:spPr bwMode="auto">
          <a:xfrm>
            <a:off x="3528365" y="4169910"/>
            <a:ext cx="166377" cy="166377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3576242" y="3336829"/>
            <a:ext cx="947989" cy="950383"/>
          </a:xfrm>
          <a:custGeom>
            <a:avLst/>
            <a:gdLst>
              <a:gd name="T0" fmla="*/ 543 w 792"/>
              <a:gd name="T1" fmla="*/ 282 h 794"/>
              <a:gd name="T2" fmla="*/ 627 w 792"/>
              <a:gd name="T3" fmla="*/ 282 h 794"/>
              <a:gd name="T4" fmla="*/ 792 w 792"/>
              <a:gd name="T5" fmla="*/ 116 h 794"/>
              <a:gd name="T6" fmla="*/ 677 w 792"/>
              <a:gd name="T7" fmla="*/ 116 h 794"/>
              <a:gd name="T8" fmla="*/ 674 w 792"/>
              <a:gd name="T9" fmla="*/ 0 h 794"/>
              <a:gd name="T10" fmla="*/ 507 w 792"/>
              <a:gd name="T11" fmla="*/ 165 h 794"/>
              <a:gd name="T12" fmla="*/ 512 w 792"/>
              <a:gd name="T13" fmla="*/ 252 h 794"/>
              <a:gd name="T14" fmla="*/ 0 w 792"/>
              <a:gd name="T15" fmla="*/ 754 h 794"/>
              <a:gd name="T16" fmla="*/ 0 w 792"/>
              <a:gd name="T17" fmla="*/ 794 h 794"/>
              <a:gd name="T18" fmla="*/ 43 w 792"/>
              <a:gd name="T19" fmla="*/ 794 h 794"/>
              <a:gd name="T20" fmla="*/ 543 w 792"/>
              <a:gd name="T21" fmla="*/ 282 h 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2" h="794">
                <a:moveTo>
                  <a:pt x="543" y="282"/>
                </a:moveTo>
                <a:lnTo>
                  <a:pt x="627" y="282"/>
                </a:lnTo>
                <a:lnTo>
                  <a:pt x="792" y="116"/>
                </a:lnTo>
                <a:lnTo>
                  <a:pt x="677" y="116"/>
                </a:lnTo>
                <a:lnTo>
                  <a:pt x="674" y="0"/>
                </a:lnTo>
                <a:lnTo>
                  <a:pt x="507" y="165"/>
                </a:lnTo>
                <a:lnTo>
                  <a:pt x="512" y="252"/>
                </a:lnTo>
                <a:lnTo>
                  <a:pt x="0" y="754"/>
                </a:lnTo>
                <a:lnTo>
                  <a:pt x="0" y="794"/>
                </a:lnTo>
                <a:lnTo>
                  <a:pt x="43" y="794"/>
                </a:lnTo>
                <a:lnTo>
                  <a:pt x="543" y="28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3612151" y="3312889"/>
            <a:ext cx="947989" cy="950383"/>
          </a:xfrm>
          <a:custGeom>
            <a:avLst/>
            <a:gdLst>
              <a:gd name="T0" fmla="*/ 543 w 792"/>
              <a:gd name="T1" fmla="*/ 282 h 794"/>
              <a:gd name="T2" fmla="*/ 627 w 792"/>
              <a:gd name="T3" fmla="*/ 282 h 794"/>
              <a:gd name="T4" fmla="*/ 792 w 792"/>
              <a:gd name="T5" fmla="*/ 116 h 794"/>
              <a:gd name="T6" fmla="*/ 677 w 792"/>
              <a:gd name="T7" fmla="*/ 116 h 794"/>
              <a:gd name="T8" fmla="*/ 674 w 792"/>
              <a:gd name="T9" fmla="*/ 0 h 794"/>
              <a:gd name="T10" fmla="*/ 507 w 792"/>
              <a:gd name="T11" fmla="*/ 165 h 794"/>
              <a:gd name="T12" fmla="*/ 512 w 792"/>
              <a:gd name="T13" fmla="*/ 252 h 794"/>
              <a:gd name="T14" fmla="*/ 0 w 792"/>
              <a:gd name="T15" fmla="*/ 754 h 794"/>
              <a:gd name="T16" fmla="*/ 0 w 792"/>
              <a:gd name="T17" fmla="*/ 794 h 794"/>
              <a:gd name="T18" fmla="*/ 43 w 792"/>
              <a:gd name="T19" fmla="*/ 794 h 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2" h="794">
                <a:moveTo>
                  <a:pt x="543" y="282"/>
                </a:moveTo>
                <a:lnTo>
                  <a:pt x="627" y="282"/>
                </a:lnTo>
                <a:lnTo>
                  <a:pt x="792" y="116"/>
                </a:lnTo>
                <a:lnTo>
                  <a:pt x="677" y="116"/>
                </a:lnTo>
                <a:lnTo>
                  <a:pt x="674" y="0"/>
                </a:lnTo>
                <a:lnTo>
                  <a:pt x="507" y="165"/>
                </a:lnTo>
                <a:lnTo>
                  <a:pt x="512" y="252"/>
                </a:lnTo>
                <a:lnTo>
                  <a:pt x="0" y="754"/>
                </a:lnTo>
                <a:lnTo>
                  <a:pt x="0" y="794"/>
                </a:lnTo>
                <a:lnTo>
                  <a:pt x="43" y="79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3748" tIns="41874" rIns="83748" bIns="41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563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xmlns="" id="{46778076-F795-489A-A00A-3A6DD778A383}"/>
              </a:ext>
            </a:extLst>
          </p:cNvPr>
          <p:cNvSpPr txBox="1">
            <a:spLocks/>
          </p:cNvSpPr>
          <p:nvPr/>
        </p:nvSpPr>
        <p:spPr>
          <a:xfrm>
            <a:off x="5140063" y="1456085"/>
            <a:ext cx="6943472" cy="73866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có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biết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công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cụ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đa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phương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tiện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có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thể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giúp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trả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lời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các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câu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hỏi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trong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bài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thơ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không</a:t>
            </a:r>
            <a:r>
              <a:rPr lang="en-US" altLang="zh-CN" sz="2400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?</a:t>
            </a:r>
            <a:endParaRPr lang="en-US" sz="2400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8" grpId="0" animBg="1"/>
      <p:bldP spid="20" grpId="0" animBg="1"/>
      <p:bldP spid="22" grpId="0" animBg="1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/>
          <a:stretch/>
        </p:blipFill>
        <p:spPr>
          <a:xfrm>
            <a:off x="-11138" y="1456084"/>
            <a:ext cx="12869887" cy="5776565"/>
          </a:xfrm>
          <a:prstGeom prst="rect">
            <a:avLst/>
          </a:prstGeom>
        </p:spPr>
      </p:pic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981103" y="2176165"/>
            <a:ext cx="4616680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HOẠT ĐỘNG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4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D5434FE-3529-3E09-07FF-87131E511DA5}"/>
              </a:ext>
            </a:extLst>
          </p:cNvPr>
          <p:cNvSpPr txBox="1"/>
          <p:nvPr/>
        </p:nvSpPr>
        <p:spPr>
          <a:xfrm>
            <a:off x="3044999" y="137438"/>
            <a:ext cx="73448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Quan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sát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video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về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quá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trình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hạt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đậu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nảy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mầm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</p:txBody>
      </p:sp>
      <p:pic>
        <p:nvPicPr>
          <p:cNvPr id="3" name="VIDEO TUA NHANH QUÁ TRÌNH NẢY MẦM PHÁT TRIỂN CỦA HẠT ĐẬU">
            <a:hlinkClick r:id="" action="ppaction://media"/>
            <a:extLst>
              <a:ext uri="{FF2B5EF4-FFF2-40B4-BE49-F238E27FC236}">
                <a16:creationId xmlns:a16="http://schemas.microsoft.com/office/drawing/2014/main" xmlns="" id="{2ADF5553-3FC5-0CAD-C529-1C33AC69B8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4719" y="709003"/>
            <a:ext cx="11809312" cy="614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0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922369" y="880021"/>
            <a:ext cx="797103" cy="2102414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600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739883" y="4325016"/>
            <a:ext cx="2157665" cy="2394011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2404033" y="3012093"/>
            <a:ext cx="636298" cy="992642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818235" y="844650"/>
            <a:ext cx="797103" cy="2327437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600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2036887" y="880021"/>
            <a:ext cx="797103" cy="3453720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600" dirty="0">
              <a:latin typeface="Helvetica" panose="020B060402020203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1434696" y="3147777"/>
            <a:ext cx="777488" cy="1212904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3748" tIns="41874" rIns="83748" bIns="41874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600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xmlns="" id="{26E17BCE-B83C-4D55-9531-DA3AF4EB2E06}"/>
              </a:ext>
            </a:extLst>
          </p:cNvPr>
          <p:cNvSpPr txBox="1">
            <a:spLocks/>
          </p:cNvSpPr>
          <p:nvPr/>
        </p:nvSpPr>
        <p:spPr>
          <a:xfrm>
            <a:off x="4269135" y="2323663"/>
            <a:ext cx="7704856" cy="129266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Những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video,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ảnh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hoạt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hình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âm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thanh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,…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trên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máy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và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mạng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Internet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là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những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công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cụ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đa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phương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tiện</a:t>
            </a:r>
            <a:r>
              <a:rPr lang="en-US" altLang="zh-CN" sz="2800" b="1" dirty="0">
                <a:solidFill>
                  <a:srgbClr val="8B2FC3"/>
                </a:solidFill>
                <a:latin typeface="Raleway Black" pitchFamily="2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.</a:t>
            </a:r>
            <a:endParaRPr lang="en-US" sz="2800" b="1" dirty="0">
              <a:solidFill>
                <a:srgbClr val="8B2FC3"/>
              </a:solidFill>
              <a:latin typeface="Raleway Black" pitchFamily="2" charset="0"/>
              <a:ea typeface="方正稚艺简体" panose="03000509000000000000" pitchFamily="65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5" grpId="0" animBg="1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/>
          <a:stretch/>
        </p:blipFill>
        <p:spPr>
          <a:xfrm>
            <a:off x="4004" y="1384077"/>
            <a:ext cx="12869887" cy="5776565"/>
          </a:xfrm>
          <a:prstGeom prst="rect">
            <a:avLst/>
          </a:prstGeom>
        </p:spPr>
      </p:pic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981103" y="1816125"/>
            <a:ext cx="4616680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TRÒ CHƠI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4" name="文本框 17">
            <a:extLst>
              <a:ext uri="{FF2B5EF4-FFF2-40B4-BE49-F238E27FC236}">
                <a16:creationId xmlns:a16="http://schemas.microsoft.com/office/drawing/2014/main" xmlns="" id="{6D9D126B-D892-526A-F447-5CBCACEF1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389" y="2468329"/>
            <a:ext cx="5984832" cy="5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“</a:t>
            </a:r>
            <a:r>
              <a:rPr lang="en-US" altLang="zh-CN" sz="3797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Đi</a:t>
            </a:r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 </a:t>
            </a:r>
            <a:r>
              <a:rPr lang="en-US" altLang="zh-CN" sz="3797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tìm</a:t>
            </a:r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 </a:t>
            </a:r>
            <a:r>
              <a:rPr lang="en-US" altLang="zh-CN" sz="3797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nhà</a:t>
            </a:r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 </a:t>
            </a:r>
            <a:r>
              <a:rPr lang="en-US" altLang="zh-CN" sz="3797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thông</a:t>
            </a:r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 </a:t>
            </a:r>
            <a:r>
              <a:rPr lang="en-US" altLang="zh-CN" sz="3797" b="1" dirty="0" err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thái</a:t>
            </a:r>
            <a:r>
              <a:rPr lang="en-US" altLang="zh-CN" sz="3797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”</a:t>
            </a:r>
            <a:endParaRPr lang="zh-CN" altLang="en-US" sz="3797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1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40.pptx"/>
</p:tagLst>
</file>

<file path=ppt/theme/theme1.xml><?xml version="1.0" encoding="utf-8"?>
<a:theme xmlns:a="http://schemas.openxmlformats.org/drawingml/2006/main" name="1_自定义设计方案">
  <a:themeElements>
    <a:clrScheme name="自定义 36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50"/>
      </a:accent1>
      <a:accent2>
        <a:srgbClr val="92D050"/>
      </a:accent2>
      <a:accent3>
        <a:srgbClr val="00B050"/>
      </a:accent3>
      <a:accent4>
        <a:srgbClr val="92D050"/>
      </a:accent4>
      <a:accent5>
        <a:srgbClr val="00B050"/>
      </a:accent5>
      <a:accent6>
        <a:srgbClr val="92D050"/>
      </a:accent6>
      <a:hlink>
        <a:srgbClr val="00B050"/>
      </a:hlink>
      <a:folHlink>
        <a:srgbClr val="92D050"/>
      </a:folHlink>
    </a:clrScheme>
    <a:fontScheme name="英化模板">
      <a:majorFont>
        <a:latin typeface="Helvetica"/>
        <a:ea typeface="Inter UI"/>
        <a:cs typeface=""/>
      </a:majorFont>
      <a:minorFont>
        <a:latin typeface="Calibri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566</Words>
  <Application>Microsoft Office PowerPoint</Application>
  <PresentationFormat>Custom</PresentationFormat>
  <Paragraphs>61</Paragraphs>
  <Slides>18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微软雅黑 Light</vt:lpstr>
      <vt:lpstr>方正稚艺简体</vt:lpstr>
      <vt:lpstr>Raleway Black</vt:lpstr>
      <vt:lpstr>Open Sans Extrabold</vt:lpstr>
      <vt:lpstr>Arial</vt:lpstr>
      <vt:lpstr>叶根友毛笔行书2.0版</vt:lpstr>
      <vt:lpstr>Calibri</vt:lpstr>
      <vt:lpstr>Helvetica</vt:lpstr>
      <vt:lpstr>Inter UI</vt:lpstr>
      <vt:lpstr>Times New Roman</vt:lpstr>
      <vt:lpstr>宋体</vt:lpstr>
      <vt:lpstr>Calibri Light</vt:lpstr>
      <vt:lpstr>微软雅黑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2016-10-17T14:00:15Z</dcterms:created>
  <dcterms:modified xsi:type="dcterms:W3CDTF">2022-07-19T01:41:22Z</dcterms:modified>
</cp:coreProperties>
</file>