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3" r:id="rId1"/>
    <p:sldMasterId id="2147483831" r:id="rId2"/>
    <p:sldMasterId id="2147483879" r:id="rId3"/>
    <p:sldMasterId id="2147483891" r:id="rId4"/>
  </p:sldMasterIdLst>
  <p:notesMasterIdLst>
    <p:notesMasterId r:id="rId30"/>
  </p:notesMasterIdLst>
  <p:sldIdLst>
    <p:sldId id="257" r:id="rId5"/>
    <p:sldId id="285" r:id="rId6"/>
    <p:sldId id="328" r:id="rId7"/>
    <p:sldId id="355" r:id="rId8"/>
    <p:sldId id="331" r:id="rId9"/>
    <p:sldId id="333" r:id="rId10"/>
    <p:sldId id="335" r:id="rId11"/>
    <p:sldId id="337" r:id="rId12"/>
    <p:sldId id="356" r:id="rId13"/>
    <p:sldId id="357" r:id="rId14"/>
    <p:sldId id="338" r:id="rId15"/>
    <p:sldId id="358" r:id="rId16"/>
    <p:sldId id="259" r:id="rId17"/>
    <p:sldId id="359" r:id="rId18"/>
    <p:sldId id="360" r:id="rId19"/>
    <p:sldId id="345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15" r:id="rId29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9900"/>
    <a:srgbClr val="C80823"/>
    <a:srgbClr val="003300"/>
    <a:srgbClr val="B2B2B2"/>
    <a:srgbClr val="808080"/>
    <a:srgbClr val="99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67" d="100"/>
          <a:sy n="67" d="100"/>
        </p:scale>
        <p:origin x="1906" y="53"/>
      </p:cViewPr>
      <p:guideLst>
        <p:guide orient="horz" pos="2152"/>
        <p:guide pos="28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066316-2D24-4400-ADFA-6523A6099569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A8E844C-3D01-4AEB-BA67-0CCB68280124}">
      <dgm:prSet phldrT="[Text]" custT="1"/>
      <dgm:spPr/>
      <dgm:t>
        <a:bodyPr/>
        <a:lstStyle/>
        <a:p>
          <a:pPr algn="ctr"/>
          <a:r>
            <a:rPr lang="en-US" sz="3200" b="1" dirty="0">
              <a:latin typeface="Times New Roman" pitchFamily="18" charset="0"/>
              <a:cs typeface="Times New Roman" pitchFamily="18" charset="0"/>
            </a:rPr>
            <a:t>TÌM HIỂU BÀN PHÍM MÁY TÍNH</a:t>
          </a:r>
        </a:p>
      </dgm:t>
    </dgm:pt>
    <dgm:pt modelId="{3C959EF1-FA57-4872-A25F-EBAC4E262140}" type="parTrans" cxnId="{0BA97A84-A986-4DBA-BBEE-00D5879AC451}">
      <dgm:prSet/>
      <dgm:spPr/>
      <dgm:t>
        <a:bodyPr/>
        <a:lstStyle/>
        <a:p>
          <a:endParaRPr lang="en-US" sz="3200">
            <a:latin typeface="Times New Roman" pitchFamily="18" charset="0"/>
            <a:cs typeface="Times New Roman" pitchFamily="18" charset="0"/>
          </a:endParaRPr>
        </a:p>
      </dgm:t>
    </dgm:pt>
    <dgm:pt modelId="{E91C3F9A-7444-4B35-9A7A-D5458741B188}" type="sibTrans" cxnId="{0BA97A84-A986-4DBA-BBEE-00D5879AC451}">
      <dgm:prSet/>
      <dgm:spPr/>
      <dgm:t>
        <a:bodyPr/>
        <a:lstStyle/>
        <a:p>
          <a:endParaRPr lang="en-US" sz="3200">
            <a:latin typeface="Times New Roman" pitchFamily="18" charset="0"/>
            <a:cs typeface="Times New Roman" pitchFamily="18" charset="0"/>
          </a:endParaRPr>
        </a:p>
      </dgm:t>
    </dgm:pt>
    <dgm:pt modelId="{E4D22852-93EE-4381-AECE-E7C57BD94BC8}">
      <dgm:prSet phldrT="[Text]" custT="1"/>
      <dgm:spPr/>
      <dgm:t>
        <a:bodyPr/>
        <a:lstStyle/>
        <a:p>
          <a:pPr algn="ctr"/>
          <a:r>
            <a:rPr lang="en-US" sz="3200" b="1" dirty="0">
              <a:latin typeface="Times New Roman" pitchFamily="18" charset="0"/>
              <a:cs typeface="Times New Roman" pitchFamily="18" charset="0"/>
            </a:rPr>
            <a:t>TÌM HIỂU KHU VỰC CHÍNH CỦA BÀN PHÍM</a:t>
          </a:r>
        </a:p>
      </dgm:t>
    </dgm:pt>
    <dgm:pt modelId="{E85C6B64-03AF-4980-ACE9-34172A1859F0}" type="parTrans" cxnId="{484BDE33-8A75-47E8-B9D5-B547CC98DCC9}">
      <dgm:prSet/>
      <dgm:spPr/>
      <dgm:t>
        <a:bodyPr/>
        <a:lstStyle/>
        <a:p>
          <a:endParaRPr lang="en-US" sz="3200">
            <a:latin typeface="Times New Roman" pitchFamily="18" charset="0"/>
            <a:cs typeface="Times New Roman" pitchFamily="18" charset="0"/>
          </a:endParaRPr>
        </a:p>
      </dgm:t>
    </dgm:pt>
    <dgm:pt modelId="{21A14B2C-E995-485B-884E-FDDB96693FF9}" type="sibTrans" cxnId="{484BDE33-8A75-47E8-B9D5-B547CC98DCC9}">
      <dgm:prSet/>
      <dgm:spPr/>
      <dgm:t>
        <a:bodyPr/>
        <a:lstStyle/>
        <a:p>
          <a:endParaRPr lang="en-US" sz="3200">
            <a:latin typeface="Times New Roman" pitchFamily="18" charset="0"/>
            <a:cs typeface="Times New Roman" pitchFamily="18" charset="0"/>
          </a:endParaRPr>
        </a:p>
      </dgm:t>
    </dgm:pt>
    <dgm:pt modelId="{0819F0C8-73E4-4830-ABD4-BF7DDA91D8FB}">
      <dgm:prSet phldrT="[Text]" custT="1"/>
      <dgm:spPr/>
      <dgm:t>
        <a:bodyPr/>
        <a:lstStyle/>
        <a:p>
          <a:pPr algn="ctr"/>
          <a:r>
            <a:rPr lang="en-US" sz="3200" b="1" dirty="0">
              <a:latin typeface="Times New Roman" pitchFamily="18" charset="0"/>
              <a:cs typeface="Times New Roman" pitchFamily="18" charset="0"/>
            </a:rPr>
            <a:t>TÌM HIỂU CÁC HÀNG PHÍM</a:t>
          </a:r>
        </a:p>
      </dgm:t>
    </dgm:pt>
    <dgm:pt modelId="{F26957B9-59BE-4015-860F-16213F681C2D}" type="parTrans" cxnId="{F067AD88-E142-4974-9C1F-B1CBEFC9152C}">
      <dgm:prSet/>
      <dgm:spPr/>
      <dgm:t>
        <a:bodyPr/>
        <a:lstStyle/>
        <a:p>
          <a:endParaRPr lang="en-US" sz="3200">
            <a:latin typeface="Times New Roman" pitchFamily="18" charset="0"/>
            <a:cs typeface="Times New Roman" pitchFamily="18" charset="0"/>
          </a:endParaRPr>
        </a:p>
      </dgm:t>
    </dgm:pt>
    <dgm:pt modelId="{248E81EB-5F68-4848-A4DE-446212F383A4}" type="sibTrans" cxnId="{F067AD88-E142-4974-9C1F-B1CBEFC9152C}">
      <dgm:prSet/>
      <dgm:spPr/>
      <dgm:t>
        <a:bodyPr/>
        <a:lstStyle/>
        <a:p>
          <a:endParaRPr lang="en-US" sz="3200">
            <a:latin typeface="Times New Roman" pitchFamily="18" charset="0"/>
            <a:cs typeface="Times New Roman" pitchFamily="18" charset="0"/>
          </a:endParaRPr>
        </a:p>
      </dgm:t>
    </dgm:pt>
    <dgm:pt modelId="{6A4A3825-3782-446D-803E-1A2554A12788}" type="pres">
      <dgm:prSet presAssocID="{15066316-2D24-4400-ADFA-6523A6099569}" presName="Name0" presStyleCnt="0">
        <dgm:presLayoutVars>
          <dgm:chMax val="7"/>
          <dgm:chPref val="7"/>
          <dgm:dir/>
        </dgm:presLayoutVars>
      </dgm:prSet>
      <dgm:spPr/>
    </dgm:pt>
    <dgm:pt modelId="{CF4AB97C-A627-4C4E-815E-E4F99B2C3070}" type="pres">
      <dgm:prSet presAssocID="{15066316-2D24-4400-ADFA-6523A6099569}" presName="Name1" presStyleCnt="0"/>
      <dgm:spPr/>
    </dgm:pt>
    <dgm:pt modelId="{C3B8B986-D71A-48C4-B733-6ECEF40DB8EF}" type="pres">
      <dgm:prSet presAssocID="{15066316-2D24-4400-ADFA-6523A6099569}" presName="cycle" presStyleCnt="0"/>
      <dgm:spPr/>
    </dgm:pt>
    <dgm:pt modelId="{AAE0B215-6795-47D5-859E-6983AA99D7E4}" type="pres">
      <dgm:prSet presAssocID="{15066316-2D24-4400-ADFA-6523A6099569}" presName="srcNode" presStyleLbl="node1" presStyleIdx="0" presStyleCnt="3"/>
      <dgm:spPr/>
    </dgm:pt>
    <dgm:pt modelId="{D10619AF-8A17-4A2A-9BB7-1BED1A4AD7D2}" type="pres">
      <dgm:prSet presAssocID="{15066316-2D24-4400-ADFA-6523A6099569}" presName="conn" presStyleLbl="parChTrans1D2" presStyleIdx="0" presStyleCnt="1"/>
      <dgm:spPr/>
    </dgm:pt>
    <dgm:pt modelId="{29A78CE8-125E-4094-A266-26AED8F1B266}" type="pres">
      <dgm:prSet presAssocID="{15066316-2D24-4400-ADFA-6523A6099569}" presName="extraNode" presStyleLbl="node1" presStyleIdx="0" presStyleCnt="3"/>
      <dgm:spPr/>
    </dgm:pt>
    <dgm:pt modelId="{C4C2AAAA-2C31-4CA6-80B1-445E20F1FD65}" type="pres">
      <dgm:prSet presAssocID="{15066316-2D24-4400-ADFA-6523A6099569}" presName="dstNode" presStyleLbl="node1" presStyleIdx="0" presStyleCnt="3"/>
      <dgm:spPr/>
    </dgm:pt>
    <dgm:pt modelId="{A48F121D-5FA8-4F34-A136-ECF0F1292087}" type="pres">
      <dgm:prSet presAssocID="{0A8E844C-3D01-4AEB-BA67-0CCB68280124}" presName="text_1" presStyleLbl="node1" presStyleIdx="0" presStyleCnt="3" custScaleY="102815" custLinFactNeighborX="1382" custLinFactNeighborY="27582">
        <dgm:presLayoutVars>
          <dgm:bulletEnabled val="1"/>
        </dgm:presLayoutVars>
      </dgm:prSet>
      <dgm:spPr/>
    </dgm:pt>
    <dgm:pt modelId="{7110DC70-38FD-4A1C-9FB5-F8D8A0714989}" type="pres">
      <dgm:prSet presAssocID="{0A8E844C-3D01-4AEB-BA67-0CCB68280124}" presName="accent_1" presStyleCnt="0"/>
      <dgm:spPr/>
    </dgm:pt>
    <dgm:pt modelId="{D3DBCEEA-C491-4D7E-9FEE-AB5C8EAFB687}" type="pres">
      <dgm:prSet presAssocID="{0A8E844C-3D01-4AEB-BA67-0CCB68280124}" presName="accentRepeatNode" presStyleLbl="solidFgAcc1" presStyleIdx="0" presStyleCnt="3" custLinFactNeighborX="-2639" custLinFactNeighborY="29766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02C63294-FFA6-4562-994F-76EDEAAD66CA}" type="pres">
      <dgm:prSet presAssocID="{E4D22852-93EE-4381-AECE-E7C57BD94BC8}" presName="text_2" presStyleLbl="node1" presStyleIdx="1" presStyleCnt="3">
        <dgm:presLayoutVars>
          <dgm:bulletEnabled val="1"/>
        </dgm:presLayoutVars>
      </dgm:prSet>
      <dgm:spPr/>
    </dgm:pt>
    <dgm:pt modelId="{788F11E6-4EDD-43DC-8287-42513597D0D8}" type="pres">
      <dgm:prSet presAssocID="{E4D22852-93EE-4381-AECE-E7C57BD94BC8}" presName="accent_2" presStyleCnt="0"/>
      <dgm:spPr/>
    </dgm:pt>
    <dgm:pt modelId="{043E26F6-57D2-4865-AAC3-59F6243F85B7}" type="pres">
      <dgm:prSet presAssocID="{E4D22852-93EE-4381-AECE-E7C57BD94BC8}" presName="accentRepeatNode" presStyleLbl="solidFgAcc1" presStyleIdx="1" presStyleCnt="3" custLinFactNeighborX="-22714" custLinFactNeighborY="15499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2BAF6742-EC02-408E-AC9C-A62234DA543F}" type="pres">
      <dgm:prSet presAssocID="{0819F0C8-73E4-4830-ABD4-BF7DDA91D8FB}" presName="text_3" presStyleLbl="node1" presStyleIdx="2" presStyleCnt="3">
        <dgm:presLayoutVars>
          <dgm:bulletEnabled val="1"/>
        </dgm:presLayoutVars>
      </dgm:prSet>
      <dgm:spPr/>
    </dgm:pt>
    <dgm:pt modelId="{F17AE6E5-2356-4522-94FE-D650E6B8E211}" type="pres">
      <dgm:prSet presAssocID="{0819F0C8-73E4-4830-ABD4-BF7DDA91D8FB}" presName="accent_3" presStyleCnt="0"/>
      <dgm:spPr/>
    </dgm:pt>
    <dgm:pt modelId="{F6343DA2-0165-4098-A5D5-04813F1A344D}" type="pres">
      <dgm:prSet presAssocID="{0819F0C8-73E4-4830-ABD4-BF7DDA91D8FB}" presName="accentRepeatNode" presStyleLbl="solidFgAcc1" presStyleIdx="2" presStyleCnt="3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</dgm:pt>
  </dgm:ptLst>
  <dgm:cxnLst>
    <dgm:cxn modelId="{484BDE33-8A75-47E8-B9D5-B547CC98DCC9}" srcId="{15066316-2D24-4400-ADFA-6523A6099569}" destId="{E4D22852-93EE-4381-AECE-E7C57BD94BC8}" srcOrd="1" destOrd="0" parTransId="{E85C6B64-03AF-4980-ACE9-34172A1859F0}" sibTransId="{21A14B2C-E995-485B-884E-FDDB96693FF9}"/>
    <dgm:cxn modelId="{0037694E-9FF3-4F86-B6A9-91BF9FD6ED49}" type="presOf" srcId="{0819F0C8-73E4-4830-ABD4-BF7DDA91D8FB}" destId="{2BAF6742-EC02-408E-AC9C-A62234DA543F}" srcOrd="0" destOrd="0" presId="urn:microsoft.com/office/officeart/2008/layout/VerticalCurvedList"/>
    <dgm:cxn modelId="{74CD2657-C497-4325-855A-A6A46F39AAD1}" type="presOf" srcId="{E4D22852-93EE-4381-AECE-E7C57BD94BC8}" destId="{02C63294-FFA6-4562-994F-76EDEAAD66CA}" srcOrd="0" destOrd="0" presId="urn:microsoft.com/office/officeart/2008/layout/VerticalCurvedList"/>
    <dgm:cxn modelId="{DAFA5877-2614-43FC-A712-70BAB5D7E302}" type="presOf" srcId="{E91C3F9A-7444-4B35-9A7A-D5458741B188}" destId="{D10619AF-8A17-4A2A-9BB7-1BED1A4AD7D2}" srcOrd="0" destOrd="0" presId="urn:microsoft.com/office/officeart/2008/layout/VerticalCurvedList"/>
    <dgm:cxn modelId="{0BA97A84-A986-4DBA-BBEE-00D5879AC451}" srcId="{15066316-2D24-4400-ADFA-6523A6099569}" destId="{0A8E844C-3D01-4AEB-BA67-0CCB68280124}" srcOrd="0" destOrd="0" parTransId="{3C959EF1-FA57-4872-A25F-EBAC4E262140}" sibTransId="{E91C3F9A-7444-4B35-9A7A-D5458741B188}"/>
    <dgm:cxn modelId="{F067AD88-E142-4974-9C1F-B1CBEFC9152C}" srcId="{15066316-2D24-4400-ADFA-6523A6099569}" destId="{0819F0C8-73E4-4830-ABD4-BF7DDA91D8FB}" srcOrd="2" destOrd="0" parTransId="{F26957B9-59BE-4015-860F-16213F681C2D}" sibTransId="{248E81EB-5F68-4848-A4DE-446212F383A4}"/>
    <dgm:cxn modelId="{C125A0A7-EE5B-44FA-A911-55A1102B5DFF}" type="presOf" srcId="{0A8E844C-3D01-4AEB-BA67-0CCB68280124}" destId="{A48F121D-5FA8-4F34-A136-ECF0F1292087}" srcOrd="0" destOrd="0" presId="urn:microsoft.com/office/officeart/2008/layout/VerticalCurvedList"/>
    <dgm:cxn modelId="{508818C9-1F2E-4A19-9BED-385018930A72}" type="presOf" srcId="{15066316-2D24-4400-ADFA-6523A6099569}" destId="{6A4A3825-3782-446D-803E-1A2554A12788}" srcOrd="0" destOrd="0" presId="urn:microsoft.com/office/officeart/2008/layout/VerticalCurvedList"/>
    <dgm:cxn modelId="{B441DB74-A050-4484-9F06-1719B46831C6}" type="presParOf" srcId="{6A4A3825-3782-446D-803E-1A2554A12788}" destId="{CF4AB97C-A627-4C4E-815E-E4F99B2C3070}" srcOrd="0" destOrd="0" presId="urn:microsoft.com/office/officeart/2008/layout/VerticalCurvedList"/>
    <dgm:cxn modelId="{03191DCA-0D25-473B-9221-ACF43BC0A7F0}" type="presParOf" srcId="{CF4AB97C-A627-4C4E-815E-E4F99B2C3070}" destId="{C3B8B986-D71A-48C4-B733-6ECEF40DB8EF}" srcOrd="0" destOrd="0" presId="urn:microsoft.com/office/officeart/2008/layout/VerticalCurvedList"/>
    <dgm:cxn modelId="{A03403A8-A393-438F-8A4D-8A0D57958842}" type="presParOf" srcId="{C3B8B986-D71A-48C4-B733-6ECEF40DB8EF}" destId="{AAE0B215-6795-47D5-859E-6983AA99D7E4}" srcOrd="0" destOrd="0" presId="urn:microsoft.com/office/officeart/2008/layout/VerticalCurvedList"/>
    <dgm:cxn modelId="{58ED250E-AC7A-4038-995F-247FC8D5804B}" type="presParOf" srcId="{C3B8B986-D71A-48C4-B733-6ECEF40DB8EF}" destId="{D10619AF-8A17-4A2A-9BB7-1BED1A4AD7D2}" srcOrd="1" destOrd="0" presId="urn:microsoft.com/office/officeart/2008/layout/VerticalCurvedList"/>
    <dgm:cxn modelId="{C4E75523-DD22-4E36-833F-535929DD89F3}" type="presParOf" srcId="{C3B8B986-D71A-48C4-B733-6ECEF40DB8EF}" destId="{29A78CE8-125E-4094-A266-26AED8F1B266}" srcOrd="2" destOrd="0" presId="urn:microsoft.com/office/officeart/2008/layout/VerticalCurvedList"/>
    <dgm:cxn modelId="{4BF62772-FC59-42BB-8085-7F7554F76226}" type="presParOf" srcId="{C3B8B986-D71A-48C4-B733-6ECEF40DB8EF}" destId="{C4C2AAAA-2C31-4CA6-80B1-445E20F1FD65}" srcOrd="3" destOrd="0" presId="urn:microsoft.com/office/officeart/2008/layout/VerticalCurvedList"/>
    <dgm:cxn modelId="{C4B1E8E5-6FED-4047-AE5E-478A09384A3A}" type="presParOf" srcId="{CF4AB97C-A627-4C4E-815E-E4F99B2C3070}" destId="{A48F121D-5FA8-4F34-A136-ECF0F1292087}" srcOrd="1" destOrd="0" presId="urn:microsoft.com/office/officeart/2008/layout/VerticalCurvedList"/>
    <dgm:cxn modelId="{D9D537A8-87B9-48A9-B760-7BC540421637}" type="presParOf" srcId="{CF4AB97C-A627-4C4E-815E-E4F99B2C3070}" destId="{7110DC70-38FD-4A1C-9FB5-F8D8A0714989}" srcOrd="2" destOrd="0" presId="urn:microsoft.com/office/officeart/2008/layout/VerticalCurvedList"/>
    <dgm:cxn modelId="{37E91126-1688-493D-A238-F1B40EBBC563}" type="presParOf" srcId="{7110DC70-38FD-4A1C-9FB5-F8D8A0714989}" destId="{D3DBCEEA-C491-4D7E-9FEE-AB5C8EAFB687}" srcOrd="0" destOrd="0" presId="urn:microsoft.com/office/officeart/2008/layout/VerticalCurvedList"/>
    <dgm:cxn modelId="{4F8C0CBF-A556-4A0E-91CC-AC0CD489915F}" type="presParOf" srcId="{CF4AB97C-A627-4C4E-815E-E4F99B2C3070}" destId="{02C63294-FFA6-4562-994F-76EDEAAD66CA}" srcOrd="3" destOrd="0" presId="urn:microsoft.com/office/officeart/2008/layout/VerticalCurvedList"/>
    <dgm:cxn modelId="{426EDC4E-91E3-4FAE-98A6-D5F06F7D9639}" type="presParOf" srcId="{CF4AB97C-A627-4C4E-815E-E4F99B2C3070}" destId="{788F11E6-4EDD-43DC-8287-42513597D0D8}" srcOrd="4" destOrd="0" presId="urn:microsoft.com/office/officeart/2008/layout/VerticalCurvedList"/>
    <dgm:cxn modelId="{8B69F596-FEF5-47CC-9276-3088072E32D9}" type="presParOf" srcId="{788F11E6-4EDD-43DC-8287-42513597D0D8}" destId="{043E26F6-57D2-4865-AAC3-59F6243F85B7}" srcOrd="0" destOrd="0" presId="urn:microsoft.com/office/officeart/2008/layout/VerticalCurvedList"/>
    <dgm:cxn modelId="{BA0542F2-8F62-4F4D-98EB-40CF2F899D21}" type="presParOf" srcId="{CF4AB97C-A627-4C4E-815E-E4F99B2C3070}" destId="{2BAF6742-EC02-408E-AC9C-A62234DA543F}" srcOrd="5" destOrd="0" presId="urn:microsoft.com/office/officeart/2008/layout/VerticalCurvedList"/>
    <dgm:cxn modelId="{D14B3484-7114-480A-9C1D-B98DED6A8F22}" type="presParOf" srcId="{CF4AB97C-A627-4C4E-815E-E4F99B2C3070}" destId="{F17AE6E5-2356-4522-94FE-D650E6B8E211}" srcOrd="6" destOrd="0" presId="urn:microsoft.com/office/officeart/2008/layout/VerticalCurvedList"/>
    <dgm:cxn modelId="{507B2B7D-A6DC-4708-82CE-74423D6C97DB}" type="presParOf" srcId="{F17AE6E5-2356-4522-94FE-D650E6B8E211}" destId="{F6343DA2-0165-4098-A5D5-04813F1A34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619AF-8A17-4A2A-9BB7-1BED1A4AD7D2}">
      <dsp:nvSpPr>
        <dsp:cNvPr id="0" name=""/>
        <dsp:cNvSpPr/>
      </dsp:nvSpPr>
      <dsp:spPr>
        <a:xfrm>
          <a:off x="-5463530" y="-836645"/>
          <a:ext cx="6506112" cy="6506112"/>
        </a:xfrm>
        <a:prstGeom prst="blockArc">
          <a:avLst>
            <a:gd name="adj1" fmla="val 18900000"/>
            <a:gd name="adj2" fmla="val 2700000"/>
            <a:gd name="adj3" fmla="val 332"/>
          </a:avLst>
        </a:prstGeom>
        <a:noFill/>
        <a:ln w="11429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8F121D-5FA8-4F34-A136-ECF0F1292087}">
      <dsp:nvSpPr>
        <dsp:cNvPr id="0" name=""/>
        <dsp:cNvSpPr/>
      </dsp:nvSpPr>
      <dsp:spPr>
        <a:xfrm>
          <a:off x="737488" y="736275"/>
          <a:ext cx="8073136" cy="9937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21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TÌM HIỂU BÀN PHÍM MÁY TÍNH</a:t>
          </a:r>
        </a:p>
      </dsp:txBody>
      <dsp:txXfrm>
        <a:off x="737488" y="736275"/>
        <a:ext cx="8073136" cy="993773"/>
      </dsp:txXfrm>
    </dsp:sp>
    <dsp:sp modelId="{D3DBCEEA-C491-4D7E-9FEE-AB5C8EAFB687}">
      <dsp:nvSpPr>
        <dsp:cNvPr id="0" name=""/>
        <dsp:cNvSpPr/>
      </dsp:nvSpPr>
      <dsp:spPr>
        <a:xfrm>
          <a:off x="34808" y="722096"/>
          <a:ext cx="1208205" cy="1208205"/>
        </a:xfrm>
        <a:prstGeom prst="ellipse">
          <a:avLst/>
        </a:prstGeom>
        <a:solidFill>
          <a:schemeClr val="accent3">
            <a:tint val="4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02C63294-FFA6-4562-994F-76EDEAAD66CA}">
      <dsp:nvSpPr>
        <dsp:cNvPr id="0" name=""/>
        <dsp:cNvSpPr/>
      </dsp:nvSpPr>
      <dsp:spPr>
        <a:xfrm>
          <a:off x="1022141" y="1933128"/>
          <a:ext cx="7721790" cy="9665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21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TÌM HIỂU KHU VỰC CHÍNH CỦA BÀN PHÍM</a:t>
          </a:r>
        </a:p>
      </dsp:txBody>
      <dsp:txXfrm>
        <a:off x="1022141" y="1933128"/>
        <a:ext cx="7721790" cy="966564"/>
      </dsp:txXfrm>
    </dsp:sp>
    <dsp:sp modelId="{043E26F6-57D2-4865-AAC3-59F6243F85B7}">
      <dsp:nvSpPr>
        <dsp:cNvPr id="0" name=""/>
        <dsp:cNvSpPr/>
      </dsp:nvSpPr>
      <dsp:spPr>
        <a:xfrm>
          <a:off x="143607" y="1999568"/>
          <a:ext cx="1208205" cy="1208205"/>
        </a:xfrm>
        <a:prstGeom prst="ellipse">
          <a:avLst/>
        </a:prstGeom>
        <a:solidFill>
          <a:schemeClr val="accent5">
            <a:tint val="45000"/>
          </a:schemeClr>
        </a:solidFill>
        <a:ln w="9525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BAF6742-EC02-408E-AC9C-A62234DA543F}">
      <dsp:nvSpPr>
        <dsp:cNvPr id="0" name=""/>
        <dsp:cNvSpPr/>
      </dsp:nvSpPr>
      <dsp:spPr>
        <a:xfrm>
          <a:off x="670795" y="3382975"/>
          <a:ext cx="8073136" cy="9665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721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Times New Roman" pitchFamily="18" charset="0"/>
              <a:cs typeface="Times New Roman" pitchFamily="18" charset="0"/>
            </a:rPr>
            <a:t>TÌM HIỂU CÁC HÀNG PHÍM</a:t>
          </a:r>
        </a:p>
      </dsp:txBody>
      <dsp:txXfrm>
        <a:off x="670795" y="3382975"/>
        <a:ext cx="8073136" cy="966564"/>
      </dsp:txXfrm>
    </dsp:sp>
    <dsp:sp modelId="{F6343DA2-0165-4098-A5D5-04813F1A344D}">
      <dsp:nvSpPr>
        <dsp:cNvPr id="0" name=""/>
        <dsp:cNvSpPr/>
      </dsp:nvSpPr>
      <dsp:spPr>
        <a:xfrm>
          <a:off x="66692" y="3262154"/>
          <a:ext cx="1208205" cy="1208205"/>
        </a:xfrm>
        <a:prstGeom prst="ellipse">
          <a:avLst/>
        </a:prstGeom>
        <a:solidFill>
          <a:schemeClr val="accent4"/>
        </a:solidFill>
        <a:ln w="20000" cap="flat" cmpd="sng" algn="ctr">
          <a:solidFill>
            <a:schemeClr val="lt1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0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79734B3B-450C-436F-BBAF-0DF0EF1367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A7DD4C29-EF16-4B93-BAB6-90BB120632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564BD185-86B4-42C9-BFDC-EC33A0511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ECD602-8A42-452D-9012-DDE161BF7F8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CCD3B688-753E-4628-9E86-C5258D31C5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702C2A70-60DD-44DE-A5A2-0450E0A61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>
              <a:latin typeface="Calibri" panose="020F0502020204030204" pitchFamily="34" charset="0"/>
            </a:endParaRP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D17F87BE-FDFD-4E6B-AEC5-DC576DAA4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0FB363-7D89-43DC-BA5E-2B751D00549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A6E03E-250B-44FB-BD23-3DFCAAAB88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48887D-8704-4B6F-9F76-8B41B7EE86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ED52B9-3F84-45FC-A457-8A8493DA3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FB056-DBCB-435E-951C-7DD736BA3D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8383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632316-C2D0-47B9-B287-45AB9B2FB0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485C2F-40A8-4B83-9F16-B1EA0E2747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F47F8B-353D-4A61-A7DD-A96A980A97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9F7F8-14A1-4E70-9F69-A33A708452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60089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39FF5C-8C94-4862-9B8D-C7B1BBD32E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0AD73-9424-408C-8F79-AF0AF3ECC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B92E53-635A-4441-8CCE-466B312EBE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E5BAA-12F0-4871-9EFC-8E468484E9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3741430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3C621A-F633-4F40-BC84-CF78448A92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E2B474-E25B-4C57-849B-BC447AE5D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9DBC74-E5D4-47F3-959E-45E437B86A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7DF5F-C5CE-4D27-92F3-EF79FC951C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00239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56F663-AD17-4F71-918C-472B2E591E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405A2E-7261-4B13-9A4C-BEAFEC21EA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669BBE-C5E2-4506-BFB3-D89D1DFFF8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8C662-6305-4B24-ABAB-52A13D22E3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674150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36AED0B-2971-4E8F-8068-6204E8D9A9FF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3098081-A399-4BD0-9054-32DF8AD2E9CE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36E37F8-A1DB-4F11-95F0-39831A6744CA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72506-232B-4163-B271-F19122363BC6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6BE246-F22C-484C-8440-B0A3CBC407FE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E185773-2DC0-445B-ADDD-3680DFAC48D4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9582F4-F95D-4D66-8EDE-33E870BD06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0E5D59-19CA-4090-810D-219F1E776F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0DB8EF-632B-4827-8AA7-843F59FB21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C26A7-9B19-460B-9674-CE562F5C8B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974656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2DA70B-7265-4932-864D-AF6AE32DA123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D28541B-9DD6-4B1F-A182-5F8EC389F985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F26599D-F2A6-48BE-872E-F097ED5640BC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B649-E373-459F-82B8-086E517D3732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D48DB15-DF17-4A9D-AE5B-59CB4E2A49F9}" type="slidenum">
              <a:rPr lang="en-US" alt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B7A1729-2E5D-4DA5-B38B-CF43FB20E1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09D9B733-D4CA-4DAA-95E2-A0E953D350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8C857F7-7E3A-4940-98EC-D9D97CDBE1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E646B-E187-4A6F-82EF-C161E9B87D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08AE5A1-88BA-496B-9E53-E696E15C10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5E32DB-A203-478D-8865-3A7F64D18A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D73EBC-031C-4F22-AA86-8C3E74DA41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0815F9-2B73-4DC3-8B78-AC4A8A4C1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32E3E-08C4-43F4-91DE-AF1FBD6F52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880576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85016E33-B65C-4924-8FF2-358050DB51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diamond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356FE19-89C7-478C-8AD8-9CE4DF6043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diamond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1AB23B6-732C-4E02-985E-F1DB3B4BCE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CAADCCC2-AD1F-44CC-B1DF-BEF2485AF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diamond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7ACC1-9889-4F27-B7B5-D2389904A3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1D535079-1B70-4D6C-AA4E-4D43B59F3A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amond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A1729-2E5D-4DA5-B38B-CF43FB20E17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564176"/>
      </p:ext>
    </p:extLst>
  </p:cSld>
  <p:clrMapOvr>
    <a:masterClrMapping/>
  </p:clrMapOvr>
  <p:transition>
    <p:diamond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9B733-D4CA-4DAA-95E2-A0E953D350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156125"/>
      </p:ext>
    </p:extLst>
  </p:cSld>
  <p:clrMapOvr>
    <a:masterClrMapping/>
  </p:clrMapOvr>
  <p:transition>
    <p:diamond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57F7-7E3A-4940-98EC-D9D97CDBE1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63622"/>
      </p:ext>
    </p:extLst>
  </p:cSld>
  <p:clrMapOvr>
    <a:masterClrMapping/>
  </p:clrMapOvr>
  <p:transition>
    <p:diamond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E646B-E187-4A6F-82EF-C161E9B87D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665482"/>
      </p:ext>
    </p:extLst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A38751-14E1-41DD-881C-1690CD62C8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3DCC25-7AC6-41AD-A22F-7A28A08F53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E7B5A1-D5BE-4838-8F63-7A4101A234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E3670-882F-4933-943C-EFA730DADA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271909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AE5A1-88BA-496B-9E53-E696E15C10B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5374"/>
      </p:ext>
    </p:extLst>
  </p:cSld>
  <p:clrMapOvr>
    <a:masterClrMapping/>
  </p:clrMapOvr>
  <p:transition>
    <p:diamond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16E33-B65C-4924-8FF2-358050DB51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438266"/>
      </p:ext>
    </p:extLst>
  </p:cSld>
  <p:clrMapOvr>
    <a:masterClrMapping/>
  </p:clrMapOvr>
  <p:transition>
    <p:diamond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6FE19-89C7-478C-8AD8-9CE4DF6043A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601059"/>
      </p:ext>
    </p:extLst>
  </p:cSld>
  <p:clrMapOvr>
    <a:masterClrMapping/>
  </p:clrMapOvr>
  <p:transition>
    <p:diamond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B23B6-732C-4E02-985E-F1DB3B4BCE2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082247"/>
      </p:ext>
    </p:extLst>
  </p:cSld>
  <p:clrMapOvr>
    <a:masterClrMapping/>
  </p:clrMapOvr>
  <p:transition>
    <p:diamond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DCCC2-AD1F-44CC-B1DF-BEF2485AFBA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9957"/>
      </p:ext>
    </p:extLst>
  </p:cSld>
  <p:clrMapOvr>
    <a:masterClrMapping/>
  </p:clrMapOvr>
  <p:transition>
    <p:diamond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7ACC1-9889-4F27-B7B5-D2389904A34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03260"/>
      </p:ext>
    </p:extLst>
  </p:cSld>
  <p:clrMapOvr>
    <a:masterClrMapping/>
  </p:clrMapOvr>
  <p:transition>
    <p:diamond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5079-1B70-4D6C-AA4E-4D43B59F3AB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476748"/>
      </p:ext>
    </p:extLst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84BA865-3EEC-4DC6-87C8-1444536A75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50754E-BCD3-43DE-B01E-9FDC05980A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5547C52-CA12-428C-8DFB-A94A4AC053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84B92-A55E-4F00-BBFA-D30210EA8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278115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38098C-E3B5-4AB0-AC8A-2CAB3F5B6C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6968670-AE9B-4BD2-9903-58EBBDAD67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B0ABD1-952F-44AB-AE00-B84E69B93F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3E110-1BC6-4793-A7E0-F2734718C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2020058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5A05FA5-B683-4F0F-A8C4-524F6AE1D7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DDB4E5-B5FC-40BE-B394-639935D35F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CFDAD5C-C2B9-4D9A-8C46-9BBACE1B0D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B4666-242B-420D-ABE6-B01B427739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62149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A6337F-F49E-4689-9A4A-41E2729866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4AB9E-1664-4536-AAE3-D7A39C65D7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302E6C-88E8-48EA-8074-C33B32A3B1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83AE0-C76A-4BAE-931C-FB03034238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144375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2729C0-D2D6-48BA-8332-2D81443878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4193BC-8B68-4A70-B6F3-956831DBD7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CD47F-39F3-41A9-836C-BCE2B67D5C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1E13B-EEF6-46BA-A9E3-7DB1588F8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0374522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F6B7CE0-1764-45C3-A5A5-85589AE21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4ECD38A-B2A9-434A-9F5F-FAFD4E984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7828" name="Rectangle 4">
            <a:extLst>
              <a:ext uri="{FF2B5EF4-FFF2-40B4-BE49-F238E27FC236}">
                <a16:creationId xmlns:a16="http://schemas.microsoft.com/office/drawing/2014/main" id="{E0C0E109-8C5B-49E0-A6F3-BE3497F2E0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>
            <a:extLst>
              <a:ext uri="{FF2B5EF4-FFF2-40B4-BE49-F238E27FC236}">
                <a16:creationId xmlns:a16="http://schemas.microsoft.com/office/drawing/2014/main" id="{0CBFB63C-B039-4F8C-A7CE-12799CECDE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>
            <a:extLst>
              <a:ext uri="{FF2B5EF4-FFF2-40B4-BE49-F238E27FC236}">
                <a16:creationId xmlns:a16="http://schemas.microsoft.com/office/drawing/2014/main" id="{790437C9-08DF-4007-89AB-55AD3BAC56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5AE17AB-EDFF-4B86-8D4B-440AE26AAF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97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5A6EB32-2833-4A1E-ABE2-41874874403A}" type="datetimeFigureOut">
              <a:rPr lang="en-US" smtClean="0"/>
              <a:pPr>
                <a:defRPr/>
              </a:pPr>
              <a:t>7/5/2022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5741E98-5BCE-4985-89CF-8E92D25A2E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>
    <p:random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5AE17AB-EDFF-4B86-8D4B-440AE26AAF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ransition>
    <p:diamond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5D6770-BE25-4EC1-BF24-F6A1A37E2C42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70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ransition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EA2FDBC8-2CBE-4AFE-8F53-4080FCD65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1">
            <a:extLst>
              <a:ext uri="{FF2B5EF4-FFF2-40B4-BE49-F238E27FC236}">
                <a16:creationId xmlns:a16="http://schemas.microsoft.com/office/drawing/2014/main" id="{97C5E380-F43F-4F0E-80CC-5AD0018D3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7800" y="1849208"/>
            <a:ext cx="6553200" cy="141684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vi-VN" sz="40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Broadway" panose="04040905080B02020502" pitchFamily="82" charset="0"/>
                <a:ea typeface="Arial-Rounded"/>
                <a:cs typeface="Arial-Rounded"/>
                <a:sym typeface="+mn-ea"/>
              </a:rPr>
              <a:t>CHÀO MỪNG CÁC EM ĐẾN VỚI TIẾT TIN HỌC LỚP 3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6550C-E144-451F-8323-43E90E93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162" y="838200"/>
            <a:ext cx="9028938" cy="758952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800" dirty="0">
                <a:solidFill>
                  <a:srgbClr val="0000CC"/>
                </a:solidFill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C1C1A-6F25-4F85-A5FC-0F260906DAD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Bài 5. Tập gõ bàn phím trang 24 SGK Tin học 3 Chân trời sáng tạo | SGK Tin  học 3 - Chân trời sáng tạo">
            <a:extLst>
              <a:ext uri="{FF2B5EF4-FFF2-40B4-BE49-F238E27FC236}">
                <a16:creationId xmlns:a16="http://schemas.microsoft.com/office/drawing/2014/main" id="{A88FFE92-D466-47C0-8084-7310A3E4E8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00400"/>
            <a:ext cx="64008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2602310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609600"/>
            <a:ext cx="8355013" cy="533400"/>
          </a:xfrm>
        </p:spPr>
        <p:txBody>
          <a:bodyPr>
            <a:normAutofit fontScale="90000"/>
          </a:bodyPr>
          <a:lstStyle/>
          <a:p>
            <a:pPr marL="838200" indent="-838200" algn="l" eaLnBrk="1" hangingPunct="1"/>
            <a:r>
              <a:rPr lang="en-US" altLang="en-US" sz="3200" b="1" dirty="0">
                <a:solidFill>
                  <a:schemeClr val="tx1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.VnTime" panose="020B7200000000000000" pitchFamily="34" charset="0"/>
              </a:rPr>
              <a:t>2.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 V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CH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C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PH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3" descr="khu vuc ban ph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144" y="3041650"/>
            <a:ext cx="6335856" cy="3097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00012" y="3429794"/>
            <a:ext cx="1728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vi-VN" altLang="en-US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40202" y="4032250"/>
            <a:ext cx="2052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77510" y="4691063"/>
            <a:ext cx="205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endParaRPr lang="vi-VN" altLang="en-US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213228" y="5420303"/>
            <a:ext cx="19796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endParaRPr lang="vi-VN" altLang="en-US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8"/>
          <p:cNvSpPr>
            <a:spLocks noChangeShapeType="1"/>
          </p:cNvSpPr>
          <p:nvPr/>
        </p:nvSpPr>
        <p:spPr bwMode="auto">
          <a:xfrm flipV="1">
            <a:off x="1619250" y="3395662"/>
            <a:ext cx="1152525" cy="2174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32" name="Line 9"/>
          <p:cNvSpPr>
            <a:spLocks noChangeShapeType="1"/>
          </p:cNvSpPr>
          <p:nvPr/>
        </p:nvSpPr>
        <p:spPr bwMode="auto">
          <a:xfrm flipV="1">
            <a:off x="1790989" y="4059379"/>
            <a:ext cx="1079500" cy="14287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33" name="Line 10"/>
          <p:cNvSpPr>
            <a:spLocks noChangeShapeType="1"/>
          </p:cNvSpPr>
          <p:nvPr/>
        </p:nvSpPr>
        <p:spPr bwMode="auto">
          <a:xfrm flipV="1">
            <a:off x="1964170" y="4666276"/>
            <a:ext cx="936626" cy="183356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34" name="Line 11"/>
          <p:cNvSpPr>
            <a:spLocks noChangeShapeType="1"/>
          </p:cNvSpPr>
          <p:nvPr/>
        </p:nvSpPr>
        <p:spPr bwMode="auto">
          <a:xfrm flipV="1">
            <a:off x="1845253" y="5255420"/>
            <a:ext cx="1148847" cy="366496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2438400" y="3141663"/>
            <a:ext cx="6324600" cy="57626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vi-VN" altLang="en-US">
              <a:solidFill>
                <a:srgbClr val="FF0000"/>
              </a:solidFill>
            </a:endParaRPr>
          </a:p>
        </p:txBody>
      </p:sp>
      <p:sp>
        <p:nvSpPr>
          <p:cNvPr id="36" name="Rectangle 13"/>
          <p:cNvSpPr>
            <a:spLocks noChangeArrowheads="1"/>
          </p:cNvSpPr>
          <p:nvPr/>
        </p:nvSpPr>
        <p:spPr bwMode="auto">
          <a:xfrm>
            <a:off x="2438400" y="3754438"/>
            <a:ext cx="6324600" cy="576262"/>
          </a:xfrm>
          <a:prstGeom prst="rect">
            <a:avLst/>
          </a:prstGeom>
          <a:noFill/>
          <a:ln w="28575">
            <a:solidFill>
              <a:srgbClr val="FFFF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vi-VN" altLang="en-US">
              <a:solidFill>
                <a:srgbClr val="FFFF00"/>
              </a:solidFill>
            </a:endParaRP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2438400" y="4398963"/>
            <a:ext cx="6324600" cy="504825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vi-VN" altLang="en-US">
              <a:solidFill>
                <a:prstClr val="black"/>
              </a:solidFill>
            </a:endParaRPr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2438400" y="4979988"/>
            <a:ext cx="6324600" cy="544512"/>
          </a:xfrm>
          <a:prstGeom prst="rect">
            <a:avLst/>
          </a:prstGeom>
          <a:noFill/>
          <a:ln w="28575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vi-VN" altLang="en-US">
              <a:solidFill>
                <a:prstClr val="black"/>
              </a:solidFill>
            </a:endParaRP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2438400" y="5562600"/>
            <a:ext cx="6324600" cy="576263"/>
          </a:xfrm>
          <a:prstGeom prst="rect">
            <a:avLst/>
          </a:prstGeom>
          <a:noFill/>
          <a:ln w="28575">
            <a:solidFill>
              <a:srgbClr val="7030A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vi-VN" altLang="en-US">
              <a:solidFill>
                <a:prstClr val="black"/>
              </a:solidFill>
            </a:endParaRP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 flipV="1">
            <a:off x="2330739" y="5941724"/>
            <a:ext cx="793461" cy="287337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180975" y="5966043"/>
            <a:ext cx="2590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en-US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endParaRPr lang="vi-VN" altLang="en-US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78D8153B-6661-4198-8DEF-E61D4A911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" y="1500410"/>
            <a:ext cx="785431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132605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5" grpId="0" animBg="1"/>
      <p:bldP spid="36" grpId="0" animBg="1"/>
      <p:bldP spid="37" grpId="0" animBg="1"/>
      <p:bldP spid="38" grpId="0" animBg="1"/>
      <p:bldP spid="39" grpId="0" animBg="1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924C440-455F-438C-877C-82BD240740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893171"/>
              </p:ext>
            </p:extLst>
          </p:nvPr>
        </p:nvGraphicFramePr>
        <p:xfrm>
          <a:off x="381000" y="1752600"/>
          <a:ext cx="83677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Bitmap Image" r:id="rId3" imgW="5649114" imgH="2123810" progId="PBrush">
                  <p:embed/>
                </p:oleObj>
              </mc:Choice>
              <mc:Fallback>
                <p:oleObj name="Bitmap Image" r:id="rId3" imgW="5649114" imgH="2123810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752600"/>
                        <a:ext cx="8367713" cy="4114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9059429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6F15986-B79B-4895-A4C0-8FFA919272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600200"/>
            <a:ext cx="8229600" cy="381000"/>
          </a:xfrm>
        </p:spPr>
        <p:txBody>
          <a:bodyPr/>
          <a:lstStyle/>
          <a:p>
            <a:pPr algn="l" eaLnBrk="1" hangingPunct="1"/>
            <a:r>
              <a:rPr lang="en-US" altLang="en-US" sz="2800">
                <a:solidFill>
                  <a:srgbClr val="FF0000"/>
                </a:solidFill>
              </a:rPr>
              <a:t>* </a:t>
            </a:r>
            <a:r>
              <a:rPr lang="en-US" altLang="en-US" sz="2800" u="sng">
                <a:solidFill>
                  <a:srgbClr val="FF0000"/>
                </a:solidFill>
              </a:rPr>
              <a:t>Hàng phím trên:</a:t>
            </a:r>
          </a:p>
        </p:txBody>
      </p:sp>
      <p:graphicFrame>
        <p:nvGraphicFramePr>
          <p:cNvPr id="34860" name="Group 44">
            <a:extLst>
              <a:ext uri="{FF2B5EF4-FFF2-40B4-BE49-F238E27FC236}">
                <a16:creationId xmlns:a16="http://schemas.microsoft.com/office/drawing/2014/main" id="{659EEE35-6633-4F5A-BDA0-7B3AC736A73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2" y="2209802"/>
          <a:ext cx="8397875" cy="760413"/>
        </p:xfrm>
        <a:graphic>
          <a:graphicData uri="http://schemas.openxmlformats.org/drawingml/2006/table">
            <a:tbl>
              <a:tblPr/>
              <a:tblGrid>
                <a:gridCol w="6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295" name="Rectangle 45">
            <a:extLst>
              <a:ext uri="{FF2B5EF4-FFF2-40B4-BE49-F238E27FC236}">
                <a16:creationId xmlns:a16="http://schemas.microsoft.com/office/drawing/2014/main" id="{96A91377-EEC1-41B5-AD44-163CC06C8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800600"/>
            <a:ext cx="6870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>
                <a:solidFill>
                  <a:srgbClr val="FF0000"/>
                </a:solidFill>
              </a:rPr>
              <a:t>* </a:t>
            </a:r>
            <a:r>
              <a:rPr lang="en-US" altLang="en-US" sz="2800" u="sng">
                <a:solidFill>
                  <a:srgbClr val="FF0000"/>
                </a:solidFill>
              </a:rPr>
              <a:t>Hàng phím dưới:</a:t>
            </a:r>
          </a:p>
        </p:txBody>
      </p:sp>
      <p:graphicFrame>
        <p:nvGraphicFramePr>
          <p:cNvPr id="34890" name="Group 74">
            <a:extLst>
              <a:ext uri="{FF2B5EF4-FFF2-40B4-BE49-F238E27FC236}">
                <a16:creationId xmlns:a16="http://schemas.microsoft.com/office/drawing/2014/main" id="{5AB85219-2012-4558-8755-264BCD592930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5638802"/>
          <a:ext cx="6997700" cy="760413"/>
        </p:xfrm>
        <a:graphic>
          <a:graphicData uri="http://schemas.openxmlformats.org/drawingml/2006/table">
            <a:tbl>
              <a:tblPr/>
              <a:tblGrid>
                <a:gridCol w="6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320" name="Rectangle 75">
            <a:extLst>
              <a:ext uri="{FF2B5EF4-FFF2-40B4-BE49-F238E27FC236}">
                <a16:creationId xmlns:a16="http://schemas.microsoft.com/office/drawing/2014/main" id="{27C846D0-52E5-4175-B7F7-74087FFE9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0"/>
            <a:ext cx="6870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en-US" sz="2800">
                <a:solidFill>
                  <a:srgbClr val="FF0000"/>
                </a:solidFill>
              </a:rPr>
              <a:t>* </a:t>
            </a:r>
            <a:r>
              <a:rPr lang="en-US" altLang="en-US" sz="2800" u="sng">
                <a:solidFill>
                  <a:srgbClr val="FF0000"/>
                </a:solidFill>
              </a:rPr>
              <a:t>Hàng phím số:</a:t>
            </a:r>
          </a:p>
        </p:txBody>
      </p:sp>
      <p:graphicFrame>
        <p:nvGraphicFramePr>
          <p:cNvPr id="34892" name="Group 76">
            <a:extLst>
              <a:ext uri="{FF2B5EF4-FFF2-40B4-BE49-F238E27FC236}">
                <a16:creationId xmlns:a16="http://schemas.microsoft.com/office/drawing/2014/main" id="{2ABC32BF-C769-4DF1-A3F9-9D0A5992C167}"/>
              </a:ext>
            </a:extLst>
          </p:cNvPr>
          <p:cNvGraphicFramePr>
            <a:graphicFrameLocks noGrp="1"/>
          </p:cNvGraphicFramePr>
          <p:nvPr/>
        </p:nvGraphicFramePr>
        <p:xfrm>
          <a:off x="381002" y="685800"/>
          <a:ext cx="8397875" cy="762000"/>
        </p:xfrm>
        <a:graphic>
          <a:graphicData uri="http://schemas.openxmlformats.org/drawingml/2006/table">
            <a:tbl>
              <a:tblPr/>
              <a:tblGrid>
                <a:gridCol w="6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!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Group 44">
            <a:extLst>
              <a:ext uri="{FF2B5EF4-FFF2-40B4-BE49-F238E27FC236}">
                <a16:creationId xmlns:a16="http://schemas.microsoft.com/office/drawing/2014/main" id="{0B2EA2F7-0F2C-4D46-97B9-A3434A65BF9D}"/>
              </a:ext>
            </a:extLst>
          </p:cNvPr>
          <p:cNvGraphicFramePr>
            <a:graphicFrameLocks/>
          </p:cNvGraphicFramePr>
          <p:nvPr/>
        </p:nvGraphicFramePr>
        <p:xfrm>
          <a:off x="457202" y="2209802"/>
          <a:ext cx="8397875" cy="760413"/>
        </p:xfrm>
        <a:graphic>
          <a:graphicData uri="http://schemas.openxmlformats.org/drawingml/2006/table">
            <a:tbl>
              <a:tblPr/>
              <a:tblGrid>
                <a:gridCol w="6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{</a:t>
                      </a: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}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Group 76">
            <a:extLst>
              <a:ext uri="{FF2B5EF4-FFF2-40B4-BE49-F238E27FC236}">
                <a16:creationId xmlns:a16="http://schemas.microsoft.com/office/drawing/2014/main" id="{14E65F01-A041-43B7-A30D-4D7D0BDCFD5A}"/>
              </a:ext>
            </a:extLst>
          </p:cNvPr>
          <p:cNvGraphicFramePr>
            <a:graphicFrameLocks noGrp="1"/>
          </p:cNvGraphicFramePr>
          <p:nvPr/>
        </p:nvGraphicFramePr>
        <p:xfrm>
          <a:off x="381002" y="685800"/>
          <a:ext cx="8397875" cy="762000"/>
        </p:xfrm>
        <a:graphic>
          <a:graphicData uri="http://schemas.openxmlformats.org/drawingml/2006/table">
            <a:tbl>
              <a:tblPr/>
              <a:tblGrid>
                <a:gridCol w="6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858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!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@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^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&amp;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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=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F4004189-A2ED-484C-B4E9-EC5A822ED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3528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762000" indent="-762000">
              <a:defRPr/>
            </a:pPr>
            <a:r>
              <a:rPr lang="en-US" sz="2800" kern="0">
                <a:solidFill>
                  <a:srgbClr val="FF0000"/>
                </a:solidFill>
                <a:latin typeface="Arial"/>
              </a:rPr>
              <a:t>* </a:t>
            </a:r>
            <a:r>
              <a:rPr lang="en-US" sz="2800" u="sng" kern="0">
                <a:solidFill>
                  <a:srgbClr val="FF0000"/>
                </a:solidFill>
                <a:latin typeface="Arial"/>
              </a:rPr>
              <a:t>Hàng phím cơ sở:</a:t>
            </a:r>
            <a:r>
              <a:rPr lang="en-US" sz="2800" kern="0">
                <a:solidFill>
                  <a:srgbClr val="FF0000"/>
                </a:solidFill>
                <a:latin typeface="Arial"/>
              </a:rPr>
              <a:t> </a:t>
            </a:r>
            <a:br>
              <a:rPr lang="en-US" sz="2800" kern="0">
                <a:solidFill>
                  <a:srgbClr val="FF0000"/>
                </a:solidFill>
                <a:latin typeface="Arial"/>
              </a:rPr>
            </a:br>
            <a:br>
              <a:rPr lang="en-US" sz="1200" kern="0">
                <a:solidFill>
                  <a:srgbClr val="000000"/>
                </a:solidFill>
                <a:latin typeface="Arial"/>
              </a:rPr>
            </a:br>
            <a:endParaRPr lang="en-US" sz="2800" kern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2" name="Group 121">
            <a:extLst>
              <a:ext uri="{FF2B5EF4-FFF2-40B4-BE49-F238E27FC236}">
                <a16:creationId xmlns:a16="http://schemas.microsoft.com/office/drawing/2014/main" id="{E6977F8C-2242-466D-AF6B-E00A8ED5BB58}"/>
              </a:ext>
            </a:extLst>
          </p:cNvPr>
          <p:cNvGraphicFramePr>
            <a:graphicFrameLocks/>
          </p:cNvGraphicFramePr>
          <p:nvPr/>
        </p:nvGraphicFramePr>
        <p:xfrm>
          <a:off x="533400" y="3733800"/>
          <a:ext cx="8229600" cy="762000"/>
        </p:xfrm>
        <a:graphic>
          <a:graphicData uri="http://schemas.openxmlformats.org/drawingml/2006/table">
            <a:tbl>
              <a:tblPr/>
              <a:tblGrid>
                <a:gridCol w="74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7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77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77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08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Group 121">
            <a:extLst>
              <a:ext uri="{FF2B5EF4-FFF2-40B4-BE49-F238E27FC236}">
                <a16:creationId xmlns:a16="http://schemas.microsoft.com/office/drawing/2014/main" id="{864AD7C5-5B95-4919-9DCE-AAB9BD1931CC}"/>
              </a:ext>
            </a:extLst>
          </p:cNvPr>
          <p:cNvGraphicFramePr>
            <a:graphicFrameLocks/>
          </p:cNvGraphicFramePr>
          <p:nvPr/>
        </p:nvGraphicFramePr>
        <p:xfrm>
          <a:off x="533400" y="3736975"/>
          <a:ext cx="8229600" cy="762000"/>
        </p:xfrm>
        <a:graphic>
          <a:graphicData uri="http://schemas.openxmlformats.org/drawingml/2006/table">
            <a:tbl>
              <a:tblPr/>
              <a:tblGrid>
                <a:gridCol w="74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7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77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77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08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;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“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Group 74">
            <a:extLst>
              <a:ext uri="{FF2B5EF4-FFF2-40B4-BE49-F238E27FC236}">
                <a16:creationId xmlns:a16="http://schemas.microsoft.com/office/drawing/2014/main" id="{A43BBF1F-41B4-4A93-90E7-CBEEC894757C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5638800"/>
          <a:ext cx="6997700" cy="762000"/>
        </p:xfrm>
        <a:graphic>
          <a:graphicData uri="http://schemas.openxmlformats.org/drawingml/2006/table">
            <a:tbl>
              <a:tblPr/>
              <a:tblGrid>
                <a:gridCol w="6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Z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95" grpId="0"/>
      <p:bldP spid="1132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3EA6-EA46-49BD-BAB0-E78329107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MỞ RỘNG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8D4C0-13D5-4290-8A73-49514E07B3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3954" y="1600200"/>
            <a:ext cx="8503920" cy="4572000"/>
          </a:xfrm>
        </p:spPr>
        <p:txBody>
          <a:bodyPr>
            <a:normAutofit/>
          </a:bodyPr>
          <a:lstStyle/>
          <a:p>
            <a:pPr marL="457200" algn="just"/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Wordpad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6636803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C1EAA-0D27-4F51-BB3A-DB67EDB35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THỰC HÀNH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89CB8BC-0EA8-46D2-8DFD-1F854A52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18782"/>
            <a:ext cx="939019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49" name="Picture 3">
            <a:extLst>
              <a:ext uri="{FF2B5EF4-FFF2-40B4-BE49-F238E27FC236}">
                <a16:creationId xmlns:a16="http://schemas.microsoft.com/office/drawing/2014/main" id="{6C6F6474-4EB7-4B15-9CBE-DC026A028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32" y="2568390"/>
            <a:ext cx="7228736" cy="92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8870C7EC-D340-40C0-B8E4-B4CF4F1A0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723382"/>
            <a:ext cx="849303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"TIN HOC",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3333FF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53EE7-1272-4673-A509-5B834EA194A1}"/>
              </a:ext>
            </a:extLst>
          </p:cNvPr>
          <p:cNvSpPr txBox="1"/>
          <p:nvPr/>
        </p:nvSpPr>
        <p:spPr>
          <a:xfrm>
            <a:off x="228600" y="5018782"/>
            <a:ext cx="88422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"TIN HOC",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sở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40405844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2400" y="1714500"/>
            <a:ext cx="35433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A/ Hàng phím…………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295900" y="1714500"/>
            <a:ext cx="35433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Hàng phím…….……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6134100"/>
            <a:ext cx="35433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C/ Hàng phím…………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81000" y="4343400"/>
            <a:ext cx="381000" cy="1801813"/>
            <a:chOff x="152400" y="4572000"/>
            <a:chExt cx="304800" cy="1572858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152400" y="4572000"/>
              <a:ext cx="304800" cy="138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5400000">
              <a:off x="-590385" y="5362702"/>
              <a:ext cx="1561772" cy="25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19"/>
          <p:cNvGrpSpPr>
            <a:grpSpLocks/>
          </p:cNvGrpSpPr>
          <p:nvPr/>
        </p:nvGrpSpPr>
        <p:grpSpPr bwMode="auto">
          <a:xfrm flipV="1">
            <a:off x="419100" y="2324100"/>
            <a:ext cx="342900" cy="952500"/>
            <a:chOff x="152400" y="4572000"/>
            <a:chExt cx="304800" cy="1572858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152400" y="4572000"/>
              <a:ext cx="304800" cy="26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>
              <a:off x="-590686" y="5362262"/>
              <a:ext cx="1562372" cy="282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39" name="Picture 14" descr="keyboard-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42" r="33636"/>
          <a:stretch>
            <a:fillRect/>
          </a:stretch>
        </p:blipFill>
        <p:spPr bwMode="auto">
          <a:xfrm>
            <a:off x="757238" y="2857500"/>
            <a:ext cx="7700962" cy="30861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23"/>
          <p:cNvGrpSpPr>
            <a:grpSpLocks/>
          </p:cNvGrpSpPr>
          <p:nvPr/>
        </p:nvGrpSpPr>
        <p:grpSpPr bwMode="auto">
          <a:xfrm flipH="1" flipV="1">
            <a:off x="8382000" y="2247900"/>
            <a:ext cx="381000" cy="2705100"/>
            <a:chOff x="152400" y="4572000"/>
            <a:chExt cx="304800" cy="1572858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152400" y="4572000"/>
              <a:ext cx="304800" cy="92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-590392" y="5362698"/>
              <a:ext cx="1561782" cy="25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209800" y="1747838"/>
            <a:ext cx="723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262813" y="1757363"/>
            <a:ext cx="1981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dưới 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324100" y="6170613"/>
            <a:ext cx="1981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 sở</a:t>
            </a:r>
          </a:p>
        </p:txBody>
      </p:sp>
      <p:sp>
        <p:nvSpPr>
          <p:cNvPr id="18446" name="Text Box 17"/>
          <p:cNvSpPr txBox="1">
            <a:spLocks noChangeArrowheads="1"/>
          </p:cNvSpPr>
          <p:nvPr/>
        </p:nvSpPr>
        <p:spPr bwMode="auto">
          <a:xfrm>
            <a:off x="463551" y="457200"/>
            <a:ext cx="83137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953000" y="6134100"/>
            <a:ext cx="37719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D/ Hàng phím…………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086600" y="6170613"/>
            <a:ext cx="1981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dưới cùng</a:t>
            </a:r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 flipH="1">
            <a:off x="8382000" y="5524500"/>
            <a:ext cx="381000" cy="838200"/>
            <a:chOff x="152400" y="4572000"/>
            <a:chExt cx="304800" cy="1572858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152400" y="4572000"/>
              <a:ext cx="3048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rot="5400000">
              <a:off x="-589972" y="5363116"/>
              <a:ext cx="1560942" cy="25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15589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7" grpId="0"/>
      <p:bldP spid="29" grpId="0"/>
      <p:bldP spid="30" grpId="0"/>
      <p:bldP spid="18446" grpId="0"/>
      <p:bldP spid="23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17"/>
          <p:cNvSpPr txBox="1">
            <a:spLocks noChangeArrowheads="1"/>
          </p:cNvSpPr>
          <p:nvPr/>
        </p:nvSpPr>
        <p:spPr bwMode="auto">
          <a:xfrm>
            <a:off x="411163" y="1408113"/>
            <a:ext cx="8313737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(…):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….....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…………...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….....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..…...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….....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557338" y="2324100"/>
            <a:ext cx="814387" cy="652463"/>
            <a:chOff x="1557338" y="2324100"/>
            <a:chExt cx="814387" cy="652463"/>
          </a:xfrm>
        </p:grpSpPr>
        <p:sp>
          <p:nvSpPr>
            <p:cNvPr id="7" name="Rounded Rectangle 6"/>
            <p:cNvSpPr/>
            <p:nvPr/>
          </p:nvSpPr>
          <p:spPr>
            <a:xfrm>
              <a:off x="1557338" y="2324100"/>
              <a:ext cx="685800" cy="6096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311" name="TextBox 7"/>
            <p:cNvSpPr txBox="1">
              <a:spLocks noChangeArrowheads="1"/>
            </p:cNvSpPr>
            <p:nvPr/>
          </p:nvSpPr>
          <p:spPr bwMode="auto">
            <a:xfrm>
              <a:off x="1647825" y="2514600"/>
              <a:ext cx="7239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547813" y="2933700"/>
            <a:ext cx="814387" cy="714375"/>
            <a:chOff x="1548032" y="2933700"/>
            <a:chExt cx="814168" cy="714297"/>
          </a:xfrm>
        </p:grpSpPr>
        <p:sp>
          <p:nvSpPr>
            <p:cNvPr id="12" name="Rounded Rectangle 11"/>
            <p:cNvSpPr/>
            <p:nvPr/>
          </p:nvSpPr>
          <p:spPr>
            <a:xfrm>
              <a:off x="1548032" y="2995606"/>
              <a:ext cx="685616" cy="60953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308" name="TextBox 12"/>
            <p:cNvSpPr txBox="1">
              <a:spLocks noChangeArrowheads="1"/>
            </p:cNvSpPr>
            <p:nvPr/>
          </p:nvSpPr>
          <p:spPr bwMode="auto">
            <a:xfrm>
              <a:off x="1638300" y="3186332"/>
              <a:ext cx="7239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4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12309" name="TextBox 13"/>
            <p:cNvSpPr txBox="1">
              <a:spLocks noChangeArrowheads="1"/>
            </p:cNvSpPr>
            <p:nvPr/>
          </p:nvSpPr>
          <p:spPr bwMode="auto">
            <a:xfrm>
              <a:off x="1624232" y="2933700"/>
              <a:ext cx="7239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*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62100" y="3590925"/>
            <a:ext cx="814388" cy="838200"/>
            <a:chOff x="1548032" y="2933700"/>
            <a:chExt cx="814168" cy="837407"/>
          </a:xfrm>
        </p:grpSpPr>
        <p:sp>
          <p:nvSpPr>
            <p:cNvPr id="17" name="Rounded Rectangle 16"/>
            <p:cNvSpPr/>
            <p:nvPr/>
          </p:nvSpPr>
          <p:spPr>
            <a:xfrm>
              <a:off x="1548032" y="2995554"/>
              <a:ext cx="685615" cy="61060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305" name="TextBox 17"/>
            <p:cNvSpPr txBox="1">
              <a:spLocks noChangeArrowheads="1"/>
            </p:cNvSpPr>
            <p:nvPr/>
          </p:nvSpPr>
          <p:spPr bwMode="auto">
            <a:xfrm>
              <a:off x="1638300" y="3186332"/>
              <a:ext cx="7239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</a:p>
          </p:txBody>
        </p:sp>
        <p:sp>
          <p:nvSpPr>
            <p:cNvPr id="12306" name="TextBox 18"/>
            <p:cNvSpPr txBox="1">
              <a:spLocks noChangeArrowheads="1"/>
            </p:cNvSpPr>
            <p:nvPr/>
          </p:nvSpPr>
          <p:spPr bwMode="auto">
            <a:xfrm>
              <a:off x="1624232" y="2933700"/>
              <a:ext cx="7239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b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3314700" y="2476500"/>
            <a:ext cx="53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934200" y="2481263"/>
            <a:ext cx="723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>
            <a:off x="3314700" y="3095625"/>
            <a:ext cx="53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096000" y="3157538"/>
            <a:ext cx="723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734300" y="3162300"/>
            <a:ext cx="723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3314700" y="3705225"/>
            <a:ext cx="53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362700" y="3721100"/>
            <a:ext cx="723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86700" y="3695700"/>
            <a:ext cx="723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978099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  <p:bldP spid="22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9"/>
          <p:cNvSpPr txBox="1">
            <a:spLocks noChangeArrowheads="1"/>
          </p:cNvSpPr>
          <p:nvPr/>
        </p:nvSpPr>
        <p:spPr bwMode="auto">
          <a:xfrm>
            <a:off x="1768475" y="3889375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số</a:t>
            </a:r>
          </a:p>
        </p:txBody>
      </p:sp>
      <p:sp>
        <p:nvSpPr>
          <p:cNvPr id="14339" name="Text Box 10"/>
          <p:cNvSpPr txBox="1">
            <a:spLocks noChangeArrowheads="1"/>
          </p:cNvSpPr>
          <p:nvPr/>
        </p:nvSpPr>
        <p:spPr bwMode="auto">
          <a:xfrm>
            <a:off x="5454650" y="3889375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trên</a:t>
            </a: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1844675" y="4773613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cơ sở</a:t>
            </a:r>
          </a:p>
        </p:txBody>
      </p:sp>
      <p:sp>
        <p:nvSpPr>
          <p:cNvPr id="14341" name="Text Box 12"/>
          <p:cNvSpPr txBox="1">
            <a:spLocks noChangeArrowheads="1"/>
          </p:cNvSpPr>
          <p:nvPr/>
        </p:nvSpPr>
        <p:spPr bwMode="auto">
          <a:xfrm>
            <a:off x="5570538" y="4773613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dưới</a:t>
            </a:r>
          </a:p>
        </p:txBody>
      </p:sp>
      <p:pic>
        <p:nvPicPr>
          <p:cNvPr id="14342" name="Picture 2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2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25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26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2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2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3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0" name="Text Box 33"/>
          <p:cNvSpPr txBox="1">
            <a:spLocks noChangeArrowheads="1"/>
          </p:cNvSpPr>
          <p:nvPr/>
        </p:nvSpPr>
        <p:spPr bwMode="auto">
          <a:xfrm>
            <a:off x="1844674" y="1219200"/>
            <a:ext cx="5165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</a:rPr>
              <a:t>CỦNG CỐ BÀI HỌC</a:t>
            </a:r>
          </a:p>
        </p:txBody>
      </p:sp>
      <p:pic>
        <p:nvPicPr>
          <p:cNvPr id="1435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4" t="52155" r="42465" b="32092"/>
          <a:stretch>
            <a:fillRect/>
          </a:stretch>
        </p:blipFill>
        <p:spPr bwMode="auto">
          <a:xfrm>
            <a:off x="1922463" y="2506663"/>
            <a:ext cx="55689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2" name="Rectangle 44"/>
          <p:cNvSpPr>
            <a:spLocks noChangeArrowheads="1"/>
          </p:cNvSpPr>
          <p:nvPr/>
        </p:nvSpPr>
        <p:spPr bwMode="auto">
          <a:xfrm>
            <a:off x="1116013" y="404336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A</a:t>
            </a:r>
          </a:p>
        </p:txBody>
      </p:sp>
      <p:sp>
        <p:nvSpPr>
          <p:cNvPr id="39984" name="Rectangle 48"/>
          <p:cNvSpPr>
            <a:spLocks noChangeArrowheads="1"/>
          </p:cNvSpPr>
          <p:nvPr/>
        </p:nvSpPr>
        <p:spPr bwMode="auto">
          <a:xfrm>
            <a:off x="1154113" y="488791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C</a:t>
            </a:r>
          </a:p>
        </p:txBody>
      </p:sp>
      <p:sp>
        <p:nvSpPr>
          <p:cNvPr id="14354" name="Rectangle 49"/>
          <p:cNvSpPr>
            <a:spLocks noChangeArrowheads="1"/>
          </p:cNvSpPr>
          <p:nvPr/>
        </p:nvSpPr>
        <p:spPr bwMode="auto">
          <a:xfrm>
            <a:off x="4879975" y="396716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B</a:t>
            </a:r>
          </a:p>
        </p:txBody>
      </p:sp>
      <p:sp>
        <p:nvSpPr>
          <p:cNvPr id="14355" name="Rectangle 50"/>
          <p:cNvSpPr>
            <a:spLocks noChangeArrowheads="1"/>
          </p:cNvSpPr>
          <p:nvPr/>
        </p:nvSpPr>
        <p:spPr bwMode="auto">
          <a:xfrm>
            <a:off x="4956175" y="484981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D</a:t>
            </a:r>
          </a:p>
        </p:txBody>
      </p:sp>
      <p:sp>
        <p:nvSpPr>
          <p:cNvPr id="14356" name="Text Box 63"/>
          <p:cNvSpPr txBox="1">
            <a:spLocks noChangeArrowheads="1"/>
          </p:cNvSpPr>
          <p:nvPr/>
        </p:nvSpPr>
        <p:spPr bwMode="auto">
          <a:xfrm>
            <a:off x="693738" y="2506663"/>
            <a:ext cx="576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99"/>
                </a:solidFill>
              </a:rPr>
              <a:t>1)</a:t>
            </a:r>
          </a:p>
        </p:txBody>
      </p:sp>
    </p:spTree>
    <p:extLst>
      <p:ext uri="{BB962C8B-B14F-4D97-AF65-F5344CB8AC3E}">
        <p14:creationId xmlns:p14="http://schemas.microsoft.com/office/powerpoint/2010/main" val="1524374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99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99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8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768475" y="3236913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prstClr val="black"/>
                </a:solidFill>
              </a:rPr>
              <a:t>Hàng phím số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454650" y="3236913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prstClr val="black"/>
                </a:solidFill>
              </a:rPr>
              <a:t>Hàng phím trên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844675" y="4121150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prstClr val="black"/>
                </a:solidFill>
              </a:rPr>
              <a:t>Hàng phím cơ sở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570538" y="4121150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>
                <a:solidFill>
                  <a:prstClr val="black"/>
                </a:solidFill>
              </a:rPr>
              <a:t>Hàng phím dưới</a:t>
            </a:r>
          </a:p>
        </p:txBody>
      </p:sp>
      <p:pic>
        <p:nvPicPr>
          <p:cNvPr id="15366" name="Picture 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1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2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1116013" y="339090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>
                <a:solidFill>
                  <a:prstClr val="black"/>
                </a:solidFill>
                <a:latin typeface="Arial" charset="0"/>
              </a:rPr>
              <a:t>A</a:t>
            </a:r>
          </a:p>
        </p:txBody>
      </p:sp>
      <p:sp>
        <p:nvSpPr>
          <p:cNvPr id="15375" name="Rectangle 19"/>
          <p:cNvSpPr>
            <a:spLocks noChangeArrowheads="1"/>
          </p:cNvSpPr>
          <p:nvPr/>
        </p:nvSpPr>
        <p:spPr bwMode="auto">
          <a:xfrm>
            <a:off x="1154113" y="423545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>
                <a:solidFill>
                  <a:prstClr val="black"/>
                </a:solidFill>
                <a:latin typeface="Arial" charset="0"/>
              </a:rPr>
              <a:t>C</a:t>
            </a:r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4879975" y="331470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>
                <a:solidFill>
                  <a:prstClr val="black"/>
                </a:solidFill>
                <a:latin typeface="Arial" charset="0"/>
              </a:rPr>
              <a:t>B</a:t>
            </a:r>
          </a:p>
        </p:txBody>
      </p:sp>
      <p:sp>
        <p:nvSpPr>
          <p:cNvPr id="15377" name="Rectangle 21"/>
          <p:cNvSpPr>
            <a:spLocks noChangeArrowheads="1"/>
          </p:cNvSpPr>
          <p:nvPr/>
        </p:nvSpPr>
        <p:spPr bwMode="auto">
          <a:xfrm>
            <a:off x="4956175" y="419735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>
                <a:solidFill>
                  <a:prstClr val="black"/>
                </a:solidFill>
                <a:latin typeface="Arial" charset="0"/>
              </a:rPr>
              <a:t>D</a:t>
            </a:r>
          </a:p>
        </p:txBody>
      </p:sp>
      <p:pic>
        <p:nvPicPr>
          <p:cNvPr id="153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t="38293" r="39738" b="45276"/>
          <a:stretch>
            <a:fillRect/>
          </a:stretch>
        </p:blipFill>
        <p:spPr bwMode="auto">
          <a:xfrm>
            <a:off x="1460500" y="1970088"/>
            <a:ext cx="5943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9" name="Text Box 25"/>
          <p:cNvSpPr txBox="1">
            <a:spLocks noChangeArrowheads="1"/>
          </p:cNvSpPr>
          <p:nvPr/>
        </p:nvSpPr>
        <p:spPr bwMode="auto">
          <a:xfrm>
            <a:off x="693738" y="185420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99"/>
                </a:solidFill>
              </a:rPr>
              <a:t>2)</a:t>
            </a:r>
          </a:p>
        </p:txBody>
      </p:sp>
    </p:spTree>
    <p:extLst>
      <p:ext uri="{BB962C8B-B14F-4D97-AF65-F5344CB8AC3E}">
        <p14:creationId xmlns:p14="http://schemas.microsoft.com/office/powerpoint/2010/main" val="1984307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20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12">
            <a:extLst>
              <a:ext uri="{FF2B5EF4-FFF2-40B4-BE49-F238E27FC236}">
                <a16:creationId xmlns:a16="http://schemas.microsoft.com/office/drawing/2014/main" id="{BF24D0DA-D1AA-468A-89E6-786F30FC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60A5A2E7-0A56-4711-81FA-43A74E17A40F}" type="slidenum">
              <a:rPr lang="en-US" altLang="en-US" sz="120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None/>
                <a:defRPr/>
              </a:pPr>
              <a:t>2</a:t>
            </a:fld>
            <a:endParaRPr lang="en-US" altLang="en-US" sz="12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58373" name="Picture 12" descr="images">
            <a:extLst>
              <a:ext uri="{FF2B5EF4-FFF2-40B4-BE49-F238E27FC236}">
                <a16:creationId xmlns:a16="http://schemas.microsoft.com/office/drawing/2014/main" id="{1D126449-1C18-4E53-84B8-B8412A88A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4635887"/>
            <a:ext cx="1981201" cy="156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TextBox 6">
            <a:extLst>
              <a:ext uri="{FF2B5EF4-FFF2-40B4-BE49-F238E27FC236}">
                <a16:creationId xmlns:a16="http://schemas.microsoft.com/office/drawing/2014/main" id="{76ED90DF-2F78-41ED-A443-78611E8F2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57400"/>
            <a:ext cx="83058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None/>
              <a:defRPr/>
            </a:pPr>
            <a:endParaRPr lang="en-US" altLang="en-US" sz="3600" b="1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 eaLnBrk="0" hangingPunct="0">
              <a:spcBef>
                <a:spcPct val="0"/>
              </a:spcBef>
              <a:buNone/>
              <a:defRPr/>
            </a:pPr>
            <a:r>
              <a:rPr lang="en-US" altLang="en-US" sz="36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TIN HỌC</a:t>
            </a:r>
          </a:p>
          <a:p>
            <a:pPr algn="ctr" eaLnBrk="0" hangingPunct="0">
              <a:spcBef>
                <a:spcPct val="0"/>
              </a:spcBef>
              <a:buNone/>
              <a:defRPr/>
            </a:pPr>
            <a:r>
              <a:rPr lang="en-US" altLang="en-US" sz="36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BÀI 1: EM LÀM QUEN VỚI BÀN PHÍM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768475" y="3198813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số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472113" y="3198813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trên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730375" y="4083050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cơ sở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454650" y="4005263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dưới</a:t>
            </a:r>
          </a:p>
        </p:txBody>
      </p:sp>
      <p:pic>
        <p:nvPicPr>
          <p:cNvPr id="16390" name="Picture 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1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2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8" name="Rectangle 16"/>
          <p:cNvSpPr>
            <a:spLocks noChangeArrowheads="1"/>
          </p:cNvSpPr>
          <p:nvPr/>
        </p:nvSpPr>
        <p:spPr bwMode="auto">
          <a:xfrm>
            <a:off x="1116013" y="335280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A</a:t>
            </a:r>
          </a:p>
        </p:txBody>
      </p:sp>
      <p:sp>
        <p:nvSpPr>
          <p:cNvPr id="16399" name="Rectangle 17"/>
          <p:cNvSpPr>
            <a:spLocks noChangeArrowheads="1"/>
          </p:cNvSpPr>
          <p:nvPr/>
        </p:nvSpPr>
        <p:spPr bwMode="auto">
          <a:xfrm>
            <a:off x="1116013" y="419735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C</a:t>
            </a:r>
          </a:p>
        </p:txBody>
      </p:sp>
      <p:sp>
        <p:nvSpPr>
          <p:cNvPr id="16400" name="Rectangle 18"/>
          <p:cNvSpPr>
            <a:spLocks noChangeArrowheads="1"/>
          </p:cNvSpPr>
          <p:nvPr/>
        </p:nvSpPr>
        <p:spPr bwMode="auto">
          <a:xfrm>
            <a:off x="4879975" y="327660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B</a:t>
            </a:r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4840288" y="415925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D</a:t>
            </a:r>
          </a:p>
        </p:txBody>
      </p:sp>
      <p:pic>
        <p:nvPicPr>
          <p:cNvPr id="164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9" t="66409" r="44510" b="18985"/>
          <a:stretch>
            <a:fillRect/>
          </a:stretch>
        </p:blipFill>
        <p:spPr bwMode="auto">
          <a:xfrm>
            <a:off x="1844675" y="1893888"/>
            <a:ext cx="5356225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3" name="Text Box 24"/>
          <p:cNvSpPr txBox="1">
            <a:spLocks noChangeArrowheads="1"/>
          </p:cNvSpPr>
          <p:nvPr/>
        </p:nvSpPr>
        <p:spPr bwMode="auto">
          <a:xfrm>
            <a:off x="693738" y="181610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99"/>
                </a:solidFill>
              </a:rPr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2984674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768475" y="3122613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số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454650" y="3122613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trên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844675" y="4006850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cơ sở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570538" y="4006850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dưới</a:t>
            </a:r>
          </a:p>
        </p:txBody>
      </p:sp>
      <p:pic>
        <p:nvPicPr>
          <p:cNvPr id="17414" name="Picture 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1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2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1116013" y="327660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A</a:t>
            </a:r>
          </a:p>
        </p:txBody>
      </p:sp>
      <p:sp>
        <p:nvSpPr>
          <p:cNvPr id="17423" name="Rectangle 17"/>
          <p:cNvSpPr>
            <a:spLocks noChangeArrowheads="1"/>
          </p:cNvSpPr>
          <p:nvPr/>
        </p:nvSpPr>
        <p:spPr bwMode="auto">
          <a:xfrm>
            <a:off x="1154113" y="412115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C</a:t>
            </a:r>
          </a:p>
        </p:txBody>
      </p:sp>
      <p:sp>
        <p:nvSpPr>
          <p:cNvPr id="17424" name="Rectangle 18"/>
          <p:cNvSpPr>
            <a:spLocks noChangeArrowheads="1"/>
          </p:cNvSpPr>
          <p:nvPr/>
        </p:nvSpPr>
        <p:spPr bwMode="auto">
          <a:xfrm>
            <a:off x="4879975" y="320040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B</a:t>
            </a:r>
          </a:p>
        </p:txBody>
      </p:sp>
      <p:sp>
        <p:nvSpPr>
          <p:cNvPr id="17425" name="Rectangle 19"/>
          <p:cNvSpPr>
            <a:spLocks noChangeArrowheads="1"/>
          </p:cNvSpPr>
          <p:nvPr/>
        </p:nvSpPr>
        <p:spPr bwMode="auto">
          <a:xfrm>
            <a:off x="4956175" y="4083050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D</a:t>
            </a:r>
          </a:p>
        </p:txBody>
      </p:sp>
      <p:pic>
        <p:nvPicPr>
          <p:cNvPr id="174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" t="25148" r="42465" b="61942"/>
          <a:stretch>
            <a:fillRect/>
          </a:stretch>
        </p:blipFill>
        <p:spPr bwMode="auto">
          <a:xfrm>
            <a:off x="1844675" y="1739900"/>
            <a:ext cx="5791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9" name="Text Box 24"/>
          <p:cNvSpPr txBox="1">
            <a:spLocks noChangeArrowheads="1"/>
          </p:cNvSpPr>
          <p:nvPr/>
        </p:nvSpPr>
        <p:spPr bwMode="auto">
          <a:xfrm>
            <a:off x="693738" y="173990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99"/>
                </a:solidFill>
              </a:rPr>
              <a:t>4)</a:t>
            </a:r>
          </a:p>
        </p:txBody>
      </p:sp>
    </p:spTree>
    <p:extLst>
      <p:ext uri="{BB962C8B-B14F-4D97-AF65-F5344CB8AC3E}">
        <p14:creationId xmlns:p14="http://schemas.microsoft.com/office/powerpoint/2010/main" val="30661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768475" y="3044825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Phím ngắn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454650" y="3044825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Phím cách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844675" y="3929063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Phím to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570538" y="3929063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Phím cụt</a:t>
            </a:r>
          </a:p>
        </p:txBody>
      </p:sp>
      <p:pic>
        <p:nvPicPr>
          <p:cNvPr id="18438" name="Picture 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1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2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Picture 1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6" name="Rectangle 16"/>
          <p:cNvSpPr>
            <a:spLocks noChangeArrowheads="1"/>
          </p:cNvSpPr>
          <p:nvPr/>
        </p:nvSpPr>
        <p:spPr bwMode="auto">
          <a:xfrm>
            <a:off x="1116013" y="319881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A</a:t>
            </a:r>
          </a:p>
        </p:txBody>
      </p:sp>
      <p:sp>
        <p:nvSpPr>
          <p:cNvPr id="18447" name="Rectangle 17"/>
          <p:cNvSpPr>
            <a:spLocks noChangeArrowheads="1"/>
          </p:cNvSpPr>
          <p:nvPr/>
        </p:nvSpPr>
        <p:spPr bwMode="auto">
          <a:xfrm>
            <a:off x="1154113" y="404336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C</a:t>
            </a:r>
          </a:p>
        </p:txBody>
      </p:sp>
      <p:sp>
        <p:nvSpPr>
          <p:cNvPr id="45074" name="Rectangle 18"/>
          <p:cNvSpPr>
            <a:spLocks noChangeArrowheads="1"/>
          </p:cNvSpPr>
          <p:nvPr/>
        </p:nvSpPr>
        <p:spPr bwMode="auto">
          <a:xfrm>
            <a:off x="4879975" y="312261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B</a:t>
            </a:r>
          </a:p>
        </p:txBody>
      </p:sp>
      <p:sp>
        <p:nvSpPr>
          <p:cNvPr id="18449" name="Rectangle 19"/>
          <p:cNvSpPr>
            <a:spLocks noChangeArrowheads="1"/>
          </p:cNvSpPr>
          <p:nvPr/>
        </p:nvSpPr>
        <p:spPr bwMode="auto">
          <a:xfrm>
            <a:off x="4956175" y="400526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D</a:t>
            </a:r>
          </a:p>
        </p:txBody>
      </p:sp>
      <p:pic>
        <p:nvPicPr>
          <p:cNvPr id="184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t="80618" r="39738" b="2554"/>
          <a:stretch>
            <a:fillRect/>
          </a:stretch>
        </p:blipFill>
        <p:spPr bwMode="auto">
          <a:xfrm>
            <a:off x="1447800" y="1931988"/>
            <a:ext cx="6629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1" name="Rectangle 22"/>
          <p:cNvSpPr>
            <a:spLocks noChangeArrowheads="1"/>
          </p:cNvSpPr>
          <p:nvPr/>
        </p:nvSpPr>
        <p:spPr bwMode="auto">
          <a:xfrm>
            <a:off x="3409950" y="1931988"/>
            <a:ext cx="2895600" cy="685800"/>
          </a:xfrm>
          <a:prstGeom prst="rect">
            <a:avLst/>
          </a:prstGeom>
          <a:noFill/>
          <a:ln w="2857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8452" name="Text Box 25"/>
          <p:cNvSpPr txBox="1">
            <a:spLocks noChangeArrowheads="1"/>
          </p:cNvSpPr>
          <p:nvPr/>
        </p:nvSpPr>
        <p:spPr bwMode="auto">
          <a:xfrm>
            <a:off x="693738" y="1662113"/>
            <a:ext cx="576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99"/>
                </a:solidFill>
              </a:rPr>
              <a:t>5)</a:t>
            </a:r>
          </a:p>
        </p:txBody>
      </p:sp>
    </p:spTree>
    <p:extLst>
      <p:ext uri="{BB962C8B-B14F-4D97-AF65-F5344CB8AC3E}">
        <p14:creationId xmlns:p14="http://schemas.microsoft.com/office/powerpoint/2010/main" val="42115920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768475" y="3006725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F và K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454650" y="3006725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G và J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844675" y="3890963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F và J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454650" y="3813175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A và H</a:t>
            </a:r>
          </a:p>
        </p:txBody>
      </p:sp>
      <p:pic>
        <p:nvPicPr>
          <p:cNvPr id="19462" name="Picture 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1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2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1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Picture 1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Rectangle 16"/>
          <p:cNvSpPr>
            <a:spLocks noChangeArrowheads="1"/>
          </p:cNvSpPr>
          <p:nvPr/>
        </p:nvSpPr>
        <p:spPr bwMode="auto">
          <a:xfrm>
            <a:off x="1116013" y="316071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A</a:t>
            </a:r>
          </a:p>
        </p:txBody>
      </p:sp>
      <p:sp>
        <p:nvSpPr>
          <p:cNvPr id="46097" name="Rectangle 17"/>
          <p:cNvSpPr>
            <a:spLocks noChangeArrowheads="1"/>
          </p:cNvSpPr>
          <p:nvPr/>
        </p:nvSpPr>
        <p:spPr bwMode="auto">
          <a:xfrm>
            <a:off x="1154113" y="400526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C</a:t>
            </a:r>
          </a:p>
        </p:txBody>
      </p:sp>
      <p:sp>
        <p:nvSpPr>
          <p:cNvPr id="19472" name="Rectangle 18"/>
          <p:cNvSpPr>
            <a:spLocks noChangeArrowheads="1"/>
          </p:cNvSpPr>
          <p:nvPr/>
        </p:nvSpPr>
        <p:spPr bwMode="auto">
          <a:xfrm>
            <a:off x="4879975" y="308451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B</a:t>
            </a:r>
          </a:p>
        </p:txBody>
      </p:sp>
      <p:sp>
        <p:nvSpPr>
          <p:cNvPr id="19473" name="Rectangle 19"/>
          <p:cNvSpPr>
            <a:spLocks noChangeArrowheads="1"/>
          </p:cNvSpPr>
          <p:nvPr/>
        </p:nvSpPr>
        <p:spPr bwMode="auto">
          <a:xfrm>
            <a:off x="4840288" y="3967163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D</a:t>
            </a:r>
          </a:p>
        </p:txBody>
      </p:sp>
      <p:sp>
        <p:nvSpPr>
          <p:cNvPr id="19474" name="Text Box 22"/>
          <p:cNvSpPr txBox="1">
            <a:spLocks noChangeArrowheads="1"/>
          </p:cNvSpPr>
          <p:nvPr/>
        </p:nvSpPr>
        <p:spPr bwMode="auto">
          <a:xfrm>
            <a:off x="1538288" y="1585913"/>
            <a:ext cx="5453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/>
              <a:t>Hai phím có gai là:</a:t>
            </a:r>
          </a:p>
        </p:txBody>
      </p:sp>
      <p:sp>
        <p:nvSpPr>
          <p:cNvPr id="19475" name="Text Box 25"/>
          <p:cNvSpPr txBox="1">
            <a:spLocks noChangeArrowheads="1"/>
          </p:cNvSpPr>
          <p:nvPr/>
        </p:nvSpPr>
        <p:spPr bwMode="auto">
          <a:xfrm>
            <a:off x="693738" y="1624013"/>
            <a:ext cx="576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99"/>
                </a:solidFill>
              </a:rPr>
              <a:t>6)</a:t>
            </a:r>
          </a:p>
        </p:txBody>
      </p:sp>
    </p:spTree>
    <p:extLst>
      <p:ext uri="{BB962C8B-B14F-4D97-AF65-F5344CB8AC3E}">
        <p14:creationId xmlns:p14="http://schemas.microsoft.com/office/powerpoint/2010/main" val="2587558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76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8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08250" y="2508250"/>
            <a:ext cx="510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2074069" y="2269332"/>
            <a:ext cx="43767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0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5791200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1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0607" y="3834606"/>
            <a:ext cx="5943600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2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745288"/>
            <a:ext cx="67818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3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656388"/>
            <a:ext cx="5029200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4" descr="blulin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881812" y="4460876"/>
            <a:ext cx="4284663" cy="8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16"/>
          <p:cNvSpPr>
            <a:spLocks noChangeArrowheads="1"/>
          </p:cNvSpPr>
          <p:nvPr/>
        </p:nvSpPr>
        <p:spPr bwMode="auto">
          <a:xfrm>
            <a:off x="1116013" y="3197225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A</a:t>
            </a:r>
          </a:p>
        </p:txBody>
      </p:sp>
      <p:sp>
        <p:nvSpPr>
          <p:cNvPr id="20491" name="Rectangle 17"/>
          <p:cNvSpPr>
            <a:spLocks noChangeArrowheads="1"/>
          </p:cNvSpPr>
          <p:nvPr/>
        </p:nvSpPr>
        <p:spPr bwMode="auto">
          <a:xfrm>
            <a:off x="1154113" y="4041775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C</a:t>
            </a:r>
          </a:p>
        </p:txBody>
      </p:sp>
      <p:sp>
        <p:nvSpPr>
          <p:cNvPr id="20492" name="Rectangle 18"/>
          <p:cNvSpPr>
            <a:spLocks noChangeArrowheads="1"/>
          </p:cNvSpPr>
          <p:nvPr/>
        </p:nvSpPr>
        <p:spPr bwMode="auto">
          <a:xfrm>
            <a:off x="5148263" y="3121025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B</a:t>
            </a:r>
          </a:p>
        </p:txBody>
      </p:sp>
      <p:sp>
        <p:nvSpPr>
          <p:cNvPr id="47123" name="Rectangle 19"/>
          <p:cNvSpPr>
            <a:spLocks noChangeArrowheads="1"/>
          </p:cNvSpPr>
          <p:nvPr/>
        </p:nvSpPr>
        <p:spPr bwMode="auto">
          <a:xfrm>
            <a:off x="5224463" y="4003675"/>
            <a:ext cx="422275" cy="384175"/>
          </a:xfrm>
          <a:prstGeom prst="rect">
            <a:avLst/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altLang="en-US" b="1"/>
              <a:t>D</a:t>
            </a:r>
          </a:p>
        </p:txBody>
      </p:sp>
      <p:sp>
        <p:nvSpPr>
          <p:cNvPr id="20494" name="Text Box 20"/>
          <p:cNvSpPr txBox="1">
            <a:spLocks noChangeArrowheads="1"/>
          </p:cNvSpPr>
          <p:nvPr/>
        </p:nvSpPr>
        <p:spPr bwMode="auto">
          <a:xfrm>
            <a:off x="501650" y="2027238"/>
            <a:ext cx="81803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/>
              <a:t>7.Hai </a:t>
            </a:r>
            <a:r>
              <a:rPr lang="en-US" altLang="en-US" sz="2800" b="1" dirty="0" err="1"/>
              <a:t>phím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có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gai</a:t>
            </a:r>
            <a:r>
              <a:rPr lang="en-US" altLang="en-US" sz="2800" b="1" dirty="0"/>
              <a:t> </a:t>
            </a:r>
            <a:r>
              <a:rPr lang="en-US" altLang="en-US" sz="2800" b="1" dirty="0">
                <a:solidFill>
                  <a:srgbClr val="FF3300"/>
                </a:solidFill>
              </a:rPr>
              <a:t>F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và</a:t>
            </a:r>
            <a:r>
              <a:rPr lang="en-US" altLang="en-US" sz="2800" b="1" dirty="0"/>
              <a:t> </a:t>
            </a:r>
            <a:r>
              <a:rPr lang="en-US" altLang="en-US" sz="2800" b="1" dirty="0">
                <a:solidFill>
                  <a:srgbClr val="FF3300"/>
                </a:solidFill>
              </a:rPr>
              <a:t>J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thuộc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hàng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phím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nào</a:t>
            </a:r>
            <a:r>
              <a:rPr lang="en-US" altLang="en-US" sz="2800" b="1" dirty="0"/>
              <a:t>:</a:t>
            </a:r>
          </a:p>
        </p:txBody>
      </p:sp>
      <p:sp>
        <p:nvSpPr>
          <p:cNvPr id="20495" name="Text Box 21"/>
          <p:cNvSpPr txBox="1">
            <a:spLocks noChangeArrowheads="1"/>
          </p:cNvSpPr>
          <p:nvPr/>
        </p:nvSpPr>
        <p:spPr bwMode="auto">
          <a:xfrm>
            <a:off x="1844675" y="3043238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số</a:t>
            </a:r>
          </a:p>
        </p:txBody>
      </p:sp>
      <p:sp>
        <p:nvSpPr>
          <p:cNvPr id="20496" name="Text Box 22"/>
          <p:cNvSpPr txBox="1">
            <a:spLocks noChangeArrowheads="1"/>
          </p:cNvSpPr>
          <p:nvPr/>
        </p:nvSpPr>
        <p:spPr bwMode="auto">
          <a:xfrm>
            <a:off x="5686425" y="3005138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trên</a:t>
            </a:r>
          </a:p>
        </p:txBody>
      </p:sp>
      <p:sp>
        <p:nvSpPr>
          <p:cNvPr id="20497" name="Text Box 23"/>
          <p:cNvSpPr txBox="1">
            <a:spLocks noChangeArrowheads="1"/>
          </p:cNvSpPr>
          <p:nvPr/>
        </p:nvSpPr>
        <p:spPr bwMode="auto">
          <a:xfrm>
            <a:off x="5800725" y="3849688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cơ sở</a:t>
            </a:r>
          </a:p>
        </p:txBody>
      </p:sp>
      <p:sp>
        <p:nvSpPr>
          <p:cNvPr id="20498" name="Text Box 24"/>
          <p:cNvSpPr txBox="1">
            <a:spLocks noChangeArrowheads="1"/>
          </p:cNvSpPr>
          <p:nvPr/>
        </p:nvSpPr>
        <p:spPr bwMode="auto">
          <a:xfrm>
            <a:off x="1844675" y="3849688"/>
            <a:ext cx="236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/>
              <a:t>Hàng phím dưới</a:t>
            </a:r>
          </a:p>
        </p:txBody>
      </p:sp>
    </p:spTree>
    <p:extLst>
      <p:ext uri="{BB962C8B-B14F-4D97-AF65-F5344CB8AC3E}">
        <p14:creationId xmlns:p14="http://schemas.microsoft.com/office/powerpoint/2010/main" val="14361707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5083" y="1218883"/>
            <a:ext cx="6761798" cy="1965073"/>
          </a:xfrm>
          <a:prstGeom prst="rect">
            <a:avLst/>
          </a:prstGeom>
          <a:noFill/>
        </p:spPr>
        <p:txBody>
          <a:bodyPr wrap="square" lIns="92886" tIns="46442" rIns="92886" bIns="46442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Chào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tạm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biệt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8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sz="608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7370118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31069818"/>
              </p:ext>
            </p:extLst>
          </p:nvPr>
        </p:nvGraphicFramePr>
        <p:xfrm>
          <a:off x="166687" y="1905000"/>
          <a:ext cx="8810625" cy="4832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685800" y="2782887"/>
            <a:ext cx="457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675409" y="4114800"/>
            <a:ext cx="685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98" name="TextBox 7"/>
          <p:cNvSpPr txBox="1">
            <a:spLocks noChangeArrowheads="1"/>
          </p:cNvSpPr>
          <p:nvPr/>
        </p:nvSpPr>
        <p:spPr bwMode="auto">
          <a:xfrm>
            <a:off x="685800" y="5373688"/>
            <a:ext cx="457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>
            <a:off x="1447800" y="762000"/>
            <a:ext cx="64389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BÀN PHÍM MÁY TÍNH</a:t>
            </a:r>
          </a:p>
        </p:txBody>
      </p:sp>
    </p:spTree>
    <p:extLst>
      <p:ext uri="{BB962C8B-B14F-4D97-AF65-F5344CB8AC3E}">
        <p14:creationId xmlns:p14="http://schemas.microsoft.com/office/powerpoint/2010/main" val="254728774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8F80B-792C-4BB1-B12E-E1AC8E86B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hãy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đoán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xem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đây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gì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53194-3794-4388-B991-E7A46925849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endParaRPr lang="en-US" sz="3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endParaRPr lang="en-US" sz="3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06007381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Colorvis-CB38-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624013"/>
            <a:ext cx="6989763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11188" y="4286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3600" b="1" dirty="0">
                <a:solidFill>
                  <a:srgbClr val="FF3399"/>
                </a:solidFill>
              </a:rPr>
              <a:t>MỘT VÀI HÌNH ẢNH VỀ BÀN PHÍM</a:t>
            </a:r>
          </a:p>
        </p:txBody>
      </p:sp>
    </p:spTree>
    <p:extLst>
      <p:ext uri="{BB962C8B-B14F-4D97-AF65-F5344CB8AC3E}">
        <p14:creationId xmlns:p14="http://schemas.microsoft.com/office/powerpoint/2010/main" val="102396940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64516" name="Picture 4" descr="b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7924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11188" y="4286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3600" b="1" dirty="0">
                <a:solidFill>
                  <a:srgbClr val="FF3399"/>
                </a:solidFill>
              </a:rPr>
              <a:t>MỘT VÀI HÌNH ẢNH VỀ BÀN PHÍM</a:t>
            </a:r>
          </a:p>
        </p:txBody>
      </p:sp>
    </p:spTree>
    <p:extLst>
      <p:ext uri="{BB962C8B-B14F-4D97-AF65-F5344CB8AC3E}">
        <p14:creationId xmlns:p14="http://schemas.microsoft.com/office/powerpoint/2010/main" val="122791944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65541" name="Picture 5" descr="20875828-images1873435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71625"/>
            <a:ext cx="76962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Rectangle 14"/>
          <p:cNvSpPr>
            <a:spLocks noChangeArrowheads="1"/>
          </p:cNvSpPr>
          <p:nvPr/>
        </p:nvSpPr>
        <p:spPr bwMode="auto">
          <a:xfrm>
            <a:off x="611188" y="4286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3600" b="1">
                <a:solidFill>
                  <a:srgbClr val="FF3399"/>
                </a:solidFill>
              </a:rPr>
              <a:t>MỘT VÀI HÌNH ẢNH VỀ BÀN PHÍM</a:t>
            </a:r>
          </a:p>
        </p:txBody>
      </p:sp>
    </p:spTree>
    <p:extLst>
      <p:ext uri="{BB962C8B-B14F-4D97-AF65-F5344CB8AC3E}">
        <p14:creationId xmlns:p14="http://schemas.microsoft.com/office/powerpoint/2010/main" val="173864986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as-Keyboard (800x33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86000"/>
            <a:ext cx="88201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85800" y="3429000"/>
            <a:ext cx="5400675" cy="19050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1828800" y="5257800"/>
            <a:ext cx="287338" cy="1008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81000" y="6248400"/>
            <a:ext cx="3095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cs typeface="Arial" panose="020B0604020202020204" pitchFamily="34" charset="0"/>
              </a:rPr>
              <a:t>Khu vực chính</a:t>
            </a:r>
            <a:endParaRPr lang="vi-VN" altLang="en-US" b="1">
              <a:cs typeface="Arial" panose="020B0604020202020204" pitchFamily="34" charset="0"/>
            </a:endParaRP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762000" y="483394"/>
            <a:ext cx="762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1. TÌM HIỂU VỀ BÀN PHÍM MÁY TÍNH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048000" y="5761038"/>
            <a:ext cx="373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latin typeface=".VnTime" panose="020B7200000000000000" pitchFamily="34" charset="0"/>
              </a:rPr>
              <a:t>Bµn phÝm m¸y tÝnh</a:t>
            </a:r>
          </a:p>
        </p:txBody>
      </p:sp>
    </p:spTree>
    <p:extLst>
      <p:ext uri="{BB962C8B-B14F-4D97-AF65-F5344CB8AC3E}">
        <p14:creationId xmlns:p14="http://schemas.microsoft.com/office/powerpoint/2010/main" val="34097952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4" grpId="0"/>
      <p:bldP spid="9226" grpId="0"/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4DFB8-6917-4FE7-8B51-897CBC84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" y="304800"/>
            <a:ext cx="8991600" cy="758952"/>
          </a:xfrm>
        </p:spPr>
        <p:txBody>
          <a:bodyPr>
            <a:noAutofit/>
          </a:bodyPr>
          <a:lstStyle/>
          <a:p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endParaRPr lang="en-US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2D38D9-ADC2-4F31-8C7A-BC928DD942A3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752600"/>
            <a:ext cx="69342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37F57E-7289-4731-80E0-091F48B8072E}"/>
              </a:ext>
            </a:extLst>
          </p:cNvPr>
          <p:cNvSpPr txBox="1"/>
          <p:nvPr/>
        </p:nvSpPr>
        <p:spPr>
          <a:xfrm>
            <a:off x="762000" y="4953000"/>
            <a:ext cx="7848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7905861"/>
      </p:ext>
    </p:extLst>
  </p:cSld>
  <p:clrMapOvr>
    <a:masterClrMapping/>
  </p:clrMapOvr>
  <p:transition>
    <p:random/>
  </p:transition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738</Words>
  <Application>Microsoft Office PowerPoint</Application>
  <PresentationFormat>On-screen Show (4:3)</PresentationFormat>
  <Paragraphs>213</Paragraphs>
  <Slides>25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.VnTime</vt:lpstr>
      <vt:lpstr>Arial</vt:lpstr>
      <vt:lpstr>Broadway</vt:lpstr>
      <vt:lpstr>Calibri</vt:lpstr>
      <vt:lpstr>Cambria Math</vt:lpstr>
      <vt:lpstr>Georgia</vt:lpstr>
      <vt:lpstr>Times New Roman</vt:lpstr>
      <vt:lpstr>Tw Cen MT</vt:lpstr>
      <vt:lpstr>Verdana</vt:lpstr>
      <vt:lpstr>Wingdings</vt:lpstr>
      <vt:lpstr>Wingdings 2</vt:lpstr>
      <vt:lpstr>Default Design</vt:lpstr>
      <vt:lpstr>Civic</vt:lpstr>
      <vt:lpstr>1_Civic</vt:lpstr>
      <vt:lpstr>Office Theme</vt:lpstr>
      <vt:lpstr>Bitmap Image</vt:lpstr>
      <vt:lpstr>CHÀO MỪNG CÁC EM ĐẾN VỚI TIẾT TIN HỌC LỚP 3</vt:lpstr>
      <vt:lpstr>PowerPoint Presentation</vt:lpstr>
      <vt:lpstr>PowerPoint Presentation</vt:lpstr>
      <vt:lpstr>Em hãy đoán xem đây là gì?</vt:lpstr>
      <vt:lpstr>PowerPoint Presentation</vt:lpstr>
      <vt:lpstr>PowerPoint Presentation</vt:lpstr>
      <vt:lpstr>PowerPoint Presentation</vt:lpstr>
      <vt:lpstr>PowerPoint Presentation</vt:lpstr>
      <vt:lpstr>Sử dụng bàn phím, em làm được những việc gì  dưới đây</vt:lpstr>
      <vt:lpstr>Khu vực chính giúp em gõ chữ, gõ số và gõ các kí hiệu. </vt:lpstr>
      <vt:lpstr> 2. KHU VỰC CHÍNH CỦA BÀN PHÍM</vt:lpstr>
      <vt:lpstr>PowerPoint Presentation</vt:lpstr>
      <vt:lpstr>* Hàng phím trên:</vt:lpstr>
      <vt:lpstr>MỞ RỘNG</vt:lpstr>
      <vt:lpstr>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sir</dc:creator>
  <cp:lastModifiedBy>HP</cp:lastModifiedBy>
  <cp:revision>182</cp:revision>
  <dcterms:created xsi:type="dcterms:W3CDTF">2002-01-01T10:07:35Z</dcterms:created>
  <dcterms:modified xsi:type="dcterms:W3CDTF">2022-07-05T08:55:21Z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