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4"/>
  </p:notesMasterIdLst>
  <p:sldIdLst>
    <p:sldId id="2958" r:id="rId2"/>
    <p:sldId id="3070" r:id="rId3"/>
    <p:sldId id="3071" r:id="rId4"/>
    <p:sldId id="3032" r:id="rId5"/>
    <p:sldId id="3144" r:id="rId6"/>
    <p:sldId id="3145" r:id="rId7"/>
    <p:sldId id="3146" r:id="rId8"/>
    <p:sldId id="3033" r:id="rId9"/>
    <p:sldId id="3034" r:id="rId10"/>
    <p:sldId id="3147" r:id="rId11"/>
    <p:sldId id="3148" r:id="rId12"/>
    <p:sldId id="28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1" autoAdjust="0"/>
    <p:restoredTop sz="94660"/>
  </p:normalViewPr>
  <p:slideViewPr>
    <p:cSldViewPr snapToGrid="0">
      <p:cViewPr varScale="1">
        <p:scale>
          <a:sx n="82" d="100"/>
          <a:sy n="82"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882630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24798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4762"/>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ark, night sky&#10;&#10;Description automatically generated">
            <a:extLst>
              <a:ext uri="{FF2B5EF4-FFF2-40B4-BE49-F238E27FC236}">
                <a16:creationId xmlns:a16="http://schemas.microsoft.com/office/drawing/2014/main" id="{ADC06C8B-4021-4D6D-A663-674E8E9384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057" y="837957"/>
            <a:ext cx="6717885" cy="5182085"/>
          </a:xfrm>
          <a:prstGeom prst="rect">
            <a:avLst/>
          </a:prstGeom>
        </p:spPr>
      </p:pic>
      <p:pic>
        <p:nvPicPr>
          <p:cNvPr id="4" name="Picture 3">
            <a:extLst>
              <a:ext uri="{FF2B5EF4-FFF2-40B4-BE49-F238E27FC236}">
                <a16:creationId xmlns:a16="http://schemas.microsoft.com/office/drawing/2014/main" id="{FEF16915-5894-4DDC-89BA-C0CB8EBF8CC0}"/>
              </a:ext>
            </a:extLst>
          </p:cNvPr>
          <p:cNvPicPr>
            <a:picLocks noChangeAspect="1"/>
          </p:cNvPicPr>
          <p:nvPr userDrawn="1"/>
        </p:nvPicPr>
        <p:blipFill>
          <a:blip r:embed="rId3"/>
          <a:stretch>
            <a:fillRect/>
          </a:stretch>
        </p:blipFill>
        <p:spPr>
          <a:xfrm>
            <a:off x="11325267" y="280391"/>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61" r:id="rId2"/>
    <p:sldLayoutId id="2147483753"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xml"/><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7.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3.png"/><Relationship Id="rId18" Type="http://schemas.microsoft.com/office/2007/relationships/hdphoto" Target="../media/hdphoto9.wdp"/><Relationship Id="rId3" Type="http://schemas.microsoft.com/office/2007/relationships/hdphoto" Target="../media/hdphoto3.wdp"/><Relationship Id="rId21" Type="http://schemas.openxmlformats.org/officeDocument/2006/relationships/image" Target="../media/image58.svg"/><Relationship Id="rId7" Type="http://schemas.openxmlformats.org/officeDocument/2006/relationships/image" Target="../media/image49.png"/><Relationship Id="rId12" Type="http://schemas.openxmlformats.org/officeDocument/2006/relationships/image" Target="../media/image52.png"/><Relationship Id="rId17" Type="http://schemas.openxmlformats.org/officeDocument/2006/relationships/image" Target="../media/image55.png"/><Relationship Id="rId2" Type="http://schemas.openxmlformats.org/officeDocument/2006/relationships/image" Target="../media/image46.png"/><Relationship Id="rId16" Type="http://schemas.microsoft.com/office/2007/relationships/hdphoto" Target="../media/hdphoto8.wdp"/><Relationship Id="rId20" Type="http://schemas.openxmlformats.org/officeDocument/2006/relationships/image" Target="../media/image57.png"/><Relationship Id="rId1" Type="http://schemas.openxmlformats.org/officeDocument/2006/relationships/slideLayout" Target="../slideLayouts/slideLayout3.xml"/><Relationship Id="rId6" Type="http://schemas.microsoft.com/office/2007/relationships/hdphoto" Target="../media/hdphoto4.wdp"/><Relationship Id="rId11" Type="http://schemas.microsoft.com/office/2007/relationships/hdphoto" Target="../media/hdphoto6.wdp"/><Relationship Id="rId5" Type="http://schemas.openxmlformats.org/officeDocument/2006/relationships/image" Target="../media/image48.png"/><Relationship Id="rId15" Type="http://schemas.openxmlformats.org/officeDocument/2006/relationships/image" Target="../media/image54.png"/><Relationship Id="rId10" Type="http://schemas.openxmlformats.org/officeDocument/2006/relationships/image" Target="../media/image51.png"/><Relationship Id="rId19" Type="http://schemas.openxmlformats.org/officeDocument/2006/relationships/image" Target="../media/image56.png"/><Relationship Id="rId4" Type="http://schemas.openxmlformats.org/officeDocument/2006/relationships/image" Target="../media/image47.png"/><Relationship Id="rId9" Type="http://schemas.microsoft.com/office/2007/relationships/hdphoto" Target="../media/hdphoto5.wdp"/><Relationship Id="rId14" Type="http://schemas.microsoft.com/office/2007/relationships/hdphoto" Target="../media/hdphoto7.wdp"/><Relationship Id="rId22" Type="http://schemas.openxmlformats.org/officeDocument/2006/relationships/image" Target="../media/image59.png"/></Relationships>
</file>

<file path=ppt/slides/_rels/slide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3.png"/><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2.wav"/><Relationship Id="rId7" Type="http://schemas.openxmlformats.org/officeDocument/2006/relationships/image" Target="../media/image20.svg"/><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18.sv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20.svg"/><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image" Target="../media/image19.png"/><Relationship Id="rId9" Type="http://schemas.openxmlformats.org/officeDocument/2006/relationships/image" Target="../media/image35.png"/><Relationship Id="rId14" Type="http://schemas.openxmlformats.org/officeDocument/2006/relationships/image" Target="../media/image40.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18.sv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20.svg"/><Relationship Id="rId10" Type="http://schemas.openxmlformats.org/officeDocument/2006/relationships/image" Target="../media/image36.png"/><Relationship Id="rId4" Type="http://schemas.openxmlformats.org/officeDocument/2006/relationships/image" Target="../media/image19.png"/><Relationship Id="rId9" Type="http://schemas.openxmlformats.org/officeDocument/2006/relationships/image" Target="../media/image35.png"/><Relationship Id="rId1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32118" y="2212591"/>
            <a:ext cx="1664763" cy="1512215"/>
          </a:xfrm>
          <a:prstGeom prst="rect">
            <a:avLst/>
          </a:prstGeom>
        </p:spPr>
      </p:pic>
      <p:pic>
        <p:nvPicPr>
          <p:cNvPr id="10" name="Picture 9" descr="A picture containing application&#10;&#10;Description automatically generated">
            <a:extLst>
              <a:ext uri="{FF2B5EF4-FFF2-40B4-BE49-F238E27FC236}">
                <a16:creationId xmlns:a16="http://schemas.microsoft.com/office/drawing/2014/main" id="{97F9F589-39B1-4BE0-A235-622F6DCCBD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822602"/>
            <a:ext cx="10742083" cy="155461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7657DDF4-7E1F-416D-8826-3D2CBD2EFF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2848" y="1999351"/>
            <a:ext cx="6279424" cy="1938696"/>
          </a:xfrm>
          <a:prstGeom prst="rect">
            <a:avLst/>
          </a:prstGeom>
        </p:spPr>
      </p:pic>
      <p:pic>
        <p:nvPicPr>
          <p:cNvPr id="8" name="Picture 7">
            <a:extLst>
              <a:ext uri="{FF2B5EF4-FFF2-40B4-BE49-F238E27FC236}">
                <a16:creationId xmlns:a16="http://schemas.microsoft.com/office/drawing/2014/main" id="{971C5F41-AD43-42A2-B81F-559372026260}"/>
              </a:ext>
            </a:extLst>
          </p:cNvPr>
          <p:cNvPicPr>
            <a:picLocks noChangeAspect="1"/>
          </p:cNvPicPr>
          <p:nvPr/>
        </p:nvPicPr>
        <p:blipFill>
          <a:blip r:embed="rId10"/>
          <a:stretch>
            <a:fillRect/>
          </a:stretch>
        </p:blipFill>
        <p:spPr>
          <a:xfrm>
            <a:off x="0" y="90658"/>
            <a:ext cx="1735904" cy="548770"/>
          </a:xfrm>
          <a:prstGeom prst="rect">
            <a:avLst/>
          </a:prstGeom>
        </p:spPr>
      </p:pic>
      <p:pic>
        <p:nvPicPr>
          <p:cNvPr id="9" name="Picture 8">
            <a:extLst>
              <a:ext uri="{FF2B5EF4-FFF2-40B4-BE49-F238E27FC236}">
                <a16:creationId xmlns:a16="http://schemas.microsoft.com/office/drawing/2014/main" id="{0B8BCE73-D206-4080-9A2B-983D53EB60D8}"/>
              </a:ext>
            </a:extLst>
          </p:cNvPr>
          <p:cNvPicPr>
            <a:picLocks noChangeAspect="1"/>
          </p:cNvPicPr>
          <p:nvPr/>
        </p:nvPicPr>
        <p:blipFill>
          <a:blip r:embed="rId11"/>
          <a:stretch>
            <a:fillRect/>
          </a:stretch>
        </p:blipFill>
        <p:spPr>
          <a:xfrm>
            <a:off x="121559" y="2458656"/>
            <a:ext cx="589731" cy="520622"/>
          </a:xfrm>
          <a:prstGeom prst="rect">
            <a:avLst/>
          </a:prstGeom>
        </p:spPr>
      </p:pic>
    </p:spTree>
    <p:custDataLst>
      <p:tags r:id="rId1"/>
    </p:custDataLst>
    <p:extLst>
      <p:ext uri="{BB962C8B-B14F-4D97-AF65-F5344CB8AC3E}">
        <p14:creationId xmlns:p14="http://schemas.microsoft.com/office/powerpoint/2010/main" val="1179889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EE51DCA-22CC-4CA7-9CF7-779BA27881B4}"/>
              </a:ext>
            </a:extLst>
          </p:cNvPr>
          <p:cNvSpPr/>
          <p:nvPr/>
        </p:nvSpPr>
        <p:spPr>
          <a:xfrm>
            <a:off x="532200" y="1431490"/>
            <a:ext cx="10640905" cy="533223"/>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Em hãy sắp xếp các loại rau quả dưới đây vào ba hộp cho phù hợp:</a:t>
            </a:r>
          </a:p>
        </p:txBody>
      </p:sp>
      <p:grpSp>
        <p:nvGrpSpPr>
          <p:cNvPr id="34" name="Group 33">
            <a:extLst>
              <a:ext uri="{FF2B5EF4-FFF2-40B4-BE49-F238E27FC236}">
                <a16:creationId xmlns:a16="http://schemas.microsoft.com/office/drawing/2014/main" id="{2CD1F933-2AE0-438A-AD78-D8B172B97A01}"/>
              </a:ext>
            </a:extLst>
          </p:cNvPr>
          <p:cNvGrpSpPr/>
          <p:nvPr/>
        </p:nvGrpSpPr>
        <p:grpSpPr>
          <a:xfrm>
            <a:off x="7464548" y="2412807"/>
            <a:ext cx="1724415" cy="874782"/>
            <a:chOff x="7261787" y="1988632"/>
            <a:chExt cx="1724415" cy="874782"/>
          </a:xfrm>
        </p:grpSpPr>
        <p:sp>
          <p:nvSpPr>
            <p:cNvPr id="23" name="Rectangle: Rounded Corners 22">
              <a:extLst>
                <a:ext uri="{FF2B5EF4-FFF2-40B4-BE49-F238E27FC236}">
                  <a16:creationId xmlns:a16="http://schemas.microsoft.com/office/drawing/2014/main" id="{EE2DC058-C044-4E54-B205-CEAFC71E4539}"/>
                </a:ext>
              </a:extLst>
            </p:cNvPr>
            <p:cNvSpPr/>
            <p:nvPr/>
          </p:nvSpPr>
          <p:spPr>
            <a:xfrm>
              <a:off x="7261787" y="1988632"/>
              <a:ext cx="1314211" cy="596969"/>
            </a:xfrm>
            <a:prstGeom prst="roundRect">
              <a:avLst/>
            </a:pr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b="1">
                  <a:latin typeface="UTM Avo" panose="02040603050506020204" pitchFamily="18" charset="0"/>
                </a:rPr>
                <a:t>cà rốt</a:t>
              </a:r>
            </a:p>
          </p:txBody>
        </p:sp>
        <p:pic>
          <p:nvPicPr>
            <p:cNvPr id="33" name="Picture 32" descr="A group of carrots&#10;&#10;Description automatically generated">
              <a:extLst>
                <a:ext uri="{FF2B5EF4-FFF2-40B4-BE49-F238E27FC236}">
                  <a16:creationId xmlns:a16="http://schemas.microsoft.com/office/drawing/2014/main" id="{EEC6BED8-9CD7-434F-BDEE-B350FAD11F1A}"/>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5357" r="90000">
                          <a14:foregroundMark x1="5357" y1="66786" x2="5357" y2="66786"/>
                        </a14:backgroundRemoval>
                      </a14:imgEffect>
                    </a14:imgLayer>
                  </a14:imgProps>
                </a:ext>
                <a:ext uri="{28A0092B-C50C-407E-A947-70E740481C1C}">
                  <a14:useLocalDpi xmlns:a14="http://schemas.microsoft.com/office/drawing/2010/main" val="0"/>
                </a:ext>
              </a:extLst>
            </a:blip>
            <a:stretch>
              <a:fillRect/>
            </a:stretch>
          </p:blipFill>
          <p:spPr>
            <a:xfrm>
              <a:off x="8165793" y="2043005"/>
              <a:ext cx="820409" cy="820409"/>
            </a:xfrm>
            <a:prstGeom prst="rect">
              <a:avLst/>
            </a:prstGeom>
          </p:spPr>
        </p:pic>
      </p:grpSp>
      <p:grpSp>
        <p:nvGrpSpPr>
          <p:cNvPr id="37" name="Group 36">
            <a:extLst>
              <a:ext uri="{FF2B5EF4-FFF2-40B4-BE49-F238E27FC236}">
                <a16:creationId xmlns:a16="http://schemas.microsoft.com/office/drawing/2014/main" id="{4F47597F-2964-4896-BA9C-1226EB10D8BF}"/>
              </a:ext>
            </a:extLst>
          </p:cNvPr>
          <p:cNvGrpSpPr/>
          <p:nvPr/>
        </p:nvGrpSpPr>
        <p:grpSpPr>
          <a:xfrm>
            <a:off x="2776312" y="3367312"/>
            <a:ext cx="1638342" cy="805505"/>
            <a:chOff x="9285084" y="2792435"/>
            <a:chExt cx="1638342" cy="805505"/>
          </a:xfrm>
        </p:grpSpPr>
        <p:sp>
          <p:nvSpPr>
            <p:cNvPr id="27" name="Rectangle: Rounded Corners 26">
              <a:extLst>
                <a:ext uri="{FF2B5EF4-FFF2-40B4-BE49-F238E27FC236}">
                  <a16:creationId xmlns:a16="http://schemas.microsoft.com/office/drawing/2014/main" id="{5D0D2AF5-B84F-4C07-8B52-599D5EE2E9C2}"/>
                </a:ext>
              </a:extLst>
            </p:cNvPr>
            <p:cNvSpPr/>
            <p:nvPr/>
          </p:nvSpPr>
          <p:spPr>
            <a:xfrm>
              <a:off x="9285084" y="2792435"/>
              <a:ext cx="1315433" cy="596969"/>
            </a:xfrm>
            <a:prstGeom prst="roundRect">
              <a:avLst/>
            </a:pr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b="1">
                  <a:latin typeface="UTM Avo" panose="02040603050506020204" pitchFamily="18" charset="0"/>
                </a:rPr>
                <a:t>nho</a:t>
              </a:r>
            </a:p>
          </p:txBody>
        </p:sp>
        <p:pic>
          <p:nvPicPr>
            <p:cNvPr id="36" name="Picture 35" descr="A close up of some grapes&#10;&#10;Description automatically generated with low confidence">
              <a:extLst>
                <a:ext uri="{FF2B5EF4-FFF2-40B4-BE49-F238E27FC236}">
                  <a16:creationId xmlns:a16="http://schemas.microsoft.com/office/drawing/2014/main" id="{76F8C6E8-23AC-48BF-9C32-078B858016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38812" y="2863108"/>
              <a:ext cx="584614" cy="734832"/>
            </a:xfrm>
            <a:prstGeom prst="rect">
              <a:avLst/>
            </a:prstGeom>
          </p:spPr>
        </p:pic>
      </p:grpSp>
      <p:grpSp>
        <p:nvGrpSpPr>
          <p:cNvPr id="93" name="Group 92">
            <a:extLst>
              <a:ext uri="{FF2B5EF4-FFF2-40B4-BE49-F238E27FC236}">
                <a16:creationId xmlns:a16="http://schemas.microsoft.com/office/drawing/2014/main" id="{EDD90CE8-6695-4CBD-B86C-30BE516A6FC1}"/>
              </a:ext>
            </a:extLst>
          </p:cNvPr>
          <p:cNvGrpSpPr/>
          <p:nvPr/>
        </p:nvGrpSpPr>
        <p:grpSpPr>
          <a:xfrm>
            <a:off x="1152141" y="2270216"/>
            <a:ext cx="1679488" cy="891355"/>
            <a:chOff x="1524754" y="1628919"/>
            <a:chExt cx="1679488" cy="891355"/>
          </a:xfrm>
        </p:grpSpPr>
        <p:sp>
          <p:nvSpPr>
            <p:cNvPr id="6" name="Rectangle: Rounded Corners 5">
              <a:extLst>
                <a:ext uri="{FF2B5EF4-FFF2-40B4-BE49-F238E27FC236}">
                  <a16:creationId xmlns:a16="http://schemas.microsoft.com/office/drawing/2014/main" id="{DBFE4639-EFBC-4415-BF6C-2911264E9533}"/>
                </a:ext>
              </a:extLst>
            </p:cNvPr>
            <p:cNvSpPr/>
            <p:nvPr/>
          </p:nvSpPr>
          <p:spPr>
            <a:xfrm>
              <a:off x="1524754" y="1789864"/>
              <a:ext cx="1179368" cy="596969"/>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200" b="1">
                  <a:latin typeface="UTM Avo" panose="02040603050506020204" pitchFamily="18" charset="0"/>
                </a:rPr>
                <a:t>nhãn</a:t>
              </a:r>
            </a:p>
          </p:txBody>
        </p:sp>
        <p:pic>
          <p:nvPicPr>
            <p:cNvPr id="92" name="Picture 91">
              <a:extLst>
                <a:ext uri="{FF2B5EF4-FFF2-40B4-BE49-F238E27FC236}">
                  <a16:creationId xmlns:a16="http://schemas.microsoft.com/office/drawing/2014/main" id="{15E32720-A4D3-41FE-8D3A-319AA9A97B2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621" b="89655" l="9174" r="89908">
                          <a14:foregroundMark x1="26606" y1="26724" x2="26606" y2="26724"/>
                          <a14:foregroundMark x1="29358" y1="30172" x2="29358" y2="30172"/>
                          <a14:foregroundMark x1="41284" y1="89655" x2="41284" y2="89655"/>
                          <a14:foregroundMark x1="76147" y1="8621" x2="76147" y2="8621"/>
                          <a14:backgroundMark x1="42202" y1="42241" x2="42202" y2="42241"/>
                        </a14:backgroundRemoval>
                      </a14:imgEffect>
                    </a14:imgLayer>
                  </a14:imgProps>
                </a:ext>
                <a:ext uri="{28A0092B-C50C-407E-A947-70E740481C1C}">
                  <a14:useLocalDpi xmlns:a14="http://schemas.microsoft.com/office/drawing/2010/main" val="0"/>
                </a:ext>
              </a:extLst>
            </a:blip>
            <a:stretch>
              <a:fillRect/>
            </a:stretch>
          </p:blipFill>
          <p:spPr>
            <a:xfrm flipH="1">
              <a:off x="2366675" y="1628919"/>
              <a:ext cx="837567" cy="891355"/>
            </a:xfrm>
            <a:prstGeom prst="rect">
              <a:avLst/>
            </a:prstGeom>
          </p:spPr>
        </p:pic>
      </p:grpSp>
      <p:grpSp>
        <p:nvGrpSpPr>
          <p:cNvPr id="100" name="Group 99">
            <a:extLst>
              <a:ext uri="{FF2B5EF4-FFF2-40B4-BE49-F238E27FC236}">
                <a16:creationId xmlns:a16="http://schemas.microsoft.com/office/drawing/2014/main" id="{AAE9390F-3C39-4F2F-8606-39E4E7926A1F}"/>
              </a:ext>
            </a:extLst>
          </p:cNvPr>
          <p:cNvGrpSpPr/>
          <p:nvPr/>
        </p:nvGrpSpPr>
        <p:grpSpPr>
          <a:xfrm>
            <a:off x="3047346" y="2240521"/>
            <a:ext cx="1870907" cy="784579"/>
            <a:chOff x="3047347" y="1619474"/>
            <a:chExt cx="1870907" cy="784579"/>
          </a:xfrm>
        </p:grpSpPr>
        <p:sp>
          <p:nvSpPr>
            <p:cNvPr id="21" name="Rectangle: Rounded Corners 20">
              <a:extLst>
                <a:ext uri="{FF2B5EF4-FFF2-40B4-BE49-F238E27FC236}">
                  <a16:creationId xmlns:a16="http://schemas.microsoft.com/office/drawing/2014/main" id="{64576EC3-297D-4DAD-9AE5-641B57EE029A}"/>
                </a:ext>
              </a:extLst>
            </p:cNvPr>
            <p:cNvSpPr/>
            <p:nvPr/>
          </p:nvSpPr>
          <p:spPr>
            <a:xfrm>
              <a:off x="3047347" y="1807084"/>
              <a:ext cx="1564221" cy="596969"/>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200" b="1">
                  <a:latin typeface="UTM Avo" panose="02040603050506020204" pitchFamily="18" charset="0"/>
                </a:rPr>
                <a:t>d</a:t>
              </a:r>
              <a:r>
                <a:rPr lang="vi-VN" sz="2200" b="1">
                  <a:latin typeface="UTM Avo" panose="02040603050506020204" pitchFamily="18" charset="0"/>
                </a:rPr>
                <a:t>ưa</a:t>
              </a:r>
              <a:r>
                <a:rPr lang="en-US" sz="2200" b="1">
                  <a:latin typeface="UTM Avo" panose="02040603050506020204" pitchFamily="18" charset="0"/>
                </a:rPr>
                <a:t> hấu</a:t>
              </a:r>
            </a:p>
          </p:txBody>
        </p:sp>
        <p:pic>
          <p:nvPicPr>
            <p:cNvPr id="99" name="Picture 98" descr="A picture containing shape&#10;&#10;Description automatically generated">
              <a:extLst>
                <a:ext uri="{FF2B5EF4-FFF2-40B4-BE49-F238E27FC236}">
                  <a16:creationId xmlns:a16="http://schemas.microsoft.com/office/drawing/2014/main" id="{E46B4C29-1D92-46C4-9F0B-FABBF34D39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66904" y="1619474"/>
              <a:ext cx="551350" cy="475372"/>
            </a:xfrm>
            <a:prstGeom prst="rect">
              <a:avLst/>
            </a:prstGeom>
          </p:spPr>
        </p:pic>
      </p:grpSp>
      <p:grpSp>
        <p:nvGrpSpPr>
          <p:cNvPr id="105" name="Group 104">
            <a:extLst>
              <a:ext uri="{FF2B5EF4-FFF2-40B4-BE49-F238E27FC236}">
                <a16:creationId xmlns:a16="http://schemas.microsoft.com/office/drawing/2014/main" id="{65EA1947-7502-4197-BEFB-D291E1C8E559}"/>
              </a:ext>
            </a:extLst>
          </p:cNvPr>
          <p:cNvGrpSpPr/>
          <p:nvPr/>
        </p:nvGrpSpPr>
        <p:grpSpPr>
          <a:xfrm>
            <a:off x="9480050" y="2412807"/>
            <a:ext cx="2164305" cy="846867"/>
            <a:chOff x="7584704" y="3623824"/>
            <a:chExt cx="2164305" cy="846867"/>
          </a:xfrm>
        </p:grpSpPr>
        <p:sp>
          <p:nvSpPr>
            <p:cNvPr id="103" name="Rectangle: Rounded Corners 102">
              <a:extLst>
                <a:ext uri="{FF2B5EF4-FFF2-40B4-BE49-F238E27FC236}">
                  <a16:creationId xmlns:a16="http://schemas.microsoft.com/office/drawing/2014/main" id="{05CF27FF-8835-4E0E-805F-E800D56A7EC1}"/>
                </a:ext>
              </a:extLst>
            </p:cNvPr>
            <p:cNvSpPr/>
            <p:nvPr/>
          </p:nvSpPr>
          <p:spPr>
            <a:xfrm>
              <a:off x="7584704" y="3623824"/>
              <a:ext cx="1775665" cy="596969"/>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200" b="1">
                  <a:latin typeface="UTM Avo" panose="02040603050506020204" pitchFamily="18" charset="0"/>
                </a:rPr>
                <a:t>mồng t</a:t>
              </a:r>
              <a:r>
                <a:rPr lang="vi-VN" sz="2200" b="1">
                  <a:latin typeface="UTM Avo" panose="02040603050506020204" pitchFamily="18" charset="0"/>
                </a:rPr>
                <a:t>ơi</a:t>
              </a:r>
              <a:endParaRPr lang="en-US" sz="2200" b="1">
                <a:latin typeface="UTM Avo" panose="02040603050506020204" pitchFamily="18" charset="0"/>
              </a:endParaRPr>
            </a:p>
          </p:txBody>
        </p:sp>
        <p:pic>
          <p:nvPicPr>
            <p:cNvPr id="104" name="Picture 103" descr="A group of green leaves&#10;&#10;Description automatically generated with low confidence">
              <a:extLst>
                <a:ext uri="{FF2B5EF4-FFF2-40B4-BE49-F238E27FC236}">
                  <a16:creationId xmlns:a16="http://schemas.microsoft.com/office/drawing/2014/main" id="{A6C5550F-4F6B-472D-A483-BD06B2494280}"/>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483" b="87931" l="4587" r="92661">
                          <a14:foregroundMark x1="13761" y1="18103" x2="13761" y2="18103"/>
                          <a14:foregroundMark x1="13761" y1="13793" x2="13761" y2="13793"/>
                          <a14:foregroundMark x1="6422" y1="18103" x2="6422" y2="18103"/>
                          <a14:foregroundMark x1="92661" y1="43103" x2="92661" y2="43103"/>
                          <a14:foregroundMark x1="4587" y1="75000" x2="4587" y2="75000"/>
                        </a14:backgroundRemoval>
                      </a14:imgEffect>
                    </a14:imgLayer>
                  </a14:imgProps>
                </a:ext>
                <a:ext uri="{28A0092B-C50C-407E-A947-70E740481C1C}">
                  <a14:useLocalDpi xmlns:a14="http://schemas.microsoft.com/office/drawing/2010/main" val="0"/>
                </a:ext>
              </a:extLst>
            </a:blip>
            <a:stretch>
              <a:fillRect/>
            </a:stretch>
          </p:blipFill>
          <p:spPr>
            <a:xfrm>
              <a:off x="9053655" y="3730682"/>
              <a:ext cx="695354" cy="740009"/>
            </a:xfrm>
            <a:prstGeom prst="rect">
              <a:avLst/>
            </a:prstGeom>
          </p:spPr>
        </p:pic>
      </p:grpSp>
      <p:grpSp>
        <p:nvGrpSpPr>
          <p:cNvPr id="108" name="Group 107">
            <a:extLst>
              <a:ext uri="{FF2B5EF4-FFF2-40B4-BE49-F238E27FC236}">
                <a16:creationId xmlns:a16="http://schemas.microsoft.com/office/drawing/2014/main" id="{2E066902-0524-4214-9721-01701A162B1B}"/>
              </a:ext>
            </a:extLst>
          </p:cNvPr>
          <p:cNvGrpSpPr/>
          <p:nvPr/>
        </p:nvGrpSpPr>
        <p:grpSpPr>
          <a:xfrm>
            <a:off x="532200" y="3366887"/>
            <a:ext cx="1651400" cy="876923"/>
            <a:chOff x="98610" y="4330186"/>
            <a:chExt cx="1651400" cy="876923"/>
          </a:xfrm>
        </p:grpSpPr>
        <p:sp>
          <p:nvSpPr>
            <p:cNvPr id="24" name="Rectangle: Rounded Corners 23">
              <a:extLst>
                <a:ext uri="{FF2B5EF4-FFF2-40B4-BE49-F238E27FC236}">
                  <a16:creationId xmlns:a16="http://schemas.microsoft.com/office/drawing/2014/main" id="{4C386A75-E8C5-4A4F-8268-C804F943F535}"/>
                </a:ext>
              </a:extLst>
            </p:cNvPr>
            <p:cNvSpPr/>
            <p:nvPr/>
          </p:nvSpPr>
          <p:spPr>
            <a:xfrm>
              <a:off x="779781" y="4330186"/>
              <a:ext cx="970229" cy="596969"/>
            </a:xfrm>
            <a:prstGeom prst="roundRect">
              <a:avLst/>
            </a:pr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b="1">
                  <a:latin typeface="UTM Avo" panose="02040603050506020204" pitchFamily="18" charset="0"/>
                </a:rPr>
                <a:t>mít</a:t>
              </a:r>
            </a:p>
          </p:txBody>
        </p:sp>
        <p:pic>
          <p:nvPicPr>
            <p:cNvPr id="107" name="Picture 106" descr="A picture containing fruit, green, jackfruit&#10;&#10;Description automatically generated">
              <a:extLst>
                <a:ext uri="{FF2B5EF4-FFF2-40B4-BE49-F238E27FC236}">
                  <a16:creationId xmlns:a16="http://schemas.microsoft.com/office/drawing/2014/main" id="{0A5ADD0D-E34B-4ABF-91E8-822CC9BE3EC0}"/>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8610" y="4334896"/>
              <a:ext cx="1163760" cy="872213"/>
            </a:xfrm>
            <a:prstGeom prst="rect">
              <a:avLst/>
            </a:prstGeom>
          </p:spPr>
        </p:pic>
      </p:grpSp>
      <p:grpSp>
        <p:nvGrpSpPr>
          <p:cNvPr id="114" name="Group 113">
            <a:extLst>
              <a:ext uri="{FF2B5EF4-FFF2-40B4-BE49-F238E27FC236}">
                <a16:creationId xmlns:a16="http://schemas.microsoft.com/office/drawing/2014/main" id="{ADBBB216-833F-4BEE-B0E0-0307D4F3887D}"/>
              </a:ext>
            </a:extLst>
          </p:cNvPr>
          <p:cNvGrpSpPr/>
          <p:nvPr/>
        </p:nvGrpSpPr>
        <p:grpSpPr>
          <a:xfrm>
            <a:off x="4932688" y="3360825"/>
            <a:ext cx="2130127" cy="928208"/>
            <a:chOff x="7905971" y="3594043"/>
            <a:chExt cx="2130127" cy="928208"/>
          </a:xfrm>
        </p:grpSpPr>
        <p:sp>
          <p:nvSpPr>
            <p:cNvPr id="28" name="Rectangle: Rounded Corners 27">
              <a:extLst>
                <a:ext uri="{FF2B5EF4-FFF2-40B4-BE49-F238E27FC236}">
                  <a16:creationId xmlns:a16="http://schemas.microsoft.com/office/drawing/2014/main" id="{B342E830-BD61-4D5A-A505-B7005B487FAF}"/>
                </a:ext>
              </a:extLst>
            </p:cNvPr>
            <p:cNvSpPr/>
            <p:nvPr/>
          </p:nvSpPr>
          <p:spPr>
            <a:xfrm>
              <a:off x="7905971" y="3594043"/>
              <a:ext cx="1684546" cy="596969"/>
            </a:xfrm>
            <a:prstGeom prst="roundRect">
              <a:avLst/>
            </a:pr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b="1">
                  <a:latin typeface="UTM Avo" panose="02040603050506020204" pitchFamily="18" charset="0"/>
                </a:rPr>
                <a:t>khoai tây</a:t>
              </a:r>
            </a:p>
          </p:txBody>
        </p:sp>
        <p:pic>
          <p:nvPicPr>
            <p:cNvPr id="110" name="Picture 109" descr="A picture containing indoor&#10;&#10;Description automatically generated">
              <a:extLst>
                <a:ext uri="{FF2B5EF4-FFF2-40B4-BE49-F238E27FC236}">
                  <a16:creationId xmlns:a16="http://schemas.microsoft.com/office/drawing/2014/main" id="{B9EB3065-9291-49C0-8DCB-29AF02E3DE6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28142" y="3925282"/>
              <a:ext cx="807956" cy="596969"/>
            </a:xfrm>
            <a:prstGeom prst="rect">
              <a:avLst/>
            </a:prstGeom>
          </p:spPr>
        </p:pic>
      </p:grpSp>
      <p:grpSp>
        <p:nvGrpSpPr>
          <p:cNvPr id="113" name="Group 112">
            <a:extLst>
              <a:ext uri="{FF2B5EF4-FFF2-40B4-BE49-F238E27FC236}">
                <a16:creationId xmlns:a16="http://schemas.microsoft.com/office/drawing/2014/main" id="{D5B76582-0828-4677-9E4C-6DB89E714965}"/>
              </a:ext>
            </a:extLst>
          </p:cNvPr>
          <p:cNvGrpSpPr/>
          <p:nvPr/>
        </p:nvGrpSpPr>
        <p:grpSpPr>
          <a:xfrm>
            <a:off x="5306680" y="2047228"/>
            <a:ext cx="1888268" cy="977871"/>
            <a:chOff x="5306681" y="1426181"/>
            <a:chExt cx="1888268" cy="977871"/>
          </a:xfrm>
        </p:grpSpPr>
        <p:sp>
          <p:nvSpPr>
            <p:cNvPr id="22" name="Rectangle: Rounded Corners 21">
              <a:extLst>
                <a:ext uri="{FF2B5EF4-FFF2-40B4-BE49-F238E27FC236}">
                  <a16:creationId xmlns:a16="http://schemas.microsoft.com/office/drawing/2014/main" id="{2EE59B68-4D12-4EF0-9ED1-618CC785F0B1}"/>
                </a:ext>
              </a:extLst>
            </p:cNvPr>
            <p:cNvSpPr/>
            <p:nvPr/>
          </p:nvSpPr>
          <p:spPr>
            <a:xfrm>
              <a:off x="5306681" y="1807083"/>
              <a:ext cx="1462755" cy="596969"/>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200" b="1">
                  <a:latin typeface="UTM Avo" panose="02040603050506020204" pitchFamily="18" charset="0"/>
                </a:rPr>
                <a:t>su hào</a:t>
              </a:r>
            </a:p>
          </p:txBody>
        </p:sp>
        <p:pic>
          <p:nvPicPr>
            <p:cNvPr id="112" name="Picture 111" descr="A picture containing vegetable, kohlrabi, green, plant&#10;&#10;Description automatically generated">
              <a:extLst>
                <a:ext uri="{FF2B5EF4-FFF2-40B4-BE49-F238E27FC236}">
                  <a16:creationId xmlns:a16="http://schemas.microsoft.com/office/drawing/2014/main" id="{E0BA691C-B022-444E-A148-4E6067617B95}"/>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3059" r="92471">
                          <a14:foregroundMark x1="6941" y1="23647" x2="6941" y2="23647"/>
                          <a14:foregroundMark x1="3059" y1="22353" x2="3059" y2="22353"/>
                          <a14:foregroundMark x1="92471" y1="19647" x2="92471" y2="19647"/>
                        </a14:backgroundRemoval>
                      </a14:imgEffect>
                    </a14:imgLayer>
                  </a14:imgProps>
                </a:ext>
                <a:ext uri="{28A0092B-C50C-407E-A947-70E740481C1C}">
                  <a14:useLocalDpi xmlns:a14="http://schemas.microsoft.com/office/drawing/2010/main" val="0"/>
                </a:ext>
              </a:extLst>
            </a:blip>
            <a:stretch>
              <a:fillRect/>
            </a:stretch>
          </p:blipFill>
          <p:spPr>
            <a:xfrm>
              <a:off x="6280549" y="1426181"/>
              <a:ext cx="914400" cy="914400"/>
            </a:xfrm>
            <a:prstGeom prst="rect">
              <a:avLst/>
            </a:prstGeom>
          </p:spPr>
        </p:pic>
      </p:grpSp>
      <p:grpSp>
        <p:nvGrpSpPr>
          <p:cNvPr id="117" name="Group 116">
            <a:extLst>
              <a:ext uri="{FF2B5EF4-FFF2-40B4-BE49-F238E27FC236}">
                <a16:creationId xmlns:a16="http://schemas.microsoft.com/office/drawing/2014/main" id="{5F843BB9-85EE-44EF-A89B-92327AC1343B}"/>
              </a:ext>
            </a:extLst>
          </p:cNvPr>
          <p:cNvGrpSpPr/>
          <p:nvPr/>
        </p:nvGrpSpPr>
        <p:grpSpPr>
          <a:xfrm>
            <a:off x="9781831" y="3353735"/>
            <a:ext cx="1863751" cy="964964"/>
            <a:chOff x="10106952" y="2732688"/>
            <a:chExt cx="1863751" cy="964964"/>
          </a:xfrm>
        </p:grpSpPr>
        <p:sp>
          <p:nvSpPr>
            <p:cNvPr id="115" name="Rectangle: Rounded Corners 114">
              <a:extLst>
                <a:ext uri="{FF2B5EF4-FFF2-40B4-BE49-F238E27FC236}">
                  <a16:creationId xmlns:a16="http://schemas.microsoft.com/office/drawing/2014/main" id="{A97A9B0C-ED97-4BA8-A011-3F3EBD5296E6}"/>
                </a:ext>
              </a:extLst>
            </p:cNvPr>
            <p:cNvSpPr/>
            <p:nvPr/>
          </p:nvSpPr>
          <p:spPr>
            <a:xfrm>
              <a:off x="10106952" y="2734697"/>
              <a:ext cx="1394301" cy="596969"/>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200" b="1">
                  <a:latin typeface="UTM Avo" panose="02040603050506020204" pitchFamily="18" charset="0"/>
                </a:rPr>
                <a:t>cà tím</a:t>
              </a:r>
            </a:p>
          </p:txBody>
        </p:sp>
        <p:pic>
          <p:nvPicPr>
            <p:cNvPr id="116" name="Picture 115">
              <a:extLst>
                <a:ext uri="{FF2B5EF4-FFF2-40B4-BE49-F238E27FC236}">
                  <a16:creationId xmlns:a16="http://schemas.microsoft.com/office/drawing/2014/main" id="{BA0CCA74-C5EC-4AA9-944D-BA59D9462F1B}"/>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2586" b="93966" l="8257" r="88991">
                          <a14:foregroundMark x1="48624" y1="5172" x2="48624" y2="5172"/>
                          <a14:foregroundMark x1="48624" y1="89655" x2="48624" y2="89655"/>
                          <a14:foregroundMark x1="41284" y1="89655" x2="41284" y2="89655"/>
                          <a14:foregroundMark x1="37615" y1="88793" x2="37615" y2="88793"/>
                          <a14:foregroundMark x1="47706" y1="93966" x2="47706" y2="93966"/>
                        </a14:backgroundRemoval>
                      </a14:imgEffect>
                    </a14:imgLayer>
                  </a14:imgProps>
                </a:ext>
                <a:ext uri="{28A0092B-C50C-407E-A947-70E740481C1C}">
                  <a14:useLocalDpi xmlns:a14="http://schemas.microsoft.com/office/drawing/2010/main" val="0"/>
                </a:ext>
              </a:extLst>
            </a:blip>
            <a:srcRect b="-8258"/>
            <a:stretch/>
          </p:blipFill>
          <p:spPr>
            <a:xfrm>
              <a:off x="11133136" y="2732688"/>
              <a:ext cx="837567" cy="964964"/>
            </a:xfrm>
            <a:prstGeom prst="rect">
              <a:avLst/>
            </a:prstGeom>
          </p:spPr>
        </p:pic>
      </p:grpSp>
      <p:grpSp>
        <p:nvGrpSpPr>
          <p:cNvPr id="120" name="Group 119">
            <a:extLst>
              <a:ext uri="{FF2B5EF4-FFF2-40B4-BE49-F238E27FC236}">
                <a16:creationId xmlns:a16="http://schemas.microsoft.com/office/drawing/2014/main" id="{D77FBB16-7018-4116-AFEA-A0BC0590EC44}"/>
              </a:ext>
            </a:extLst>
          </p:cNvPr>
          <p:cNvGrpSpPr/>
          <p:nvPr/>
        </p:nvGrpSpPr>
        <p:grpSpPr>
          <a:xfrm>
            <a:off x="7386047" y="3360824"/>
            <a:ext cx="1994385" cy="914851"/>
            <a:chOff x="7386048" y="2739777"/>
            <a:chExt cx="1994385" cy="914851"/>
          </a:xfrm>
        </p:grpSpPr>
        <p:sp>
          <p:nvSpPr>
            <p:cNvPr id="29" name="Rectangle: Rounded Corners 28">
              <a:extLst>
                <a:ext uri="{FF2B5EF4-FFF2-40B4-BE49-F238E27FC236}">
                  <a16:creationId xmlns:a16="http://schemas.microsoft.com/office/drawing/2014/main" id="{1CB1B446-975A-4D96-972A-919C123DBC8D}"/>
                </a:ext>
              </a:extLst>
            </p:cNvPr>
            <p:cNvSpPr/>
            <p:nvPr/>
          </p:nvSpPr>
          <p:spPr>
            <a:xfrm>
              <a:off x="7386048" y="2739777"/>
              <a:ext cx="1644656" cy="596969"/>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200" b="1">
                  <a:latin typeface="UTM Avo" panose="02040603050506020204" pitchFamily="18" charset="0"/>
                </a:rPr>
                <a:t>bắp cải</a:t>
              </a:r>
            </a:p>
          </p:txBody>
        </p:sp>
        <p:pic>
          <p:nvPicPr>
            <p:cNvPr id="119" name="Picture 118" descr="A head of lettuce&#10;&#10;Description automatically generated">
              <a:extLst>
                <a:ext uri="{FF2B5EF4-FFF2-40B4-BE49-F238E27FC236}">
                  <a16:creationId xmlns:a16="http://schemas.microsoft.com/office/drawing/2014/main" id="{E1C04798-EF1E-4CF6-9E7C-19057FA175A0}"/>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8163" b="91071" l="8000" r="92889">
                          <a14:foregroundMark x1="8222" y1="53316" x2="8222" y2="53316"/>
                          <a14:foregroundMark x1="48667" y1="86990" x2="48667" y2="86990"/>
                          <a14:foregroundMark x1="42667" y1="87755" x2="42667" y2="87755"/>
                          <a14:foregroundMark x1="63556" y1="88010" x2="63556" y2="88010"/>
                          <a14:foregroundMark x1="93111" y1="56378" x2="93111" y2="56378"/>
                          <a14:foregroundMark x1="88000" y1="47959" x2="88000" y2="47959"/>
                          <a14:foregroundMark x1="62000" y1="8418" x2="62000" y2="8418"/>
                          <a14:foregroundMark x1="68889" y1="91071" x2="68889" y2="91071"/>
                        </a14:backgroundRemoval>
                      </a14:imgEffect>
                    </a14:imgLayer>
                  </a14:imgProps>
                </a:ext>
                <a:ext uri="{28A0092B-C50C-407E-A947-70E740481C1C}">
                  <a14:useLocalDpi xmlns:a14="http://schemas.microsoft.com/office/drawing/2010/main" val="0"/>
                </a:ext>
              </a:extLst>
            </a:blip>
            <a:stretch>
              <a:fillRect/>
            </a:stretch>
          </p:blipFill>
          <p:spPr>
            <a:xfrm>
              <a:off x="8680975" y="3045322"/>
              <a:ext cx="699458" cy="609306"/>
            </a:xfrm>
            <a:prstGeom prst="rect">
              <a:avLst/>
            </a:prstGeom>
          </p:spPr>
        </p:pic>
      </p:grpSp>
      <p:grpSp>
        <p:nvGrpSpPr>
          <p:cNvPr id="130" name="Group 129">
            <a:extLst>
              <a:ext uri="{FF2B5EF4-FFF2-40B4-BE49-F238E27FC236}">
                <a16:creationId xmlns:a16="http://schemas.microsoft.com/office/drawing/2014/main" id="{CAC55F97-7F22-4A5E-9316-9266B4EE8A68}"/>
              </a:ext>
            </a:extLst>
          </p:cNvPr>
          <p:cNvGrpSpPr/>
          <p:nvPr/>
        </p:nvGrpSpPr>
        <p:grpSpPr>
          <a:xfrm>
            <a:off x="999290" y="3785735"/>
            <a:ext cx="3554045" cy="2679309"/>
            <a:chOff x="999290" y="3785735"/>
            <a:chExt cx="3554045" cy="2679309"/>
          </a:xfrm>
        </p:grpSpPr>
        <p:grpSp>
          <p:nvGrpSpPr>
            <p:cNvPr id="87" name="Group 86">
              <a:extLst>
                <a:ext uri="{FF2B5EF4-FFF2-40B4-BE49-F238E27FC236}">
                  <a16:creationId xmlns:a16="http://schemas.microsoft.com/office/drawing/2014/main" id="{3119DA7E-B155-45A7-AA98-CC5A3CB4DBCB}"/>
                </a:ext>
              </a:extLst>
            </p:cNvPr>
            <p:cNvGrpSpPr/>
            <p:nvPr/>
          </p:nvGrpSpPr>
          <p:grpSpPr>
            <a:xfrm>
              <a:off x="999290" y="3785735"/>
              <a:ext cx="3554045" cy="2679309"/>
              <a:chOff x="1332728" y="1587945"/>
              <a:chExt cx="4172168" cy="3099700"/>
            </a:xfrm>
          </p:grpSpPr>
          <p:pic>
            <p:nvPicPr>
              <p:cNvPr id="88" name="Picture 87">
                <a:extLst>
                  <a:ext uri="{FF2B5EF4-FFF2-40B4-BE49-F238E27FC236}">
                    <a16:creationId xmlns:a16="http://schemas.microsoft.com/office/drawing/2014/main" id="{74D6DE40-7A2E-4DB9-892E-B0CAFD186910}"/>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1332728" y="2335006"/>
                <a:ext cx="4172168" cy="2352639"/>
              </a:xfrm>
              <a:prstGeom prst="rect">
                <a:avLst/>
              </a:prstGeom>
            </p:spPr>
          </p:pic>
          <p:sp>
            <p:nvSpPr>
              <p:cNvPr id="89" name="Rectangle 88">
                <a:extLst>
                  <a:ext uri="{FF2B5EF4-FFF2-40B4-BE49-F238E27FC236}">
                    <a16:creationId xmlns:a16="http://schemas.microsoft.com/office/drawing/2014/main" id="{B6B45064-EB76-4CC4-8080-A5873D1D41E5}"/>
                  </a:ext>
                </a:extLst>
              </p:cNvPr>
              <p:cNvSpPr/>
              <p:nvPr/>
            </p:nvSpPr>
            <p:spPr>
              <a:xfrm>
                <a:off x="3314346" y="1587945"/>
                <a:ext cx="1028701" cy="573234"/>
              </a:xfrm>
              <a:prstGeom prst="rect">
                <a:avLst/>
              </a:prstGeom>
              <a:noFill/>
            </p:spPr>
            <p:txBody>
              <a:bodyPr wrap="square">
                <a:spAutoFit/>
              </a:bodyPr>
              <a:lstStyle/>
              <a:p>
                <a:pPr algn="ctr" defTabSz="342900">
                  <a:lnSpc>
                    <a:spcPct val="150000"/>
                  </a:lnSpc>
                </a:pPr>
                <a:r>
                  <a:rPr lang="en-US" sz="2400" b="1">
                    <a:solidFill>
                      <a:srgbClr val="FFFFFF"/>
                    </a:solidFill>
                    <a:latin typeface="UTM Avo" panose="02040603050506020204" pitchFamily="18" charset="0"/>
                    <a:cs typeface="Times New Roman" panose="02020603050405020304" pitchFamily="18" charset="0"/>
                  </a:rPr>
                  <a:t>rau</a:t>
                </a:r>
                <a:endParaRPr lang="vi-VN" sz="2400">
                  <a:solidFill>
                    <a:srgbClr val="FFFFFF"/>
                  </a:solidFill>
                  <a:latin typeface="UTM Avo" panose="02040603050506020204" pitchFamily="18" charset="0"/>
                  <a:cs typeface="Times New Roman" panose="02020603050405020304" pitchFamily="18" charset="0"/>
                </a:endParaRPr>
              </a:p>
            </p:txBody>
          </p:sp>
        </p:grpSp>
        <p:grpSp>
          <p:nvGrpSpPr>
            <p:cNvPr id="126" name="Group 125">
              <a:extLst>
                <a:ext uri="{FF2B5EF4-FFF2-40B4-BE49-F238E27FC236}">
                  <a16:creationId xmlns:a16="http://schemas.microsoft.com/office/drawing/2014/main" id="{F103E09F-5042-4C8B-B5AC-360356D87041}"/>
                </a:ext>
              </a:extLst>
            </p:cNvPr>
            <p:cNvGrpSpPr/>
            <p:nvPr/>
          </p:nvGrpSpPr>
          <p:grpSpPr>
            <a:xfrm rot="20643895">
              <a:off x="2657064" y="5408116"/>
              <a:ext cx="1553930" cy="700681"/>
              <a:chOff x="2520372" y="5499776"/>
              <a:chExt cx="1553930" cy="700681"/>
            </a:xfrm>
          </p:grpSpPr>
          <p:pic>
            <p:nvPicPr>
              <p:cNvPr id="123" name="Picture 4">
                <a:extLst>
                  <a:ext uri="{FF2B5EF4-FFF2-40B4-BE49-F238E27FC236}">
                    <a16:creationId xmlns:a16="http://schemas.microsoft.com/office/drawing/2014/main" id="{E005FFB5-4C26-4734-9E95-28DCA2C4184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2520372" y="5499776"/>
                <a:ext cx="1553930" cy="700681"/>
              </a:xfrm>
              <a:prstGeom prst="rect">
                <a:avLst/>
              </a:prstGeom>
            </p:spPr>
          </p:pic>
          <p:sp>
            <p:nvSpPr>
              <p:cNvPr id="125" name="Rectangle 124">
                <a:extLst>
                  <a:ext uri="{FF2B5EF4-FFF2-40B4-BE49-F238E27FC236}">
                    <a16:creationId xmlns:a16="http://schemas.microsoft.com/office/drawing/2014/main" id="{CCF965DE-12E5-4492-9539-E3CC5FCE27B3}"/>
                  </a:ext>
                </a:extLst>
              </p:cNvPr>
              <p:cNvSpPr/>
              <p:nvPr/>
            </p:nvSpPr>
            <p:spPr>
              <a:xfrm rot="956105">
                <a:off x="2878553" y="5583504"/>
                <a:ext cx="837567" cy="533223"/>
              </a:xfrm>
              <a:prstGeom prst="rect">
                <a:avLst/>
              </a:prstGeom>
            </p:spPr>
            <p:txBody>
              <a:bodyPr wrap="square">
                <a:spAutoFit/>
              </a:bodyPr>
              <a:lstStyle/>
              <a:p>
                <a:pPr algn="ctr" defTabSz="342900">
                  <a:lnSpc>
                    <a:spcPct val="150000"/>
                  </a:lnSpc>
                </a:pPr>
                <a:r>
                  <a:rPr lang="en-US" sz="2200" b="1">
                    <a:latin typeface="UTM Avo" panose="02040603050506020204" pitchFamily="18" charset="0"/>
                    <a:cs typeface="Times New Roman" panose="02020603050405020304" pitchFamily="18" charset="0"/>
                  </a:rPr>
                  <a:t>củ</a:t>
                </a:r>
                <a:endParaRPr lang="vi-VN" sz="2200">
                  <a:latin typeface="UTM Avo" panose="02040603050506020204" pitchFamily="18" charset="0"/>
                  <a:cs typeface="Times New Roman" panose="02020603050405020304" pitchFamily="18" charset="0"/>
                </a:endParaRPr>
              </a:p>
            </p:txBody>
          </p:sp>
        </p:grpSp>
      </p:grpSp>
      <p:grpSp>
        <p:nvGrpSpPr>
          <p:cNvPr id="131" name="Group 130">
            <a:extLst>
              <a:ext uri="{FF2B5EF4-FFF2-40B4-BE49-F238E27FC236}">
                <a16:creationId xmlns:a16="http://schemas.microsoft.com/office/drawing/2014/main" id="{45499FDD-6AFD-4597-8B4B-38B7DFC72BAD}"/>
              </a:ext>
            </a:extLst>
          </p:cNvPr>
          <p:cNvGrpSpPr/>
          <p:nvPr/>
        </p:nvGrpSpPr>
        <p:grpSpPr>
          <a:xfrm>
            <a:off x="4477837" y="4431477"/>
            <a:ext cx="3554045" cy="2033567"/>
            <a:chOff x="999290" y="4431477"/>
            <a:chExt cx="3554045" cy="2033567"/>
          </a:xfrm>
        </p:grpSpPr>
        <p:pic>
          <p:nvPicPr>
            <p:cNvPr id="136" name="Picture 135">
              <a:extLst>
                <a:ext uri="{FF2B5EF4-FFF2-40B4-BE49-F238E27FC236}">
                  <a16:creationId xmlns:a16="http://schemas.microsoft.com/office/drawing/2014/main" id="{5B9C967E-7172-439B-BBCD-16E94651EC8A}"/>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999290" y="4431477"/>
              <a:ext cx="3554045" cy="2033567"/>
            </a:xfrm>
            <a:prstGeom prst="rect">
              <a:avLst/>
            </a:prstGeom>
          </p:spPr>
        </p:pic>
        <p:grpSp>
          <p:nvGrpSpPr>
            <p:cNvPr id="133" name="Group 132">
              <a:extLst>
                <a:ext uri="{FF2B5EF4-FFF2-40B4-BE49-F238E27FC236}">
                  <a16:creationId xmlns:a16="http://schemas.microsoft.com/office/drawing/2014/main" id="{E81BA8AB-6297-4116-B8F5-7FCACFBE633D}"/>
                </a:ext>
              </a:extLst>
            </p:cNvPr>
            <p:cNvGrpSpPr/>
            <p:nvPr/>
          </p:nvGrpSpPr>
          <p:grpSpPr>
            <a:xfrm rot="20643895">
              <a:off x="2657064" y="5408116"/>
              <a:ext cx="1553930" cy="700681"/>
              <a:chOff x="2520372" y="5499776"/>
              <a:chExt cx="1553930" cy="700681"/>
            </a:xfrm>
          </p:grpSpPr>
          <p:pic>
            <p:nvPicPr>
              <p:cNvPr id="134" name="Picture 4">
                <a:extLst>
                  <a:ext uri="{FF2B5EF4-FFF2-40B4-BE49-F238E27FC236}">
                    <a16:creationId xmlns:a16="http://schemas.microsoft.com/office/drawing/2014/main" id="{B66114D7-D436-439C-9258-42609D312586}"/>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2520372" y="5499776"/>
                <a:ext cx="1553930" cy="700681"/>
              </a:xfrm>
              <a:prstGeom prst="rect">
                <a:avLst/>
              </a:prstGeom>
            </p:spPr>
          </p:pic>
          <p:sp>
            <p:nvSpPr>
              <p:cNvPr id="135" name="Rectangle 134">
                <a:extLst>
                  <a:ext uri="{FF2B5EF4-FFF2-40B4-BE49-F238E27FC236}">
                    <a16:creationId xmlns:a16="http://schemas.microsoft.com/office/drawing/2014/main" id="{004A42B9-A9FA-408E-9453-474BBFFF0298}"/>
                  </a:ext>
                </a:extLst>
              </p:cNvPr>
              <p:cNvSpPr/>
              <p:nvPr/>
            </p:nvSpPr>
            <p:spPr>
              <a:xfrm rot="956105">
                <a:off x="2878553" y="5583504"/>
                <a:ext cx="837567" cy="533223"/>
              </a:xfrm>
              <a:prstGeom prst="rect">
                <a:avLst/>
              </a:prstGeom>
            </p:spPr>
            <p:txBody>
              <a:bodyPr wrap="square">
                <a:spAutoFit/>
              </a:bodyPr>
              <a:lstStyle/>
              <a:p>
                <a:pPr algn="ctr" defTabSz="342900">
                  <a:lnSpc>
                    <a:spcPct val="150000"/>
                  </a:lnSpc>
                </a:pPr>
                <a:r>
                  <a:rPr lang="en-US" sz="2200" b="1">
                    <a:latin typeface="UTM Avo" panose="02040603050506020204" pitchFamily="18" charset="0"/>
                    <a:cs typeface="Times New Roman" panose="02020603050405020304" pitchFamily="18" charset="0"/>
                  </a:rPr>
                  <a:t>quả</a:t>
                </a:r>
                <a:endParaRPr lang="vi-VN" sz="2200">
                  <a:latin typeface="UTM Avo" panose="02040603050506020204" pitchFamily="18" charset="0"/>
                  <a:cs typeface="Times New Roman" panose="02020603050405020304" pitchFamily="18" charset="0"/>
                </a:endParaRPr>
              </a:p>
            </p:txBody>
          </p:sp>
        </p:grpSp>
      </p:grpSp>
      <p:grpSp>
        <p:nvGrpSpPr>
          <p:cNvPr id="138" name="Group 137">
            <a:extLst>
              <a:ext uri="{FF2B5EF4-FFF2-40B4-BE49-F238E27FC236}">
                <a16:creationId xmlns:a16="http://schemas.microsoft.com/office/drawing/2014/main" id="{E91AB874-80C1-4E86-AF1E-E5683BC08349}"/>
              </a:ext>
            </a:extLst>
          </p:cNvPr>
          <p:cNvGrpSpPr/>
          <p:nvPr/>
        </p:nvGrpSpPr>
        <p:grpSpPr>
          <a:xfrm>
            <a:off x="7956384" y="3785735"/>
            <a:ext cx="3554045" cy="2679309"/>
            <a:chOff x="999290" y="3785735"/>
            <a:chExt cx="3554045" cy="2679309"/>
          </a:xfrm>
        </p:grpSpPr>
        <p:grpSp>
          <p:nvGrpSpPr>
            <p:cNvPr id="139" name="Group 138">
              <a:extLst>
                <a:ext uri="{FF2B5EF4-FFF2-40B4-BE49-F238E27FC236}">
                  <a16:creationId xmlns:a16="http://schemas.microsoft.com/office/drawing/2014/main" id="{748EFB84-4400-4794-BD5C-BDC36538BEFC}"/>
                </a:ext>
              </a:extLst>
            </p:cNvPr>
            <p:cNvGrpSpPr/>
            <p:nvPr/>
          </p:nvGrpSpPr>
          <p:grpSpPr>
            <a:xfrm>
              <a:off x="999290" y="3785735"/>
              <a:ext cx="3554045" cy="2679309"/>
              <a:chOff x="1332728" y="1587945"/>
              <a:chExt cx="4172168" cy="3099700"/>
            </a:xfrm>
          </p:grpSpPr>
          <p:pic>
            <p:nvPicPr>
              <p:cNvPr id="143" name="Picture 142">
                <a:extLst>
                  <a:ext uri="{FF2B5EF4-FFF2-40B4-BE49-F238E27FC236}">
                    <a16:creationId xmlns:a16="http://schemas.microsoft.com/office/drawing/2014/main" id="{E8D8957C-F4F7-41F9-9DF9-3B1AB32C85F5}"/>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1332728" y="2335006"/>
                <a:ext cx="4172168" cy="2352639"/>
              </a:xfrm>
              <a:prstGeom prst="rect">
                <a:avLst/>
              </a:prstGeom>
            </p:spPr>
          </p:pic>
          <p:sp>
            <p:nvSpPr>
              <p:cNvPr id="144" name="Rectangle 143">
                <a:extLst>
                  <a:ext uri="{FF2B5EF4-FFF2-40B4-BE49-F238E27FC236}">
                    <a16:creationId xmlns:a16="http://schemas.microsoft.com/office/drawing/2014/main" id="{4138E09D-BB19-4D8E-A01E-8BFC19145EE3}"/>
                  </a:ext>
                </a:extLst>
              </p:cNvPr>
              <p:cNvSpPr/>
              <p:nvPr/>
            </p:nvSpPr>
            <p:spPr>
              <a:xfrm>
                <a:off x="3314346" y="1587945"/>
                <a:ext cx="1028701" cy="573234"/>
              </a:xfrm>
              <a:prstGeom prst="rect">
                <a:avLst/>
              </a:prstGeom>
              <a:noFill/>
            </p:spPr>
            <p:txBody>
              <a:bodyPr wrap="square">
                <a:spAutoFit/>
              </a:bodyPr>
              <a:lstStyle/>
              <a:p>
                <a:pPr algn="ctr" defTabSz="342900">
                  <a:lnSpc>
                    <a:spcPct val="150000"/>
                  </a:lnSpc>
                </a:pPr>
                <a:r>
                  <a:rPr lang="en-US" sz="2400" b="1">
                    <a:solidFill>
                      <a:srgbClr val="FFFFFF"/>
                    </a:solidFill>
                    <a:latin typeface="UTM Avo" panose="02040603050506020204" pitchFamily="18" charset="0"/>
                    <a:cs typeface="Times New Roman" panose="02020603050405020304" pitchFamily="18" charset="0"/>
                  </a:rPr>
                  <a:t>rau</a:t>
                </a:r>
                <a:endParaRPr lang="vi-VN" sz="2400">
                  <a:solidFill>
                    <a:srgbClr val="FFFFFF"/>
                  </a:solidFill>
                  <a:latin typeface="UTM Avo" panose="02040603050506020204" pitchFamily="18" charset="0"/>
                  <a:cs typeface="Times New Roman" panose="02020603050405020304" pitchFamily="18" charset="0"/>
                </a:endParaRPr>
              </a:p>
            </p:txBody>
          </p:sp>
        </p:grpSp>
        <p:grpSp>
          <p:nvGrpSpPr>
            <p:cNvPr id="140" name="Group 139">
              <a:extLst>
                <a:ext uri="{FF2B5EF4-FFF2-40B4-BE49-F238E27FC236}">
                  <a16:creationId xmlns:a16="http://schemas.microsoft.com/office/drawing/2014/main" id="{DD0B7623-A6EE-4DF4-BA8E-261BC822276B}"/>
                </a:ext>
              </a:extLst>
            </p:cNvPr>
            <p:cNvGrpSpPr/>
            <p:nvPr/>
          </p:nvGrpSpPr>
          <p:grpSpPr>
            <a:xfrm rot="20643895">
              <a:off x="2657064" y="5408116"/>
              <a:ext cx="1553930" cy="700681"/>
              <a:chOff x="2520372" y="5499776"/>
              <a:chExt cx="1553930" cy="700681"/>
            </a:xfrm>
          </p:grpSpPr>
          <p:pic>
            <p:nvPicPr>
              <p:cNvPr id="141" name="Picture 4">
                <a:extLst>
                  <a:ext uri="{FF2B5EF4-FFF2-40B4-BE49-F238E27FC236}">
                    <a16:creationId xmlns:a16="http://schemas.microsoft.com/office/drawing/2014/main" id="{5D915BA9-1148-48C8-AB76-073222A30CD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2520372" y="5499776"/>
                <a:ext cx="1553930" cy="700681"/>
              </a:xfrm>
              <a:prstGeom prst="rect">
                <a:avLst/>
              </a:prstGeom>
            </p:spPr>
          </p:pic>
          <p:sp>
            <p:nvSpPr>
              <p:cNvPr id="142" name="Rectangle 141">
                <a:extLst>
                  <a:ext uri="{FF2B5EF4-FFF2-40B4-BE49-F238E27FC236}">
                    <a16:creationId xmlns:a16="http://schemas.microsoft.com/office/drawing/2014/main" id="{2417B15F-7325-4E69-B049-6BE100E420DF}"/>
                  </a:ext>
                </a:extLst>
              </p:cNvPr>
              <p:cNvSpPr/>
              <p:nvPr/>
            </p:nvSpPr>
            <p:spPr>
              <a:xfrm rot="956105">
                <a:off x="2878553" y="5583504"/>
                <a:ext cx="837567" cy="533223"/>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rau</a:t>
                </a:r>
                <a:endParaRPr lang="vi-VN" sz="2200">
                  <a:latin typeface="UTM Avo" panose="02040603050506020204" pitchFamily="18" charset="0"/>
                  <a:cs typeface="Times New Roman" panose="02020603050405020304" pitchFamily="18" charset="0"/>
                </a:endParaRPr>
              </a:p>
            </p:txBody>
          </p:sp>
        </p:grpSp>
      </p:grpSp>
      <p:grpSp>
        <p:nvGrpSpPr>
          <p:cNvPr id="145" name="Group 144">
            <a:extLst>
              <a:ext uri="{FF2B5EF4-FFF2-40B4-BE49-F238E27FC236}">
                <a16:creationId xmlns:a16="http://schemas.microsoft.com/office/drawing/2014/main" id="{4A0FF701-207F-4255-888B-EFCCE8065509}"/>
              </a:ext>
            </a:extLst>
          </p:cNvPr>
          <p:cNvGrpSpPr/>
          <p:nvPr/>
        </p:nvGrpSpPr>
        <p:grpSpPr>
          <a:xfrm>
            <a:off x="414536" y="410130"/>
            <a:ext cx="3761537" cy="1014929"/>
            <a:chOff x="371924" y="467376"/>
            <a:chExt cx="3761537" cy="1014929"/>
          </a:xfrm>
        </p:grpSpPr>
        <p:pic>
          <p:nvPicPr>
            <p:cNvPr id="146" name="Picture 145">
              <a:extLst>
                <a:ext uri="{FF2B5EF4-FFF2-40B4-BE49-F238E27FC236}">
                  <a16:creationId xmlns:a16="http://schemas.microsoft.com/office/drawing/2014/main" id="{0372782A-CC5D-4335-AD43-8B6ADEFEAF3D}"/>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147" name="Rectangle 146">
              <a:extLst>
                <a:ext uri="{FF2B5EF4-FFF2-40B4-BE49-F238E27FC236}">
                  <a16:creationId xmlns:a16="http://schemas.microsoft.com/office/drawing/2014/main" id="{ABC0662B-D1A7-4A4C-BB29-D2ACE613F9B8}"/>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17257420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6E16C9-BE02-4CD9-91A9-B5B042AB0562}"/>
              </a:ext>
            </a:extLst>
          </p:cNvPr>
          <p:cNvPicPr>
            <a:picLocks noChangeAspect="1"/>
          </p:cNvPicPr>
          <p:nvPr/>
        </p:nvPicPr>
        <p:blipFill>
          <a:blip r:embed="rId2"/>
          <a:stretch>
            <a:fillRect/>
          </a:stretch>
        </p:blipFill>
        <p:spPr>
          <a:xfrm>
            <a:off x="9032240" y="483213"/>
            <a:ext cx="2766282" cy="2239371"/>
          </a:xfrm>
          <a:prstGeom prst="rect">
            <a:avLst/>
          </a:prstGeom>
        </p:spPr>
      </p:pic>
      <p:sp>
        <p:nvSpPr>
          <p:cNvPr id="10" name="Rectangle 9">
            <a:extLst>
              <a:ext uri="{FF2B5EF4-FFF2-40B4-BE49-F238E27FC236}">
                <a16:creationId xmlns:a16="http://schemas.microsoft.com/office/drawing/2014/main" id="{2EE51DCA-22CC-4CA7-9CF7-779BA27881B4}"/>
              </a:ext>
            </a:extLst>
          </p:cNvPr>
          <p:cNvSpPr/>
          <p:nvPr/>
        </p:nvSpPr>
        <p:spPr>
          <a:xfrm>
            <a:off x="551805" y="435240"/>
            <a:ext cx="8358515" cy="2335319"/>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An đố Minh: Sắp xếp các số từ 1 đến 20</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(gọi là dữ liệu) vào hai nhóm sao cho mỗi nhóm có 10 số và các số trong cùng một nhóm phải có điểm chung. Em hãy giúp Minh thực hiện yêu cầu của An nhé.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Em hãy chọn một bạn trong lớp để đưa ra yêu cầu sắp xếp khác.</a:t>
            </a:r>
          </a:p>
        </p:txBody>
      </p:sp>
      <p:grpSp>
        <p:nvGrpSpPr>
          <p:cNvPr id="21" name="Group 20">
            <a:extLst>
              <a:ext uri="{FF2B5EF4-FFF2-40B4-BE49-F238E27FC236}">
                <a16:creationId xmlns:a16="http://schemas.microsoft.com/office/drawing/2014/main" id="{B9B20E3B-097F-434D-9D9C-86BCFD163898}"/>
              </a:ext>
            </a:extLst>
          </p:cNvPr>
          <p:cNvGrpSpPr/>
          <p:nvPr/>
        </p:nvGrpSpPr>
        <p:grpSpPr>
          <a:xfrm>
            <a:off x="569350" y="2969727"/>
            <a:ext cx="3761537" cy="1181202"/>
            <a:chOff x="371924" y="384240"/>
            <a:chExt cx="3761537" cy="1181202"/>
          </a:xfrm>
        </p:grpSpPr>
        <p:pic>
          <p:nvPicPr>
            <p:cNvPr id="22" name="Picture 21">
              <a:extLst>
                <a:ext uri="{FF2B5EF4-FFF2-40B4-BE49-F238E27FC236}">
                  <a16:creationId xmlns:a16="http://schemas.microsoft.com/office/drawing/2014/main" id="{1774C2D1-07F5-4CAA-8FF8-FEE153D6C45C}"/>
                </a:ext>
              </a:extLst>
            </p:cNvPr>
            <p:cNvPicPr>
              <a:picLocks noChangeAspect="1"/>
            </p:cNvPicPr>
            <p:nvPr/>
          </p:nvPicPr>
          <p:blipFill>
            <a:blip r:embed="rId3"/>
            <a:stretch>
              <a:fillRect/>
            </a:stretch>
          </p:blipFill>
          <p:spPr>
            <a:xfrm>
              <a:off x="371924" y="384240"/>
              <a:ext cx="1280271" cy="1181202"/>
            </a:xfrm>
            <a:prstGeom prst="rect">
              <a:avLst/>
            </a:prstGeom>
          </p:spPr>
        </p:pic>
        <p:sp>
          <p:nvSpPr>
            <p:cNvPr id="23" name="Rectangle 22">
              <a:extLst>
                <a:ext uri="{FF2B5EF4-FFF2-40B4-BE49-F238E27FC236}">
                  <a16:creationId xmlns:a16="http://schemas.microsoft.com/office/drawing/2014/main" id="{4A308CFD-FB9E-481A-AA05-9344197C39B3}"/>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24" name="Rectangle 23">
            <a:extLst>
              <a:ext uri="{FF2B5EF4-FFF2-40B4-BE49-F238E27FC236}">
                <a16:creationId xmlns:a16="http://schemas.microsoft.com/office/drawing/2014/main" id="{F7D0612C-D1D1-443A-8890-54636399992B}"/>
              </a:ext>
            </a:extLst>
          </p:cNvPr>
          <p:cNvSpPr/>
          <p:nvPr/>
        </p:nvSpPr>
        <p:spPr>
          <a:xfrm>
            <a:off x="551805" y="4265849"/>
            <a:ext cx="10809849"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Em hãy nêu một ví dụ ở trường hoặc ở gia đình mà em thấy nhờ sắp xếp</a:t>
            </a:r>
            <a:r>
              <a:rPr lang="en-US" sz="2000">
                <a:latin typeface="UTM Avo" panose="02040603050506020204" pitchFamily="18" charset="0"/>
                <a:cs typeface="Times New Roman" panose="02020603050405020304" pitchFamily="18" charset="0"/>
              </a:rPr>
              <a:t> h</a:t>
            </a:r>
            <a:r>
              <a:rPr lang="vi-VN" sz="2000">
                <a:latin typeface="UTM Avo" panose="02040603050506020204" pitchFamily="18" charset="0"/>
                <a:cs typeface="Times New Roman" panose="02020603050405020304" pitchFamily="18" charset="0"/>
              </a:rPr>
              <a:t>ợp lí, việc tìm kiếm sẽ nhanh hơn.</a:t>
            </a:r>
          </a:p>
        </p:txBody>
      </p:sp>
      <p:sp>
        <p:nvSpPr>
          <p:cNvPr id="25" name="Rectangle 24">
            <a:extLst>
              <a:ext uri="{FF2B5EF4-FFF2-40B4-BE49-F238E27FC236}">
                <a16:creationId xmlns:a16="http://schemas.microsoft.com/office/drawing/2014/main" id="{4E7EC782-F5AA-490C-83AA-7FF77831C7A5}"/>
              </a:ext>
            </a:extLst>
          </p:cNvPr>
          <p:cNvSpPr/>
          <p:nvPr/>
        </p:nvSpPr>
        <p:spPr>
          <a:xfrm>
            <a:off x="551805" y="5331095"/>
            <a:ext cx="11023209"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Em hãy phân loại, sắp xếp lại đồ trong tủ quần áo, góc học tập, ngăn bàn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học, ... của gia đình em để tìm kiếm đồ vật được nhanh hơn khi cần.</a:t>
            </a:r>
          </a:p>
        </p:txBody>
      </p:sp>
    </p:spTree>
    <p:extLst>
      <p:ext uri="{BB962C8B-B14F-4D97-AF65-F5344CB8AC3E}">
        <p14:creationId xmlns:p14="http://schemas.microsoft.com/office/powerpoint/2010/main" val="1044821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3E1C8DAA-7E2A-4FDB-A9C8-FDD9E6E26ECF}"/>
              </a:ext>
            </a:extLst>
          </p:cNvPr>
          <p:cNvPicPr>
            <a:picLocks noChangeAspect="1"/>
          </p:cNvPicPr>
          <p:nvPr/>
        </p:nvPicPr>
        <p:blipFill>
          <a:blip r:embed="rId6"/>
          <a:stretch>
            <a:fillRect/>
          </a:stretch>
        </p:blipFill>
        <p:spPr>
          <a:xfrm>
            <a:off x="121559" y="2458656"/>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556071" y="344228"/>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grpSp>
        <p:nvGrpSpPr>
          <p:cNvPr id="12" name="Group 11">
            <a:extLst>
              <a:ext uri="{FF2B5EF4-FFF2-40B4-BE49-F238E27FC236}">
                <a16:creationId xmlns:a16="http://schemas.microsoft.com/office/drawing/2014/main" id="{356A26C7-1147-42FC-AADF-4ABDE0CAC4CB}"/>
              </a:ext>
            </a:extLst>
          </p:cNvPr>
          <p:cNvGrpSpPr/>
          <p:nvPr/>
        </p:nvGrpSpPr>
        <p:grpSpPr>
          <a:xfrm>
            <a:off x="556072" y="3048802"/>
            <a:ext cx="7014768" cy="1695354"/>
            <a:chOff x="1768766" y="4552258"/>
            <a:chExt cx="7300588" cy="1291045"/>
          </a:xfrm>
        </p:grpSpPr>
        <p:sp>
          <p:nvSpPr>
            <p:cNvPr id="10" name="Speech Bubble: Rectangle with Corners Rounded 9">
              <a:extLst>
                <a:ext uri="{FF2B5EF4-FFF2-40B4-BE49-F238E27FC236}">
                  <a16:creationId xmlns:a16="http://schemas.microsoft.com/office/drawing/2014/main" id="{87463E55-27CE-4F53-84D3-A2D16AD8D959}"/>
                </a:ext>
              </a:extLst>
            </p:cNvPr>
            <p:cNvSpPr/>
            <p:nvPr/>
          </p:nvSpPr>
          <p:spPr>
            <a:xfrm>
              <a:off x="1768766" y="4644318"/>
              <a:ext cx="7212563" cy="1198985"/>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A6C8193F-D622-4D36-935C-6910A39E3518}"/>
                </a:ext>
              </a:extLst>
            </p:cNvPr>
            <p:cNvSpPr/>
            <p:nvPr/>
          </p:nvSpPr>
          <p:spPr>
            <a:xfrm>
              <a:off x="1856791" y="4552258"/>
              <a:ext cx="7212563" cy="1198985"/>
            </a:xfrm>
            <a:prstGeom prst="wedgeRoundRectCallout">
              <a:avLst>
                <a:gd name="adj1" fmla="val 53513"/>
                <a:gd name="adj2" fmla="val 45768"/>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FBFE8E40-0C04-41D1-A809-0C5B1905F92A}"/>
              </a:ext>
            </a:extLst>
          </p:cNvPr>
          <p:cNvSpPr/>
          <p:nvPr/>
        </p:nvSpPr>
        <p:spPr>
          <a:xfrm>
            <a:off x="903081" y="3093876"/>
            <a:ext cx="6405328" cy="141199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Trong cửa hàng có rất nhiều mặt hàng. Theo em, chủ cửa hàng đã làm gì để khách hàng có thể tìm kiếm mặt hàng nhanh hơn</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BEF1B6C6-026F-4FB9-8D32-25D1F67CD14F}"/>
              </a:ext>
            </a:extLst>
          </p:cNvPr>
          <p:cNvSpPr/>
          <p:nvPr/>
        </p:nvSpPr>
        <p:spPr>
          <a:xfrm>
            <a:off x="1335016" y="1142864"/>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4DE58A3C-0680-453E-8CD5-B36209860F6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334054" y="3205855"/>
            <a:ext cx="6678619" cy="3469412"/>
          </a:xfrm>
          <a:prstGeom prst="rect">
            <a:avLst/>
          </a:prstGeom>
        </p:spPr>
      </p:pic>
      <p:pic>
        <p:nvPicPr>
          <p:cNvPr id="15" name="Picture 14">
            <a:extLst>
              <a:ext uri="{FF2B5EF4-FFF2-40B4-BE49-F238E27FC236}">
                <a16:creationId xmlns:a16="http://schemas.microsoft.com/office/drawing/2014/main" id="{FE5F3654-93DE-42D7-800D-C21F6D7FB4B8}"/>
              </a:ext>
            </a:extLst>
          </p:cNvPr>
          <p:cNvPicPr>
            <a:picLocks noChangeAspect="1"/>
          </p:cNvPicPr>
          <p:nvPr/>
        </p:nvPicPr>
        <p:blipFill>
          <a:blip r:embed="rId5"/>
          <a:stretch>
            <a:fillRect/>
          </a:stretch>
        </p:blipFill>
        <p:spPr>
          <a:xfrm>
            <a:off x="11389662" y="1338001"/>
            <a:ext cx="492534" cy="434815"/>
          </a:xfrm>
          <a:prstGeom prst="rect">
            <a:avLst/>
          </a:prstGeom>
        </p:spPr>
      </p:pic>
    </p:spTree>
    <p:extLst>
      <p:ext uri="{BB962C8B-B14F-4D97-AF65-F5344CB8AC3E}">
        <p14:creationId xmlns:p14="http://schemas.microsoft.com/office/powerpoint/2010/main" val="1915646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par>
                          <p:cTn id="23" fill="hold">
                            <p:stCondLst>
                              <p:cond delay="500"/>
                            </p:stCondLst>
                            <p:childTnLst>
                              <p:par>
                                <p:cTn id="24" presetID="14" presetClass="entr" presetSubtype="10"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par>
                                <p:cTn id="27" presetID="14" presetClass="entr" presetSubtype="1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a:t>
            </a:r>
            <a:r>
              <a:rPr lang="vi-VN" sz="2800" b="1">
                <a:solidFill>
                  <a:srgbClr val="F03C69"/>
                </a:solidFill>
                <a:latin typeface="SVN-SAF" panose="02040603050506020204" pitchFamily="18" charset="0"/>
                <a:cs typeface="Times New Roman" panose="02020603050405020304" pitchFamily="18" charset="0"/>
              </a:rPr>
              <a:t>SẮP XẾP HỢP LÍ</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S</a:t>
              </a:r>
              <a:r>
                <a:rPr lang="vi-VN" sz="2800" b="1">
                  <a:solidFill>
                    <a:srgbClr val="7FC354"/>
                  </a:solidFill>
                  <a:latin typeface="SVN-Androgyne" panose="02040603050506020204" pitchFamily="18" charset="0"/>
                  <a:cs typeface="Times New Roman" panose="02020603050405020304" pitchFamily="18" charset="0"/>
                </a:rPr>
                <a:t>ắp xếp đồ dùng học tập</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747841" y="1807237"/>
              <a:ext cx="10506269" cy="1121846"/>
            </a:xfrm>
            <a:prstGeom prst="rect">
              <a:avLst/>
            </a:prstGeom>
          </p:spPr>
          <p:txBody>
            <a:bodyPr wrap="square">
              <a:spAutoFit/>
            </a:bodyPr>
            <a:lstStyle/>
            <a:p>
              <a:pPr defTabSz="342900">
                <a:lnSpc>
                  <a:spcPct val="150000"/>
                </a:lnSpc>
              </a:pPr>
              <a:r>
                <a:rPr lang="vi-VN" sz="2400">
                  <a:latin typeface="UTM Avo" panose="02040603050506020204" pitchFamily="18" charset="0"/>
                  <a:cs typeface="Times New Roman" panose="02020603050405020304" pitchFamily="18" charset="0"/>
                </a:rPr>
                <a:t>Theo em, khi An cần tìm cục tẩy thì cách để đồ ở hình nào dưới đây giúp An tìm nhanh hơn?</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3" name="Picture 22">
            <a:extLst>
              <a:ext uri="{FF2B5EF4-FFF2-40B4-BE49-F238E27FC236}">
                <a16:creationId xmlns:a16="http://schemas.microsoft.com/office/drawing/2014/main" id="{7C2AF5E5-01DE-4D01-9D97-DEF16E4E81BC}"/>
              </a:ext>
            </a:extLst>
          </p:cNvPr>
          <p:cNvPicPr>
            <a:picLocks noChangeAspect="1"/>
          </p:cNvPicPr>
          <p:nvPr/>
        </p:nvPicPr>
        <p:blipFill>
          <a:blip r:embed="rId8"/>
          <a:stretch>
            <a:fillRect/>
          </a:stretch>
        </p:blipFill>
        <p:spPr>
          <a:xfrm>
            <a:off x="6896014" y="2794846"/>
            <a:ext cx="3535986" cy="2812024"/>
          </a:xfrm>
          <a:prstGeom prst="rect">
            <a:avLst/>
          </a:prstGeom>
        </p:spPr>
      </p:pic>
      <p:pic>
        <p:nvPicPr>
          <p:cNvPr id="28" name="Picture 27">
            <a:extLst>
              <a:ext uri="{FF2B5EF4-FFF2-40B4-BE49-F238E27FC236}">
                <a16:creationId xmlns:a16="http://schemas.microsoft.com/office/drawing/2014/main" id="{D00E34D8-4B87-4985-B70B-C848E94EBB13}"/>
              </a:ext>
            </a:extLst>
          </p:cNvPr>
          <p:cNvPicPr>
            <a:picLocks noChangeAspect="1"/>
          </p:cNvPicPr>
          <p:nvPr/>
        </p:nvPicPr>
        <p:blipFill>
          <a:blip r:embed="rId9"/>
          <a:stretch>
            <a:fillRect/>
          </a:stretch>
        </p:blipFill>
        <p:spPr>
          <a:xfrm>
            <a:off x="1440799" y="3511188"/>
            <a:ext cx="4061812" cy="2095682"/>
          </a:xfrm>
          <a:prstGeom prst="rect">
            <a:avLst/>
          </a:prstGeom>
        </p:spPr>
      </p:pic>
      <p:pic>
        <p:nvPicPr>
          <p:cNvPr id="29" name="Picture 4" descr="Káº¿t quáº£ hÃ¬nh áº£nh cho right icon">
            <a:extLst>
              <a:ext uri="{FF2B5EF4-FFF2-40B4-BE49-F238E27FC236}">
                <a16:creationId xmlns:a16="http://schemas.microsoft.com/office/drawing/2014/main" id="{61F454C7-6863-46DF-87D1-F4E6B7B5DE0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432000" y="4559029"/>
            <a:ext cx="686912" cy="68691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wrong icon">
            <a:extLst>
              <a:ext uri="{FF2B5EF4-FFF2-40B4-BE49-F238E27FC236}">
                <a16:creationId xmlns:a16="http://schemas.microsoft.com/office/drawing/2014/main" id="{218E5914-0AE8-43C8-918F-199C994BDE3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14373" y="4559029"/>
            <a:ext cx="686912" cy="686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1388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randombar(horizontal)">
                                      <p:cBhvr>
                                        <p:cTn id="20" dur="500"/>
                                        <p:tgtEl>
                                          <p:spTgt spid="28"/>
                                        </p:tgtEl>
                                      </p:cBhvr>
                                    </p:animEffect>
                                  </p:childTnLst>
                                </p:cTn>
                              </p:par>
                              <p:par>
                                <p:cTn id="21" presetID="14" presetClass="entr" presetSubtype="1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randombar(horizontal)">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57E486-60DE-49F3-A467-2091A0985479}"/>
              </a:ext>
            </a:extLst>
          </p:cNvPr>
          <p:cNvPicPr>
            <a:picLocks noChangeAspect="1"/>
          </p:cNvPicPr>
          <p:nvPr/>
        </p:nvPicPr>
        <p:blipFill>
          <a:blip r:embed="rId2"/>
          <a:stretch>
            <a:fillRect/>
          </a:stretch>
        </p:blipFill>
        <p:spPr>
          <a:xfrm>
            <a:off x="8257592" y="640702"/>
            <a:ext cx="3495805" cy="4043340"/>
          </a:xfrm>
          <a:prstGeom prst="rect">
            <a:avLst/>
          </a:prstGeom>
        </p:spPr>
      </p:pic>
      <p:sp>
        <p:nvSpPr>
          <p:cNvPr id="3" name="Rectangle 2">
            <a:extLst>
              <a:ext uri="{FF2B5EF4-FFF2-40B4-BE49-F238E27FC236}">
                <a16:creationId xmlns:a16="http://schemas.microsoft.com/office/drawing/2014/main" id="{D7774A21-90FC-4F80-B0CC-D19C06C95701}"/>
              </a:ext>
            </a:extLst>
          </p:cNvPr>
          <p:cNvSpPr/>
          <p:nvPr/>
        </p:nvSpPr>
        <p:spPr>
          <a:xfrm>
            <a:off x="606489" y="454090"/>
            <a:ext cx="7511143" cy="4343561"/>
          </a:xfrm>
          <a:prstGeom prst="rect">
            <a:avLst/>
          </a:prstGeom>
        </p:spPr>
        <p:txBody>
          <a:bodyPr wrap="square">
            <a:spAutoFit/>
          </a:bodyPr>
          <a:lstStyle/>
          <a:p>
            <a:pPr indent="625475" algn="just" defTabSz="342900">
              <a:lnSpc>
                <a:spcPct val="135000"/>
              </a:lnSpc>
            </a:pPr>
            <a:r>
              <a:rPr lang="vi-VN" sz="2000">
                <a:latin typeface="UTM Avo" panose="02040603050506020204" pitchFamily="18" charset="0"/>
                <a:cs typeface="Times New Roman" panose="02020603050405020304" pitchFamily="18" charset="0"/>
              </a:rPr>
              <a:t>Chúng ta nên sắp xếp các đồ vật hợp lí để dễ dàng hơn trong việc quản lí và</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tìm kiếm. </a:t>
            </a:r>
            <a:endParaRPr lang="en-US" sz="2000">
              <a:latin typeface="UTM Avo" panose="02040603050506020204" pitchFamily="18" charset="0"/>
              <a:cs typeface="Times New Roman" panose="02020603050405020304" pitchFamily="18" charset="0"/>
            </a:endParaRPr>
          </a:p>
          <a:p>
            <a:pPr indent="344488" algn="just" defTabSz="342900">
              <a:lnSpc>
                <a:spcPct val="135000"/>
              </a:lnSpc>
            </a:pPr>
            <a:r>
              <a:rPr lang="vi-VN" sz="2000">
                <a:latin typeface="UTM Avo" panose="02040603050506020204" pitchFamily="18" charset="0"/>
                <a:cs typeface="Times New Roman" panose="02020603050405020304" pitchFamily="18" charset="0"/>
              </a:rPr>
              <a:t>Sắp xếp các đồ vật cùng loại thành một nhóm hợp lí, khi có nhu cầu tìm một đồ vật, ta chỉ cần tìm trong nhóm tương ứng đã được sắp xếp. Nhờ vậy, việc tìm kiếm sẽ nhanh hơn. </a:t>
            </a:r>
            <a:endParaRPr lang="en-US" sz="2000">
              <a:latin typeface="UTM Avo" panose="02040603050506020204" pitchFamily="18" charset="0"/>
              <a:cs typeface="Times New Roman" panose="02020603050405020304" pitchFamily="18" charset="0"/>
            </a:endParaRPr>
          </a:p>
          <a:p>
            <a:pPr indent="344488" algn="just" defTabSz="342900">
              <a:lnSpc>
                <a:spcPct val="135000"/>
              </a:lnSpc>
            </a:pPr>
            <a:r>
              <a:rPr lang="vi-VN" sz="2000">
                <a:latin typeface="UTM Avo" panose="02040603050506020204" pitchFamily="18" charset="0"/>
                <a:cs typeface="Times New Roman" panose="02020603050405020304" pitchFamily="18" charset="0"/>
              </a:rPr>
              <a:t>Ví dụ, trong tủ quần áo của gia đình, quần áo của em được sắp xếp vào các ngăn riêng: ngăn đựng quần, ngăn đựng áo. Trong mỗi ngăn có thể lại chia thành chồng, chẳng hạn chồng áo dài tay, chồng áo </a:t>
            </a:r>
            <a:r>
              <a:rPr lang="en-US" sz="2000">
                <a:latin typeface="UTM Avo" panose="02040603050506020204" pitchFamily="18" charset="0"/>
                <a:cs typeface="Times New Roman" panose="02020603050405020304" pitchFamily="18" charset="0"/>
              </a:rPr>
              <a:t>cộc</a:t>
            </a:r>
            <a:r>
              <a:rPr lang="vi-VN" sz="2000">
                <a:latin typeface="UTM Avo" panose="02040603050506020204" pitchFamily="18" charset="0"/>
                <a:cs typeface="Times New Roman" panose="02020603050405020304" pitchFamily="18" charset="0"/>
              </a:rPr>
              <a:t> tay,...</a:t>
            </a:r>
          </a:p>
        </p:txBody>
      </p:sp>
      <p:pic>
        <p:nvPicPr>
          <p:cNvPr id="4" name="Picture 3">
            <a:extLst>
              <a:ext uri="{FF2B5EF4-FFF2-40B4-BE49-F238E27FC236}">
                <a16:creationId xmlns:a16="http://schemas.microsoft.com/office/drawing/2014/main" id="{B3A8EE5D-3AA4-4417-96AF-B6B93F243E0C}"/>
              </a:ext>
            </a:extLst>
          </p:cNvPr>
          <p:cNvPicPr>
            <a:picLocks noChangeAspect="1"/>
          </p:cNvPicPr>
          <p:nvPr/>
        </p:nvPicPr>
        <p:blipFill>
          <a:blip r:embed="rId3"/>
          <a:stretch>
            <a:fillRect/>
          </a:stretch>
        </p:blipFill>
        <p:spPr>
          <a:xfrm>
            <a:off x="535610" y="360783"/>
            <a:ext cx="734513" cy="653278"/>
          </a:xfrm>
          <a:prstGeom prst="rect">
            <a:avLst/>
          </a:prstGeom>
        </p:spPr>
      </p:pic>
      <p:grpSp>
        <p:nvGrpSpPr>
          <p:cNvPr id="5" name="Group 4">
            <a:extLst>
              <a:ext uri="{FF2B5EF4-FFF2-40B4-BE49-F238E27FC236}">
                <a16:creationId xmlns:a16="http://schemas.microsoft.com/office/drawing/2014/main" id="{7543E864-AFE2-4840-8FB5-A39ADFA13751}"/>
              </a:ext>
            </a:extLst>
          </p:cNvPr>
          <p:cNvGrpSpPr/>
          <p:nvPr/>
        </p:nvGrpSpPr>
        <p:grpSpPr>
          <a:xfrm>
            <a:off x="1327956" y="4772160"/>
            <a:ext cx="9536087" cy="1631750"/>
            <a:chOff x="176038" y="533052"/>
            <a:chExt cx="9536087" cy="1631750"/>
          </a:xfrm>
        </p:grpSpPr>
        <p:grpSp>
          <p:nvGrpSpPr>
            <p:cNvPr id="6" name="Group 5">
              <a:extLst>
                <a:ext uri="{FF2B5EF4-FFF2-40B4-BE49-F238E27FC236}">
                  <a16:creationId xmlns:a16="http://schemas.microsoft.com/office/drawing/2014/main" id="{17D8A4F6-9738-4F5B-B180-3C016B155A00}"/>
                </a:ext>
              </a:extLst>
            </p:cNvPr>
            <p:cNvGrpSpPr/>
            <p:nvPr/>
          </p:nvGrpSpPr>
          <p:grpSpPr>
            <a:xfrm>
              <a:off x="176038" y="533052"/>
              <a:ext cx="9536087" cy="1631750"/>
              <a:chOff x="176038" y="533052"/>
              <a:chExt cx="9536087" cy="1631750"/>
            </a:xfrm>
          </p:grpSpPr>
          <p:grpSp>
            <p:nvGrpSpPr>
              <p:cNvPr id="8" name="Group 7">
                <a:extLst>
                  <a:ext uri="{FF2B5EF4-FFF2-40B4-BE49-F238E27FC236}">
                    <a16:creationId xmlns:a16="http://schemas.microsoft.com/office/drawing/2014/main" id="{FA31F111-66E5-491A-835C-4BCEBA0906CD}"/>
                  </a:ext>
                </a:extLst>
              </p:cNvPr>
              <p:cNvGrpSpPr/>
              <p:nvPr/>
            </p:nvGrpSpPr>
            <p:grpSpPr>
              <a:xfrm>
                <a:off x="552796" y="917810"/>
                <a:ext cx="9159329" cy="1246992"/>
                <a:chOff x="1338208" y="943284"/>
                <a:chExt cx="8240130" cy="1839657"/>
              </a:xfrm>
            </p:grpSpPr>
            <p:sp>
              <p:nvSpPr>
                <p:cNvPr id="11" name="Rectangle: Rounded Corners 10">
                  <a:extLst>
                    <a:ext uri="{FF2B5EF4-FFF2-40B4-BE49-F238E27FC236}">
                      <a16:creationId xmlns:a16="http://schemas.microsoft.com/office/drawing/2014/main" id="{8A3F0A41-AACA-4A98-8DB9-4D06DCF7807C}"/>
                    </a:ext>
                  </a:extLst>
                </p:cNvPr>
                <p:cNvSpPr/>
                <p:nvPr/>
              </p:nvSpPr>
              <p:spPr>
                <a:xfrm>
                  <a:off x="1424711" y="1063553"/>
                  <a:ext cx="8153627" cy="1719388"/>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6D4220A3-2819-400B-935C-1A366337815C}"/>
                    </a:ext>
                  </a:extLst>
                </p:cNvPr>
                <p:cNvSpPr/>
                <p:nvPr/>
              </p:nvSpPr>
              <p:spPr>
                <a:xfrm>
                  <a:off x="1338208" y="943284"/>
                  <a:ext cx="8153632" cy="171938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7EA668E9-8FE3-4E0C-8067-4F44E4AA25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76038" y="533052"/>
                <a:ext cx="998307" cy="883997"/>
              </a:xfrm>
              <a:prstGeom prst="rect">
                <a:avLst/>
              </a:prstGeom>
            </p:spPr>
          </p:pic>
        </p:grpSp>
        <p:sp>
          <p:nvSpPr>
            <p:cNvPr id="7" name="Rectangle 6">
              <a:extLst>
                <a:ext uri="{FF2B5EF4-FFF2-40B4-BE49-F238E27FC236}">
                  <a16:creationId xmlns:a16="http://schemas.microsoft.com/office/drawing/2014/main" id="{B3749312-4667-48AE-AE82-0FC71722F103}"/>
                </a:ext>
              </a:extLst>
            </p:cNvPr>
            <p:cNvSpPr/>
            <p:nvPr/>
          </p:nvSpPr>
          <p:spPr>
            <a:xfrm>
              <a:off x="878095" y="1031419"/>
              <a:ext cx="8604883" cy="953210"/>
            </a:xfrm>
            <a:prstGeom prst="rect">
              <a:avLst/>
            </a:prstGeom>
          </p:spPr>
          <p:txBody>
            <a:bodyPr wrap="square">
              <a:spAutoFit/>
            </a:bodyPr>
            <a:lstStyle/>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Sắp xếp các đồ vật hợp lí sẽ giúp em tìm kiếm được nhanh hơn nhờ vào việc tìm kiếm theo quy tắc sắp xếp.</a:t>
              </a:r>
            </a:p>
          </p:txBody>
        </p:sp>
      </p:grpSp>
    </p:spTree>
    <p:extLst>
      <p:ext uri="{BB962C8B-B14F-4D97-AF65-F5344CB8AC3E}">
        <p14:creationId xmlns:p14="http://schemas.microsoft.com/office/powerpoint/2010/main" val="102890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C438B7-7998-4FD5-BFA1-AA6232096325}"/>
              </a:ext>
            </a:extLst>
          </p:cNvPr>
          <p:cNvPicPr>
            <a:picLocks noChangeAspect="1"/>
          </p:cNvPicPr>
          <p:nvPr/>
        </p:nvPicPr>
        <p:blipFill>
          <a:blip r:embed="rId2"/>
          <a:stretch>
            <a:fillRect/>
          </a:stretch>
        </p:blipFill>
        <p:spPr>
          <a:xfrm>
            <a:off x="518995" y="342009"/>
            <a:ext cx="745392" cy="733836"/>
          </a:xfrm>
          <a:prstGeom prst="rect">
            <a:avLst/>
          </a:prstGeom>
        </p:spPr>
      </p:pic>
      <p:sp>
        <p:nvSpPr>
          <p:cNvPr id="3" name="Rectangle 2">
            <a:extLst>
              <a:ext uri="{FF2B5EF4-FFF2-40B4-BE49-F238E27FC236}">
                <a16:creationId xmlns:a16="http://schemas.microsoft.com/office/drawing/2014/main" id="{587EBDD1-6079-4B51-BE77-A50871F1F3EA}"/>
              </a:ext>
            </a:extLst>
          </p:cNvPr>
          <p:cNvSpPr/>
          <p:nvPr/>
        </p:nvSpPr>
        <p:spPr>
          <a:xfrm>
            <a:off x="1438438" y="464597"/>
            <a:ext cx="9315124" cy="488660"/>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Sắp xếp đồ vật hợp lí sẽ giúp chúng ta</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27530887-1EF6-40D5-BC89-0F439290CD46}"/>
              </a:ext>
            </a:extLst>
          </p:cNvPr>
          <p:cNvSpPr/>
          <p:nvPr/>
        </p:nvSpPr>
        <p:spPr>
          <a:xfrm>
            <a:off x="1438438" y="953257"/>
            <a:ext cx="4239738"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 </a:t>
            </a:r>
            <a:r>
              <a:rPr lang="vi-VN" sz="2000">
                <a:latin typeface="UTM Avo" panose="02040603050506020204" pitchFamily="18" charset="0"/>
                <a:cs typeface="Times New Roman" panose="02020603050405020304" pitchFamily="18" charset="0"/>
              </a:rPr>
              <a:t>Quản lí đồ vật dễ dàng hơn</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B37CA8DE-E12E-4242-B4C1-F248B4708A95}"/>
              </a:ext>
            </a:extLst>
          </p:cNvPr>
          <p:cNvSpPr/>
          <p:nvPr/>
        </p:nvSpPr>
        <p:spPr>
          <a:xfrm>
            <a:off x="5852227" y="948673"/>
            <a:ext cx="5820778" cy="488660"/>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 </a:t>
            </a:r>
            <a:r>
              <a:rPr lang="vi-VN" sz="2000">
                <a:latin typeface="UTM Avo" panose="02040603050506020204" pitchFamily="18" charset="0"/>
                <a:cs typeface="Times New Roman" panose="02020603050405020304" pitchFamily="18" charset="0"/>
              </a:rPr>
              <a:t>Quản lí đồ vật để người khác khó tìm thấy</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11D6011E-2E0A-49F7-B7B7-5185C45D5D02}"/>
              </a:ext>
            </a:extLst>
          </p:cNvPr>
          <p:cNvSpPr/>
          <p:nvPr/>
        </p:nvSpPr>
        <p:spPr>
          <a:xfrm>
            <a:off x="1438438" y="1440213"/>
            <a:ext cx="4239738" cy="488660"/>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 </a:t>
            </a:r>
            <a:r>
              <a:rPr lang="vi-VN" sz="2000">
                <a:latin typeface="UTM Avo" panose="02040603050506020204" pitchFamily="18" charset="0"/>
                <a:cs typeface="Times New Roman" panose="02020603050405020304" pitchFamily="18" charset="0"/>
              </a:rPr>
              <a:t>Tìm kiếm đồ vật nhanh hơn</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B1E08BDF-6433-47F9-8D46-BFDD4804A762}"/>
              </a:ext>
            </a:extLst>
          </p:cNvPr>
          <p:cNvSpPr/>
          <p:nvPr/>
        </p:nvSpPr>
        <p:spPr>
          <a:xfrm>
            <a:off x="5852227" y="1446405"/>
            <a:ext cx="5820778" cy="488660"/>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D. </a:t>
            </a:r>
            <a:r>
              <a:rPr lang="pt-BR" sz="2000">
                <a:latin typeface="UTM Avo" panose="02040603050506020204" pitchFamily="18" charset="0"/>
                <a:cs typeface="Times New Roman" panose="02020603050405020304" pitchFamily="18" charset="0"/>
              </a:rPr>
              <a:t>Cả A và C đều đúng</a:t>
            </a:r>
            <a:r>
              <a:rPr lang="en-US" sz="2000">
                <a:latin typeface="UTM Avo" panose="02040603050506020204" pitchFamily="18" charset="0"/>
                <a:cs typeface="Times New Roman" panose="02020603050405020304" pitchFamily="18" charset="0"/>
              </a:rPr>
              <a:t>. </a:t>
            </a:r>
            <a:endParaRPr lang="vi-VN"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604E59C9-6694-443B-9CF4-E43D230A07AC}"/>
              </a:ext>
            </a:extLst>
          </p:cNvPr>
          <p:cNvSpPr/>
          <p:nvPr/>
        </p:nvSpPr>
        <p:spPr>
          <a:xfrm>
            <a:off x="1438438" y="2063242"/>
            <a:ext cx="9315124" cy="493148"/>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Em hãy sắp xếp các thiết bị sau vào hai nhóm.</a:t>
            </a:r>
          </a:p>
        </p:txBody>
      </p:sp>
      <p:pic>
        <p:nvPicPr>
          <p:cNvPr id="11" name="Picture 10">
            <a:extLst>
              <a:ext uri="{FF2B5EF4-FFF2-40B4-BE49-F238E27FC236}">
                <a16:creationId xmlns:a16="http://schemas.microsoft.com/office/drawing/2014/main" id="{4083FA2C-B509-4725-83B1-289D59B2BAAB}"/>
              </a:ext>
            </a:extLst>
          </p:cNvPr>
          <p:cNvPicPr>
            <a:picLocks noChangeAspect="1"/>
          </p:cNvPicPr>
          <p:nvPr/>
        </p:nvPicPr>
        <p:blipFill rotWithShape="1">
          <a:blip r:embed="rId3"/>
          <a:srcRect r="76886" b="56889"/>
          <a:stretch/>
        </p:blipFill>
        <p:spPr>
          <a:xfrm>
            <a:off x="4274552" y="2596505"/>
            <a:ext cx="1865394" cy="1705106"/>
          </a:xfrm>
          <a:prstGeom prst="rect">
            <a:avLst/>
          </a:prstGeom>
        </p:spPr>
      </p:pic>
      <p:pic>
        <p:nvPicPr>
          <p:cNvPr id="27" name="Picture 26">
            <a:extLst>
              <a:ext uri="{FF2B5EF4-FFF2-40B4-BE49-F238E27FC236}">
                <a16:creationId xmlns:a16="http://schemas.microsoft.com/office/drawing/2014/main" id="{6C3E1243-F852-4437-B046-8F2450D52673}"/>
              </a:ext>
            </a:extLst>
          </p:cNvPr>
          <p:cNvPicPr>
            <a:picLocks noChangeAspect="1"/>
          </p:cNvPicPr>
          <p:nvPr/>
        </p:nvPicPr>
        <p:blipFill rotWithShape="1">
          <a:blip r:embed="rId3"/>
          <a:srcRect l="48199" t="59493" r="21291" b="1143"/>
          <a:stretch/>
        </p:blipFill>
        <p:spPr>
          <a:xfrm>
            <a:off x="9272547" y="2653892"/>
            <a:ext cx="2462309" cy="1556874"/>
          </a:xfrm>
          <a:prstGeom prst="rect">
            <a:avLst/>
          </a:prstGeom>
        </p:spPr>
      </p:pic>
      <p:pic>
        <p:nvPicPr>
          <p:cNvPr id="28" name="Picture 27">
            <a:extLst>
              <a:ext uri="{FF2B5EF4-FFF2-40B4-BE49-F238E27FC236}">
                <a16:creationId xmlns:a16="http://schemas.microsoft.com/office/drawing/2014/main" id="{5B16D584-2AAE-4A89-B22B-3C66EF15D0F3}"/>
              </a:ext>
            </a:extLst>
          </p:cNvPr>
          <p:cNvPicPr>
            <a:picLocks noChangeAspect="1"/>
          </p:cNvPicPr>
          <p:nvPr/>
        </p:nvPicPr>
        <p:blipFill rotWithShape="1">
          <a:blip r:embed="rId3"/>
          <a:srcRect l="2264" t="44616" r="78139" b="771"/>
          <a:stretch/>
        </p:blipFill>
        <p:spPr>
          <a:xfrm>
            <a:off x="7690990" y="2140443"/>
            <a:ext cx="1581557" cy="2160037"/>
          </a:xfrm>
          <a:prstGeom prst="rect">
            <a:avLst/>
          </a:prstGeom>
        </p:spPr>
      </p:pic>
      <p:pic>
        <p:nvPicPr>
          <p:cNvPr id="12" name="Picture 11">
            <a:extLst>
              <a:ext uri="{FF2B5EF4-FFF2-40B4-BE49-F238E27FC236}">
                <a16:creationId xmlns:a16="http://schemas.microsoft.com/office/drawing/2014/main" id="{7C62B99C-79CE-4ADF-9785-348E5C3E9339}"/>
              </a:ext>
            </a:extLst>
          </p:cNvPr>
          <p:cNvPicPr>
            <a:picLocks noChangeAspect="1"/>
          </p:cNvPicPr>
          <p:nvPr/>
        </p:nvPicPr>
        <p:blipFill rotWithShape="1">
          <a:blip r:embed="rId3"/>
          <a:srcRect l="50986" t="3894" r="25900" b="54869"/>
          <a:stretch/>
        </p:blipFill>
        <p:spPr>
          <a:xfrm>
            <a:off x="7705610" y="2677278"/>
            <a:ext cx="1865394" cy="1630990"/>
          </a:xfrm>
          <a:prstGeom prst="rect">
            <a:avLst/>
          </a:prstGeom>
        </p:spPr>
      </p:pic>
      <p:pic>
        <p:nvPicPr>
          <p:cNvPr id="13" name="Picture 12">
            <a:extLst>
              <a:ext uri="{FF2B5EF4-FFF2-40B4-BE49-F238E27FC236}">
                <a16:creationId xmlns:a16="http://schemas.microsoft.com/office/drawing/2014/main" id="{13E384E9-5134-40D1-89E6-DE892584F95A}"/>
              </a:ext>
            </a:extLst>
          </p:cNvPr>
          <p:cNvPicPr>
            <a:picLocks noChangeAspect="1"/>
          </p:cNvPicPr>
          <p:nvPr/>
        </p:nvPicPr>
        <p:blipFill rotWithShape="1">
          <a:blip r:embed="rId3"/>
          <a:srcRect l="76999" t="1334" r="-113" b="57429"/>
          <a:stretch/>
        </p:blipFill>
        <p:spPr>
          <a:xfrm>
            <a:off x="9709255" y="2585709"/>
            <a:ext cx="1865394" cy="1630990"/>
          </a:xfrm>
          <a:prstGeom prst="rect">
            <a:avLst/>
          </a:prstGeom>
        </p:spPr>
      </p:pic>
      <p:pic>
        <p:nvPicPr>
          <p:cNvPr id="16" name="Picture 15">
            <a:extLst>
              <a:ext uri="{FF2B5EF4-FFF2-40B4-BE49-F238E27FC236}">
                <a16:creationId xmlns:a16="http://schemas.microsoft.com/office/drawing/2014/main" id="{87EFEDE3-6A54-4D61-A734-7E12C595BEFB}"/>
              </a:ext>
            </a:extLst>
          </p:cNvPr>
          <p:cNvPicPr>
            <a:picLocks noChangeAspect="1"/>
          </p:cNvPicPr>
          <p:nvPr/>
        </p:nvPicPr>
        <p:blipFill rotWithShape="1">
          <a:blip r:embed="rId3"/>
          <a:srcRect l="78773" t="43680" r="440" b="55"/>
          <a:stretch/>
        </p:blipFill>
        <p:spPr>
          <a:xfrm>
            <a:off x="10080707" y="4298734"/>
            <a:ext cx="1677577" cy="2225351"/>
          </a:xfrm>
          <a:prstGeom prst="rect">
            <a:avLst/>
          </a:prstGeom>
        </p:spPr>
      </p:pic>
      <p:pic>
        <p:nvPicPr>
          <p:cNvPr id="18" name="Picture 17" descr="A picture containing text, appliance&#10;&#10;Description automatically generated">
            <a:extLst>
              <a:ext uri="{FF2B5EF4-FFF2-40B4-BE49-F238E27FC236}">
                <a16:creationId xmlns:a16="http://schemas.microsoft.com/office/drawing/2014/main" id="{B7B1D850-99E4-4CC4-A805-7EFAFAF778D6}"/>
              </a:ext>
            </a:extLst>
          </p:cNvPr>
          <p:cNvPicPr>
            <a:picLocks noChangeAspect="1"/>
          </p:cNvPicPr>
          <p:nvPr/>
        </p:nvPicPr>
        <p:blipFill rotWithShape="1">
          <a:blip r:embed="rId4">
            <a:extLst>
              <a:ext uri="{28A0092B-C50C-407E-A947-70E740481C1C}">
                <a14:useLocalDpi xmlns:a14="http://schemas.microsoft.com/office/drawing/2010/main" val="0"/>
              </a:ext>
            </a:extLst>
          </a:blip>
          <a:srcRect l="9699" r="11292"/>
          <a:stretch/>
        </p:blipFill>
        <p:spPr>
          <a:xfrm>
            <a:off x="6139946" y="4222216"/>
            <a:ext cx="1457078" cy="2309060"/>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951E8764-9FA3-4812-8C32-93235E3C87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9975" y="2684567"/>
            <a:ext cx="1265030" cy="1554615"/>
          </a:xfrm>
          <a:prstGeom prst="rect">
            <a:avLst/>
          </a:prstGeom>
        </p:spPr>
      </p:pic>
      <p:sp>
        <p:nvSpPr>
          <p:cNvPr id="21" name="Rectangle 20">
            <a:extLst>
              <a:ext uri="{FF2B5EF4-FFF2-40B4-BE49-F238E27FC236}">
                <a16:creationId xmlns:a16="http://schemas.microsoft.com/office/drawing/2014/main" id="{8073A111-66B6-4092-B494-74AB0E18A7AC}"/>
              </a:ext>
            </a:extLst>
          </p:cNvPr>
          <p:cNvSpPr/>
          <p:nvPr/>
        </p:nvSpPr>
        <p:spPr>
          <a:xfrm>
            <a:off x="1472555" y="4402431"/>
            <a:ext cx="2866583" cy="493148"/>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Đồ</a:t>
            </a:r>
            <a:r>
              <a:rPr lang="en-US" sz="2000" b="1">
                <a:latin typeface="UTM Avo" panose="02040603050506020204" pitchFamily="18" charset="0"/>
                <a:cs typeface="Times New Roman" panose="02020603050405020304" pitchFamily="18" charset="0"/>
              </a:rPr>
              <a:t> dùng gia đình</a:t>
            </a:r>
            <a:endParaRPr lang="vi-VN" sz="2000" b="1">
              <a:latin typeface="UTM Avo" panose="020406030505060202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7E12C233-70BF-4D2E-BFCB-42DAF1024934}"/>
              </a:ext>
            </a:extLst>
          </p:cNvPr>
          <p:cNvSpPr/>
          <p:nvPr/>
        </p:nvSpPr>
        <p:spPr>
          <a:xfrm>
            <a:off x="1475994" y="2739138"/>
            <a:ext cx="2866583" cy="493148"/>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Máy tính để bàn</a:t>
            </a:r>
            <a:endParaRPr lang="vi-VN" sz="2000" b="1">
              <a:latin typeface="UTM Avo" panose="02040603050506020204" pitchFamily="18" charset="0"/>
              <a:cs typeface="Times New Roman" panose="02020603050405020304" pitchFamily="18" charset="0"/>
            </a:endParaRPr>
          </a:p>
        </p:txBody>
      </p:sp>
      <p:pic>
        <p:nvPicPr>
          <p:cNvPr id="23" name="Picture 22">
            <a:extLst>
              <a:ext uri="{FF2B5EF4-FFF2-40B4-BE49-F238E27FC236}">
                <a16:creationId xmlns:a16="http://schemas.microsoft.com/office/drawing/2014/main" id="{62F0EB1A-D9D0-4CB3-AA39-B9E5343FD933}"/>
              </a:ext>
            </a:extLst>
          </p:cNvPr>
          <p:cNvPicPr>
            <a:picLocks noChangeAspect="1"/>
          </p:cNvPicPr>
          <p:nvPr/>
        </p:nvPicPr>
        <p:blipFill rotWithShape="1">
          <a:blip r:embed="rId3"/>
          <a:srcRect l="50986" t="3894" r="25900" b="54869"/>
          <a:stretch/>
        </p:blipFill>
        <p:spPr>
          <a:xfrm>
            <a:off x="733635" y="4927882"/>
            <a:ext cx="1865394" cy="1630990"/>
          </a:xfrm>
          <a:prstGeom prst="rect">
            <a:avLst/>
          </a:prstGeom>
        </p:spPr>
      </p:pic>
      <p:pic>
        <p:nvPicPr>
          <p:cNvPr id="24" name="Picture 23">
            <a:extLst>
              <a:ext uri="{FF2B5EF4-FFF2-40B4-BE49-F238E27FC236}">
                <a16:creationId xmlns:a16="http://schemas.microsoft.com/office/drawing/2014/main" id="{95C969B3-0BFA-455A-A38A-A910C0AA388E}"/>
              </a:ext>
            </a:extLst>
          </p:cNvPr>
          <p:cNvPicPr>
            <a:picLocks noChangeAspect="1"/>
          </p:cNvPicPr>
          <p:nvPr/>
        </p:nvPicPr>
        <p:blipFill rotWithShape="1">
          <a:blip r:embed="rId3"/>
          <a:srcRect l="76999" t="1334" r="-113" b="57429"/>
          <a:stretch/>
        </p:blipFill>
        <p:spPr>
          <a:xfrm>
            <a:off x="2599029" y="4826777"/>
            <a:ext cx="1865394" cy="1630990"/>
          </a:xfrm>
          <a:prstGeom prst="rect">
            <a:avLst/>
          </a:prstGeom>
        </p:spPr>
      </p:pic>
      <p:pic>
        <p:nvPicPr>
          <p:cNvPr id="25" name="Picture 24">
            <a:extLst>
              <a:ext uri="{FF2B5EF4-FFF2-40B4-BE49-F238E27FC236}">
                <a16:creationId xmlns:a16="http://schemas.microsoft.com/office/drawing/2014/main" id="{769DAACA-1547-4CBB-A7A6-3FAD052CFCA5}"/>
              </a:ext>
            </a:extLst>
          </p:cNvPr>
          <p:cNvPicPr>
            <a:picLocks noChangeAspect="1"/>
          </p:cNvPicPr>
          <p:nvPr/>
        </p:nvPicPr>
        <p:blipFill rotWithShape="1">
          <a:blip r:embed="rId3"/>
          <a:srcRect l="48199" t="59493" r="21291" b="1143"/>
          <a:stretch/>
        </p:blipFill>
        <p:spPr>
          <a:xfrm>
            <a:off x="7690990" y="4900893"/>
            <a:ext cx="2462309" cy="1556874"/>
          </a:xfrm>
          <a:prstGeom prst="rect">
            <a:avLst/>
          </a:prstGeom>
        </p:spPr>
      </p:pic>
      <p:pic>
        <p:nvPicPr>
          <p:cNvPr id="26" name="Picture 25">
            <a:extLst>
              <a:ext uri="{FF2B5EF4-FFF2-40B4-BE49-F238E27FC236}">
                <a16:creationId xmlns:a16="http://schemas.microsoft.com/office/drawing/2014/main" id="{A141EF6C-D456-4057-B58D-71DB3B6D4355}"/>
              </a:ext>
            </a:extLst>
          </p:cNvPr>
          <p:cNvPicPr>
            <a:picLocks noChangeAspect="1"/>
          </p:cNvPicPr>
          <p:nvPr/>
        </p:nvPicPr>
        <p:blipFill rotWithShape="1">
          <a:blip r:embed="rId3"/>
          <a:srcRect l="2264" t="44616" r="78139" b="771"/>
          <a:stretch/>
        </p:blipFill>
        <p:spPr>
          <a:xfrm>
            <a:off x="4431937" y="4355087"/>
            <a:ext cx="1581557" cy="2160037"/>
          </a:xfrm>
          <a:prstGeom prst="rect">
            <a:avLst/>
          </a:prstGeom>
        </p:spPr>
      </p:pic>
      <p:sp>
        <p:nvSpPr>
          <p:cNvPr id="29" name="Oval 28">
            <a:extLst>
              <a:ext uri="{FF2B5EF4-FFF2-40B4-BE49-F238E27FC236}">
                <a16:creationId xmlns:a16="http://schemas.microsoft.com/office/drawing/2014/main" id="{607C61C0-2001-4DD5-9E16-0C96A89EB067}"/>
              </a:ext>
            </a:extLst>
          </p:cNvPr>
          <p:cNvSpPr/>
          <p:nvPr/>
        </p:nvSpPr>
        <p:spPr>
          <a:xfrm>
            <a:off x="5817650" y="1528163"/>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ectangle 31">
            <a:extLst>
              <a:ext uri="{FF2B5EF4-FFF2-40B4-BE49-F238E27FC236}">
                <a16:creationId xmlns:a16="http://schemas.microsoft.com/office/drawing/2014/main" id="{C86C3167-5450-41C3-BE30-D1CA34972129}"/>
              </a:ext>
            </a:extLst>
          </p:cNvPr>
          <p:cNvSpPr/>
          <p:nvPr/>
        </p:nvSpPr>
        <p:spPr>
          <a:xfrm>
            <a:off x="518995" y="4262732"/>
            <a:ext cx="11114143" cy="2258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71F5731-30C4-461F-866B-CA6CF41E7496}"/>
              </a:ext>
            </a:extLst>
          </p:cNvPr>
          <p:cNvSpPr/>
          <p:nvPr/>
        </p:nvSpPr>
        <p:spPr>
          <a:xfrm>
            <a:off x="5388235" y="4649005"/>
            <a:ext cx="5253717" cy="950325"/>
          </a:xfrm>
          <a:prstGeom prst="rect">
            <a:avLst/>
          </a:prstGeom>
        </p:spPr>
        <p:txBody>
          <a:bodyPr wrap="square">
            <a:spAutoFit/>
          </a:bodyPr>
          <a:lstStyle/>
          <a:p>
            <a:pPr algn="ctr" defTabSz="342900">
              <a:lnSpc>
                <a:spcPct val="150000"/>
              </a:lnSpc>
            </a:pPr>
            <a:r>
              <a:rPr lang="en-US" sz="2000" i="1">
                <a:solidFill>
                  <a:srgbClr val="0070C0"/>
                </a:solidFill>
                <a:latin typeface="UTM Avo" panose="02040603050506020204" pitchFamily="18" charset="0"/>
                <a:cs typeface="Times New Roman" panose="02020603050405020304" pitchFamily="18" charset="0"/>
              </a:rPr>
              <a:t>M</a:t>
            </a:r>
            <a:r>
              <a:rPr lang="vi-VN" sz="2000" i="1">
                <a:solidFill>
                  <a:srgbClr val="0070C0"/>
                </a:solidFill>
                <a:latin typeface="UTM Avo" panose="02040603050506020204" pitchFamily="18" charset="0"/>
                <a:cs typeface="Times New Roman" panose="02020603050405020304" pitchFamily="18" charset="0"/>
              </a:rPr>
              <a:t>uốn tìm đúng, nhanh chuột máy tính thì em sẽ tìm như thế nào?</a:t>
            </a:r>
          </a:p>
        </p:txBody>
      </p:sp>
      <p:sp>
        <p:nvSpPr>
          <p:cNvPr id="34" name="Rectangle 33">
            <a:extLst>
              <a:ext uri="{FF2B5EF4-FFF2-40B4-BE49-F238E27FC236}">
                <a16:creationId xmlns:a16="http://schemas.microsoft.com/office/drawing/2014/main" id="{5F7DFEE4-3408-4C2A-8D2C-92CABAAF95C3}"/>
              </a:ext>
            </a:extLst>
          </p:cNvPr>
          <p:cNvSpPr/>
          <p:nvPr/>
        </p:nvSpPr>
        <p:spPr>
          <a:xfrm>
            <a:off x="518995" y="2035671"/>
            <a:ext cx="11183779" cy="4484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30515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4"/>
                                        </p:tgtEl>
                                      </p:cBhvr>
                                    </p:animEffect>
                                    <p:set>
                                      <p:cBhvr>
                                        <p:cTn id="12" dur="1" fill="hold">
                                          <p:stCondLst>
                                            <p:cond delay="499"/>
                                          </p:stCondLst>
                                        </p:cTn>
                                        <p:tgtEl>
                                          <p:spTgt spid="34"/>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horizontal)">
                                      <p:cBhvr>
                                        <p:cTn id="20" dur="500"/>
                                        <p:tgtEl>
                                          <p:spTgt spid="22"/>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randombar(horizont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nodeType="clickEffect">
                                  <p:stCondLst>
                                    <p:cond delay="0"/>
                                  </p:stCondLst>
                                  <p:childTnLst>
                                    <p:animEffect transition="out" filter="fade">
                                      <p:cBhvr>
                                        <p:cTn id="27" dur="500" tmFilter="0, 0; .2, .5; .8, .5; 1, 0"/>
                                        <p:tgtEl>
                                          <p:spTgt spid="11"/>
                                        </p:tgtEl>
                                      </p:cBhvr>
                                    </p:animEffect>
                                    <p:animScale>
                                      <p:cBhvr>
                                        <p:cTn id="28" dur="250" autoRev="1" fill="hold"/>
                                        <p:tgtEl>
                                          <p:spTgt spid="11"/>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20"/>
                                        </p:tgtEl>
                                      </p:cBhvr>
                                    </p:animEffect>
                                    <p:animScale>
                                      <p:cBhvr>
                                        <p:cTn id="33" dur="250" autoRev="1" fill="hold"/>
                                        <p:tgtEl>
                                          <p:spTgt spid="20"/>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6" presetClass="emph" presetSubtype="0" fill="hold" nodeType="clickEffect">
                                  <p:stCondLst>
                                    <p:cond delay="0"/>
                                  </p:stCondLst>
                                  <p:childTnLst>
                                    <p:animEffect transition="out" filter="fade">
                                      <p:cBhvr>
                                        <p:cTn id="37" dur="500" tmFilter="0, 0; .2, .5; .8, .5; 1, 0"/>
                                        <p:tgtEl>
                                          <p:spTgt spid="12"/>
                                        </p:tgtEl>
                                      </p:cBhvr>
                                    </p:animEffect>
                                    <p:animScale>
                                      <p:cBhvr>
                                        <p:cTn id="38" dur="250" autoRev="1" fill="hold"/>
                                        <p:tgtEl>
                                          <p:spTgt spid="12"/>
                                        </p:tgtEl>
                                      </p:cBhvr>
                                      <p:by x="105000" y="105000"/>
                                    </p:animScale>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2"/>
                                        </p:tgtEl>
                                        <p:attrNameLst>
                                          <p:attrName>style.visibility</p:attrName>
                                        </p:attrNameLst>
                                      </p:cBhvr>
                                      <p:to>
                                        <p:strVal val="hidden"/>
                                      </p:to>
                                    </p:set>
                                  </p:child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mph" presetSubtype="0" fill="hold" nodeType="click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13"/>
                                        </p:tgtEl>
                                        <p:attrNameLst>
                                          <p:attrName>style.visibility</p:attrName>
                                        </p:attrNameLst>
                                      </p:cBhvr>
                                      <p:to>
                                        <p:strVal val="hidden"/>
                                      </p:to>
                                    </p:set>
                                  </p:childTnLst>
                                </p:cTn>
                              </p:par>
                            </p:childTnLst>
                          </p:cTn>
                        </p:par>
                        <p:par>
                          <p:cTn id="56" fill="hold">
                            <p:stCondLst>
                              <p:cond delay="0"/>
                            </p:stCondLst>
                            <p:childTnLst>
                              <p:par>
                                <p:cTn id="57" presetID="10" presetClass="entr" presetSubtype="0" fill="hold"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childTnLst>
                          </p:cTn>
                        </p:par>
                      </p:childTnLst>
                    </p:cTn>
                  </p:par>
                  <p:par>
                    <p:cTn id="60" fill="hold">
                      <p:stCondLst>
                        <p:cond delay="indefinite"/>
                      </p:stCondLst>
                      <p:childTnLst>
                        <p:par>
                          <p:cTn id="61" fill="hold">
                            <p:stCondLst>
                              <p:cond delay="0"/>
                            </p:stCondLst>
                            <p:childTnLst>
                              <p:par>
                                <p:cTn id="62" presetID="26" presetClass="emph" presetSubtype="0" fill="hold" nodeType="clickEffect">
                                  <p:stCondLst>
                                    <p:cond delay="0"/>
                                  </p:stCondLst>
                                  <p:childTnLst>
                                    <p:animEffect transition="out" filter="fade">
                                      <p:cBhvr>
                                        <p:cTn id="63" dur="500" tmFilter="0, 0; .2, .5; .8, .5; 1, 0"/>
                                        <p:tgtEl>
                                          <p:spTgt spid="26"/>
                                        </p:tgtEl>
                                      </p:cBhvr>
                                    </p:animEffect>
                                    <p:animScale>
                                      <p:cBhvr>
                                        <p:cTn id="64" dur="250" autoRev="1" fill="hold"/>
                                        <p:tgtEl>
                                          <p:spTgt spid="26"/>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26"/>
                                        </p:tgtEl>
                                        <p:attrNameLst>
                                          <p:attrName>style.visibility</p:attrName>
                                        </p:attrNameLst>
                                      </p:cBhvr>
                                      <p:to>
                                        <p:strVal val="hidden"/>
                                      </p:to>
                                    </p:set>
                                  </p:childTnLst>
                                </p:cTn>
                              </p:par>
                            </p:childTnLst>
                          </p:cTn>
                        </p:par>
                        <p:par>
                          <p:cTn id="69" fill="hold">
                            <p:stCondLst>
                              <p:cond delay="0"/>
                            </p:stCondLst>
                            <p:childTnLst>
                              <p:par>
                                <p:cTn id="70" presetID="10" presetClass="entr" presetSubtype="0" fill="hold" nodeType="after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18"/>
                                        </p:tgtEl>
                                      </p:cBhvr>
                                    </p:animEffect>
                                    <p:animScale>
                                      <p:cBhvr>
                                        <p:cTn id="77" dur="250" autoRev="1" fill="hold"/>
                                        <p:tgtEl>
                                          <p:spTgt spid="18"/>
                                        </p:tgtEl>
                                      </p:cBhvr>
                                      <p:by x="105000" y="105000"/>
                                    </p:animScale>
                                  </p:childTnLst>
                                </p:cTn>
                              </p:par>
                            </p:childTnLst>
                          </p:cTn>
                        </p:par>
                      </p:childTnLst>
                    </p:cTn>
                  </p:par>
                  <p:par>
                    <p:cTn id="78" fill="hold">
                      <p:stCondLst>
                        <p:cond delay="indefinite"/>
                      </p:stCondLst>
                      <p:childTnLst>
                        <p:par>
                          <p:cTn id="79" fill="hold">
                            <p:stCondLst>
                              <p:cond delay="0"/>
                            </p:stCondLst>
                            <p:childTnLst>
                              <p:par>
                                <p:cTn id="80" presetID="26" presetClass="emph" presetSubtype="0" fill="hold" nodeType="clickEffect">
                                  <p:stCondLst>
                                    <p:cond delay="0"/>
                                  </p:stCondLst>
                                  <p:childTnLst>
                                    <p:animEffect transition="out" filter="fade">
                                      <p:cBhvr>
                                        <p:cTn id="81" dur="500" tmFilter="0, 0; .2, .5; .8, .5; 1, 0"/>
                                        <p:tgtEl>
                                          <p:spTgt spid="25"/>
                                        </p:tgtEl>
                                      </p:cBhvr>
                                    </p:animEffect>
                                    <p:animScale>
                                      <p:cBhvr>
                                        <p:cTn id="82" dur="250" autoRev="1" fill="hold"/>
                                        <p:tgtEl>
                                          <p:spTgt spid="25"/>
                                        </p:tgtEl>
                                      </p:cBhvr>
                                      <p:by x="105000" y="105000"/>
                                    </p:animScale>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0"/>
                                          </p:stCondLst>
                                        </p:cTn>
                                        <p:tgtEl>
                                          <p:spTgt spid="25"/>
                                        </p:tgtEl>
                                        <p:attrNameLst>
                                          <p:attrName>style.visibility</p:attrName>
                                        </p:attrNameLst>
                                      </p:cBhvr>
                                      <p:to>
                                        <p:strVal val="hidden"/>
                                      </p:to>
                                    </p:set>
                                  </p:childTnLst>
                                </p:cTn>
                              </p:par>
                            </p:childTnLst>
                          </p:cTn>
                        </p:par>
                        <p:par>
                          <p:cTn id="87" fill="hold">
                            <p:stCondLst>
                              <p:cond delay="0"/>
                            </p:stCondLst>
                            <p:childTnLst>
                              <p:par>
                                <p:cTn id="88" presetID="10" presetClass="entr" presetSubtype="0" fill="hold" nodeType="after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500"/>
                                        <p:tgtEl>
                                          <p:spTgt spid="27"/>
                                        </p:tgtEl>
                                      </p:cBhvr>
                                    </p:animEffect>
                                  </p:childTnLst>
                                </p:cTn>
                              </p:par>
                            </p:childTnLst>
                          </p:cTn>
                        </p:par>
                      </p:childTnLst>
                    </p:cTn>
                  </p:par>
                  <p:par>
                    <p:cTn id="91" fill="hold">
                      <p:stCondLst>
                        <p:cond delay="indefinite"/>
                      </p:stCondLst>
                      <p:childTnLst>
                        <p:par>
                          <p:cTn id="92" fill="hold">
                            <p:stCondLst>
                              <p:cond delay="0"/>
                            </p:stCondLst>
                            <p:childTnLst>
                              <p:par>
                                <p:cTn id="93" presetID="26" presetClass="emph" presetSubtype="0" fill="hold" nodeType="clickEffect">
                                  <p:stCondLst>
                                    <p:cond delay="0"/>
                                  </p:stCondLst>
                                  <p:childTnLst>
                                    <p:animEffect transition="out" filter="fade">
                                      <p:cBhvr>
                                        <p:cTn id="94" dur="500" tmFilter="0, 0; .2, .5; .8, .5; 1, 0"/>
                                        <p:tgtEl>
                                          <p:spTgt spid="16"/>
                                        </p:tgtEl>
                                      </p:cBhvr>
                                    </p:animEffect>
                                    <p:animScale>
                                      <p:cBhvr>
                                        <p:cTn id="95" dur="250" autoRev="1" fill="hold"/>
                                        <p:tgtEl>
                                          <p:spTgt spid="16"/>
                                        </p:tgtEl>
                                      </p:cBhvr>
                                      <p:by x="105000" y="105000"/>
                                    </p:animScale>
                                  </p:childTnLst>
                                </p:cTn>
                              </p:par>
                            </p:childTnLst>
                          </p:cTn>
                        </p:par>
                        <p:par>
                          <p:cTn id="96" fill="hold">
                            <p:stCondLst>
                              <p:cond delay="500"/>
                            </p:stCondLst>
                            <p:childTnLst>
                              <p:par>
                                <p:cTn id="97" presetID="63" presetClass="path" presetSubtype="0" accel="50000" decel="50000" fill="hold" nodeType="afterEffect">
                                  <p:stCondLst>
                                    <p:cond delay="0"/>
                                  </p:stCondLst>
                                  <p:childTnLst>
                                    <p:animMotion origin="layout" path="M -1.45833E-6 -1.85185E-6 L 0.19714 -0.00023 " pathEditMode="relative" rAng="0" ptsTypes="AA">
                                      <p:cBhvr>
                                        <p:cTn id="98" dur="2000" fill="hold"/>
                                        <p:tgtEl>
                                          <p:spTgt spid="18"/>
                                        </p:tgtEl>
                                        <p:attrNameLst>
                                          <p:attrName>ppt_x</p:attrName>
                                          <p:attrName>ppt_y</p:attrName>
                                        </p:attrNameLst>
                                      </p:cBhvr>
                                      <p:rCtr x="9857" y="-23"/>
                                    </p:animMotion>
                                  </p:childTnLst>
                                </p:cTn>
                              </p:par>
                              <p:par>
                                <p:cTn id="99" presetID="63" presetClass="path" presetSubtype="0" accel="50000" decel="50000" fill="hold" nodeType="withEffect">
                                  <p:stCondLst>
                                    <p:cond delay="0"/>
                                  </p:stCondLst>
                                  <p:childTnLst>
                                    <p:animMotion origin="layout" path="M -0.00026 -0.00695 L 0.32383 -0.00695 " pathEditMode="relative" rAng="0" ptsTypes="AA">
                                      <p:cBhvr>
                                        <p:cTn id="100" dur="2000" fill="hold"/>
                                        <p:tgtEl>
                                          <p:spTgt spid="24"/>
                                        </p:tgtEl>
                                        <p:attrNameLst>
                                          <p:attrName>ppt_x</p:attrName>
                                          <p:attrName>ppt_y</p:attrName>
                                        </p:attrNameLst>
                                      </p:cBhvr>
                                      <p:rCtr x="16198" y="0"/>
                                    </p:animMotion>
                                  </p:childTnLst>
                                </p:cTn>
                              </p:par>
                              <p:par>
                                <p:cTn id="101" presetID="63" presetClass="path" presetSubtype="0" accel="50000" decel="50000" fill="hold" nodeType="withEffect">
                                  <p:stCondLst>
                                    <p:cond delay="0"/>
                                  </p:stCondLst>
                                  <p:childTnLst>
                                    <p:animMotion origin="layout" path="M 1.45833E-6 0 L 0.30495 0.00324 " pathEditMode="relative" rAng="0" ptsTypes="AA">
                                      <p:cBhvr>
                                        <p:cTn id="102" dur="2000" fill="hold"/>
                                        <p:tgtEl>
                                          <p:spTgt spid="23"/>
                                        </p:tgtEl>
                                        <p:attrNameLst>
                                          <p:attrName>ppt_x</p:attrName>
                                          <p:attrName>ppt_y</p:attrName>
                                        </p:attrNameLst>
                                      </p:cBhvr>
                                      <p:rCtr x="15247" y="162"/>
                                    </p:animMotion>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2"/>
                                        </p:tgtEl>
                                        <p:attrNameLst>
                                          <p:attrName>style.visibility</p:attrName>
                                        </p:attrNameLst>
                                      </p:cBhvr>
                                      <p:to>
                                        <p:strVal val="visible"/>
                                      </p:to>
                                    </p:set>
                                    <p:animEffect transition="in" filter="fade">
                                      <p:cBhvr>
                                        <p:cTn id="107" dur="500"/>
                                        <p:tgtEl>
                                          <p:spTgt spid="32"/>
                                        </p:tgtEl>
                                      </p:cBhvr>
                                    </p:animEffect>
                                  </p:childTnLst>
                                </p:cTn>
                              </p:par>
                            </p:childTnLst>
                          </p:cTn>
                        </p:par>
                        <p:par>
                          <p:cTn id="108" fill="hold">
                            <p:stCondLst>
                              <p:cond delay="500"/>
                            </p:stCondLst>
                            <p:childTnLst>
                              <p:par>
                                <p:cTn id="109" presetID="10" presetClass="entr" presetSubtype="0" fill="hold" grpId="0" nodeType="afterEffect">
                                  <p:stCondLst>
                                    <p:cond delay="0"/>
                                  </p:stCondLst>
                                  <p:childTnLst>
                                    <p:set>
                                      <p:cBhvr>
                                        <p:cTn id="110" dur="1" fill="hold">
                                          <p:stCondLst>
                                            <p:cond delay="0"/>
                                          </p:stCondLst>
                                        </p:cTn>
                                        <p:tgtEl>
                                          <p:spTgt spid="33"/>
                                        </p:tgtEl>
                                        <p:attrNameLst>
                                          <p:attrName>style.visibility</p:attrName>
                                        </p:attrNameLst>
                                      </p:cBhvr>
                                      <p:to>
                                        <p:strVal val="visible"/>
                                      </p:to>
                                    </p:set>
                                    <p:animEffect transition="in" filter="fade">
                                      <p:cBhvr>
                                        <p:cTn id="11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P spid="22" grpId="0"/>
      <p:bldP spid="29" grpId="0" animBg="1"/>
      <p:bldP spid="32" grpId="0" animBg="1"/>
      <p:bldP spid="33" grpId="0"/>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a:t>
            </a:r>
            <a:r>
              <a:rPr lang="vi-VN" sz="2800" b="1">
                <a:solidFill>
                  <a:srgbClr val="F03C69"/>
                </a:solidFill>
                <a:latin typeface="SVN-SAF" panose="02040603050506020204" pitchFamily="18" charset="0"/>
                <a:cs typeface="Times New Roman" panose="02020603050405020304" pitchFamily="18" charset="0"/>
              </a:rPr>
              <a:t>SẮP XẾP THEO YÊU CẦU</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S</a:t>
              </a:r>
              <a:r>
                <a:rPr lang="vi-VN" sz="2800" b="1">
                  <a:solidFill>
                    <a:srgbClr val="7FC354"/>
                  </a:solidFill>
                  <a:latin typeface="SVN-Androgyne" panose="02040603050506020204" pitchFamily="18" charset="0"/>
                  <a:cs typeface="Times New Roman" panose="02020603050405020304" pitchFamily="18" charset="0"/>
                </a:rPr>
                <a:t>ắp xếp thẻ tên các con vật vào nhóm</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4" name="Picture 23">
            <a:extLst>
              <a:ext uri="{FF2B5EF4-FFF2-40B4-BE49-F238E27FC236}">
                <a16:creationId xmlns:a16="http://schemas.microsoft.com/office/drawing/2014/main" id="{E0F8A647-7773-42DE-BFD5-6FE315319913}"/>
              </a:ext>
            </a:extLst>
          </p:cNvPr>
          <p:cNvPicPr>
            <a:picLocks noChangeAspect="1"/>
          </p:cNvPicPr>
          <p:nvPr/>
        </p:nvPicPr>
        <p:blipFill>
          <a:blip r:embed="rId6"/>
          <a:stretch>
            <a:fillRect/>
          </a:stretch>
        </p:blipFill>
        <p:spPr>
          <a:xfrm>
            <a:off x="1137093" y="2090629"/>
            <a:ext cx="1577477" cy="1104996"/>
          </a:xfrm>
          <a:prstGeom prst="rect">
            <a:avLst/>
          </a:prstGeom>
        </p:spPr>
      </p:pic>
      <p:pic>
        <p:nvPicPr>
          <p:cNvPr id="25" name="Picture 24">
            <a:extLst>
              <a:ext uri="{FF2B5EF4-FFF2-40B4-BE49-F238E27FC236}">
                <a16:creationId xmlns:a16="http://schemas.microsoft.com/office/drawing/2014/main" id="{3139F730-DCD0-44F7-81F5-D4FFCB19B3AB}"/>
              </a:ext>
            </a:extLst>
          </p:cNvPr>
          <p:cNvPicPr>
            <a:picLocks noChangeAspect="1"/>
          </p:cNvPicPr>
          <p:nvPr/>
        </p:nvPicPr>
        <p:blipFill>
          <a:blip r:embed="rId7"/>
          <a:stretch>
            <a:fillRect/>
          </a:stretch>
        </p:blipFill>
        <p:spPr>
          <a:xfrm>
            <a:off x="2735841" y="2090629"/>
            <a:ext cx="1577477" cy="1104996"/>
          </a:xfrm>
          <a:prstGeom prst="rect">
            <a:avLst/>
          </a:prstGeom>
        </p:spPr>
      </p:pic>
      <p:pic>
        <p:nvPicPr>
          <p:cNvPr id="26" name="Picture 25">
            <a:extLst>
              <a:ext uri="{FF2B5EF4-FFF2-40B4-BE49-F238E27FC236}">
                <a16:creationId xmlns:a16="http://schemas.microsoft.com/office/drawing/2014/main" id="{FCF96258-C0E9-4932-A475-D966AF453936}"/>
              </a:ext>
            </a:extLst>
          </p:cNvPr>
          <p:cNvPicPr>
            <a:picLocks noChangeAspect="1"/>
          </p:cNvPicPr>
          <p:nvPr/>
        </p:nvPicPr>
        <p:blipFill>
          <a:blip r:embed="rId8"/>
          <a:stretch>
            <a:fillRect/>
          </a:stretch>
        </p:blipFill>
        <p:spPr>
          <a:xfrm>
            <a:off x="4334589" y="2098250"/>
            <a:ext cx="1562235" cy="1089754"/>
          </a:xfrm>
          <a:prstGeom prst="rect">
            <a:avLst/>
          </a:prstGeom>
        </p:spPr>
      </p:pic>
      <p:pic>
        <p:nvPicPr>
          <p:cNvPr id="27" name="Picture 26">
            <a:extLst>
              <a:ext uri="{FF2B5EF4-FFF2-40B4-BE49-F238E27FC236}">
                <a16:creationId xmlns:a16="http://schemas.microsoft.com/office/drawing/2014/main" id="{EA8F44A8-CE5C-4889-AB2E-EA36C02B6A38}"/>
              </a:ext>
            </a:extLst>
          </p:cNvPr>
          <p:cNvPicPr>
            <a:picLocks noChangeAspect="1"/>
          </p:cNvPicPr>
          <p:nvPr/>
        </p:nvPicPr>
        <p:blipFill>
          <a:blip r:embed="rId9"/>
          <a:stretch>
            <a:fillRect/>
          </a:stretch>
        </p:blipFill>
        <p:spPr>
          <a:xfrm>
            <a:off x="5918095" y="2090629"/>
            <a:ext cx="1577477" cy="1097375"/>
          </a:xfrm>
          <a:prstGeom prst="rect">
            <a:avLst/>
          </a:prstGeom>
        </p:spPr>
      </p:pic>
      <p:pic>
        <p:nvPicPr>
          <p:cNvPr id="31" name="Picture 30">
            <a:extLst>
              <a:ext uri="{FF2B5EF4-FFF2-40B4-BE49-F238E27FC236}">
                <a16:creationId xmlns:a16="http://schemas.microsoft.com/office/drawing/2014/main" id="{810A9F64-B510-4DDF-B0C2-DF0D87E2AE43}"/>
              </a:ext>
            </a:extLst>
          </p:cNvPr>
          <p:cNvPicPr>
            <a:picLocks noChangeAspect="1"/>
          </p:cNvPicPr>
          <p:nvPr/>
        </p:nvPicPr>
        <p:blipFill>
          <a:blip r:embed="rId10"/>
          <a:stretch>
            <a:fillRect/>
          </a:stretch>
        </p:blipFill>
        <p:spPr>
          <a:xfrm>
            <a:off x="2739651" y="3197923"/>
            <a:ext cx="1569856" cy="1097375"/>
          </a:xfrm>
          <a:prstGeom prst="rect">
            <a:avLst/>
          </a:prstGeom>
        </p:spPr>
      </p:pic>
      <p:pic>
        <p:nvPicPr>
          <p:cNvPr id="32" name="Picture 31">
            <a:extLst>
              <a:ext uri="{FF2B5EF4-FFF2-40B4-BE49-F238E27FC236}">
                <a16:creationId xmlns:a16="http://schemas.microsoft.com/office/drawing/2014/main" id="{19CD0ABA-4D00-4244-9D60-069BE4600BA4}"/>
              </a:ext>
            </a:extLst>
          </p:cNvPr>
          <p:cNvPicPr>
            <a:picLocks noChangeAspect="1"/>
          </p:cNvPicPr>
          <p:nvPr/>
        </p:nvPicPr>
        <p:blipFill>
          <a:blip r:embed="rId11"/>
          <a:stretch>
            <a:fillRect/>
          </a:stretch>
        </p:blipFill>
        <p:spPr>
          <a:xfrm>
            <a:off x="1144714" y="3188004"/>
            <a:ext cx="1569856" cy="1097375"/>
          </a:xfrm>
          <a:prstGeom prst="rect">
            <a:avLst/>
          </a:prstGeom>
        </p:spPr>
      </p:pic>
      <p:pic>
        <p:nvPicPr>
          <p:cNvPr id="33" name="Picture 32">
            <a:extLst>
              <a:ext uri="{FF2B5EF4-FFF2-40B4-BE49-F238E27FC236}">
                <a16:creationId xmlns:a16="http://schemas.microsoft.com/office/drawing/2014/main" id="{77DD008A-9459-484D-BC0B-5AC0D0C37BB9}"/>
              </a:ext>
            </a:extLst>
          </p:cNvPr>
          <p:cNvPicPr>
            <a:picLocks noChangeAspect="1"/>
          </p:cNvPicPr>
          <p:nvPr/>
        </p:nvPicPr>
        <p:blipFill>
          <a:blip r:embed="rId12"/>
          <a:stretch>
            <a:fillRect/>
          </a:stretch>
        </p:blipFill>
        <p:spPr>
          <a:xfrm>
            <a:off x="4326968" y="3197923"/>
            <a:ext cx="1569856" cy="1097375"/>
          </a:xfrm>
          <a:prstGeom prst="rect">
            <a:avLst/>
          </a:prstGeom>
        </p:spPr>
      </p:pic>
      <p:pic>
        <p:nvPicPr>
          <p:cNvPr id="34" name="Picture 33">
            <a:extLst>
              <a:ext uri="{FF2B5EF4-FFF2-40B4-BE49-F238E27FC236}">
                <a16:creationId xmlns:a16="http://schemas.microsoft.com/office/drawing/2014/main" id="{4F107B82-D9F9-438A-ADB3-4BF5418F1763}"/>
              </a:ext>
            </a:extLst>
          </p:cNvPr>
          <p:cNvPicPr>
            <a:picLocks noChangeAspect="1"/>
          </p:cNvPicPr>
          <p:nvPr/>
        </p:nvPicPr>
        <p:blipFill>
          <a:blip r:embed="rId13"/>
          <a:stretch>
            <a:fillRect/>
          </a:stretch>
        </p:blipFill>
        <p:spPr>
          <a:xfrm>
            <a:off x="5925716" y="3197923"/>
            <a:ext cx="1569856" cy="1097375"/>
          </a:xfrm>
          <a:prstGeom prst="rect">
            <a:avLst/>
          </a:prstGeom>
        </p:spPr>
      </p:pic>
      <p:pic>
        <p:nvPicPr>
          <p:cNvPr id="35" name="Picture 34">
            <a:extLst>
              <a:ext uri="{FF2B5EF4-FFF2-40B4-BE49-F238E27FC236}">
                <a16:creationId xmlns:a16="http://schemas.microsoft.com/office/drawing/2014/main" id="{862065B2-D95A-4483-B0AC-1A4E1BEADF63}"/>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8632907" y="2311435"/>
            <a:ext cx="2674852" cy="1623201"/>
          </a:xfrm>
          <a:prstGeom prst="rect">
            <a:avLst/>
          </a:prstGeom>
        </p:spPr>
      </p:pic>
      <p:pic>
        <p:nvPicPr>
          <p:cNvPr id="36" name="Picture 35">
            <a:extLst>
              <a:ext uri="{FF2B5EF4-FFF2-40B4-BE49-F238E27FC236}">
                <a16:creationId xmlns:a16="http://schemas.microsoft.com/office/drawing/2014/main" id="{EF506C46-34EF-4542-8B0C-9CEB009FD0D7}"/>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8556701" y="4305549"/>
            <a:ext cx="2751058" cy="1656887"/>
          </a:xfrm>
          <a:prstGeom prst="rect">
            <a:avLst/>
          </a:prstGeom>
        </p:spPr>
      </p:pic>
      <p:sp>
        <p:nvSpPr>
          <p:cNvPr id="28" name="Rectangle 27">
            <a:extLst>
              <a:ext uri="{FF2B5EF4-FFF2-40B4-BE49-F238E27FC236}">
                <a16:creationId xmlns:a16="http://schemas.microsoft.com/office/drawing/2014/main" id="{ED613C8F-552D-4011-9F61-781C49FFF919}"/>
              </a:ext>
            </a:extLst>
          </p:cNvPr>
          <p:cNvSpPr/>
          <p:nvPr/>
        </p:nvSpPr>
        <p:spPr>
          <a:xfrm>
            <a:off x="1062925" y="4429785"/>
            <a:ext cx="7582311" cy="1411990"/>
          </a:xfrm>
          <a:prstGeom prst="rect">
            <a:avLst/>
          </a:prstGeom>
        </p:spPr>
        <p:txBody>
          <a:bodyPr wrap="square">
            <a:spAutoFit/>
          </a:bodyPr>
          <a:lstStyle/>
          <a:p>
            <a:pPr defTabSz="342900">
              <a:lnSpc>
                <a:spcPct val="150000"/>
              </a:lnSpc>
            </a:pPr>
            <a:r>
              <a:rPr lang="vi-VN"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Hãy sắp xếp các thẻ tên </a:t>
            </a:r>
            <a:r>
              <a:rPr lang="en-US" sz="2000">
                <a:latin typeface="UTM Avo" panose="02040603050506020204" pitchFamily="18" charset="0"/>
                <a:cs typeface="Times New Roman" panose="02020603050405020304" pitchFamily="18" charset="0"/>
              </a:rPr>
              <a:t>con</a:t>
            </a:r>
            <a:r>
              <a:rPr lang="vi-VN" sz="2000">
                <a:latin typeface="UTM Avo" panose="02040603050506020204" pitchFamily="18" charset="0"/>
                <a:cs typeface="Times New Roman" panose="02020603050405020304" pitchFamily="18" charset="0"/>
              </a:rPr>
              <a:t> vật vào hai hộp tương ứng với</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môi trường sống của chúng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(dưới nước và trên cạn). Sau</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khi sắp xếp, em hãy tìm thẻ con voi. </a:t>
            </a:r>
          </a:p>
        </p:txBody>
      </p:sp>
    </p:spTree>
    <p:extLst>
      <p:ext uri="{BB962C8B-B14F-4D97-AF65-F5344CB8AC3E}">
        <p14:creationId xmlns:p14="http://schemas.microsoft.com/office/powerpoint/2010/main" val="13119270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randombar(horizontal)">
                                      <p:cBhvr>
                                        <p:cTn id="24" dur="500"/>
                                        <p:tgtEl>
                                          <p:spTgt spid="25"/>
                                        </p:tgtEl>
                                      </p:cBhvr>
                                    </p:animEffect>
                                  </p:childTnLst>
                                </p:cTn>
                              </p:par>
                              <p:par>
                                <p:cTn id="25" presetID="14" presetClass="entr" presetSubtype="1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randombar(horizontal)">
                                      <p:cBhvr>
                                        <p:cTn id="27" dur="500"/>
                                        <p:tgtEl>
                                          <p:spTgt spid="26"/>
                                        </p:tgtEl>
                                      </p:cBhvr>
                                    </p:animEffect>
                                  </p:childTnLst>
                                </p:cTn>
                              </p:par>
                              <p:par>
                                <p:cTn id="28" presetID="14" presetClass="entr" presetSubtype="10"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randombar(horizontal)">
                                      <p:cBhvr>
                                        <p:cTn id="30" dur="500"/>
                                        <p:tgtEl>
                                          <p:spTgt spid="27"/>
                                        </p:tgtEl>
                                      </p:cBhvr>
                                    </p:animEffect>
                                  </p:childTnLst>
                                </p:cTn>
                              </p:par>
                              <p:par>
                                <p:cTn id="31" presetID="14" presetClass="entr" presetSubtype="1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randombar(horizontal)">
                                      <p:cBhvr>
                                        <p:cTn id="33" dur="500"/>
                                        <p:tgtEl>
                                          <p:spTgt spid="31"/>
                                        </p:tgtEl>
                                      </p:cBhvr>
                                    </p:animEffect>
                                  </p:childTnLst>
                                </p:cTn>
                              </p:par>
                              <p:par>
                                <p:cTn id="34" presetID="14" presetClass="entr" presetSubtype="10"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randombar(horizontal)">
                                      <p:cBhvr>
                                        <p:cTn id="36" dur="500"/>
                                        <p:tgtEl>
                                          <p:spTgt spid="32"/>
                                        </p:tgtEl>
                                      </p:cBhvr>
                                    </p:animEffect>
                                  </p:childTnLst>
                                </p:cTn>
                              </p:par>
                              <p:par>
                                <p:cTn id="37" presetID="14" presetClass="entr" presetSubtype="1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randombar(horizontal)">
                                      <p:cBhvr>
                                        <p:cTn id="39" dur="500"/>
                                        <p:tgtEl>
                                          <p:spTgt spid="33"/>
                                        </p:tgtEl>
                                      </p:cBhvr>
                                    </p:animEffect>
                                  </p:childTnLst>
                                </p:cTn>
                              </p:par>
                              <p:par>
                                <p:cTn id="40" presetID="14" presetClass="entr" presetSubtype="10" fill="hold"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randombar(horizontal)">
                                      <p:cBhvr>
                                        <p:cTn id="42" dur="500"/>
                                        <p:tgtEl>
                                          <p:spTgt spid="34"/>
                                        </p:tgtEl>
                                      </p:cBhvr>
                                    </p:animEffect>
                                  </p:childTnLst>
                                </p:cTn>
                              </p:par>
                              <p:par>
                                <p:cTn id="43" presetID="14" presetClass="entr" presetSubtype="10"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randombar(horizontal)">
                                      <p:cBhvr>
                                        <p:cTn id="45" dur="500"/>
                                        <p:tgtEl>
                                          <p:spTgt spid="35"/>
                                        </p:tgtEl>
                                      </p:cBhvr>
                                    </p:animEffect>
                                  </p:childTnLst>
                                </p:cTn>
                              </p:par>
                              <p:par>
                                <p:cTn id="46" presetID="14" presetClass="entr" presetSubtype="10"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randombar(horizontal)">
                                      <p:cBhvr>
                                        <p:cTn id="48" dur="500"/>
                                        <p:tgtEl>
                                          <p:spTgt spid="3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a:t>
            </a:r>
            <a:r>
              <a:rPr lang="vi-VN" sz="2800" b="1">
                <a:solidFill>
                  <a:srgbClr val="F03C69"/>
                </a:solidFill>
                <a:latin typeface="SVN-SAF" panose="02040603050506020204" pitchFamily="18" charset="0"/>
                <a:cs typeface="Times New Roman" panose="02020603050405020304" pitchFamily="18" charset="0"/>
              </a:rPr>
              <a:t>SẮP XẾP THEO YÊU CẦU</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S</a:t>
              </a:r>
              <a:r>
                <a:rPr lang="vi-VN" sz="2800" b="1">
                  <a:solidFill>
                    <a:srgbClr val="7FC354"/>
                  </a:solidFill>
                  <a:latin typeface="SVN-Androgyne" panose="02040603050506020204" pitchFamily="18" charset="0"/>
                  <a:cs typeface="Times New Roman" panose="02020603050405020304" pitchFamily="18" charset="0"/>
                </a:rPr>
                <a:t>ắp xếp thẻ tên các con vật vào nhóm</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4" name="Picture 23">
            <a:extLst>
              <a:ext uri="{FF2B5EF4-FFF2-40B4-BE49-F238E27FC236}">
                <a16:creationId xmlns:a16="http://schemas.microsoft.com/office/drawing/2014/main" id="{E0F8A647-7773-42DE-BFD5-6FE315319913}"/>
              </a:ext>
            </a:extLst>
          </p:cNvPr>
          <p:cNvPicPr>
            <a:picLocks noChangeAspect="1"/>
          </p:cNvPicPr>
          <p:nvPr/>
        </p:nvPicPr>
        <p:blipFill>
          <a:blip r:embed="rId6"/>
          <a:stretch>
            <a:fillRect/>
          </a:stretch>
        </p:blipFill>
        <p:spPr>
          <a:xfrm>
            <a:off x="1137093" y="2090629"/>
            <a:ext cx="1577477" cy="1104996"/>
          </a:xfrm>
          <a:prstGeom prst="rect">
            <a:avLst/>
          </a:prstGeom>
        </p:spPr>
      </p:pic>
      <p:pic>
        <p:nvPicPr>
          <p:cNvPr id="25" name="Picture 24">
            <a:extLst>
              <a:ext uri="{FF2B5EF4-FFF2-40B4-BE49-F238E27FC236}">
                <a16:creationId xmlns:a16="http://schemas.microsoft.com/office/drawing/2014/main" id="{3139F730-DCD0-44F7-81F5-D4FFCB19B3AB}"/>
              </a:ext>
            </a:extLst>
          </p:cNvPr>
          <p:cNvPicPr>
            <a:picLocks noChangeAspect="1"/>
          </p:cNvPicPr>
          <p:nvPr/>
        </p:nvPicPr>
        <p:blipFill>
          <a:blip r:embed="rId7"/>
          <a:stretch>
            <a:fillRect/>
          </a:stretch>
        </p:blipFill>
        <p:spPr>
          <a:xfrm>
            <a:off x="2735841" y="2090629"/>
            <a:ext cx="1577477" cy="1104996"/>
          </a:xfrm>
          <a:prstGeom prst="rect">
            <a:avLst/>
          </a:prstGeom>
        </p:spPr>
      </p:pic>
      <p:pic>
        <p:nvPicPr>
          <p:cNvPr id="26" name="Picture 25">
            <a:extLst>
              <a:ext uri="{FF2B5EF4-FFF2-40B4-BE49-F238E27FC236}">
                <a16:creationId xmlns:a16="http://schemas.microsoft.com/office/drawing/2014/main" id="{FCF96258-C0E9-4932-A475-D966AF453936}"/>
              </a:ext>
            </a:extLst>
          </p:cNvPr>
          <p:cNvPicPr>
            <a:picLocks noChangeAspect="1"/>
          </p:cNvPicPr>
          <p:nvPr/>
        </p:nvPicPr>
        <p:blipFill>
          <a:blip r:embed="rId8"/>
          <a:stretch>
            <a:fillRect/>
          </a:stretch>
        </p:blipFill>
        <p:spPr>
          <a:xfrm>
            <a:off x="4334589" y="2098250"/>
            <a:ext cx="1562235" cy="1089754"/>
          </a:xfrm>
          <a:prstGeom prst="rect">
            <a:avLst/>
          </a:prstGeom>
        </p:spPr>
      </p:pic>
      <p:pic>
        <p:nvPicPr>
          <p:cNvPr id="27" name="Picture 26">
            <a:extLst>
              <a:ext uri="{FF2B5EF4-FFF2-40B4-BE49-F238E27FC236}">
                <a16:creationId xmlns:a16="http://schemas.microsoft.com/office/drawing/2014/main" id="{EA8F44A8-CE5C-4889-AB2E-EA36C02B6A38}"/>
              </a:ext>
            </a:extLst>
          </p:cNvPr>
          <p:cNvPicPr>
            <a:picLocks noChangeAspect="1"/>
          </p:cNvPicPr>
          <p:nvPr/>
        </p:nvPicPr>
        <p:blipFill>
          <a:blip r:embed="rId9"/>
          <a:stretch>
            <a:fillRect/>
          </a:stretch>
        </p:blipFill>
        <p:spPr>
          <a:xfrm>
            <a:off x="5918095" y="2090629"/>
            <a:ext cx="1577477" cy="1097375"/>
          </a:xfrm>
          <a:prstGeom prst="rect">
            <a:avLst/>
          </a:prstGeom>
        </p:spPr>
      </p:pic>
      <p:pic>
        <p:nvPicPr>
          <p:cNvPr id="31" name="Picture 30">
            <a:extLst>
              <a:ext uri="{FF2B5EF4-FFF2-40B4-BE49-F238E27FC236}">
                <a16:creationId xmlns:a16="http://schemas.microsoft.com/office/drawing/2014/main" id="{810A9F64-B510-4DDF-B0C2-DF0D87E2AE43}"/>
              </a:ext>
            </a:extLst>
          </p:cNvPr>
          <p:cNvPicPr>
            <a:picLocks noChangeAspect="1"/>
          </p:cNvPicPr>
          <p:nvPr/>
        </p:nvPicPr>
        <p:blipFill>
          <a:blip r:embed="rId10"/>
          <a:stretch>
            <a:fillRect/>
          </a:stretch>
        </p:blipFill>
        <p:spPr>
          <a:xfrm>
            <a:off x="2739651" y="3197923"/>
            <a:ext cx="1569856" cy="1097375"/>
          </a:xfrm>
          <a:prstGeom prst="rect">
            <a:avLst/>
          </a:prstGeom>
        </p:spPr>
      </p:pic>
      <p:pic>
        <p:nvPicPr>
          <p:cNvPr id="32" name="Picture 31">
            <a:extLst>
              <a:ext uri="{FF2B5EF4-FFF2-40B4-BE49-F238E27FC236}">
                <a16:creationId xmlns:a16="http://schemas.microsoft.com/office/drawing/2014/main" id="{19CD0ABA-4D00-4244-9D60-069BE4600BA4}"/>
              </a:ext>
            </a:extLst>
          </p:cNvPr>
          <p:cNvPicPr>
            <a:picLocks noChangeAspect="1"/>
          </p:cNvPicPr>
          <p:nvPr/>
        </p:nvPicPr>
        <p:blipFill>
          <a:blip r:embed="rId11"/>
          <a:stretch>
            <a:fillRect/>
          </a:stretch>
        </p:blipFill>
        <p:spPr>
          <a:xfrm>
            <a:off x="1144714" y="3188004"/>
            <a:ext cx="1569856" cy="1097375"/>
          </a:xfrm>
          <a:prstGeom prst="rect">
            <a:avLst/>
          </a:prstGeom>
        </p:spPr>
      </p:pic>
      <p:pic>
        <p:nvPicPr>
          <p:cNvPr id="33" name="Picture 32">
            <a:extLst>
              <a:ext uri="{FF2B5EF4-FFF2-40B4-BE49-F238E27FC236}">
                <a16:creationId xmlns:a16="http://schemas.microsoft.com/office/drawing/2014/main" id="{77DD008A-9459-484D-BC0B-5AC0D0C37BB9}"/>
              </a:ext>
            </a:extLst>
          </p:cNvPr>
          <p:cNvPicPr>
            <a:picLocks noChangeAspect="1"/>
          </p:cNvPicPr>
          <p:nvPr/>
        </p:nvPicPr>
        <p:blipFill>
          <a:blip r:embed="rId12"/>
          <a:stretch>
            <a:fillRect/>
          </a:stretch>
        </p:blipFill>
        <p:spPr>
          <a:xfrm>
            <a:off x="4326968" y="3197923"/>
            <a:ext cx="1569856" cy="1097375"/>
          </a:xfrm>
          <a:prstGeom prst="rect">
            <a:avLst/>
          </a:prstGeom>
        </p:spPr>
      </p:pic>
      <p:pic>
        <p:nvPicPr>
          <p:cNvPr id="34" name="Picture 33">
            <a:extLst>
              <a:ext uri="{FF2B5EF4-FFF2-40B4-BE49-F238E27FC236}">
                <a16:creationId xmlns:a16="http://schemas.microsoft.com/office/drawing/2014/main" id="{4F107B82-D9F9-438A-ADB3-4BF5418F1763}"/>
              </a:ext>
            </a:extLst>
          </p:cNvPr>
          <p:cNvPicPr>
            <a:picLocks noChangeAspect="1"/>
          </p:cNvPicPr>
          <p:nvPr/>
        </p:nvPicPr>
        <p:blipFill>
          <a:blip r:embed="rId13"/>
          <a:stretch>
            <a:fillRect/>
          </a:stretch>
        </p:blipFill>
        <p:spPr>
          <a:xfrm>
            <a:off x="5925716" y="3197923"/>
            <a:ext cx="1569856" cy="1097375"/>
          </a:xfrm>
          <a:prstGeom prst="rect">
            <a:avLst/>
          </a:prstGeom>
        </p:spPr>
      </p:pic>
      <p:sp>
        <p:nvSpPr>
          <p:cNvPr id="28" name="Rectangle 27">
            <a:extLst>
              <a:ext uri="{FF2B5EF4-FFF2-40B4-BE49-F238E27FC236}">
                <a16:creationId xmlns:a16="http://schemas.microsoft.com/office/drawing/2014/main" id="{134096BE-FB57-4917-9934-55A982FADCFB}"/>
              </a:ext>
            </a:extLst>
          </p:cNvPr>
          <p:cNvSpPr/>
          <p:nvPr/>
        </p:nvSpPr>
        <p:spPr>
          <a:xfrm>
            <a:off x="832035" y="4364794"/>
            <a:ext cx="10527930"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a:t>
            </a:r>
            <a:r>
              <a:rPr lang="vi-VN" sz="2000" b="1">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Với hộp các con vật sống trên cạn, em hãy phân loại các con vật sống trong rừng và các con vật nuôi trong gia đình. Sau khi sắp xếp, em</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hãy tìm lại thẻ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on </a:t>
            </a:r>
            <a:r>
              <a:rPr lang="en-US" sz="2000">
                <a:latin typeface="UTM Avo" panose="02040603050506020204" pitchFamily="18" charset="0"/>
                <a:cs typeface="Times New Roman" panose="02020603050405020304" pitchFamily="18" charset="0"/>
              </a:rPr>
              <a:t>v</a:t>
            </a:r>
            <a:r>
              <a:rPr lang="vi-VN" sz="2000">
                <a:latin typeface="UTM Avo" panose="02040603050506020204" pitchFamily="18" charset="0"/>
                <a:cs typeface="Times New Roman" panose="02020603050405020304" pitchFamily="18" charset="0"/>
              </a:rPr>
              <a:t>oi</a:t>
            </a:r>
          </a:p>
        </p:txBody>
      </p:sp>
      <p:sp>
        <p:nvSpPr>
          <p:cNvPr id="29" name="Rectangle 28">
            <a:extLst>
              <a:ext uri="{FF2B5EF4-FFF2-40B4-BE49-F238E27FC236}">
                <a16:creationId xmlns:a16="http://schemas.microsoft.com/office/drawing/2014/main" id="{0706DA51-D0FD-4CAD-9539-D038771C1547}"/>
              </a:ext>
            </a:extLst>
          </p:cNvPr>
          <p:cNvSpPr/>
          <p:nvPr/>
        </p:nvSpPr>
        <p:spPr>
          <a:xfrm>
            <a:off x="832035" y="5279709"/>
            <a:ext cx="10408639" cy="950325"/>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3</a:t>
            </a:r>
            <a:r>
              <a:rPr lang="vi-VN" sz="2000" b="1">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Thảo luận với bạn cách em đã tìm thẻ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on </a:t>
            </a:r>
            <a:r>
              <a:rPr lang="en-US" sz="2000">
                <a:latin typeface="UTM Avo" panose="02040603050506020204" pitchFamily="18" charset="0"/>
                <a:cs typeface="Times New Roman" panose="02020603050405020304" pitchFamily="18" charset="0"/>
              </a:rPr>
              <a:t>v</a:t>
            </a:r>
            <a:r>
              <a:rPr lang="vi-VN" sz="2000">
                <a:latin typeface="UTM Avo" panose="02040603050506020204" pitchFamily="18" charset="0"/>
                <a:cs typeface="Times New Roman" panose="02020603050405020304" pitchFamily="18" charset="0"/>
              </a:rPr>
              <a:t>oi trong mỗi trường hợp trên. Theo em, cách nào tìm nhanh hơn? Vì sao?</a:t>
            </a:r>
          </a:p>
        </p:txBody>
      </p:sp>
      <p:pic>
        <p:nvPicPr>
          <p:cNvPr id="30" name="Picture 29">
            <a:extLst>
              <a:ext uri="{FF2B5EF4-FFF2-40B4-BE49-F238E27FC236}">
                <a16:creationId xmlns:a16="http://schemas.microsoft.com/office/drawing/2014/main" id="{EAC5DB6F-51B4-459D-89B0-EE82ABEC5016}"/>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8114923" y="2493206"/>
            <a:ext cx="2674852" cy="1623201"/>
          </a:xfrm>
          <a:prstGeom prst="rect">
            <a:avLst/>
          </a:prstGeom>
        </p:spPr>
      </p:pic>
    </p:spTree>
    <p:extLst>
      <p:ext uri="{BB962C8B-B14F-4D97-AF65-F5344CB8AC3E}">
        <p14:creationId xmlns:p14="http://schemas.microsoft.com/office/powerpoint/2010/main" val="22696593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xEl>
                                              <p:pRg st="0" end="0"/>
                                            </p:txEl>
                                          </p:spTgt>
                                        </p:tgtEl>
                                        <p:attrNameLst>
                                          <p:attrName>style.visibility</p:attrName>
                                        </p:attrNameLst>
                                      </p:cBhvr>
                                      <p:to>
                                        <p:strVal val="visible"/>
                                      </p:to>
                                    </p:set>
                                    <p:animEffect transition="in" filter="fade">
                                      <p:cBhvr>
                                        <p:cTn id="1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2A820399-F133-417F-9459-F2B85DDFFAF4}"/>
              </a:ext>
            </a:extLst>
          </p:cNvPr>
          <p:cNvGrpSpPr/>
          <p:nvPr/>
        </p:nvGrpSpPr>
        <p:grpSpPr>
          <a:xfrm>
            <a:off x="714903" y="358249"/>
            <a:ext cx="10754369" cy="1629525"/>
            <a:chOff x="149795" y="535277"/>
            <a:chExt cx="10754369" cy="1629525"/>
          </a:xfrm>
        </p:grpSpPr>
        <p:grpSp>
          <p:nvGrpSpPr>
            <p:cNvPr id="40" name="Group 39">
              <a:extLst>
                <a:ext uri="{FF2B5EF4-FFF2-40B4-BE49-F238E27FC236}">
                  <a16:creationId xmlns:a16="http://schemas.microsoft.com/office/drawing/2014/main" id="{1711AD10-043D-4267-AF43-A30387785B45}"/>
                </a:ext>
              </a:extLst>
            </p:cNvPr>
            <p:cNvGrpSpPr/>
            <p:nvPr/>
          </p:nvGrpSpPr>
          <p:grpSpPr>
            <a:xfrm>
              <a:off x="149795" y="535277"/>
              <a:ext cx="10754369" cy="1629525"/>
              <a:chOff x="149795" y="535277"/>
              <a:chExt cx="10754369" cy="1629525"/>
            </a:xfrm>
          </p:grpSpPr>
          <p:grpSp>
            <p:nvGrpSpPr>
              <p:cNvPr id="42" name="Group 41">
                <a:extLst>
                  <a:ext uri="{FF2B5EF4-FFF2-40B4-BE49-F238E27FC236}">
                    <a16:creationId xmlns:a16="http://schemas.microsoft.com/office/drawing/2014/main" id="{3E1053DD-42D9-441D-84F5-A4CF91B4C90C}"/>
                  </a:ext>
                </a:extLst>
              </p:cNvPr>
              <p:cNvGrpSpPr/>
              <p:nvPr/>
            </p:nvGrpSpPr>
            <p:grpSpPr>
              <a:xfrm>
                <a:off x="552796" y="917810"/>
                <a:ext cx="10351368" cy="1246992"/>
                <a:chOff x="1338208" y="943284"/>
                <a:chExt cx="9312540" cy="1839657"/>
              </a:xfrm>
            </p:grpSpPr>
            <p:sp>
              <p:nvSpPr>
                <p:cNvPr id="44" name="Rectangle: Rounded Corners 43">
                  <a:extLst>
                    <a:ext uri="{FF2B5EF4-FFF2-40B4-BE49-F238E27FC236}">
                      <a16:creationId xmlns:a16="http://schemas.microsoft.com/office/drawing/2014/main" id="{F3A0ED3C-FAF4-4AC3-8881-FC10C678D301}"/>
                    </a:ext>
                  </a:extLst>
                </p:cNvPr>
                <p:cNvSpPr/>
                <p:nvPr/>
              </p:nvSpPr>
              <p:spPr>
                <a:xfrm>
                  <a:off x="1424711" y="1063553"/>
                  <a:ext cx="9226037" cy="1719388"/>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F472FC3D-CCAB-4037-A663-D15EAEAA0D98}"/>
                    </a:ext>
                  </a:extLst>
                </p:cNvPr>
                <p:cNvSpPr/>
                <p:nvPr/>
              </p:nvSpPr>
              <p:spPr>
                <a:xfrm>
                  <a:off x="1338208" y="943284"/>
                  <a:ext cx="9226043" cy="171938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3" name="Picture 42">
                <a:extLst>
                  <a:ext uri="{FF2B5EF4-FFF2-40B4-BE49-F238E27FC236}">
                    <a16:creationId xmlns:a16="http://schemas.microsoft.com/office/drawing/2014/main" id="{7E639422-E4E3-4F8A-9685-BEEC7034E42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9795" y="535277"/>
                <a:ext cx="998307" cy="883997"/>
              </a:xfrm>
              <a:prstGeom prst="rect">
                <a:avLst/>
              </a:prstGeom>
            </p:spPr>
          </p:pic>
        </p:grpSp>
        <p:sp>
          <p:nvSpPr>
            <p:cNvPr id="41" name="Rectangle 40">
              <a:extLst>
                <a:ext uri="{FF2B5EF4-FFF2-40B4-BE49-F238E27FC236}">
                  <a16:creationId xmlns:a16="http://schemas.microsoft.com/office/drawing/2014/main" id="{BB4130F1-36C5-4B42-935D-17FAC3CE1928}"/>
                </a:ext>
              </a:extLst>
            </p:cNvPr>
            <p:cNvSpPr/>
            <p:nvPr/>
          </p:nvSpPr>
          <p:spPr>
            <a:xfrm>
              <a:off x="946676" y="1021967"/>
              <a:ext cx="9659760" cy="953210"/>
            </a:xfrm>
            <a:prstGeom prst="rect">
              <a:avLst/>
            </a:prstGeom>
          </p:spPr>
          <p:txBody>
            <a:bodyPr wrap="square">
              <a:spAutoFit/>
            </a:bodyPr>
            <a:lstStyle/>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Sắp xếp là việc phân loại đồ vật, dữ liệu vào các nhóm sao cho</a:t>
              </a:r>
            </a:p>
            <a:p>
              <a:pPr algn="ctr" defTabSz="342900">
                <a:lnSpc>
                  <a:spcPct val="135000"/>
                </a:lnSpc>
              </a:pPr>
              <a:r>
                <a:rPr lang="vi-VN" sz="2200" b="1">
                  <a:solidFill>
                    <a:srgbClr val="F03C69"/>
                  </a:solidFill>
                  <a:latin typeface="UTM Avo" panose="02040603050506020204" pitchFamily="18" charset="0"/>
                  <a:cs typeface="Times New Roman" panose="02020603050405020304" pitchFamily="18" charset="0"/>
                </a:rPr>
                <a:t>đồ vật, dữ liệu trong mỗi nhóm có một số đặc điểm chung.</a:t>
              </a:r>
            </a:p>
          </p:txBody>
        </p:sp>
      </p:grpSp>
      <p:pic>
        <p:nvPicPr>
          <p:cNvPr id="46" name="Picture 45">
            <a:extLst>
              <a:ext uri="{FF2B5EF4-FFF2-40B4-BE49-F238E27FC236}">
                <a16:creationId xmlns:a16="http://schemas.microsoft.com/office/drawing/2014/main" id="{576E131E-B45C-4A66-B6F6-3AA250EE0397}"/>
              </a:ext>
            </a:extLst>
          </p:cNvPr>
          <p:cNvPicPr>
            <a:picLocks noChangeAspect="1"/>
          </p:cNvPicPr>
          <p:nvPr/>
        </p:nvPicPr>
        <p:blipFill>
          <a:blip r:embed="rId3"/>
          <a:stretch>
            <a:fillRect/>
          </a:stretch>
        </p:blipFill>
        <p:spPr>
          <a:xfrm>
            <a:off x="714902" y="2288783"/>
            <a:ext cx="897917" cy="883996"/>
          </a:xfrm>
          <a:prstGeom prst="rect">
            <a:avLst/>
          </a:prstGeom>
        </p:spPr>
      </p:pic>
      <p:sp>
        <p:nvSpPr>
          <p:cNvPr id="47" name="Rectangle 46">
            <a:extLst>
              <a:ext uri="{FF2B5EF4-FFF2-40B4-BE49-F238E27FC236}">
                <a16:creationId xmlns:a16="http://schemas.microsoft.com/office/drawing/2014/main" id="{0D71BE72-131D-42E8-9082-2A49F769F99E}"/>
              </a:ext>
            </a:extLst>
          </p:cNvPr>
          <p:cNvSpPr/>
          <p:nvPr/>
        </p:nvSpPr>
        <p:spPr>
          <a:xfrm>
            <a:off x="1713210" y="2401166"/>
            <a:ext cx="9315124" cy="533223"/>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Em hãy sắp xếp sách lên giá sách cho hợp lí.</a:t>
            </a:r>
          </a:p>
        </p:txBody>
      </p:sp>
      <p:pic>
        <p:nvPicPr>
          <p:cNvPr id="48" name="Picture 47">
            <a:extLst>
              <a:ext uri="{FF2B5EF4-FFF2-40B4-BE49-F238E27FC236}">
                <a16:creationId xmlns:a16="http://schemas.microsoft.com/office/drawing/2014/main" id="{EDA060E0-CA89-4E44-84BC-7A0302926B0E}"/>
              </a:ext>
            </a:extLst>
          </p:cNvPr>
          <p:cNvPicPr>
            <a:picLocks noChangeAspect="1"/>
          </p:cNvPicPr>
          <p:nvPr/>
        </p:nvPicPr>
        <p:blipFill>
          <a:blip r:embed="rId4"/>
          <a:stretch>
            <a:fillRect/>
          </a:stretch>
        </p:blipFill>
        <p:spPr>
          <a:xfrm>
            <a:off x="5690738" y="3168657"/>
            <a:ext cx="3813481" cy="3292173"/>
          </a:xfrm>
          <a:prstGeom prst="rect">
            <a:avLst/>
          </a:prstGeom>
        </p:spPr>
      </p:pic>
      <p:pic>
        <p:nvPicPr>
          <p:cNvPr id="49" name="Picture 48">
            <a:extLst>
              <a:ext uri="{FF2B5EF4-FFF2-40B4-BE49-F238E27FC236}">
                <a16:creationId xmlns:a16="http://schemas.microsoft.com/office/drawing/2014/main" id="{5B653245-104A-4CCC-9877-39FA37DB2059}"/>
              </a:ext>
            </a:extLst>
          </p:cNvPr>
          <p:cNvPicPr>
            <a:picLocks noChangeAspect="1"/>
          </p:cNvPicPr>
          <p:nvPr/>
        </p:nvPicPr>
        <p:blipFill>
          <a:blip r:embed="rId5"/>
          <a:stretch>
            <a:fillRect/>
          </a:stretch>
        </p:blipFill>
        <p:spPr>
          <a:xfrm>
            <a:off x="2052446" y="3923612"/>
            <a:ext cx="3153400" cy="2537218"/>
          </a:xfrm>
          <a:prstGeom prst="rect">
            <a:avLst/>
          </a:prstGeom>
        </p:spPr>
      </p:pic>
    </p:spTree>
    <p:extLst>
      <p:ext uri="{BB962C8B-B14F-4D97-AF65-F5344CB8AC3E}">
        <p14:creationId xmlns:p14="http://schemas.microsoft.com/office/powerpoint/2010/main" val="3252443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fade">
                                      <p:cBhvr>
                                        <p:cTn id="14" dur="500"/>
                                        <p:tgtEl>
                                          <p:spTgt spid="4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500"/>
                                        <p:tgtEl>
                                          <p:spTgt spid="47"/>
                                        </p:tgtEl>
                                      </p:cBhvr>
                                    </p:animEffect>
                                  </p:childTnLst>
                                </p:cTn>
                              </p:par>
                            </p:childTnLst>
                          </p:cTn>
                        </p:par>
                        <p:par>
                          <p:cTn id="18" fill="hold">
                            <p:stCondLst>
                              <p:cond delay="500"/>
                            </p:stCondLst>
                            <p:childTnLst>
                              <p:par>
                                <p:cTn id="19" presetID="53" presetClass="entr" presetSubtype="16" fill="hold" nodeType="afterEffect">
                                  <p:stCondLst>
                                    <p:cond delay="0"/>
                                  </p:stCondLst>
                                  <p:childTnLst>
                                    <p:set>
                                      <p:cBhvr>
                                        <p:cTn id="20" dur="1" fill="hold">
                                          <p:stCondLst>
                                            <p:cond delay="0"/>
                                          </p:stCondLst>
                                        </p:cTn>
                                        <p:tgtEl>
                                          <p:spTgt spid="49"/>
                                        </p:tgtEl>
                                        <p:attrNameLst>
                                          <p:attrName>style.visibility</p:attrName>
                                        </p:attrNameLst>
                                      </p:cBhvr>
                                      <p:to>
                                        <p:strVal val="visible"/>
                                      </p:to>
                                    </p:set>
                                    <p:anim calcmode="lin" valueType="num">
                                      <p:cBhvr>
                                        <p:cTn id="21" dur="500" fill="hold"/>
                                        <p:tgtEl>
                                          <p:spTgt spid="49"/>
                                        </p:tgtEl>
                                        <p:attrNameLst>
                                          <p:attrName>ppt_w</p:attrName>
                                        </p:attrNameLst>
                                      </p:cBhvr>
                                      <p:tavLst>
                                        <p:tav tm="0">
                                          <p:val>
                                            <p:fltVal val="0"/>
                                          </p:val>
                                        </p:tav>
                                        <p:tav tm="100000">
                                          <p:val>
                                            <p:strVal val="#ppt_w"/>
                                          </p:val>
                                        </p:tav>
                                      </p:tavLst>
                                    </p:anim>
                                    <p:anim calcmode="lin" valueType="num">
                                      <p:cBhvr>
                                        <p:cTn id="22" dur="500" fill="hold"/>
                                        <p:tgtEl>
                                          <p:spTgt spid="49"/>
                                        </p:tgtEl>
                                        <p:attrNameLst>
                                          <p:attrName>ppt_h</p:attrName>
                                        </p:attrNameLst>
                                      </p:cBhvr>
                                      <p:tavLst>
                                        <p:tav tm="0">
                                          <p:val>
                                            <p:fltVal val="0"/>
                                          </p:val>
                                        </p:tav>
                                        <p:tav tm="100000">
                                          <p:val>
                                            <p:strVal val="#ppt_h"/>
                                          </p:val>
                                        </p:tav>
                                      </p:tavLst>
                                    </p:anim>
                                    <p:animEffect transition="in" filter="fade">
                                      <p:cBhvr>
                                        <p:cTn id="23" dur="500"/>
                                        <p:tgtEl>
                                          <p:spTgt spid="49"/>
                                        </p:tgtEl>
                                      </p:cBhvr>
                                    </p:animEffect>
                                  </p:childTnLst>
                                </p:cTn>
                              </p:par>
                              <p:par>
                                <p:cTn id="24" presetID="53" presetClass="entr" presetSubtype="16" fill="hold" nodeType="withEffect">
                                  <p:stCondLst>
                                    <p:cond delay="0"/>
                                  </p:stCondLst>
                                  <p:childTnLst>
                                    <p:set>
                                      <p:cBhvr>
                                        <p:cTn id="25" dur="1" fill="hold">
                                          <p:stCondLst>
                                            <p:cond delay="0"/>
                                          </p:stCondLst>
                                        </p:cTn>
                                        <p:tgtEl>
                                          <p:spTgt spid="48"/>
                                        </p:tgtEl>
                                        <p:attrNameLst>
                                          <p:attrName>style.visibility</p:attrName>
                                        </p:attrNameLst>
                                      </p:cBhvr>
                                      <p:to>
                                        <p:strVal val="visible"/>
                                      </p:to>
                                    </p:set>
                                    <p:anim calcmode="lin" valueType="num">
                                      <p:cBhvr>
                                        <p:cTn id="26" dur="500" fill="hold"/>
                                        <p:tgtEl>
                                          <p:spTgt spid="48"/>
                                        </p:tgtEl>
                                        <p:attrNameLst>
                                          <p:attrName>ppt_w</p:attrName>
                                        </p:attrNameLst>
                                      </p:cBhvr>
                                      <p:tavLst>
                                        <p:tav tm="0">
                                          <p:val>
                                            <p:fltVal val="0"/>
                                          </p:val>
                                        </p:tav>
                                        <p:tav tm="100000">
                                          <p:val>
                                            <p:strVal val="#ppt_w"/>
                                          </p:val>
                                        </p:tav>
                                      </p:tavLst>
                                    </p:anim>
                                    <p:anim calcmode="lin" valueType="num">
                                      <p:cBhvr>
                                        <p:cTn id="27" dur="500" fill="hold"/>
                                        <p:tgtEl>
                                          <p:spTgt spid="48"/>
                                        </p:tgtEl>
                                        <p:attrNameLst>
                                          <p:attrName>ppt_h</p:attrName>
                                        </p:attrNameLst>
                                      </p:cBhvr>
                                      <p:tavLst>
                                        <p:tav tm="0">
                                          <p:val>
                                            <p:fltVal val="0"/>
                                          </p:val>
                                        </p:tav>
                                        <p:tav tm="100000">
                                          <p:val>
                                            <p:strVal val="#ppt_h"/>
                                          </p:val>
                                        </p:tav>
                                      </p:tavLst>
                                    </p:anim>
                                    <p:animEffect transition="in" filter="fade">
                                      <p:cBhvr>
                                        <p:cTn id="2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BBD8A18-B945-4662-A733-71FC5BFAF0FD}"/>
              </a:ext>
            </a:extLst>
          </p:cNvPr>
          <p:cNvPicPr>
            <a:picLocks noChangeAspect="1"/>
          </p:cNvPicPr>
          <p:nvPr/>
        </p:nvPicPr>
        <p:blipFill>
          <a:blip r:embed="rId2"/>
          <a:stretch>
            <a:fillRect/>
          </a:stretch>
        </p:blipFill>
        <p:spPr>
          <a:xfrm>
            <a:off x="2137067" y="1599021"/>
            <a:ext cx="7917866" cy="3223539"/>
          </a:xfrm>
          <a:prstGeom prst="rect">
            <a:avLst/>
          </a:prstGeom>
        </p:spPr>
      </p:pic>
      <p:sp>
        <p:nvSpPr>
          <p:cNvPr id="10" name="Rectangle 9">
            <a:extLst>
              <a:ext uri="{FF2B5EF4-FFF2-40B4-BE49-F238E27FC236}">
                <a16:creationId xmlns:a16="http://schemas.microsoft.com/office/drawing/2014/main" id="{2EE51DCA-22CC-4CA7-9CF7-779BA27881B4}"/>
              </a:ext>
            </a:extLst>
          </p:cNvPr>
          <p:cNvSpPr/>
          <p:nvPr/>
        </p:nvSpPr>
        <p:spPr>
          <a:xfrm>
            <a:off x="551805" y="435240"/>
            <a:ext cx="11088390" cy="1036117"/>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Trong mỗi nhóm dưới đây, bạn An đã sắp xếp một đồ chơi không phù</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hợp vào nhóm. Em hãy giúp bạn An chỉ ra đồ chơi đó nhé.</a:t>
            </a:r>
          </a:p>
        </p:txBody>
      </p:sp>
      <p:pic>
        <p:nvPicPr>
          <p:cNvPr id="6" name="Picture 5" descr="Logo&#10;&#10;Description automatically generated">
            <a:extLst>
              <a:ext uri="{FF2B5EF4-FFF2-40B4-BE49-F238E27FC236}">
                <a16:creationId xmlns:a16="http://schemas.microsoft.com/office/drawing/2014/main" id="{B3814CF4-3618-45D2-84AE-0406D95E7AD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2913" b="97411" l="4023" r="96552">
                        <a14:foregroundMark x1="22701" y1="2913" x2="22701" y2="2913"/>
                        <a14:foregroundMark x1="8908" y1="15858" x2="8908" y2="15858"/>
                        <a14:foregroundMark x1="8908" y1="91262" x2="8908" y2="91262"/>
                        <a14:foregroundMark x1="91954" y1="78641" x2="91954" y2="78641"/>
                        <a14:foregroundMark x1="96839" y1="77023" x2="96839" y2="77023"/>
                        <a14:foregroundMark x1="4023" y1="97411" x2="4023" y2="97411"/>
                      </a14:backgroundRemoval>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82203" y="1844266"/>
            <a:ext cx="884993" cy="785813"/>
          </a:xfrm>
          <a:prstGeom prst="rect">
            <a:avLst/>
          </a:prstGeom>
        </p:spPr>
      </p:pic>
      <p:pic>
        <p:nvPicPr>
          <p:cNvPr id="11" name="Picture 10" descr="Logo&#10;&#10;Description automatically generated">
            <a:extLst>
              <a:ext uri="{FF2B5EF4-FFF2-40B4-BE49-F238E27FC236}">
                <a16:creationId xmlns:a16="http://schemas.microsoft.com/office/drawing/2014/main" id="{B38E4708-8DD1-4FCB-964E-7D727A132EED}"/>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2913" b="97411" l="4023" r="96552">
                        <a14:foregroundMark x1="22701" y1="2913" x2="22701" y2="2913"/>
                        <a14:foregroundMark x1="8908" y1="15858" x2="8908" y2="15858"/>
                        <a14:foregroundMark x1="8908" y1="91262" x2="8908" y2="91262"/>
                        <a14:foregroundMark x1="91954" y1="78641" x2="91954" y2="78641"/>
                        <a14:foregroundMark x1="96839" y1="77023" x2="96839" y2="77023"/>
                        <a14:foregroundMark x1="4023" y1="97411" x2="4023" y2="97411"/>
                      </a14:backgroundRemoval>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452612" y="2734421"/>
            <a:ext cx="884993" cy="785813"/>
          </a:xfrm>
          <a:prstGeom prst="rect">
            <a:avLst/>
          </a:prstGeom>
        </p:spPr>
      </p:pic>
      <p:pic>
        <p:nvPicPr>
          <p:cNvPr id="12" name="Picture 11" descr="Logo&#10;&#10;Description automatically generated">
            <a:extLst>
              <a:ext uri="{FF2B5EF4-FFF2-40B4-BE49-F238E27FC236}">
                <a16:creationId xmlns:a16="http://schemas.microsoft.com/office/drawing/2014/main" id="{0F4B76AC-E852-4852-9B35-92788E105913}"/>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2913" b="97411" l="4023" r="96552">
                        <a14:foregroundMark x1="22701" y1="2913" x2="22701" y2="2913"/>
                        <a14:foregroundMark x1="8908" y1="15858" x2="8908" y2="15858"/>
                        <a14:foregroundMark x1="8908" y1="91262" x2="8908" y2="91262"/>
                        <a14:foregroundMark x1="91954" y1="78641" x2="91954" y2="78641"/>
                        <a14:foregroundMark x1="96839" y1="77023" x2="96839" y2="77023"/>
                        <a14:foregroundMark x1="4023" y1="97411" x2="4023" y2="97411"/>
                      </a14:backgroundRemoval>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863303" y="3721557"/>
            <a:ext cx="884993" cy="785813"/>
          </a:xfrm>
          <a:prstGeom prst="rect">
            <a:avLst/>
          </a:prstGeom>
        </p:spPr>
      </p:pic>
    </p:spTree>
    <p:extLst>
      <p:ext uri="{BB962C8B-B14F-4D97-AF65-F5344CB8AC3E}">
        <p14:creationId xmlns:p14="http://schemas.microsoft.com/office/powerpoint/2010/main" val="3108386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5547</TotalTime>
  <Words>753</Words>
  <Application>Microsoft Office PowerPoint</Application>
  <PresentationFormat>Widescreen</PresentationFormat>
  <Paragraphs>70</Paragraphs>
  <Slides>12</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等线</vt:lpstr>
      <vt:lpstr>Arial</vt:lpstr>
      <vt:lpstr>Calibri</vt:lpstr>
      <vt:lpstr>iCiel Cadena</vt:lpstr>
      <vt:lpstr>Segoe Print</vt:lpstr>
      <vt:lpstr>SVN-Androgyne</vt:lpstr>
      <vt:lpstr>SVN-SAF</vt:lpstr>
      <vt:lpstr>Times New Roman</vt:lpstr>
      <vt:lpstr>UTM Avo</vt:lpstr>
      <vt:lpstr>UTM Bienvenue</vt:lpstr>
      <vt:lpstr>UTM HelvetIns</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183</cp:revision>
  <dcterms:created xsi:type="dcterms:W3CDTF">2021-11-14T08:33:55Z</dcterms:created>
  <dcterms:modified xsi:type="dcterms:W3CDTF">2022-03-18T17:11:41Z</dcterms:modified>
</cp:coreProperties>
</file>