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2"/>
  </p:notesMasterIdLst>
  <p:sldIdLst>
    <p:sldId id="2960" r:id="rId2"/>
    <p:sldId id="3154" r:id="rId3"/>
    <p:sldId id="3159" r:id="rId4"/>
    <p:sldId id="3160" r:id="rId5"/>
    <p:sldId id="3161" r:id="rId6"/>
    <p:sldId id="3163" r:id="rId7"/>
    <p:sldId id="3164" r:id="rId8"/>
    <p:sldId id="3157" r:id="rId9"/>
    <p:sldId id="3158" r:id="rId10"/>
    <p:sldId id="28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98D7"/>
    <a:srgbClr val="FF3399"/>
    <a:srgbClr val="FFFFFF"/>
    <a:srgbClr val="0000FF"/>
    <a:srgbClr val="3DC3EC"/>
    <a:srgbClr val="F3E8CC"/>
    <a:srgbClr val="F03C69"/>
    <a:srgbClr val="000099"/>
    <a:srgbClr val="FDF2D1"/>
    <a:srgbClr val="C7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1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1363-4EE3-49AE-BA04-164DB83892F6}" type="datetimeFigureOut">
              <a:rPr lang="en-GB" smtClean="0"/>
              <a:t>19/03/2022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E19-C2A7-4FE4-8BEE-17463F03FF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7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1988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174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26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39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685EC51D-0A5F-4380-9F93-B48BC9E2F629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4762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dark, night sky&#10;&#10;Description automatically generated">
            <a:extLst>
              <a:ext uri="{FF2B5EF4-FFF2-40B4-BE49-F238E27FC236}">
                <a16:creationId xmlns:a16="http://schemas.microsoft.com/office/drawing/2014/main" id="{70160F2C-B686-4A9B-832C-175219CDC3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057" y="837957"/>
            <a:ext cx="6717885" cy="51820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871A6D-B90D-4E45-8242-C46C1A0990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18710" y="280391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9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9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53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0AE030E9-A166-45CC-B296-E2C0C2E9EB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187" y="3938047"/>
            <a:ext cx="12658374" cy="2919953"/>
          </a:xfrm>
          <a:prstGeom prst="rect">
            <a:avLst/>
          </a:prstGeom>
        </p:spPr>
      </p:pic>
      <p:pic>
        <p:nvPicPr>
          <p:cNvPr id="7" name="图片 16">
            <a:extLst>
              <a:ext uri="{FF2B5EF4-FFF2-40B4-BE49-F238E27FC236}">
                <a16:creationId xmlns:a16="http://schemas.microsoft.com/office/drawing/2014/main" id="{518D1F5A-E2AF-49C3-B33D-F69466F112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602" y="702977"/>
            <a:ext cx="1664763" cy="15122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C05DA0-CC54-4EA5-A8ED-8896CBFD9A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79" y="786297"/>
            <a:ext cx="9339881" cy="1993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536773-ECEF-4807-95A0-C8F47BF7DF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90658"/>
            <a:ext cx="1735904" cy="5487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5509A6-722E-44B5-A5E7-474A5FE3EA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559" y="2458656"/>
            <a:ext cx="589731" cy="5206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87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1">
            <a:extLst>
              <a:ext uri="{FF2B5EF4-FFF2-40B4-BE49-F238E27FC236}">
                <a16:creationId xmlns:a16="http://schemas.microsoft.com/office/drawing/2014/main" id="{2C6CC85F-80B1-4649-B207-B5609F0D9149}"/>
              </a:ext>
            </a:extLst>
          </p:cNvPr>
          <p:cNvGrpSpPr/>
          <p:nvPr/>
        </p:nvGrpSpPr>
        <p:grpSpPr>
          <a:xfrm>
            <a:off x="2980607" y="1150453"/>
            <a:ext cx="5976143" cy="4679926"/>
            <a:chOff x="2424113" y="688975"/>
            <a:chExt cx="6713537" cy="5619751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96F37804-D255-4A9B-A31C-D534DA152B5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424113" y="692150"/>
              <a:ext cx="6710362" cy="561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510F233-43DE-4063-A25A-4E4D90C97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7288" y="1592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D5B3B4D8-2899-4E06-A301-F5AE91FEA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97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8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8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8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E5DC7212-55A6-41AB-BC0E-A36C56099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1127125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C6D25AEF-636D-4758-BC36-3DE084FA5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2419350"/>
              <a:ext cx="801687" cy="800100"/>
            </a:xfrm>
            <a:custGeom>
              <a:avLst/>
              <a:gdLst>
                <a:gd name="T0" fmla="*/ 302 w 302"/>
                <a:gd name="T1" fmla="*/ 288 h 301"/>
                <a:gd name="T2" fmla="*/ 289 w 302"/>
                <a:gd name="T3" fmla="*/ 301 h 301"/>
                <a:gd name="T4" fmla="*/ 14 w 302"/>
                <a:gd name="T5" fmla="*/ 301 h 301"/>
                <a:gd name="T6" fmla="*/ 0 w 302"/>
                <a:gd name="T7" fmla="*/ 288 h 301"/>
                <a:gd name="T8" fmla="*/ 0 w 302"/>
                <a:gd name="T9" fmla="*/ 13 h 301"/>
                <a:gd name="T10" fmla="*/ 14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8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4" y="301"/>
                    <a:pt x="14" y="301"/>
                    <a:pt x="14" y="301"/>
                  </a:cubicBezTo>
                  <a:cubicBezTo>
                    <a:pt x="6" y="301"/>
                    <a:pt x="0" y="295"/>
                    <a:pt x="0" y="28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8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25B2E583-AE1D-42C1-952E-E6AF49F05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7288" y="2847975"/>
              <a:ext cx="800100" cy="798513"/>
            </a:xfrm>
            <a:custGeom>
              <a:avLst/>
              <a:gdLst>
                <a:gd name="T0" fmla="*/ 302 w 302"/>
                <a:gd name="T1" fmla="*/ 287 h 301"/>
                <a:gd name="T2" fmla="*/ 289 w 302"/>
                <a:gd name="T3" fmla="*/ 301 h 301"/>
                <a:gd name="T4" fmla="*/ 13 w 302"/>
                <a:gd name="T5" fmla="*/ 301 h 301"/>
                <a:gd name="T6" fmla="*/ 0 w 302"/>
                <a:gd name="T7" fmla="*/ 287 h 301"/>
                <a:gd name="T8" fmla="*/ 0 w 302"/>
                <a:gd name="T9" fmla="*/ 13 h 301"/>
                <a:gd name="T10" fmla="*/ 13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7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3" y="301"/>
                    <a:pt x="13" y="301"/>
                    <a:pt x="13" y="301"/>
                  </a:cubicBezTo>
                  <a:cubicBezTo>
                    <a:pt x="6" y="301"/>
                    <a:pt x="0" y="295"/>
                    <a:pt x="0" y="28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33A802D5-A787-4B92-BCB5-8E1C86E73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1165225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6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6AEE02AB-4BDC-4469-BEEB-58E5D2F3B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500" y="703263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6AF9EF2C-B8BB-4594-AA12-A7C2B3ADB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8488" y="68897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A22CE38D-535D-4CAF-8AF4-13C41A68B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1157288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39B64302-DA1B-4996-A180-A08EC12E8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54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A30D1B24-4AA2-4F12-8789-6062A4B00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3717925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D621600D-6724-4750-A869-B7C63B67D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2425700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ECE8626B-FB43-409C-A027-541E3CD43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2411413"/>
              <a:ext cx="815975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B4D258B4-846A-4E33-BC05-D6C0F8980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150" y="1562100"/>
              <a:ext cx="817562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3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3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3" y="298"/>
                    <a:pt x="13" y="298"/>
                    <a:pt x="13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C8195DB7-3FEF-40C7-B7F8-C0BD1ADFD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1584325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4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4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4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446FF0C3-3437-4D5D-BA15-872119D4E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3150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88FAF475-E03B-445A-83A7-A0168B7A2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6525" y="548322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1865E573-CDAB-4975-958D-52B077E33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663" y="5929313"/>
              <a:ext cx="722312" cy="379413"/>
            </a:xfrm>
            <a:custGeom>
              <a:avLst/>
              <a:gdLst>
                <a:gd name="T0" fmla="*/ 272 w 272"/>
                <a:gd name="T1" fmla="*/ 137 h 143"/>
                <a:gd name="T2" fmla="*/ 260 w 272"/>
                <a:gd name="T3" fmla="*/ 143 h 143"/>
                <a:gd name="T4" fmla="*/ 12 w 272"/>
                <a:gd name="T5" fmla="*/ 143 h 143"/>
                <a:gd name="T6" fmla="*/ 0 w 272"/>
                <a:gd name="T7" fmla="*/ 137 h 143"/>
                <a:gd name="T8" fmla="*/ 0 w 272"/>
                <a:gd name="T9" fmla="*/ 7 h 143"/>
                <a:gd name="T10" fmla="*/ 12 w 272"/>
                <a:gd name="T11" fmla="*/ 0 h 143"/>
                <a:gd name="T12" fmla="*/ 260 w 272"/>
                <a:gd name="T13" fmla="*/ 0 h 143"/>
                <a:gd name="T14" fmla="*/ 272 w 272"/>
                <a:gd name="T15" fmla="*/ 7 h 143"/>
                <a:gd name="T16" fmla="*/ 272 w 272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2" h="143">
                  <a:moveTo>
                    <a:pt x="272" y="137"/>
                  </a:moveTo>
                  <a:cubicBezTo>
                    <a:pt x="272" y="140"/>
                    <a:pt x="266" y="143"/>
                    <a:pt x="260" y="143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5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5" y="0"/>
                    <a:pt x="12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6" y="0"/>
                    <a:pt x="272" y="3"/>
                    <a:pt x="272" y="7"/>
                  </a:cubicBezTo>
                  <a:lnTo>
                    <a:pt x="272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4A985ED5-8112-404F-BB55-1F9E1590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5026025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B9B4BA42-CEFC-477D-AAD1-92B56619B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1122363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5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5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5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2CE17DD6-3BBA-4441-B1E5-054F5B8A9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4181475"/>
              <a:ext cx="815975" cy="377825"/>
            </a:xfrm>
            <a:custGeom>
              <a:avLst/>
              <a:gdLst>
                <a:gd name="T0" fmla="*/ 308 w 308"/>
                <a:gd name="T1" fmla="*/ 136 h 142"/>
                <a:gd name="T2" fmla="*/ 294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4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4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E9B3D340-EC01-4036-B03B-4703C1ED7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3733800"/>
              <a:ext cx="815975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F2B8D980-9442-4FCB-BD10-185D1A79E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0088" y="3268663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7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85911E16-34EC-4BE8-A277-08F4B1A67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150" y="3733800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3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3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3" y="143"/>
                    <a:pt x="13" y="143"/>
                    <a:pt x="13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4F1A3DF0-A097-4B67-968F-B60672337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5483225"/>
              <a:ext cx="379412" cy="379413"/>
            </a:xfrm>
            <a:custGeom>
              <a:avLst/>
              <a:gdLst>
                <a:gd name="T0" fmla="*/ 143 w 143"/>
                <a:gd name="T1" fmla="*/ 137 h 143"/>
                <a:gd name="T2" fmla="*/ 137 w 143"/>
                <a:gd name="T3" fmla="*/ 143 h 143"/>
                <a:gd name="T4" fmla="*/ 6 w 143"/>
                <a:gd name="T5" fmla="*/ 143 h 143"/>
                <a:gd name="T6" fmla="*/ 0 w 143"/>
                <a:gd name="T7" fmla="*/ 137 h 143"/>
                <a:gd name="T8" fmla="*/ 0 w 143"/>
                <a:gd name="T9" fmla="*/ 6 h 143"/>
                <a:gd name="T10" fmla="*/ 6 w 143"/>
                <a:gd name="T11" fmla="*/ 0 h 143"/>
                <a:gd name="T12" fmla="*/ 137 w 143"/>
                <a:gd name="T13" fmla="*/ 0 h 143"/>
                <a:gd name="T14" fmla="*/ 143 w 143"/>
                <a:gd name="T15" fmla="*/ 6 h 143"/>
                <a:gd name="T16" fmla="*/ 143 w 143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3">
                  <a:moveTo>
                    <a:pt x="143" y="137"/>
                  </a:moveTo>
                  <a:cubicBezTo>
                    <a:pt x="143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2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7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B462CC04-E75E-484C-80CB-C323F951C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8575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8ED94519-1B51-4A42-B79F-0508C1ACE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663" y="4614863"/>
              <a:ext cx="379412" cy="788988"/>
            </a:xfrm>
            <a:custGeom>
              <a:avLst/>
              <a:gdLst>
                <a:gd name="T0" fmla="*/ 143 w 143"/>
                <a:gd name="T1" fmla="*/ 284 h 297"/>
                <a:gd name="T2" fmla="*/ 137 w 143"/>
                <a:gd name="T3" fmla="*/ 297 h 297"/>
                <a:gd name="T4" fmla="*/ 6 w 143"/>
                <a:gd name="T5" fmla="*/ 297 h 297"/>
                <a:gd name="T6" fmla="*/ 0 w 143"/>
                <a:gd name="T7" fmla="*/ 284 h 297"/>
                <a:gd name="T8" fmla="*/ 0 w 143"/>
                <a:gd name="T9" fmla="*/ 13 h 297"/>
                <a:gd name="T10" fmla="*/ 6 w 143"/>
                <a:gd name="T11" fmla="*/ 0 h 297"/>
                <a:gd name="T12" fmla="*/ 137 w 143"/>
                <a:gd name="T13" fmla="*/ 0 h 297"/>
                <a:gd name="T14" fmla="*/ 143 w 143"/>
                <a:gd name="T15" fmla="*/ 13 h 297"/>
                <a:gd name="T16" fmla="*/ 143 w 143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297">
                  <a:moveTo>
                    <a:pt x="143" y="284"/>
                  </a:moveTo>
                  <a:cubicBezTo>
                    <a:pt x="143" y="292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2" y="297"/>
                    <a:pt x="0" y="292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6"/>
                    <a:pt x="143" y="13"/>
                  </a:cubicBezTo>
                  <a:lnTo>
                    <a:pt x="143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D7A6CF31-BF6F-4671-9FAA-721289DFA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138" y="4184650"/>
              <a:ext cx="382587" cy="788988"/>
            </a:xfrm>
            <a:custGeom>
              <a:avLst/>
              <a:gdLst>
                <a:gd name="T0" fmla="*/ 144 w 144"/>
                <a:gd name="T1" fmla="*/ 284 h 297"/>
                <a:gd name="T2" fmla="*/ 137 w 144"/>
                <a:gd name="T3" fmla="*/ 297 h 297"/>
                <a:gd name="T4" fmla="*/ 6 w 144"/>
                <a:gd name="T5" fmla="*/ 297 h 297"/>
                <a:gd name="T6" fmla="*/ 0 w 144"/>
                <a:gd name="T7" fmla="*/ 284 h 297"/>
                <a:gd name="T8" fmla="*/ 0 w 144"/>
                <a:gd name="T9" fmla="*/ 13 h 297"/>
                <a:gd name="T10" fmla="*/ 6 w 144"/>
                <a:gd name="T11" fmla="*/ 0 h 297"/>
                <a:gd name="T12" fmla="*/ 137 w 144"/>
                <a:gd name="T13" fmla="*/ 0 h 297"/>
                <a:gd name="T14" fmla="*/ 144 w 144"/>
                <a:gd name="T15" fmla="*/ 13 h 297"/>
                <a:gd name="T16" fmla="*/ 144 w 144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97">
                  <a:moveTo>
                    <a:pt x="144" y="284"/>
                  </a:moveTo>
                  <a:cubicBezTo>
                    <a:pt x="144" y="291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3" y="297"/>
                    <a:pt x="0" y="291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6"/>
                    <a:pt x="144" y="13"/>
                  </a:cubicBezTo>
                  <a:lnTo>
                    <a:pt x="144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4DA6197D-968E-4547-B4DD-9D32DA530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3697288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D3C9F0CA-4BAA-47B4-BA79-3D34FDDB3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5" y="4181475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C0926FC1-276C-4B39-9A3A-523A86234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26C9039D-D265-4917-95DD-DBE0AED5E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54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F51D5F3D-71A7-4CB3-8A2A-62FBC16EC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463A32C7-479A-4B51-BAB3-AA5F89043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7738" y="3268663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258DD1E4-D60D-4DEF-A219-EB7C38A97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675" y="3733800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0" name="Freeform 40">
              <a:extLst>
                <a:ext uri="{FF2B5EF4-FFF2-40B4-BE49-F238E27FC236}">
                  <a16:creationId xmlns:a16="http://schemas.microsoft.com/office/drawing/2014/main" id="{870D3001-83D2-4DC2-8FDD-208F7BE65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0488" y="1562100"/>
              <a:ext cx="1230312" cy="1643063"/>
            </a:xfrm>
            <a:custGeom>
              <a:avLst/>
              <a:gdLst>
                <a:gd name="T0" fmla="*/ 464 w 464"/>
                <a:gd name="T1" fmla="*/ 592 h 619"/>
                <a:gd name="T2" fmla="*/ 443 w 464"/>
                <a:gd name="T3" fmla="*/ 619 h 619"/>
                <a:gd name="T4" fmla="*/ 21 w 464"/>
                <a:gd name="T5" fmla="*/ 619 h 619"/>
                <a:gd name="T6" fmla="*/ 0 w 464"/>
                <a:gd name="T7" fmla="*/ 592 h 619"/>
                <a:gd name="T8" fmla="*/ 0 w 464"/>
                <a:gd name="T9" fmla="*/ 28 h 619"/>
                <a:gd name="T10" fmla="*/ 21 w 464"/>
                <a:gd name="T11" fmla="*/ 0 h 619"/>
                <a:gd name="T12" fmla="*/ 443 w 464"/>
                <a:gd name="T13" fmla="*/ 0 h 619"/>
                <a:gd name="T14" fmla="*/ 464 w 464"/>
                <a:gd name="T15" fmla="*/ 28 h 619"/>
                <a:gd name="T16" fmla="*/ 464 w 464"/>
                <a:gd name="T17" fmla="*/ 592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4" h="619">
                  <a:moveTo>
                    <a:pt x="464" y="592"/>
                  </a:moveTo>
                  <a:cubicBezTo>
                    <a:pt x="464" y="607"/>
                    <a:pt x="454" y="619"/>
                    <a:pt x="443" y="619"/>
                  </a:cubicBezTo>
                  <a:cubicBezTo>
                    <a:pt x="21" y="619"/>
                    <a:pt x="21" y="619"/>
                    <a:pt x="21" y="619"/>
                  </a:cubicBezTo>
                  <a:cubicBezTo>
                    <a:pt x="9" y="619"/>
                    <a:pt x="0" y="607"/>
                    <a:pt x="0" y="59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9" y="0"/>
                    <a:pt x="21" y="0"/>
                  </a:cubicBezTo>
                  <a:cubicBezTo>
                    <a:pt x="443" y="0"/>
                    <a:pt x="443" y="0"/>
                    <a:pt x="443" y="0"/>
                  </a:cubicBezTo>
                  <a:cubicBezTo>
                    <a:pt x="454" y="0"/>
                    <a:pt x="464" y="12"/>
                    <a:pt x="464" y="28"/>
                  </a:cubicBezTo>
                  <a:lnTo>
                    <a:pt x="464" y="59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F49E952E-8D94-4BFD-B940-69187D07D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63" y="4625975"/>
              <a:ext cx="835025" cy="777875"/>
            </a:xfrm>
            <a:custGeom>
              <a:avLst/>
              <a:gdLst>
                <a:gd name="T0" fmla="*/ 315 w 315"/>
                <a:gd name="T1" fmla="*/ 280 h 293"/>
                <a:gd name="T2" fmla="*/ 301 w 315"/>
                <a:gd name="T3" fmla="*/ 293 h 293"/>
                <a:gd name="T4" fmla="*/ 14 w 315"/>
                <a:gd name="T5" fmla="*/ 293 h 293"/>
                <a:gd name="T6" fmla="*/ 0 w 315"/>
                <a:gd name="T7" fmla="*/ 280 h 293"/>
                <a:gd name="T8" fmla="*/ 0 w 315"/>
                <a:gd name="T9" fmla="*/ 13 h 293"/>
                <a:gd name="T10" fmla="*/ 14 w 315"/>
                <a:gd name="T11" fmla="*/ 0 h 293"/>
                <a:gd name="T12" fmla="*/ 301 w 315"/>
                <a:gd name="T13" fmla="*/ 0 h 293"/>
                <a:gd name="T14" fmla="*/ 315 w 315"/>
                <a:gd name="T15" fmla="*/ 13 h 293"/>
                <a:gd name="T16" fmla="*/ 315 w 31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5" h="293">
                  <a:moveTo>
                    <a:pt x="315" y="280"/>
                  </a:moveTo>
                  <a:cubicBezTo>
                    <a:pt x="315" y="288"/>
                    <a:pt x="309" y="293"/>
                    <a:pt x="301" y="293"/>
                  </a:cubicBezTo>
                  <a:cubicBezTo>
                    <a:pt x="14" y="293"/>
                    <a:pt x="14" y="293"/>
                    <a:pt x="14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9" y="0"/>
                    <a:pt x="315" y="6"/>
                    <a:pt x="315" y="13"/>
                  </a:cubicBezTo>
                  <a:lnTo>
                    <a:pt x="31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1E5CC48C-A6AF-4347-B4A4-ABAE741FE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5068888"/>
              <a:ext cx="817562" cy="779463"/>
            </a:xfrm>
            <a:custGeom>
              <a:avLst/>
              <a:gdLst>
                <a:gd name="T0" fmla="*/ 308 w 308"/>
                <a:gd name="T1" fmla="*/ 281 h 294"/>
                <a:gd name="T2" fmla="*/ 294 w 308"/>
                <a:gd name="T3" fmla="*/ 294 h 294"/>
                <a:gd name="T4" fmla="*/ 14 w 308"/>
                <a:gd name="T5" fmla="*/ 294 h 294"/>
                <a:gd name="T6" fmla="*/ 0 w 308"/>
                <a:gd name="T7" fmla="*/ 281 h 294"/>
                <a:gd name="T8" fmla="*/ 0 w 308"/>
                <a:gd name="T9" fmla="*/ 13 h 294"/>
                <a:gd name="T10" fmla="*/ 14 w 308"/>
                <a:gd name="T11" fmla="*/ 0 h 294"/>
                <a:gd name="T12" fmla="*/ 294 w 308"/>
                <a:gd name="T13" fmla="*/ 0 h 294"/>
                <a:gd name="T14" fmla="*/ 308 w 308"/>
                <a:gd name="T15" fmla="*/ 13 h 294"/>
                <a:gd name="T16" fmla="*/ 308 w 308"/>
                <a:gd name="T17" fmla="*/ 281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4">
                  <a:moveTo>
                    <a:pt x="308" y="281"/>
                  </a:moveTo>
                  <a:cubicBezTo>
                    <a:pt x="308" y="288"/>
                    <a:pt x="302" y="294"/>
                    <a:pt x="294" y="294"/>
                  </a:cubicBezTo>
                  <a:cubicBezTo>
                    <a:pt x="14" y="294"/>
                    <a:pt x="14" y="294"/>
                    <a:pt x="14" y="294"/>
                  </a:cubicBezTo>
                  <a:cubicBezTo>
                    <a:pt x="6" y="294"/>
                    <a:pt x="0" y="288"/>
                    <a:pt x="0" y="28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1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9FE3AAA6-983C-40A9-8F1C-B812655D6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7313" y="3316288"/>
              <a:ext cx="809625" cy="777875"/>
            </a:xfrm>
            <a:custGeom>
              <a:avLst/>
              <a:gdLst>
                <a:gd name="T0" fmla="*/ 305 w 305"/>
                <a:gd name="T1" fmla="*/ 280 h 293"/>
                <a:gd name="T2" fmla="*/ 291 w 305"/>
                <a:gd name="T3" fmla="*/ 293 h 293"/>
                <a:gd name="T4" fmla="*/ 13 w 305"/>
                <a:gd name="T5" fmla="*/ 293 h 293"/>
                <a:gd name="T6" fmla="*/ 0 w 305"/>
                <a:gd name="T7" fmla="*/ 280 h 293"/>
                <a:gd name="T8" fmla="*/ 0 w 305"/>
                <a:gd name="T9" fmla="*/ 13 h 293"/>
                <a:gd name="T10" fmla="*/ 13 w 305"/>
                <a:gd name="T11" fmla="*/ 0 h 293"/>
                <a:gd name="T12" fmla="*/ 291 w 305"/>
                <a:gd name="T13" fmla="*/ 0 h 293"/>
                <a:gd name="T14" fmla="*/ 305 w 305"/>
                <a:gd name="T15" fmla="*/ 13 h 293"/>
                <a:gd name="T16" fmla="*/ 305 w 30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293">
                  <a:moveTo>
                    <a:pt x="305" y="280"/>
                  </a:moveTo>
                  <a:cubicBezTo>
                    <a:pt x="305" y="288"/>
                    <a:pt x="299" y="293"/>
                    <a:pt x="291" y="293"/>
                  </a:cubicBezTo>
                  <a:cubicBezTo>
                    <a:pt x="13" y="293"/>
                    <a:pt x="13" y="293"/>
                    <a:pt x="13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1" y="0"/>
                    <a:pt x="291" y="0"/>
                    <a:pt x="291" y="0"/>
                  </a:cubicBezTo>
                  <a:cubicBezTo>
                    <a:pt x="299" y="0"/>
                    <a:pt x="305" y="6"/>
                    <a:pt x="305" y="13"/>
                  </a:cubicBezTo>
                  <a:lnTo>
                    <a:pt x="30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4" name="Freeform 44">
              <a:extLst>
                <a:ext uri="{FF2B5EF4-FFF2-40B4-BE49-F238E27FC236}">
                  <a16:creationId xmlns:a16="http://schemas.microsoft.com/office/drawing/2014/main" id="{CCC666AD-2635-48AC-BB69-17CED0467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632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5" name="Freeform 45">
              <a:extLst>
                <a:ext uri="{FF2B5EF4-FFF2-40B4-BE49-F238E27FC236}">
                  <a16:creationId xmlns:a16="http://schemas.microsoft.com/office/drawing/2014/main" id="{AEE195D8-6357-4095-AA8D-2A2694C12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0" y="2419350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6" name="Freeform 46">
              <a:extLst>
                <a:ext uri="{FF2B5EF4-FFF2-40B4-BE49-F238E27FC236}">
                  <a16:creationId xmlns:a16="http://schemas.microsoft.com/office/drawing/2014/main" id="{18BB957F-1EE8-4FF0-85A8-5227C4852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4206875"/>
              <a:ext cx="1223962" cy="766763"/>
            </a:xfrm>
            <a:custGeom>
              <a:avLst/>
              <a:gdLst>
                <a:gd name="T0" fmla="*/ 461 w 461"/>
                <a:gd name="T1" fmla="*/ 276 h 289"/>
                <a:gd name="T2" fmla="*/ 441 w 461"/>
                <a:gd name="T3" fmla="*/ 289 h 289"/>
                <a:gd name="T4" fmla="*/ 20 w 461"/>
                <a:gd name="T5" fmla="*/ 289 h 289"/>
                <a:gd name="T6" fmla="*/ 0 w 461"/>
                <a:gd name="T7" fmla="*/ 276 h 289"/>
                <a:gd name="T8" fmla="*/ 0 w 461"/>
                <a:gd name="T9" fmla="*/ 13 h 289"/>
                <a:gd name="T10" fmla="*/ 20 w 461"/>
                <a:gd name="T11" fmla="*/ 0 h 289"/>
                <a:gd name="T12" fmla="*/ 441 w 461"/>
                <a:gd name="T13" fmla="*/ 0 h 289"/>
                <a:gd name="T14" fmla="*/ 461 w 461"/>
                <a:gd name="T15" fmla="*/ 13 h 289"/>
                <a:gd name="T16" fmla="*/ 461 w 461"/>
                <a:gd name="T17" fmla="*/ 27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1" h="289">
                  <a:moveTo>
                    <a:pt x="461" y="276"/>
                  </a:moveTo>
                  <a:cubicBezTo>
                    <a:pt x="461" y="283"/>
                    <a:pt x="452" y="289"/>
                    <a:pt x="441" y="289"/>
                  </a:cubicBezTo>
                  <a:cubicBezTo>
                    <a:pt x="20" y="289"/>
                    <a:pt x="20" y="289"/>
                    <a:pt x="20" y="289"/>
                  </a:cubicBezTo>
                  <a:cubicBezTo>
                    <a:pt x="9" y="289"/>
                    <a:pt x="0" y="283"/>
                    <a:pt x="0" y="27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9" y="0"/>
                    <a:pt x="20" y="0"/>
                  </a:cubicBezTo>
                  <a:cubicBezTo>
                    <a:pt x="441" y="0"/>
                    <a:pt x="441" y="0"/>
                    <a:pt x="441" y="0"/>
                  </a:cubicBezTo>
                  <a:cubicBezTo>
                    <a:pt x="452" y="0"/>
                    <a:pt x="461" y="6"/>
                    <a:pt x="461" y="13"/>
                  </a:cubicBezTo>
                  <a:lnTo>
                    <a:pt x="461" y="27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7" name="Freeform 47">
              <a:extLst>
                <a:ext uri="{FF2B5EF4-FFF2-40B4-BE49-F238E27FC236}">
                  <a16:creationId xmlns:a16="http://schemas.microsoft.com/office/drawing/2014/main" id="{CADECC54-B54F-467C-B5B0-1CE0E77A6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2800" y="3322638"/>
              <a:ext cx="1716087" cy="1201738"/>
            </a:xfrm>
            <a:custGeom>
              <a:avLst/>
              <a:gdLst>
                <a:gd name="T0" fmla="*/ 647 w 647"/>
                <a:gd name="T1" fmla="*/ 433 h 453"/>
                <a:gd name="T2" fmla="*/ 618 w 647"/>
                <a:gd name="T3" fmla="*/ 453 h 453"/>
                <a:gd name="T4" fmla="*/ 29 w 647"/>
                <a:gd name="T5" fmla="*/ 453 h 453"/>
                <a:gd name="T6" fmla="*/ 0 w 647"/>
                <a:gd name="T7" fmla="*/ 433 h 453"/>
                <a:gd name="T8" fmla="*/ 0 w 647"/>
                <a:gd name="T9" fmla="*/ 20 h 453"/>
                <a:gd name="T10" fmla="*/ 29 w 647"/>
                <a:gd name="T11" fmla="*/ 0 h 453"/>
                <a:gd name="T12" fmla="*/ 618 w 647"/>
                <a:gd name="T13" fmla="*/ 0 h 453"/>
                <a:gd name="T14" fmla="*/ 647 w 647"/>
                <a:gd name="T15" fmla="*/ 20 h 453"/>
                <a:gd name="T16" fmla="*/ 647 w 647"/>
                <a:gd name="T17" fmla="*/ 43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453">
                  <a:moveTo>
                    <a:pt x="647" y="433"/>
                  </a:moveTo>
                  <a:cubicBezTo>
                    <a:pt x="647" y="444"/>
                    <a:pt x="634" y="453"/>
                    <a:pt x="618" y="453"/>
                  </a:cubicBezTo>
                  <a:cubicBezTo>
                    <a:pt x="29" y="453"/>
                    <a:pt x="29" y="453"/>
                    <a:pt x="29" y="453"/>
                  </a:cubicBezTo>
                  <a:cubicBezTo>
                    <a:pt x="13" y="453"/>
                    <a:pt x="0" y="444"/>
                    <a:pt x="0" y="43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13" y="0"/>
                    <a:pt x="29" y="0"/>
                  </a:cubicBezTo>
                  <a:cubicBezTo>
                    <a:pt x="618" y="0"/>
                    <a:pt x="618" y="0"/>
                    <a:pt x="618" y="0"/>
                  </a:cubicBezTo>
                  <a:cubicBezTo>
                    <a:pt x="634" y="0"/>
                    <a:pt x="647" y="9"/>
                    <a:pt x="647" y="20"/>
                  </a:cubicBezTo>
                  <a:lnTo>
                    <a:pt x="647" y="433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8" name="Freeform 48">
              <a:extLst>
                <a:ext uri="{FF2B5EF4-FFF2-40B4-BE49-F238E27FC236}">
                  <a16:creationId xmlns:a16="http://schemas.microsoft.com/office/drawing/2014/main" id="{180124DB-F2AE-47AC-981D-66F4BB1CB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975" y="2014538"/>
              <a:ext cx="800100" cy="1209675"/>
            </a:xfrm>
            <a:custGeom>
              <a:avLst/>
              <a:gdLst>
                <a:gd name="T0" fmla="*/ 302 w 302"/>
                <a:gd name="T1" fmla="*/ 436 h 456"/>
                <a:gd name="T2" fmla="*/ 288 w 302"/>
                <a:gd name="T3" fmla="*/ 456 h 456"/>
                <a:gd name="T4" fmla="*/ 13 w 302"/>
                <a:gd name="T5" fmla="*/ 456 h 456"/>
                <a:gd name="T6" fmla="*/ 0 w 302"/>
                <a:gd name="T7" fmla="*/ 436 h 456"/>
                <a:gd name="T8" fmla="*/ 0 w 302"/>
                <a:gd name="T9" fmla="*/ 20 h 456"/>
                <a:gd name="T10" fmla="*/ 13 w 302"/>
                <a:gd name="T11" fmla="*/ 0 h 456"/>
                <a:gd name="T12" fmla="*/ 288 w 302"/>
                <a:gd name="T13" fmla="*/ 0 h 456"/>
                <a:gd name="T14" fmla="*/ 302 w 302"/>
                <a:gd name="T15" fmla="*/ 20 h 456"/>
                <a:gd name="T16" fmla="*/ 302 w 302"/>
                <a:gd name="T17" fmla="*/ 43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6">
                  <a:moveTo>
                    <a:pt x="302" y="436"/>
                  </a:moveTo>
                  <a:cubicBezTo>
                    <a:pt x="302" y="447"/>
                    <a:pt x="296" y="456"/>
                    <a:pt x="288" y="456"/>
                  </a:cubicBezTo>
                  <a:cubicBezTo>
                    <a:pt x="13" y="456"/>
                    <a:pt x="13" y="456"/>
                    <a:pt x="13" y="456"/>
                  </a:cubicBezTo>
                  <a:cubicBezTo>
                    <a:pt x="6" y="456"/>
                    <a:pt x="0" y="447"/>
                    <a:pt x="0" y="43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9" name="Rectangle 49">
              <a:extLst>
                <a:ext uri="{FF2B5EF4-FFF2-40B4-BE49-F238E27FC236}">
                  <a16:creationId xmlns:a16="http://schemas.microsoft.com/office/drawing/2014/main" id="{15F1DBC8-B663-4CB9-9B42-271E4CB93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4697" y="1984678"/>
              <a:ext cx="606005" cy="369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0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LOVE</a:t>
              </a:r>
              <a:endParaRPr kumimoji="0" lang="zh-CN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0" name="Rectangle 50">
              <a:extLst>
                <a:ext uri="{FF2B5EF4-FFF2-40B4-BE49-F238E27FC236}">
                  <a16:creationId xmlns:a16="http://schemas.microsoft.com/office/drawing/2014/main" id="{41E5E95D-8AE9-420E-ABD9-6F7DD481F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1149350"/>
              <a:ext cx="138662" cy="425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2300" dirty="0">
                  <a:solidFill>
                    <a:srgbClr val="FFFFFF"/>
                  </a:solidFill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1" name="Rectangle 51">
              <a:extLst>
                <a:ext uri="{FF2B5EF4-FFF2-40B4-BE49-F238E27FC236}">
                  <a16:creationId xmlns:a16="http://schemas.microsoft.com/office/drawing/2014/main" id="{66B708E3-0311-4D3D-AC73-EE47BD38C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300" y="3684587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2" name="Rectangle 52">
              <a:extLst>
                <a:ext uri="{FF2B5EF4-FFF2-40B4-BE49-F238E27FC236}">
                  <a16:creationId xmlns:a16="http://schemas.microsoft.com/office/drawing/2014/main" id="{FBDF44F0-B975-4DBF-80DF-F60717F3BD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6125" y="1149350"/>
              <a:ext cx="260350" cy="42502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3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3" name="Rectangle 53">
              <a:extLst>
                <a:ext uri="{FF2B5EF4-FFF2-40B4-BE49-F238E27FC236}">
                  <a16:creationId xmlns:a16="http://schemas.microsoft.com/office/drawing/2014/main" id="{1FB81681-A380-4158-9AF9-F7EFD2BDC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6213" y="5449888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4" name="Rectangle 54">
              <a:extLst>
                <a:ext uri="{FF2B5EF4-FFF2-40B4-BE49-F238E27FC236}">
                  <a16:creationId xmlns:a16="http://schemas.microsoft.com/office/drawing/2014/main" id="{2FA22E07-C71A-482B-9422-81D404CC8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36353" y="3302375"/>
              <a:ext cx="600963" cy="33262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PIRCE</a:t>
              </a:r>
              <a:endParaRPr kumimoji="0" lang="zh-CN" altLang="zh-CN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5" name="Rectangle 55">
              <a:extLst>
                <a:ext uri="{FF2B5EF4-FFF2-40B4-BE49-F238E27FC236}">
                  <a16:creationId xmlns:a16="http://schemas.microsoft.com/office/drawing/2014/main" id="{F4994BDB-0663-453D-8693-5509DC8D4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3774" y="3275013"/>
              <a:ext cx="217897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G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6" name="Rectangle 56">
              <a:extLst>
                <a:ext uri="{FF2B5EF4-FFF2-40B4-BE49-F238E27FC236}">
                  <a16:creationId xmlns:a16="http://schemas.microsoft.com/office/drawing/2014/main" id="{9A64F0FB-6F84-4FFF-9CB8-EAFD443A4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3774" y="3709988"/>
              <a:ext cx="158470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S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7" name="Rectangle 57">
              <a:extLst>
                <a:ext uri="{FF2B5EF4-FFF2-40B4-BE49-F238E27FC236}">
                  <a16:creationId xmlns:a16="http://schemas.microsoft.com/office/drawing/2014/main" id="{E4C505D5-C5ED-434D-8653-EE649CADC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463" y="4602163"/>
              <a:ext cx="16927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T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8" name="Rectangle 58">
              <a:extLst>
                <a:ext uri="{FF2B5EF4-FFF2-40B4-BE49-F238E27FC236}">
                  <a16:creationId xmlns:a16="http://schemas.microsoft.com/office/drawing/2014/main" id="{DEFF40AE-ED0F-4466-ABCE-E56616550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463" y="4948238"/>
              <a:ext cx="21609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微软雅黑" panose="020B0503020204020204" pitchFamily="34" charset="-122"/>
                </a:rPr>
                <a:t>H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</p:grpSp>
      <p:sp>
        <p:nvSpPr>
          <p:cNvPr id="79" name="Rectangle 78"/>
          <p:cNvSpPr/>
          <p:nvPr/>
        </p:nvSpPr>
        <p:spPr>
          <a:xfrm>
            <a:off x="1967602" y="3249041"/>
            <a:ext cx="8417625" cy="83099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VÀ HẸN GẶP LẠI</a:t>
            </a:r>
          </a:p>
        </p:txBody>
      </p:sp>
      <p:pic>
        <p:nvPicPr>
          <p:cNvPr id="83" name="图片 14">
            <a:extLst>
              <a:ext uri="{FF2B5EF4-FFF2-40B4-BE49-F238E27FC236}">
                <a16:creationId xmlns:a16="http://schemas.microsoft.com/office/drawing/2014/main" id="{24C4C1C4-43C3-40EE-887E-6B37C3452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7" y="4174670"/>
            <a:ext cx="4084635" cy="2041582"/>
          </a:xfrm>
          <a:prstGeom prst="rect">
            <a:avLst/>
          </a:prstGeom>
        </p:spPr>
      </p:pic>
      <p:pic>
        <p:nvPicPr>
          <p:cNvPr id="84" name="图片 6">
            <a:extLst>
              <a:ext uri="{FF2B5EF4-FFF2-40B4-BE49-F238E27FC236}">
                <a16:creationId xmlns:a16="http://schemas.microsoft.com/office/drawing/2014/main" id="{D55673E8-2FB0-4E85-B254-56C877C27F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63874" y="-342891"/>
            <a:ext cx="2162083" cy="2588323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455FD439-5FAE-466A-BBF5-241AE611D1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59" y="2458656"/>
            <a:ext cx="589731" cy="5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4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D6922B8-69C3-421B-BEE8-E757CBF2AC0C}"/>
              </a:ext>
            </a:extLst>
          </p:cNvPr>
          <p:cNvGrpSpPr/>
          <p:nvPr/>
        </p:nvGrpSpPr>
        <p:grpSpPr>
          <a:xfrm>
            <a:off x="705186" y="3271952"/>
            <a:ext cx="10212419" cy="2969027"/>
            <a:chOff x="1610491" y="2782455"/>
            <a:chExt cx="9993848" cy="309797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2E87FF6-54EA-4F00-8DD2-BA4692889F94}"/>
                </a:ext>
              </a:extLst>
            </p:cNvPr>
            <p:cNvSpPr/>
            <p:nvPr/>
          </p:nvSpPr>
          <p:spPr>
            <a:xfrm>
              <a:off x="1610491" y="2947744"/>
              <a:ext cx="9804400" cy="2932681"/>
            </a:xfrm>
            <a:prstGeom prst="rect">
              <a:avLst/>
            </a:prstGeom>
            <a:ln w="5715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F8D7F21-36B2-42F8-AB22-BDD00B3461F5}"/>
                </a:ext>
              </a:extLst>
            </p:cNvPr>
            <p:cNvSpPr/>
            <p:nvPr/>
          </p:nvSpPr>
          <p:spPr>
            <a:xfrm>
              <a:off x="1799939" y="2782455"/>
              <a:ext cx="9804400" cy="2932681"/>
            </a:xfrm>
            <a:prstGeom prst="rect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2A6422E-1239-424D-A9AC-7C016DFA5003}"/>
              </a:ext>
            </a:extLst>
          </p:cNvPr>
          <p:cNvGrpSpPr/>
          <p:nvPr/>
        </p:nvGrpSpPr>
        <p:grpSpPr>
          <a:xfrm>
            <a:off x="556071" y="344228"/>
            <a:ext cx="4134561" cy="2508169"/>
            <a:chOff x="301091" y="301982"/>
            <a:chExt cx="4134561" cy="25081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4BD8349-BD85-4613-9513-E9EC2902C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1091" y="301982"/>
              <a:ext cx="4134561" cy="250816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D433534-521B-4282-B898-22AB8B0BD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620" y="498387"/>
              <a:ext cx="1158339" cy="914479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BFE8E40-0C04-41D1-A809-0C5B1905F92A}"/>
              </a:ext>
            </a:extLst>
          </p:cNvPr>
          <p:cNvSpPr/>
          <p:nvPr/>
        </p:nvSpPr>
        <p:spPr>
          <a:xfrm>
            <a:off x="1113205" y="3465839"/>
            <a:ext cx="9608385" cy="2339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 b="1">
                <a:latin typeface="UTM Avo" panose="02040603050506020204" pitchFamily="18" charset="0"/>
                <a:cs typeface="Times New Roman" panose="02020603050405020304" pitchFamily="18" charset="0"/>
              </a:rPr>
              <a:t>An: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Buổi học trước được học về tệp và thư mục trong máy tính, hôm nay chúng ta được thực hành trên máy tính đấy. 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vi-VN" sz="2000" b="1">
                <a:latin typeface="UTM Avo" panose="02040603050506020204" pitchFamily="18" charset="0"/>
                <a:cs typeface="Times New Roman" panose="02020603050405020304" pitchFamily="18" charset="0"/>
              </a:rPr>
              <a:t>Khoa: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Tớ đã vẽ sơ đồ hình cây biểu diễn các thư mục ảnh của gia đình tớ. Hôm nay tớ sẽ thực hành để tạo các thư mục này trên máy tính. 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vi-VN" sz="2000" b="1">
                <a:latin typeface="UTM Avo" panose="02040603050506020204" pitchFamily="18" charset="0"/>
                <a:cs typeface="Times New Roman" panose="02020603050405020304" pitchFamily="18" charset="0"/>
              </a:rPr>
              <a:t>An: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Tuyệt quá!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F1B6C6-026F-4FB9-8D32-25D1F67CD14F}"/>
              </a:ext>
            </a:extLst>
          </p:cNvPr>
          <p:cNvSpPr/>
          <p:nvPr/>
        </p:nvSpPr>
        <p:spPr>
          <a:xfrm>
            <a:off x="1335016" y="1142864"/>
            <a:ext cx="3076025" cy="878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4000" b="1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KHỞI ĐỘNG</a:t>
            </a:r>
            <a:endParaRPr lang="vi-VN" sz="4000" b="1">
              <a:solidFill>
                <a:srgbClr val="0998D7"/>
              </a:solidFill>
              <a:latin typeface="SVN-SAF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646BB7-CA02-4859-B8DB-F4A9FC6E12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08" b="93380" l="40594" r="63762">
                        <a14:foregroundMark x1="53267" y1="45645" x2="53267" y2="45645"/>
                        <a14:foregroundMark x1="53069" y1="41463" x2="53069" y2="41463"/>
                        <a14:foregroundMark x1="49109" y1="20906" x2="49109" y2="20906"/>
                        <a14:foregroundMark x1="56238" y1="43554" x2="56238" y2="43554"/>
                        <a14:foregroundMark x1="55446" y1="41115" x2="55446" y2="41115"/>
                        <a14:foregroundMark x1="55446" y1="45645" x2="55446" y2="45645"/>
                        <a14:foregroundMark x1="49307" y1="48432" x2="49307" y2="48432"/>
                        <a14:foregroundMark x1="55050" y1="85714" x2="55050" y2="85714"/>
                        <a14:foregroundMark x1="55842" y1="90592" x2="55842" y2="90592"/>
                        <a14:foregroundMark x1="48713" y1="91289" x2="48713" y2="91289"/>
                        <a14:foregroundMark x1="48317" y1="85714" x2="48317" y2="85714"/>
                        <a14:foregroundMark x1="50099" y1="90592" x2="50099" y2="90592"/>
                        <a14:foregroundMark x1="49109" y1="83972" x2="49109" y2="83972"/>
                        <a14:foregroundMark x1="49109" y1="83972" x2="49109" y2="83972"/>
                        <a14:foregroundMark x1="49109" y1="83972" x2="49109" y2="83972"/>
                        <a14:foregroundMark x1="49505" y1="80836" x2="49505" y2="85714"/>
                        <a14:foregroundMark x1="55446" y1="82230" x2="55050" y2="87456"/>
                        <a14:foregroundMark x1="57624" y1="92334" x2="57624" y2="92334"/>
                        <a14:foregroundMark x1="56832" y1="91289" x2="56832" y2="91289"/>
                        <a14:foregroundMark x1="54257" y1="88502" x2="56634" y2="93380"/>
                        <a14:foregroundMark x1="55644" y1="43902" x2="55644" y2="43902"/>
                        <a14:foregroundMark x1="55644" y1="44251" x2="55050" y2="51568"/>
                        <a14:foregroundMark x1="52673" y1="41812" x2="53465" y2="50871"/>
                        <a14:foregroundMark x1="56238" y1="41115" x2="56238" y2="41115"/>
                        <a14:foregroundMark x1="53861" y1="37631" x2="53861" y2="37631"/>
                        <a14:foregroundMark x1="49109" y1="45296" x2="49109" y2="45296"/>
                        <a14:foregroundMark x1="58614" y1="46341" x2="58614" y2="46341"/>
                        <a14:foregroundMark x1="60198" y1="32056" x2="60198" y2="32056"/>
                        <a14:foregroundMark x1="53861" y1="17770" x2="53861" y2="17770"/>
                        <a14:foregroundMark x1="48317" y1="46690" x2="48317" y2="46690"/>
                      </a14:backgroundRemoval>
                    </a14:imgEffect>
                  </a14:imgLayer>
                </a14:imgProps>
              </a:ext>
            </a:extLst>
          </a:blip>
          <a:srcRect l="38473" r="32638"/>
          <a:stretch/>
        </p:blipFill>
        <p:spPr>
          <a:xfrm>
            <a:off x="8463858" y="617021"/>
            <a:ext cx="1428221" cy="28096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186975-A39C-4944-BE1D-2B30A05370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08" b="90244" l="5149" r="31287">
                        <a14:foregroundMark x1="17624" y1="88850" x2="17624" y2="88850"/>
                        <a14:foregroundMark x1="18020" y1="90244" x2="18020" y2="90244"/>
                        <a14:foregroundMark x1="28119" y1="90592" x2="28119" y2="90592"/>
                        <a14:foregroundMark x1="29901" y1="90592" x2="29901" y2="90592"/>
                        <a14:foregroundMark x1="23960" y1="39024" x2="23960" y2="39024"/>
                        <a14:foregroundMark x1="18812" y1="17073" x2="18812" y2="17073"/>
                        <a14:foregroundMark x1="19208" y1="12195" x2="19208" y2="12195"/>
                        <a14:foregroundMark x1="19208" y1="22648" x2="19208" y2="22648"/>
                        <a14:foregroundMark x1="20198" y1="18118" x2="20792" y2="60279"/>
                        <a14:foregroundMark x1="20792" y1="60279" x2="19010" y2="74564"/>
                        <a14:foregroundMark x1="21386" y1="42857" x2="24356" y2="62718"/>
                        <a14:foregroundMark x1="24356" y1="62718" x2="24356" y2="62718"/>
                        <a14:foregroundMark x1="17228" y1="41812" x2="17228" y2="41812"/>
                        <a14:foregroundMark x1="13663" y1="47735" x2="13663" y2="47735"/>
                        <a14:foregroundMark x1="31287" y1="54704" x2="31287" y2="54704"/>
                        <a14:foregroundMark x1="23762" y1="45296" x2="23762" y2="45296"/>
                        <a14:foregroundMark x1="16634" y1="43902" x2="16634" y2="43902"/>
                        <a14:foregroundMark x1="16634" y1="37282" x2="16634" y2="37282"/>
                        <a14:foregroundMark x1="16634" y1="40767" x2="16634" y2="40767"/>
                        <a14:foregroundMark x1="18020" y1="44948" x2="18020" y2="44948"/>
                        <a14:foregroundMark x1="19406" y1="13937" x2="19406" y2="13937"/>
                      </a14:backgroundRemoval>
                    </a14:imgEffect>
                  </a14:imgLayer>
                </a14:imgProps>
              </a:ext>
            </a:extLst>
          </a:blip>
          <a:srcRect l="1899" r="65119"/>
          <a:stretch/>
        </p:blipFill>
        <p:spPr>
          <a:xfrm flipH="1">
            <a:off x="9744149" y="713286"/>
            <a:ext cx="1594971" cy="2748290"/>
          </a:xfrm>
          <a:prstGeom prst="rect">
            <a:avLst/>
          </a:prstGeom>
        </p:spPr>
      </p:pic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A8D7D396-EF6B-4B8C-8184-6F097F63432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76"/>
          <a:stretch/>
        </p:blipFill>
        <p:spPr>
          <a:xfrm>
            <a:off x="9411236" y="4907254"/>
            <a:ext cx="2104190" cy="175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97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2.96296E-6 L 2.91667E-6 -0.07223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D80847F-B239-4A7D-A326-8322204FD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843" y="1962258"/>
            <a:ext cx="5965066" cy="427165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C27A5A-A44A-449C-8F78-ECA8C50CA14F}"/>
              </a:ext>
            </a:extLst>
          </p:cNvPr>
          <p:cNvSpPr/>
          <p:nvPr/>
        </p:nvSpPr>
        <p:spPr>
          <a:xfrm>
            <a:off x="2135554" y="339726"/>
            <a:ext cx="9475155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Mở và tìm hiểu cấu trúc của một thư mục.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19257E3-97D7-40A0-B875-DDD10D889EFB}"/>
              </a:ext>
            </a:extLst>
          </p:cNvPr>
          <p:cNvGrpSpPr/>
          <p:nvPr/>
        </p:nvGrpSpPr>
        <p:grpSpPr>
          <a:xfrm>
            <a:off x="581290" y="335687"/>
            <a:ext cx="1526272" cy="492699"/>
            <a:chOff x="581290" y="1091471"/>
            <a:chExt cx="1526272" cy="49269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2C08C2F-E4F0-4088-A392-CDB90EE41127}"/>
                </a:ext>
              </a:extLst>
            </p:cNvPr>
            <p:cNvSpPr/>
            <p:nvPr/>
          </p:nvSpPr>
          <p:spPr>
            <a:xfrm>
              <a:off x="1782147" y="1223006"/>
              <a:ext cx="308625" cy="308625"/>
            </a:xfrm>
            <a:prstGeom prst="rect">
              <a:avLst/>
            </a:prstGeom>
            <a:solidFill>
              <a:srgbClr val="F03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9E094E2-F826-4FA0-A3E7-471D104BF699}"/>
                </a:ext>
              </a:extLst>
            </p:cNvPr>
            <p:cNvSpPr/>
            <p:nvPr/>
          </p:nvSpPr>
          <p:spPr>
            <a:xfrm>
              <a:off x="581290" y="1091471"/>
              <a:ext cx="1266171" cy="4926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000">
                  <a:solidFill>
                    <a:srgbClr val="F03C69"/>
                  </a:solidFill>
                  <a:latin typeface="UTM HelvetIns" panose="02040603050506020204" pitchFamily="18" charset="0"/>
                  <a:cs typeface="Times New Roman" panose="02020603050405020304" pitchFamily="18" charset="0"/>
                </a:rPr>
                <a:t>NHIỆM VỤ    </a:t>
              </a:r>
              <a:endParaRPr lang="vi-VN" sz="200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8F9CD36-9E8C-4724-986B-03D2049F82F5}"/>
                </a:ext>
              </a:extLst>
            </p:cNvPr>
            <p:cNvSpPr/>
            <p:nvPr/>
          </p:nvSpPr>
          <p:spPr>
            <a:xfrm>
              <a:off x="1754154" y="1091471"/>
              <a:ext cx="353408" cy="4926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sz="2000">
                  <a:solidFill>
                    <a:schemeClr val="bg1"/>
                  </a:solidFill>
                  <a:latin typeface="UTM HelvetIns" panose="02040603050506020204" pitchFamily="18" charset="0"/>
                  <a:cs typeface="Times New Roman" panose="02020603050405020304" pitchFamily="18" charset="0"/>
                </a:rPr>
                <a:t>1</a:t>
              </a:r>
              <a:endParaRPr lang="vi-VN" sz="2000">
                <a:solidFill>
                  <a:schemeClr val="bg1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42769A0-DD79-4CEF-96FA-178D5BCB21C1}"/>
              </a:ext>
            </a:extLst>
          </p:cNvPr>
          <p:cNvSpPr/>
          <p:nvPr/>
        </p:nvSpPr>
        <p:spPr>
          <a:xfrm>
            <a:off x="581291" y="959921"/>
            <a:ext cx="1523780" cy="492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000">
                <a:solidFill>
                  <a:srgbClr val="3DC3EC"/>
                </a:solidFill>
                <a:latin typeface="UTM HelvetIns" panose="02040603050506020204" pitchFamily="18" charset="0"/>
                <a:cs typeface="Times New Roman" panose="02020603050405020304" pitchFamily="18" charset="0"/>
              </a:rPr>
              <a:t>H</a:t>
            </a:r>
            <a:r>
              <a:rPr lang="vi-VN" sz="2000">
                <a:solidFill>
                  <a:srgbClr val="3DC3EC"/>
                </a:solidFill>
                <a:latin typeface="UTM HelvetIns" panose="02040603050506020204" pitchFamily="18" charset="0"/>
                <a:cs typeface="Times New Roman" panose="02020603050405020304" pitchFamily="18" charset="0"/>
              </a:rPr>
              <a:t>ƯỚN</a:t>
            </a:r>
            <a:r>
              <a:rPr lang="en-US" sz="2000">
                <a:solidFill>
                  <a:srgbClr val="3DC3EC"/>
                </a:solidFill>
                <a:latin typeface="UTM HelvetIns" panose="02040603050506020204" pitchFamily="18" charset="0"/>
                <a:cs typeface="Times New Roman" panose="02020603050405020304" pitchFamily="18" charset="0"/>
              </a:rPr>
              <a:t>G DẪN</a:t>
            </a:r>
            <a:endParaRPr lang="vi-VN" sz="2000">
              <a:solidFill>
                <a:srgbClr val="3DC3EC"/>
              </a:solidFill>
              <a:latin typeface="SVN-SAF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4E281D-CE75-48FA-A99F-DD90B211AB3E}"/>
              </a:ext>
            </a:extLst>
          </p:cNvPr>
          <p:cNvSpPr/>
          <p:nvPr/>
        </p:nvSpPr>
        <p:spPr>
          <a:xfrm>
            <a:off x="581290" y="1354805"/>
            <a:ext cx="11029419" cy="95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1: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Nháy đúp chuột vào biểu tượng </a:t>
            </a:r>
            <a:r>
              <a:rPr lang="vi-VN" sz="200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This PC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trên màn hình nền. Cửa sổ làm việc với tệp và thư mục mở ra có dạng như Hình 51.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C7103C-66D6-4051-A6D7-017383A40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903" y="1010621"/>
            <a:ext cx="876376" cy="88399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E2C2DF5-196F-4C4D-943C-A0E7DAE37C86}"/>
              </a:ext>
            </a:extLst>
          </p:cNvPr>
          <p:cNvSpPr/>
          <p:nvPr/>
        </p:nvSpPr>
        <p:spPr>
          <a:xfrm>
            <a:off x="581291" y="2305130"/>
            <a:ext cx="5514709" cy="141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2: </a:t>
            </a:r>
            <a:r>
              <a:rPr lang="en-US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	</a:t>
            </a:r>
          </a:p>
          <a:p>
            <a:pPr algn="just" defTabSz="342900">
              <a:lnSpc>
                <a:spcPct val="15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- Nháy chuột vào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This PC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ở khung bên trái, quan sát khung bên phải. 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87A9BF-0E68-414A-ABA8-0B64181921F9}"/>
              </a:ext>
            </a:extLst>
          </p:cNvPr>
          <p:cNvSpPr/>
          <p:nvPr/>
        </p:nvSpPr>
        <p:spPr>
          <a:xfrm>
            <a:off x="581290" y="3717120"/>
            <a:ext cx="4132950" cy="141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61950">
              <a:lnSpc>
                <a:spcPct val="15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- Nháy đúp chuột vào ổ đĩa </a:t>
            </a:r>
            <a:r>
              <a:rPr lang="en-US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C: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ở khung bên phải, quan sát để xem bên trong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ổ đĩa </a:t>
            </a:r>
            <a:r>
              <a:rPr lang="en-US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C: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 chứa gì.</a:t>
            </a:r>
          </a:p>
        </p:txBody>
      </p:sp>
    </p:spTree>
    <p:extLst>
      <p:ext uri="{BB962C8B-B14F-4D97-AF65-F5344CB8AC3E}">
        <p14:creationId xmlns:p14="http://schemas.microsoft.com/office/powerpoint/2010/main" val="406113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C27A5A-A44A-449C-8F78-ECA8C50CA14F}"/>
              </a:ext>
            </a:extLst>
          </p:cNvPr>
          <p:cNvSpPr/>
          <p:nvPr/>
        </p:nvSpPr>
        <p:spPr>
          <a:xfrm>
            <a:off x="2135554" y="360046"/>
            <a:ext cx="9475155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Thực hiện thao tác với thư mục.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19257E3-97D7-40A0-B875-DDD10D889EFB}"/>
              </a:ext>
            </a:extLst>
          </p:cNvPr>
          <p:cNvGrpSpPr/>
          <p:nvPr/>
        </p:nvGrpSpPr>
        <p:grpSpPr>
          <a:xfrm>
            <a:off x="581290" y="356007"/>
            <a:ext cx="1526272" cy="492699"/>
            <a:chOff x="581290" y="1091471"/>
            <a:chExt cx="1526272" cy="49269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2C08C2F-E4F0-4088-A392-CDB90EE41127}"/>
                </a:ext>
              </a:extLst>
            </p:cNvPr>
            <p:cNvSpPr/>
            <p:nvPr/>
          </p:nvSpPr>
          <p:spPr>
            <a:xfrm>
              <a:off x="1782147" y="1223006"/>
              <a:ext cx="308625" cy="308625"/>
            </a:xfrm>
            <a:prstGeom prst="rect">
              <a:avLst/>
            </a:prstGeom>
            <a:solidFill>
              <a:srgbClr val="F03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9E094E2-F826-4FA0-A3E7-471D104BF699}"/>
                </a:ext>
              </a:extLst>
            </p:cNvPr>
            <p:cNvSpPr/>
            <p:nvPr/>
          </p:nvSpPr>
          <p:spPr>
            <a:xfrm>
              <a:off x="581290" y="1091471"/>
              <a:ext cx="1266171" cy="4926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000">
                  <a:solidFill>
                    <a:srgbClr val="F03C69"/>
                  </a:solidFill>
                  <a:latin typeface="UTM HelvetIns" panose="02040603050506020204" pitchFamily="18" charset="0"/>
                  <a:cs typeface="Times New Roman" panose="02020603050405020304" pitchFamily="18" charset="0"/>
                </a:rPr>
                <a:t>NHIỆM VỤ    </a:t>
              </a:r>
              <a:endParaRPr lang="vi-VN" sz="200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8F9CD36-9E8C-4724-986B-03D2049F82F5}"/>
                </a:ext>
              </a:extLst>
            </p:cNvPr>
            <p:cNvSpPr/>
            <p:nvPr/>
          </p:nvSpPr>
          <p:spPr>
            <a:xfrm>
              <a:off x="1754154" y="1091471"/>
              <a:ext cx="353408" cy="4926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sz="2000">
                  <a:solidFill>
                    <a:schemeClr val="bg1"/>
                  </a:solidFill>
                  <a:latin typeface="UTM HelvetIns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vi-VN" sz="2000">
                <a:solidFill>
                  <a:schemeClr val="bg1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7371B7C-E543-4011-B639-CA56EDEE5676}"/>
              </a:ext>
            </a:extLst>
          </p:cNvPr>
          <p:cNvSpPr/>
          <p:nvPr/>
        </p:nvSpPr>
        <p:spPr>
          <a:xfrm>
            <a:off x="581291" y="980241"/>
            <a:ext cx="11029418" cy="141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a) Tạo thư mục mới theo cây thư mục ở Hình 52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b) Đổi tên thư mục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Do-re-mon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 thành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Hoang tu Ech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c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) Xóa thư mục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</a:t>
            </a:r>
            <a:r>
              <a:rPr lang="en-US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o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-nan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0F69956-7F36-4EFF-88F5-A290EF0B83C6}"/>
              </a:ext>
            </a:extLst>
          </p:cNvPr>
          <p:cNvGrpSpPr/>
          <p:nvPr/>
        </p:nvGrpSpPr>
        <p:grpSpPr>
          <a:xfrm>
            <a:off x="820438" y="2813775"/>
            <a:ext cx="5962691" cy="3063984"/>
            <a:chOff x="6997718" y="98494"/>
            <a:chExt cx="5962691" cy="306398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B03D2FD-1CDE-4AAA-8DD6-CF9881501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9" b="96266" l="3941" r="95895">
                          <a14:foregroundMark x1="62233" y1="11618" x2="62233" y2="11618"/>
                          <a14:foregroundMark x1="35632" y1="87137" x2="35632" y2="87137"/>
                          <a14:foregroundMark x1="55993" y1="84232" x2="55993" y2="84232"/>
                          <a14:foregroundMark x1="96223" y1="51037" x2="96223" y2="51037"/>
                          <a14:foregroundMark x1="21511" y1="87967" x2="21511" y2="87967"/>
                          <a14:foregroundMark x1="4105" y1="93776" x2="4105" y2="93776"/>
                          <a14:foregroundMark x1="40722" y1="90456" x2="40722" y2="90456"/>
                          <a14:foregroundMark x1="62233" y1="82988" x2="62233" y2="82988"/>
                          <a14:foregroundMark x1="55993" y1="96266" x2="55993" y2="9626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997718" y="98494"/>
              <a:ext cx="5962691" cy="235962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930A7F-2BD9-4EBC-B16A-16EBBD8D06E8}"/>
                </a:ext>
              </a:extLst>
            </p:cNvPr>
            <p:cNvSpPr txBox="1"/>
            <p:nvPr/>
          </p:nvSpPr>
          <p:spPr>
            <a:xfrm>
              <a:off x="8205214" y="2762368"/>
              <a:ext cx="308715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000" b="1">
                  <a:latin typeface="UTM Avo" panose="02040603050506020204" pitchFamily="18" charset="0"/>
                  <a:cs typeface="Times New Roman" panose="02020603050405020304" pitchFamily="18" charset="0"/>
                </a:rPr>
                <a:t>Hình 52</a:t>
              </a:r>
              <a:r>
                <a:rPr lang="en-US" sz="2000" b="1">
                  <a:latin typeface="UTM Avo" panose="02040603050506020204" pitchFamily="18" charset="0"/>
                  <a:cs typeface="Times New Roman" panose="02020603050405020304" pitchFamily="18" charset="0"/>
                </a:rPr>
                <a:t>. </a:t>
              </a:r>
              <a:r>
                <a:rPr lang="vi-VN" sz="2000">
                  <a:latin typeface="UTM Avo" panose="02040603050506020204" pitchFamily="18" charset="0"/>
                  <a:cs typeface="Times New Roman" panose="02020603050405020304" pitchFamily="18" charset="0"/>
                </a:rPr>
                <a:t>Cây thư mục</a:t>
              </a:r>
              <a:endParaRPr lang="en-US" sz="2000"/>
            </a:p>
          </p:txBody>
        </p:sp>
      </p:grpSp>
      <p:pic>
        <p:nvPicPr>
          <p:cNvPr id="19" name="Picture 18" descr="A computer monitor and keyboard&#10;&#10;Description automatically generated with low confidence">
            <a:extLst>
              <a:ext uri="{FF2B5EF4-FFF2-40B4-BE49-F238E27FC236}">
                <a16:creationId xmlns:a16="http://schemas.microsoft.com/office/drawing/2014/main" id="{86898A6D-5B4C-4DE5-A47B-34AE6D6E8D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212" y="1411018"/>
            <a:ext cx="3762377" cy="376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08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AD40B3-60F7-4290-A4EA-59B27B0BB341}"/>
              </a:ext>
            </a:extLst>
          </p:cNvPr>
          <p:cNvSpPr/>
          <p:nvPr/>
        </p:nvSpPr>
        <p:spPr>
          <a:xfrm>
            <a:off x="581290" y="2246325"/>
            <a:ext cx="5199750" cy="1880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</a:t>
            </a:r>
            <a:r>
              <a:rPr lang="en-US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Thư mục mới có tên mặc định là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New folder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(Hình 54). Gõ tên thư mục, chẳng hạn là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Truyen tranh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	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Nhấn phím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Enter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 để kết thúc.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8F38CB-6C8F-4AEA-88D1-4769FFB5B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290" y="4316092"/>
            <a:ext cx="2855137" cy="94848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12B6A07-E4A9-4A62-975F-9FE8D6EC5ECD}"/>
              </a:ext>
            </a:extLst>
          </p:cNvPr>
          <p:cNvSpPr/>
          <p:nvPr/>
        </p:nvSpPr>
        <p:spPr>
          <a:xfrm>
            <a:off x="581290" y="5296673"/>
            <a:ext cx="10787750" cy="95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</a:t>
            </a:r>
            <a:r>
              <a:rPr lang="en-US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4</a:t>
            </a: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Nháy đúp chuột vào thư mục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Truyen tranh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ở khung bên phải để mở thư mục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Truyen tranh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. Tạo tiếp các thư mục mới là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Do-re-mon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Trang Quynh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và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Co-nan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AECF94-9899-4CCF-BB9A-39B6B5D14762}"/>
              </a:ext>
            </a:extLst>
          </p:cNvPr>
          <p:cNvSpPr/>
          <p:nvPr/>
        </p:nvSpPr>
        <p:spPr>
          <a:xfrm>
            <a:off x="581291" y="451083"/>
            <a:ext cx="11029418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a) Tạo một thư mục mới. 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78B1E8-9312-4A4D-B3F7-2D50B9C0D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519" y="2277226"/>
            <a:ext cx="4865521" cy="181871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9659A3D-E3E8-4480-9FDC-03ECCB9F8F78}"/>
              </a:ext>
            </a:extLst>
          </p:cNvPr>
          <p:cNvSpPr/>
          <p:nvPr/>
        </p:nvSpPr>
        <p:spPr>
          <a:xfrm>
            <a:off x="3647438" y="4236594"/>
            <a:ext cx="7963270" cy="95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Sau bước này, em đã tạo thư mục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Truyen tranh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trên ổ đĩa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</a:t>
            </a:r>
            <a:r>
              <a:rPr lang="en-US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 Tương tự, em tạo thêm thư mục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Truyen co tich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ở ổ đĩa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</a:t>
            </a:r>
            <a:r>
              <a:rPr lang="en-US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847497-39BA-4C43-8623-39EF0404F9EA}"/>
              </a:ext>
            </a:extLst>
          </p:cNvPr>
          <p:cNvSpPr/>
          <p:nvPr/>
        </p:nvSpPr>
        <p:spPr>
          <a:xfrm>
            <a:off x="581291" y="1647911"/>
            <a:ext cx="11029418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2: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Trong dải lệnh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Home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, chọn lệnh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New folder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(Hình 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5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3).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470FED-6D37-4300-BD58-1497D23A9FF1}"/>
              </a:ext>
            </a:extLst>
          </p:cNvPr>
          <p:cNvSpPr/>
          <p:nvPr/>
        </p:nvSpPr>
        <p:spPr>
          <a:xfrm>
            <a:off x="581291" y="1049497"/>
            <a:ext cx="11029418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1: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Trong cửa sổ làm việc với tệp và thư mục, chọn ổ đĩa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</a:t>
            </a:r>
            <a:r>
              <a:rPr lang="en-US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 ở khung bên trái.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18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AD40B3-60F7-4290-A4EA-59B27B0BB341}"/>
              </a:ext>
            </a:extLst>
          </p:cNvPr>
          <p:cNvSpPr/>
          <p:nvPr/>
        </p:nvSpPr>
        <p:spPr>
          <a:xfrm>
            <a:off x="581290" y="3684144"/>
            <a:ext cx="9995270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</a:t>
            </a:r>
            <a:r>
              <a:rPr lang="en-US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Gõ tên mới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Hoang tu Ech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Nhấn phím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Enter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 để kết thúc.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2B6A07-E4A9-4A62-975F-9FE8D6EC5ECD}"/>
              </a:ext>
            </a:extLst>
          </p:cNvPr>
          <p:cNvSpPr/>
          <p:nvPr/>
        </p:nvSpPr>
        <p:spPr>
          <a:xfrm>
            <a:off x="581290" y="5936502"/>
            <a:ext cx="10787750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en-US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</a:t>
            </a: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ưu</a:t>
            </a:r>
            <a:r>
              <a:rPr lang="en-US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ý</a:t>
            </a: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Em hãy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cân nhắc kĩ trước khi quyết định xoá thư mục để tránh mất thông tin.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vi-VN" sz="20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AECF94-9899-4CCF-BB9A-39B6B5D14762}"/>
              </a:ext>
            </a:extLst>
          </p:cNvPr>
          <p:cNvSpPr/>
          <p:nvPr/>
        </p:nvSpPr>
        <p:spPr>
          <a:xfrm>
            <a:off x="581291" y="451083"/>
            <a:ext cx="11029418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b) Đổi tên thư mục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Do-re-mon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 thành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Hoang tu Ech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A525F3-C2FD-4379-ADD2-C78D2AF62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170" y="1996052"/>
            <a:ext cx="4488521" cy="16541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B847497-39BA-4C43-8623-39EF0404F9EA}"/>
              </a:ext>
            </a:extLst>
          </p:cNvPr>
          <p:cNvSpPr/>
          <p:nvPr/>
        </p:nvSpPr>
        <p:spPr>
          <a:xfrm>
            <a:off x="581291" y="1428403"/>
            <a:ext cx="11029418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2: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Trong dải lệnh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Home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, chọn lệnh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Rename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(Hình 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55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470FED-6D37-4300-BD58-1497D23A9FF1}"/>
              </a:ext>
            </a:extLst>
          </p:cNvPr>
          <p:cNvSpPr/>
          <p:nvPr/>
        </p:nvSpPr>
        <p:spPr>
          <a:xfrm>
            <a:off x="581291" y="939743"/>
            <a:ext cx="11029418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1: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Nháy chuột vào thư mục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Do-re-mon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 để chọn.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4289DE3-0C03-4341-9D84-D05124420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454" y="2405974"/>
            <a:ext cx="2477166" cy="84078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75F8311-67BA-40BF-A253-C063A5FE4BB0}"/>
              </a:ext>
            </a:extLst>
          </p:cNvPr>
          <p:cNvSpPr/>
          <p:nvPr/>
        </p:nvSpPr>
        <p:spPr>
          <a:xfrm>
            <a:off x="581290" y="4249395"/>
            <a:ext cx="11029418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c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) 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Xóa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thư mục </a:t>
            </a:r>
            <a:r>
              <a:rPr lang="en-US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Co-nan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C91E663-D692-4481-AAB6-4F6D2CDF4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1895" y="4334045"/>
            <a:ext cx="4228645" cy="158471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F21B0E-67D3-4043-8D06-3EA3A8E9AC9A}"/>
              </a:ext>
            </a:extLst>
          </p:cNvPr>
          <p:cNvSpPr/>
          <p:nvPr/>
        </p:nvSpPr>
        <p:spPr>
          <a:xfrm>
            <a:off x="581291" y="4813832"/>
            <a:ext cx="11029418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1: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Nhảy chuột vào thư mục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Co-nan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3CB47BA-B0AC-4888-945D-17B83E329133}"/>
              </a:ext>
            </a:extLst>
          </p:cNvPr>
          <p:cNvSpPr/>
          <p:nvPr/>
        </p:nvSpPr>
        <p:spPr>
          <a:xfrm>
            <a:off x="581291" y="5375167"/>
            <a:ext cx="11029418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2: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Trong dải lệnh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Home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, chọn lệnh </a:t>
            </a:r>
            <a:r>
              <a:rPr lang="en-US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Delete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(Hình 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57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4D9EB3BF-823D-4DB0-B324-B168C344CD4E}"/>
              </a:ext>
            </a:extLst>
          </p:cNvPr>
          <p:cNvSpPr/>
          <p:nvPr/>
        </p:nvSpPr>
        <p:spPr>
          <a:xfrm>
            <a:off x="6951518" y="2405974"/>
            <a:ext cx="405246" cy="513721"/>
          </a:xfrm>
          <a:prstGeom prst="rightArrow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2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6" grpId="1"/>
      <p:bldP spid="7" grpId="0"/>
      <p:bldP spid="10" grpId="0"/>
      <p:bldP spid="11" grpId="0"/>
      <p:bldP spid="14" grpId="0"/>
      <p:bldP spid="15" grpId="0"/>
      <p:bldP spid="16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C27A5A-A44A-449C-8F78-ECA8C50CA14F}"/>
              </a:ext>
            </a:extLst>
          </p:cNvPr>
          <p:cNvSpPr/>
          <p:nvPr/>
        </p:nvSpPr>
        <p:spPr>
          <a:xfrm>
            <a:off x="2135554" y="339726"/>
            <a:ext cx="9475155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Tìm tệp ở thư mục cho trước theo yêu cầu.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19257E3-97D7-40A0-B875-DDD10D889EFB}"/>
              </a:ext>
            </a:extLst>
          </p:cNvPr>
          <p:cNvGrpSpPr/>
          <p:nvPr/>
        </p:nvGrpSpPr>
        <p:grpSpPr>
          <a:xfrm>
            <a:off x="581290" y="335687"/>
            <a:ext cx="1526272" cy="492699"/>
            <a:chOff x="581290" y="1091471"/>
            <a:chExt cx="1526272" cy="49269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2C08C2F-E4F0-4088-A392-CDB90EE41127}"/>
                </a:ext>
              </a:extLst>
            </p:cNvPr>
            <p:cNvSpPr/>
            <p:nvPr/>
          </p:nvSpPr>
          <p:spPr>
            <a:xfrm>
              <a:off x="1782147" y="1223006"/>
              <a:ext cx="308625" cy="308625"/>
            </a:xfrm>
            <a:prstGeom prst="rect">
              <a:avLst/>
            </a:prstGeom>
            <a:solidFill>
              <a:srgbClr val="F03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9E094E2-F826-4FA0-A3E7-471D104BF699}"/>
                </a:ext>
              </a:extLst>
            </p:cNvPr>
            <p:cNvSpPr/>
            <p:nvPr/>
          </p:nvSpPr>
          <p:spPr>
            <a:xfrm>
              <a:off x="581290" y="1091471"/>
              <a:ext cx="1266171" cy="4926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000">
                  <a:solidFill>
                    <a:srgbClr val="F03C69"/>
                  </a:solidFill>
                  <a:latin typeface="UTM HelvetIns" panose="02040603050506020204" pitchFamily="18" charset="0"/>
                  <a:cs typeface="Times New Roman" panose="02020603050405020304" pitchFamily="18" charset="0"/>
                </a:rPr>
                <a:t>NHIỆM VỤ    </a:t>
              </a:r>
              <a:endParaRPr lang="vi-VN" sz="200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8F9CD36-9E8C-4724-986B-03D2049F82F5}"/>
                </a:ext>
              </a:extLst>
            </p:cNvPr>
            <p:cNvSpPr/>
            <p:nvPr/>
          </p:nvSpPr>
          <p:spPr>
            <a:xfrm>
              <a:off x="1754154" y="1091471"/>
              <a:ext cx="353408" cy="4926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sz="2000">
                  <a:solidFill>
                    <a:schemeClr val="bg1"/>
                  </a:solidFill>
                  <a:latin typeface="UTM HelvetIns" panose="02040603050506020204" pitchFamily="18" charset="0"/>
                  <a:cs typeface="Times New Roman" panose="02020603050405020304" pitchFamily="18" charset="0"/>
                </a:rPr>
                <a:t>3</a:t>
              </a:r>
              <a:endParaRPr lang="vi-VN" sz="2000">
                <a:solidFill>
                  <a:schemeClr val="bg1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42769A0-DD79-4CEF-96FA-178D5BCB21C1}"/>
              </a:ext>
            </a:extLst>
          </p:cNvPr>
          <p:cNvSpPr/>
          <p:nvPr/>
        </p:nvSpPr>
        <p:spPr>
          <a:xfrm>
            <a:off x="581291" y="817681"/>
            <a:ext cx="1523780" cy="492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000">
                <a:solidFill>
                  <a:srgbClr val="3DC3EC"/>
                </a:solidFill>
                <a:latin typeface="UTM HelvetIns" panose="02040603050506020204" pitchFamily="18" charset="0"/>
                <a:cs typeface="Times New Roman" panose="02020603050405020304" pitchFamily="18" charset="0"/>
              </a:rPr>
              <a:t>H</a:t>
            </a:r>
            <a:r>
              <a:rPr lang="vi-VN" sz="2000">
                <a:solidFill>
                  <a:srgbClr val="3DC3EC"/>
                </a:solidFill>
                <a:latin typeface="UTM HelvetIns" panose="02040603050506020204" pitchFamily="18" charset="0"/>
                <a:cs typeface="Times New Roman" panose="02020603050405020304" pitchFamily="18" charset="0"/>
              </a:rPr>
              <a:t>ƯỚN</a:t>
            </a:r>
            <a:r>
              <a:rPr lang="en-US" sz="2000">
                <a:solidFill>
                  <a:srgbClr val="3DC3EC"/>
                </a:solidFill>
                <a:latin typeface="UTM HelvetIns" panose="02040603050506020204" pitchFamily="18" charset="0"/>
                <a:cs typeface="Times New Roman" panose="02020603050405020304" pitchFamily="18" charset="0"/>
              </a:rPr>
              <a:t>G DẪN</a:t>
            </a:r>
            <a:endParaRPr lang="vi-VN" sz="2000">
              <a:solidFill>
                <a:srgbClr val="3DC3EC"/>
              </a:solidFill>
              <a:latin typeface="SVN-SAF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4E281D-CE75-48FA-A99F-DD90B211AB3E}"/>
              </a:ext>
            </a:extLst>
          </p:cNvPr>
          <p:cNvSpPr/>
          <p:nvPr/>
        </p:nvSpPr>
        <p:spPr>
          <a:xfrm>
            <a:off x="581290" y="1273525"/>
            <a:ext cx="11029419" cy="465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4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1: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Mở cửa sổ làm việc với tệp và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 th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ư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 mục</a:t>
            </a:r>
            <a:endParaRPr lang="vi-VN" sz="20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2C2DF5-196F-4C4D-943C-A0E7DAE37C86}"/>
              </a:ext>
            </a:extLst>
          </p:cNvPr>
          <p:cNvSpPr/>
          <p:nvPr/>
        </p:nvSpPr>
        <p:spPr>
          <a:xfrm>
            <a:off x="581290" y="1762185"/>
            <a:ext cx="7485750" cy="2620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40000"/>
              </a:lnSpc>
            </a:pPr>
            <a:r>
              <a:rPr lang="vi-VN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Bước 2: </a:t>
            </a:r>
            <a:r>
              <a:rPr lang="en-US" sz="2000">
                <a:solidFill>
                  <a:srgbClr val="FF339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	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Lần lượt mở các thư mục theo yêu cầu để đến được tệp cần tìm. Ta 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c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ó thể mở các thư mục và thư mục con ở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khung bên trái hoặc nhảy đúp vào mỗi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thư mục ở khung bên phải. 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4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Ví dụ, để tìm tệp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Anh.jpg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trong thư mục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Truyen tranh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như cây thư mục Hình 58.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87A9BF-0E68-414A-ABA8-0B64181921F9}"/>
              </a:ext>
            </a:extLst>
          </p:cNvPr>
          <p:cNvSpPr/>
          <p:nvPr/>
        </p:nvSpPr>
        <p:spPr>
          <a:xfrm>
            <a:off x="581290" y="4376524"/>
            <a:ext cx="11244951" cy="2189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61950">
              <a:lnSpc>
                <a:spcPct val="140000"/>
              </a:lnSpc>
            </a:pPr>
            <a:r>
              <a:rPr lang="vi-VN" sz="2000" b="1">
                <a:latin typeface="UTM Avo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Mở cửa sổ làm việc với tệp và thư mục, nháy chuột vào ổ đĩa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D: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 ở khung bên trái. 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61950">
              <a:lnSpc>
                <a:spcPct val="140000"/>
              </a:lnSpc>
            </a:pPr>
            <a:r>
              <a:rPr lang="vi-VN" sz="2000" b="1">
                <a:latin typeface="UTM Avo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Tìm thư mục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Truyen tranh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ở khung bên phải, nháy đúp chuột vào thư mục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Truyen tranh 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để mở, ta sẽ thấy tệp </a:t>
            </a:r>
            <a:r>
              <a:rPr lang="vi-VN" sz="20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Anh.jpg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endParaRPr lang="en-US" sz="200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61950">
              <a:lnSpc>
                <a:spcPct val="140000"/>
              </a:lnSpc>
            </a:pP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Lưu ý: Mỗi máy tính sẽ </a:t>
            </a:r>
            <a:r>
              <a:rPr lang="en-US" sz="2000">
                <a:latin typeface="UTM Avo" panose="02040603050506020204" pitchFamily="18" charset="0"/>
                <a:cs typeface="Times New Roman" panose="02020603050405020304" pitchFamily="18" charset="0"/>
              </a:rPr>
              <a:t>c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ó tên tệp và thư mục khác nhau, em hãy thực hiện theo hướng dẫn cụ thể của thầy, cô giáo.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F57AAD2-C43E-4CF0-81ED-73358A17E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104" y="467222"/>
            <a:ext cx="2966503" cy="375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8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0BEE735-CE58-4102-B051-8E89722AB9F6}"/>
              </a:ext>
            </a:extLst>
          </p:cNvPr>
          <p:cNvGrpSpPr/>
          <p:nvPr/>
        </p:nvGrpSpPr>
        <p:grpSpPr>
          <a:xfrm>
            <a:off x="414536" y="410130"/>
            <a:ext cx="3761537" cy="1014929"/>
            <a:chOff x="371924" y="467376"/>
            <a:chExt cx="3761537" cy="101492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9E35BFB-9160-475A-9A3C-F4BFA55FD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1924" y="467376"/>
              <a:ext cx="1280271" cy="1014929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92854C-9D59-4229-99FA-518A76AD336B}"/>
                </a:ext>
              </a:extLst>
            </p:cNvPr>
            <p:cNvSpPr/>
            <p:nvPr/>
          </p:nvSpPr>
          <p:spPr>
            <a:xfrm>
              <a:off x="1752860" y="653374"/>
              <a:ext cx="2380601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rPr>
                <a:t>LUYỆN TẬP</a:t>
              </a:r>
              <a:endParaRPr lang="vi-VN" sz="2800" b="1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7C4189C-8D01-4510-8AA7-A9858504856D}"/>
              </a:ext>
            </a:extLst>
          </p:cNvPr>
          <p:cNvSpPr/>
          <p:nvPr/>
        </p:nvSpPr>
        <p:spPr>
          <a:xfrm>
            <a:off x="635645" y="1448968"/>
            <a:ext cx="10920710" cy="103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en-US" sz="2200" b="1">
                <a:latin typeface="UTM Avo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vi-VN" sz="2200">
                <a:latin typeface="UTM Avo" panose="02040603050506020204" pitchFamily="18" charset="0"/>
                <a:cs typeface="Times New Roman" panose="02020603050405020304" pitchFamily="18" charset="0"/>
              </a:rPr>
              <a:t>Hãy tạo các thư mục theo sơ đồ hình cây biểu diễn cách sắp xếp sách trên giá như sau: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770DC8-2D80-4B12-B179-29CF25F904DF}"/>
              </a:ext>
            </a:extLst>
          </p:cNvPr>
          <p:cNvSpPr/>
          <p:nvPr/>
        </p:nvSpPr>
        <p:spPr>
          <a:xfrm>
            <a:off x="585898" y="5031328"/>
            <a:ext cx="11008598" cy="1543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en-US" sz="2200" b="1">
                <a:latin typeface="UTM Avo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vi-VN" sz="2200">
                <a:latin typeface="UTM Avo" panose="02040603050506020204" pitchFamily="18" charset="0"/>
                <a:cs typeface="Times New Roman" panose="02020603050405020304" pitchFamily="18" charset="0"/>
              </a:rPr>
              <a:t>Em hãy tìm một tệp nằm trong một thư mục ở ổ đĩa </a:t>
            </a:r>
            <a:r>
              <a:rPr lang="vi-VN" sz="22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</a:t>
            </a:r>
            <a:r>
              <a:rPr lang="en-US" sz="22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r>
              <a:rPr lang="vi-VN" sz="22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vi-VN" sz="2200">
                <a:latin typeface="UTM Avo" panose="02040603050506020204" pitchFamily="18" charset="0"/>
                <a:cs typeface="Times New Roman" panose="02020603050405020304" pitchFamily="18" charset="0"/>
              </a:rPr>
              <a:t>hoặc ổ đĩa </a:t>
            </a:r>
            <a:r>
              <a:rPr lang="vi-VN" sz="22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</a:t>
            </a:r>
            <a:r>
              <a:rPr lang="en-US" sz="22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r>
              <a:rPr lang="vi-VN" sz="2200">
                <a:latin typeface="UTM Avo" panose="02040603050506020204" pitchFamily="18" charset="0"/>
                <a:cs typeface="Times New Roman" panose="02020603050405020304" pitchFamily="18" charset="0"/>
              </a:rPr>
              <a:t> của máy tính em đang thực hành.</a:t>
            </a:r>
          </a:p>
          <a:p>
            <a:pPr algn="just" defTabSz="342900">
              <a:lnSpc>
                <a:spcPct val="150000"/>
              </a:lnSpc>
            </a:pPr>
            <a:endParaRPr lang="vi-VN" sz="22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1964B32-5BF9-4E0E-9673-B1797C218E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82" b="92273" l="3390" r="97987">
                        <a14:foregroundMark x1="60911" y1="15909" x2="60911" y2="15909"/>
                        <a14:foregroundMark x1="28708" y1="52727" x2="28708" y2="52727"/>
                        <a14:foregroundMark x1="8051" y1="88636" x2="8051" y2="88636"/>
                        <a14:foregroundMark x1="3390" y1="88182" x2="3390" y2="88182"/>
                        <a14:foregroundMark x1="80508" y1="89091" x2="80508" y2="89091"/>
                        <a14:foregroundMark x1="91314" y1="85455" x2="91314" y2="85455"/>
                        <a14:foregroundMark x1="91843" y1="68182" x2="91843" y2="68182"/>
                        <a14:foregroundMark x1="98093" y1="92273" x2="98093" y2="92273"/>
                        <a14:foregroundMark x1="58051" y1="10909" x2="58051" y2="10909"/>
                        <a14:foregroundMark x1="57415" y1="8182" x2="57415" y2="8182"/>
                        <a14:foregroundMark x1="39831" y1="79545" x2="39831" y2="795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8283" y="2630455"/>
            <a:ext cx="9503828" cy="22148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419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6E35A39-1A8F-4ADC-A7F6-06EA24ACD297}"/>
              </a:ext>
            </a:extLst>
          </p:cNvPr>
          <p:cNvGrpSpPr/>
          <p:nvPr/>
        </p:nvGrpSpPr>
        <p:grpSpPr>
          <a:xfrm>
            <a:off x="569350" y="622767"/>
            <a:ext cx="3761537" cy="1181202"/>
            <a:chOff x="371924" y="384240"/>
            <a:chExt cx="3761537" cy="118120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0F12B1B-5399-465E-BF44-B7AF0B9BC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924" y="384240"/>
              <a:ext cx="1280271" cy="118120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6CB9DE3-24D3-4664-A836-7FB2E78A4ED4}"/>
                </a:ext>
              </a:extLst>
            </p:cNvPr>
            <p:cNvSpPr/>
            <p:nvPr/>
          </p:nvSpPr>
          <p:spPr>
            <a:xfrm>
              <a:off x="1752860" y="653374"/>
              <a:ext cx="2380601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rPr>
                <a:t>VẬN DỤNG</a:t>
              </a:r>
              <a:endParaRPr lang="vi-VN" sz="2800" b="1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62B1D5DC-D9B4-4A5F-87FB-5AEDC3F9BBAC}"/>
              </a:ext>
            </a:extLst>
          </p:cNvPr>
          <p:cNvSpPr/>
          <p:nvPr/>
        </p:nvSpPr>
        <p:spPr>
          <a:xfrm>
            <a:off x="882175" y="1981228"/>
            <a:ext cx="10427649" cy="1121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sz="2400">
                <a:latin typeface="UTM Avo" panose="02040603050506020204" pitchFamily="18" charset="0"/>
                <a:cs typeface="Times New Roman" panose="02020603050405020304" pitchFamily="18" charset="0"/>
              </a:rPr>
              <a:t>Em hãy tạo thư mục </a:t>
            </a:r>
            <a:r>
              <a:rPr lang="en-US" sz="24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</a:t>
            </a:r>
            <a:r>
              <a:rPr lang="vi-VN" sz="24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 ch</a:t>
            </a:r>
            <a:r>
              <a:rPr lang="en-US" sz="24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u</a:t>
            </a:r>
            <a:r>
              <a:rPr lang="vi-VN" sz="2400">
                <a:solidFill>
                  <a:srgbClr val="0998D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 </a:t>
            </a:r>
            <a:r>
              <a:rPr lang="vi-VN" sz="2400">
                <a:latin typeface="UTM Avo" panose="02040603050506020204" pitchFamily="18" charset="0"/>
                <a:cs typeface="Times New Roman" panose="02020603050405020304" pitchFamily="18" charset="0"/>
              </a:rPr>
              <a:t>và các thư mục </a:t>
            </a:r>
            <a:r>
              <a:rPr lang="en-US" sz="2400">
                <a:latin typeface="UTM Avo" panose="02040603050506020204" pitchFamily="18" charset="0"/>
                <a:cs typeface="Times New Roman" panose="02020603050405020304" pitchFamily="18" charset="0"/>
              </a:rPr>
              <a:t>c</a:t>
            </a:r>
            <a:r>
              <a:rPr lang="vi-VN" sz="2400">
                <a:latin typeface="UTM Avo" panose="02040603050506020204" pitchFamily="18" charset="0"/>
                <a:cs typeface="Times New Roman" panose="02020603050405020304" pitchFamily="18" charset="0"/>
              </a:rPr>
              <a:t>on để lưu ảnh của mình một cách hợp lí.</a:t>
            </a:r>
          </a:p>
        </p:txBody>
      </p:sp>
    </p:spTree>
    <p:extLst>
      <p:ext uri="{BB962C8B-B14F-4D97-AF65-F5344CB8AC3E}">
        <p14:creationId xmlns:p14="http://schemas.microsoft.com/office/powerpoint/2010/main" val="128122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1.8|32.7|2.7|1.5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1.8|32.7|2.7|1.5|1.1"/>
</p:tagLst>
</file>

<file path=ppt/theme/theme1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5595</TotalTime>
  <Words>776</Words>
  <Application>Microsoft Office PowerPoint</Application>
  <PresentationFormat>Widescreen</PresentationFormat>
  <Paragraphs>63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等线</vt:lpstr>
      <vt:lpstr>Arial</vt:lpstr>
      <vt:lpstr>Calibri</vt:lpstr>
      <vt:lpstr>iCiel Cadena</vt:lpstr>
      <vt:lpstr>Segoe Print</vt:lpstr>
      <vt:lpstr>SVN-SAF</vt:lpstr>
      <vt:lpstr>Times New Roman</vt:lpstr>
      <vt:lpstr>UTM Avo</vt:lpstr>
      <vt:lpstr>UTM HelvetIns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Tran Minh</cp:lastModifiedBy>
  <cp:revision>183</cp:revision>
  <dcterms:created xsi:type="dcterms:W3CDTF">2021-11-14T08:33:55Z</dcterms:created>
  <dcterms:modified xsi:type="dcterms:W3CDTF">2022-03-18T17:13:49Z</dcterms:modified>
</cp:coreProperties>
</file>