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</p:sldMasterIdLst>
  <p:notesMasterIdLst>
    <p:notesMasterId r:id="rId17"/>
  </p:notesMasterIdLst>
  <p:sldIdLst>
    <p:sldId id="427" r:id="rId6"/>
    <p:sldId id="430" r:id="rId7"/>
    <p:sldId id="441" r:id="rId8"/>
    <p:sldId id="444" r:id="rId9"/>
    <p:sldId id="445" r:id="rId10"/>
    <p:sldId id="442" r:id="rId11"/>
    <p:sldId id="446" r:id="rId12"/>
    <p:sldId id="447" r:id="rId13"/>
    <p:sldId id="443" r:id="rId14"/>
    <p:sldId id="438" r:id="rId15"/>
    <p:sldId id="431" r:id="rId16"/>
  </p:sldIdLst>
  <p:sldSz cx="16276638" cy="9144000"/>
  <p:notesSz cx="6858000" cy="9144000"/>
  <p:custDataLst>
    <p:tags r:id="rId18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17550" indent="-26035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436688" indent="-5222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2154238" indent="-78263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873375" indent="-104457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0066"/>
    <a:srgbClr val="FFE181"/>
    <a:srgbClr val="FFCB25"/>
    <a:srgbClr val="FF7C80"/>
    <a:srgbClr val="FF6600"/>
    <a:srgbClr val="6600CC"/>
    <a:srgbClr val="3333FF"/>
    <a:srgbClr val="FF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31718E-4092-4B1D-9C06-8299EA43CC09}" v="3" dt="2022-08-27T05:53:44.5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12" autoAdjust="0"/>
    <p:restoredTop sz="99290" autoAdjust="0"/>
  </p:normalViewPr>
  <p:slideViewPr>
    <p:cSldViewPr>
      <p:cViewPr varScale="1">
        <p:scale>
          <a:sx n="48" d="100"/>
          <a:sy n="48" d="100"/>
        </p:scale>
        <p:origin x="63" y="279"/>
      </p:cViewPr>
      <p:guideLst>
        <p:guide orient="horz" pos="2880"/>
        <p:guide pos="512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ags" Target="tags/tag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 H" userId="270efafb50020bd6" providerId="LiveId" clId="{6031718E-4092-4B1D-9C06-8299EA43CC09}"/>
    <pc:docChg chg="modSld">
      <pc:chgData name="T H" userId="270efafb50020bd6" providerId="LiveId" clId="{6031718E-4092-4B1D-9C06-8299EA43CC09}" dt="2022-08-27T05:53:44.553" v="2" actId="14100"/>
      <pc:docMkLst>
        <pc:docMk/>
      </pc:docMkLst>
      <pc:sldChg chg="modSp">
        <pc:chgData name="T H" userId="270efafb50020bd6" providerId="LiveId" clId="{6031718E-4092-4B1D-9C06-8299EA43CC09}" dt="2022-08-27T05:05:29.751" v="0" actId="1076"/>
        <pc:sldMkLst>
          <pc:docMk/>
          <pc:sldMk cId="2662513508" sldId="442"/>
        </pc:sldMkLst>
        <pc:picChg chg="mod">
          <ac:chgData name="T H" userId="270efafb50020bd6" providerId="LiveId" clId="{6031718E-4092-4B1D-9C06-8299EA43CC09}" dt="2022-08-27T05:05:29.751" v="0" actId="1076"/>
          <ac:picMkLst>
            <pc:docMk/>
            <pc:sldMk cId="2662513508" sldId="442"/>
            <ac:picMk id="5127" creationId="{00000000-0000-0000-0000-000000000000}"/>
          </ac:picMkLst>
        </pc:picChg>
      </pc:sldChg>
      <pc:sldChg chg="modSp">
        <pc:chgData name="T H" userId="270efafb50020bd6" providerId="LiveId" clId="{6031718E-4092-4B1D-9C06-8299EA43CC09}" dt="2022-08-27T05:53:44.553" v="2" actId="14100"/>
        <pc:sldMkLst>
          <pc:docMk/>
          <pc:sldMk cId="3085710602" sldId="443"/>
        </pc:sldMkLst>
        <pc:spChg chg="mod">
          <ac:chgData name="T H" userId="270efafb50020bd6" providerId="LiveId" clId="{6031718E-4092-4B1D-9C06-8299EA43CC09}" dt="2022-08-27T05:53:44.553" v="2" actId="14100"/>
          <ac:spMkLst>
            <pc:docMk/>
            <pc:sldMk cId="3085710602" sldId="443"/>
            <ac:spMk id="26" creationId="{00000000-0000-0000-0000-000000000000}"/>
          </ac:spMkLst>
        </pc:spChg>
        <pc:spChg chg="mod">
          <ac:chgData name="T H" userId="270efafb50020bd6" providerId="LiveId" clId="{6031718E-4092-4B1D-9C06-8299EA43CC09}" dt="2022-08-27T05:53:44.553" v="2" actId="14100"/>
          <ac:spMkLst>
            <pc:docMk/>
            <pc:sldMk cId="3085710602" sldId="443"/>
            <ac:spMk id="27" creationId="{00000000-0000-0000-0000-000000000000}"/>
          </ac:spMkLst>
        </pc:spChg>
        <pc:grpChg chg="mod">
          <ac:chgData name="T H" userId="270efafb50020bd6" providerId="LiveId" clId="{6031718E-4092-4B1D-9C06-8299EA43CC09}" dt="2022-08-27T05:53:44.553" v="2" actId="14100"/>
          <ac:grpSpMkLst>
            <pc:docMk/>
            <pc:sldMk cId="3085710602" sldId="443"/>
            <ac:grpSpMk id="25" creationId="{00000000-0000-0000-0000-000000000000}"/>
          </ac:grpSpMkLst>
        </pc:grpChg>
        <pc:picChg chg="mod">
          <ac:chgData name="T H" userId="270efafb50020bd6" providerId="LiveId" clId="{6031718E-4092-4B1D-9C06-8299EA43CC09}" dt="2022-08-27T05:53:44.553" v="2" actId="14100"/>
          <ac:picMkLst>
            <pc:docMk/>
            <pc:sldMk cId="3085710602" sldId="443"/>
            <ac:picMk id="28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77825" y="685800"/>
            <a:ext cx="61023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1C4FA25-5DD5-485C-BCD2-EF739D2A71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38681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1pPr>
    <a:lvl2pPr marL="717550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2pPr>
    <a:lvl3pPr marL="143668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3pPr>
    <a:lvl4pPr marL="215423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4pPr>
    <a:lvl5pPr marL="2873375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5pPr>
    <a:lvl6pPr marL="3592220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10664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29109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47553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C4FA25-5DD5-485C-BCD2-EF739D2A7194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7895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225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2092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3834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62542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3723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6959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8526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7067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0760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1347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283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06691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3093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6141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2699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1942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3161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0333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3659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29734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8058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28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59216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9386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8140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454114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77551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6431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0117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55149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4629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62380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973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175644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67104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18940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374970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22920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42699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5574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60558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34675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6514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4070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128699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4854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34678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01717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01017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32603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851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1497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8729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9410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8833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51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875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7222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475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Van%20dung/Cau%204.pptx" TargetMode="External"/><Relationship Id="rId13" Type="http://schemas.openxmlformats.org/officeDocument/2006/relationships/image" Target="../media/image19.jpeg"/><Relationship Id="rId3" Type="http://schemas.openxmlformats.org/officeDocument/2006/relationships/image" Target="../media/image6.jpg"/><Relationship Id="rId7" Type="http://schemas.openxmlformats.org/officeDocument/2006/relationships/image" Target="../media/image15.jpeg"/><Relationship Id="rId12" Type="http://schemas.openxmlformats.org/officeDocument/2006/relationships/image" Target="../media/image18.jpeg"/><Relationship Id="rId17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Van%20dung/Cau%203.pptx" TargetMode="External"/><Relationship Id="rId11" Type="http://schemas.openxmlformats.org/officeDocument/2006/relationships/image" Target="../media/image17.jpeg"/><Relationship Id="rId5" Type="http://schemas.openxmlformats.org/officeDocument/2006/relationships/image" Target="../media/image14.jpeg"/><Relationship Id="rId15" Type="http://schemas.openxmlformats.org/officeDocument/2006/relationships/image" Target="../media/image21.jpeg"/><Relationship Id="rId10" Type="http://schemas.openxmlformats.org/officeDocument/2006/relationships/hyperlink" Target="Van%20dung/Cau%201.pptx" TargetMode="External"/><Relationship Id="rId4" Type="http://schemas.openxmlformats.org/officeDocument/2006/relationships/hyperlink" Target="Van%20dung/Cau%202.pptx" TargetMode="External"/><Relationship Id="rId9" Type="http://schemas.openxmlformats.org/officeDocument/2006/relationships/image" Target="../media/image16.jpeg"/><Relationship Id="rId1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4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12.png"/><Relationship Id="rId4" Type="http://schemas.openxmlformats.org/officeDocument/2006/relationships/image" Target="../media/image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3119689" y="2667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 dirty="0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cxnSp>
        <p:nvCxnSpPr>
          <p:cNvPr id="26" name="Straight Connector 25"/>
          <p:cNvCxnSpPr/>
          <p:nvPr/>
        </p:nvCxnSpPr>
        <p:spPr>
          <a:xfrm flipV="1">
            <a:off x="5145388" y="9906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661819" y="1129028"/>
            <a:ext cx="4953000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ext Box 14"/>
          <p:cNvSpPr txBox="1">
            <a:spLocks noChangeArrowheads="1"/>
          </p:cNvSpPr>
          <p:nvPr/>
        </p:nvSpPr>
        <p:spPr bwMode="auto">
          <a:xfrm>
            <a:off x="1204119" y="3962400"/>
            <a:ext cx="13868400" cy="2576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Xã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10: HOẠT ĐỘNG SẢN XUẤT 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CÔNG NGHIỆP VÀ THỦ CÔNG (T3)</a:t>
            </a:r>
          </a:p>
        </p:txBody>
      </p: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4084093" y="8107680"/>
            <a:ext cx="7102225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Giáo viên:……………………………………</a:t>
            </a:r>
          </a:p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Lớp:  3</a:t>
            </a:r>
          </a:p>
        </p:txBody>
      </p:sp>
      <p:pic>
        <p:nvPicPr>
          <p:cNvPr id="30" name="Picture 22" descr="bd21315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0276" y="672941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2065139" y="1702753"/>
            <a:ext cx="12146361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32" name="Picture 7" descr="BƯỚM 5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61410">
            <a:off x="13947921" y="388164"/>
            <a:ext cx="1197160" cy="1561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8" descr="animal-14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28913" y="6922250"/>
            <a:ext cx="1110487" cy="807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493491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1" name="Rectangle 95"/>
          <p:cNvSpPr>
            <a:spLocks noChangeArrowheads="1"/>
          </p:cNvSpPr>
          <p:nvPr/>
        </p:nvSpPr>
        <p:spPr bwMode="auto">
          <a:xfrm>
            <a:off x="4709319" y="1219200"/>
            <a:ext cx="6629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GB" sz="32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TRÒ CHƠI: TÂY DU KÍ</a:t>
            </a:r>
          </a:p>
        </p:txBody>
      </p:sp>
      <p:pic>
        <p:nvPicPr>
          <p:cNvPr id="52" name="Picture 2" descr="3 tài tử đóng Đường Tăng trong Tây du ký phiên bản 1986. Ảnh: NSCC.">
            <a:hlinkClick r:id="rId4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54" t="50000" r="33215" b="6576"/>
          <a:stretch/>
        </p:blipFill>
        <p:spPr bwMode="auto">
          <a:xfrm>
            <a:off x="6961732" y="2201357"/>
            <a:ext cx="2210029" cy="204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4" descr="Nhân vật hư cấu Tôn Ngộ Không">
            <a:hlinkClick r:id="rId6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10" b="7814"/>
          <a:stretch/>
        </p:blipFill>
        <p:spPr bwMode="auto">
          <a:xfrm>
            <a:off x="1427038" y="2232181"/>
            <a:ext cx="2107266" cy="198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6" descr="Những phiên bản Trư Bát Giới đáng yêu nhất trong lịch sử Tây Du Ký -  VietNamNet">
            <a:hlinkClick r:id="rId8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9132" y="2263003"/>
            <a:ext cx="2090987" cy="198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8" descr="Hình ảnh đẹp và hiếm về Sa Tăng, Trư Bát Giới - Giáo dục Việt Nam">
            <a:hlinkClick r:id="rId10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3314"/>
          <a:stretch/>
        </p:blipFill>
        <p:spPr bwMode="auto">
          <a:xfrm>
            <a:off x="4158285" y="5507471"/>
            <a:ext cx="1965247" cy="191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Phật tổ 'Tây du ký' 1986: Luôn được 'cúng' trái cây, càng già càng giống  Phật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8285" y="2230864"/>
            <a:ext cx="2193847" cy="1988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Diễn viên đóng Ngọc Hoàng của 'Tây du ký' bị in ảnh trên tiền âm phủ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6531" y="2200382"/>
            <a:ext cx="2209800" cy="2049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Ly kỳ chuyện &quot;Quan Âm&quot; (Tây Du Ký) được người dân quỳ lạy như &quot;Bồ Tát sống&quot;  và sự thật về cuộc sống độc thân tuổi 7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310"/>
          <a:stretch/>
        </p:blipFill>
        <p:spPr bwMode="auto">
          <a:xfrm>
            <a:off x="1427038" y="5476991"/>
            <a:ext cx="2107266" cy="1915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Yêu quái tàn ác nhất, máu lạnh nhất trong Tây Du Ký, 100 Bạch Cốt Tinh gộp  lại cũng &quot;không có cửa&quot;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1732" y="5507471"/>
            <a:ext cx="2210029" cy="191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Tống Tổ Nhi - &quot;Na Tra&quot; xinh nhất showbiz, mới 19 tuổi và đẹp không góc chết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922"/>
          <a:stretch/>
        </p:blipFill>
        <p:spPr bwMode="auto">
          <a:xfrm>
            <a:off x="9796531" y="5507471"/>
            <a:ext cx="2209641" cy="195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Diễn viên đóng Phật Di Lặc trong 'Tây du ký' qua đời - VnExpress Giải trí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36"/>
          <a:stretch/>
        </p:blipFill>
        <p:spPr bwMode="auto">
          <a:xfrm>
            <a:off x="12798970" y="5476991"/>
            <a:ext cx="2121149" cy="1990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974692" y="5303520"/>
            <a:ext cx="2362200" cy="2286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6870680" y="2067380"/>
            <a:ext cx="2362200" cy="2286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1299571" y="2067380"/>
            <a:ext cx="2362200" cy="2286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/>
          <p:cNvSpPr/>
          <p:nvPr/>
        </p:nvSpPr>
        <p:spPr>
          <a:xfrm>
            <a:off x="12678444" y="2082620"/>
            <a:ext cx="2362200" cy="2286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72793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20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20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20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20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20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20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1" presetClass="emph" presetSubtype="0" repeatCount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 tmFilter="0, 0; .2, .5; .8, .5; 1, 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250" autoRev="1" fill="hold"/>
                                        <p:tgtEl>
                                          <p:spTgt spid="20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0"/>
                            </p:stCondLst>
                            <p:childTnLst>
                              <p:par>
                                <p:cTn id="7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 tmFilter="0, 0; .2, .5; .8, .5; 1, 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8" dur="250" autoRev="1" fill="hold"/>
                                        <p:tgtEl>
                                          <p:spTgt spid="20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000"/>
                            </p:stCondLst>
                            <p:childTnLst>
                              <p:par>
                                <p:cTn id="8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 tmFilter="0, 0; .2, .5; .8, .5; 1, 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250" autoRev="1" fill="hold"/>
                                        <p:tgtEl>
                                          <p:spTgt spid="20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500"/>
                            </p:stCondLst>
                            <p:childTnLst>
                              <p:par>
                                <p:cTn id="8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 tmFilter="0, 0; .2, .5; .8, .5; 1, 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6" dur="250" autoRev="1" fill="hold"/>
                                        <p:tgtEl>
                                          <p:spTgt spid="20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4000"/>
                            </p:stCondLst>
                            <p:childTnLst>
                              <p:par>
                                <p:cTn id="8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 tmFilter="0, 0; .2, .5; .8, .5; 1, 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0" dur="250" autoRev="1" fill="hold"/>
                                        <p:tgtEl>
                                          <p:spTgt spid="20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500"/>
                            </p:stCondLst>
                            <p:childTnLst>
                              <p:par>
                                <p:cTn id="9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 tmFilter="0, 0; .2, .5; .8, .5; 1, 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4" dur="250" autoRev="1" fill="hold"/>
                                        <p:tgtEl>
                                          <p:spTgt spid="20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500"/>
                            </p:stCondLst>
                            <p:childTnLst>
                              <p:par>
                                <p:cTn id="100" presetID="24" presetClass="emph" presetSubtype="0" repeatCount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9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3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7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1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1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000"/>
                            </p:stCondLst>
                            <p:childTnLst>
                              <p:par>
                                <p:cTn id="12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 tmFilter="0, 0; .2, .5; .8, .5; 1, 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5" dur="250" autoRev="1" fill="hold"/>
                                        <p:tgtEl>
                                          <p:spTgt spid="20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500"/>
                            </p:stCondLst>
                            <p:childTnLst>
                              <p:par>
                                <p:cTn id="12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 tmFilter="0, 0; .2, .5; .8, .5; 1, 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9" dur="250" autoRev="1" fill="hold"/>
                                        <p:tgtEl>
                                          <p:spTgt spid="20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3000"/>
                            </p:stCondLst>
                            <p:childTnLst>
                              <p:par>
                                <p:cTn id="13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 tmFilter="0, 0; .2, .5; .8, .5; 1, 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3" dur="250" autoRev="1" fill="hold"/>
                                        <p:tgtEl>
                                          <p:spTgt spid="20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3500"/>
                            </p:stCondLst>
                            <p:childTnLst>
                              <p:par>
                                <p:cTn id="13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 tmFilter="0, 0; .2, .5; .8, .5; 1, 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7" dur="250" autoRev="1" fill="hold"/>
                                        <p:tgtEl>
                                          <p:spTgt spid="20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4000"/>
                            </p:stCondLst>
                            <p:childTnLst>
                              <p:par>
                                <p:cTn id="13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 tmFilter="0, 0; .2, .5; .8, .5; 1, 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1" dur="250" autoRev="1" fill="hold"/>
                                        <p:tgtEl>
                                          <p:spTgt spid="20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4500"/>
                            </p:stCondLst>
                            <p:childTnLst>
                              <p:par>
                                <p:cTn id="14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20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0"/>
                            </p:stCondLst>
                            <p:childTnLst>
                              <p:par>
                                <p:cTn id="1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5500"/>
                            </p:stCondLst>
                            <p:childTnLst>
                              <p:par>
                                <p:cTn id="151" presetID="21" presetClass="emph" presetSubtype="0" repeatCount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0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500"/>
                            </p:stCondLst>
                            <p:childTnLst>
                              <p:par>
                                <p:cTn id="16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4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8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500"/>
                            </p:stCondLst>
                            <p:childTnLst>
                              <p:par>
                                <p:cTn id="17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2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2000"/>
                            </p:stCondLst>
                            <p:childTnLst>
                              <p:par>
                                <p:cTn id="17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 tmFilter="0, 0; .2, .5; .8, .5; 1, 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6" dur="250" autoRev="1" fill="hold"/>
                                        <p:tgtEl>
                                          <p:spTgt spid="20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2500"/>
                            </p:stCondLst>
                            <p:childTnLst>
                              <p:par>
                                <p:cTn id="17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 tmFilter="0, 0; .2, .5; .8, .5; 1, 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0" dur="250" autoRev="1" fill="hold"/>
                                        <p:tgtEl>
                                          <p:spTgt spid="20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3000"/>
                            </p:stCondLst>
                            <p:childTnLst>
                              <p:par>
                                <p:cTn id="18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500" tmFilter="0, 0; .2, .5; .8, .5; 1, 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4" dur="250" autoRev="1" fill="hold"/>
                                        <p:tgtEl>
                                          <p:spTgt spid="20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3500"/>
                            </p:stCondLst>
                            <p:childTnLst>
                              <p:par>
                                <p:cTn id="18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 tmFilter="0, 0; .2, .5; .8, .5; 1, 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8" dur="250" autoRev="1" fill="hold"/>
                                        <p:tgtEl>
                                          <p:spTgt spid="20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4000"/>
                            </p:stCondLst>
                            <p:childTnLst>
                              <p:par>
                                <p:cTn id="19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 tmFilter="0, 0; .2, .5; .8, .5; 1, 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2" dur="250" autoRev="1" fill="hold"/>
                                        <p:tgtEl>
                                          <p:spTgt spid="20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4500"/>
                            </p:stCondLst>
                            <p:childTnLst>
                              <p:par>
                                <p:cTn id="19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500" tmFilter="0, 0; .2, .5; .8, .5; 1, 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6" dur="250" autoRev="1" fill="hold"/>
                                        <p:tgtEl>
                                          <p:spTgt spid="20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0"/>
                            </p:stCondLst>
                            <p:childTnLst>
                              <p:par>
                                <p:cTn id="1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5500"/>
                            </p:stCondLst>
                            <p:childTnLst>
                              <p:par>
                                <p:cTn id="202" presetID="24" presetClass="emph" presetSubtype="0" repeatCount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0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0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7" grpId="0" animBg="1"/>
      <p:bldP spid="57" grpId="1" animBg="1"/>
      <p:bldP spid="58" grpId="0" animBg="1"/>
      <p:bldP spid="58" grpId="1" animBg="1"/>
      <p:bldP spid="60" grpId="0" animBg="1"/>
      <p:bldP spid="60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93" y="388938"/>
            <a:ext cx="14920252" cy="875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WordArt 3"/>
          <p:cNvSpPr>
            <a:spLocks noChangeArrowheads="1" noChangeShapeType="1" noTextEdit="1"/>
          </p:cNvSpPr>
          <p:nvPr/>
        </p:nvSpPr>
        <p:spPr bwMode="auto">
          <a:xfrm>
            <a:off x="3642519" y="4114800"/>
            <a:ext cx="9220200" cy="11255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339709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5291919"/>
      </p:ext>
    </p:extLst>
  </p:cSld>
  <p:clrMapOvr>
    <a:masterClrMapping/>
  </p:clrMapOvr>
  <p:transition spd="slow">
    <p:split orient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2175669" y="103853"/>
            <a:ext cx="11925300" cy="1569405"/>
            <a:chOff x="2175669" y="103853"/>
            <a:chExt cx="11925300" cy="1569405"/>
          </a:xfrm>
        </p:grpSpPr>
        <p:grpSp>
          <p:nvGrpSpPr>
            <p:cNvPr id="14" name="Group 13"/>
            <p:cNvGrpSpPr/>
            <p:nvPr/>
          </p:nvGrpSpPr>
          <p:grpSpPr>
            <a:xfrm>
              <a:off x="5199053" y="103853"/>
              <a:ext cx="5878532" cy="994830"/>
              <a:chOff x="5051402" y="164812"/>
              <a:chExt cx="5779343" cy="994830"/>
            </a:xfrm>
          </p:grpSpPr>
          <p:grpSp>
            <p:nvGrpSpPr>
              <p:cNvPr id="18" name="Group 17"/>
              <p:cNvGrpSpPr/>
              <p:nvPr/>
            </p:nvGrpSpPr>
            <p:grpSpPr>
              <a:xfrm>
                <a:off x="5051402" y="164812"/>
                <a:ext cx="5779343" cy="994830"/>
                <a:chOff x="5051402" y="164812"/>
                <a:chExt cx="5779343" cy="994830"/>
              </a:xfrm>
            </p:grpSpPr>
            <p:sp>
              <p:nvSpPr>
                <p:cNvPr id="20" name="TextBox 19"/>
                <p:cNvSpPr txBox="1"/>
                <p:nvPr/>
              </p:nvSpPr>
              <p:spPr>
                <a:xfrm>
                  <a:off x="5051402" y="164812"/>
                  <a:ext cx="5779343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ngày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tháng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năm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…….</a:t>
                  </a:r>
                </a:p>
              </p:txBody>
            </p:sp>
            <p:sp>
              <p:nvSpPr>
                <p:cNvPr id="21" name="TextBox 20"/>
                <p:cNvSpPr txBox="1"/>
                <p:nvPr/>
              </p:nvSpPr>
              <p:spPr>
                <a:xfrm>
                  <a:off x="5987551" y="636422"/>
                  <a:ext cx="390704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 dirty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TỰ NHIÊN VÀ XÃ HỘI</a:t>
                  </a:r>
                </a:p>
              </p:txBody>
            </p:sp>
          </p:grpSp>
          <p:cxnSp>
            <p:nvCxnSpPr>
              <p:cNvPr id="19" name="Straight Connector 18"/>
              <p:cNvCxnSpPr/>
              <p:nvPr/>
            </p:nvCxnSpPr>
            <p:spPr>
              <a:xfrm>
                <a:off x="6143131" y="1136154"/>
                <a:ext cx="3595885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6" name="Text Box 14"/>
            <p:cNvSpPr txBox="1">
              <a:spLocks noChangeArrowheads="1"/>
            </p:cNvSpPr>
            <p:nvPr/>
          </p:nvSpPr>
          <p:spPr bwMode="auto">
            <a:xfrm>
              <a:off x="2175669" y="1097280"/>
              <a:ext cx="119253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800" b="1" dirty="0" err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Bài</a:t>
              </a:r>
              <a:r>
                <a:rPr lang="en-US" sz="28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  10: HOẠT ĐỘNG SẢN XUẤT CÔNG NGHIỆP VÀ THỦ CÔNG (T3)</a:t>
              </a:r>
            </a:p>
          </p:txBody>
        </p:sp>
      </p:grpSp>
      <p:pic>
        <p:nvPicPr>
          <p:cNvPr id="4121" name="Picture 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720" y="3281529"/>
            <a:ext cx="7627197" cy="5560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7" name="Group 16"/>
          <p:cNvGrpSpPr/>
          <p:nvPr/>
        </p:nvGrpSpPr>
        <p:grpSpPr>
          <a:xfrm>
            <a:off x="1280319" y="2057400"/>
            <a:ext cx="14703489" cy="1221254"/>
            <a:chOff x="1280319" y="2057400"/>
            <a:chExt cx="14703489" cy="1221254"/>
          </a:xfrm>
        </p:grpSpPr>
        <p:sp>
          <p:nvSpPr>
            <p:cNvPr id="23" name="Rectangle 22"/>
            <p:cNvSpPr/>
            <p:nvPr/>
          </p:nvSpPr>
          <p:spPr>
            <a:xfrm>
              <a:off x="2588449" y="2438400"/>
              <a:ext cx="1339535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1.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Em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sẽ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khuyên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bạn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điều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gì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trong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tình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huống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dưới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đây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?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Vì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sao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</a:p>
          </p:txBody>
        </p:sp>
        <p:pic>
          <p:nvPicPr>
            <p:cNvPr id="25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445" b="22938" l="4952" r="17607">
                          <a14:foregroundMark x1="8941" y1="13481" x2="11004" y2="13280"/>
                          <a14:foregroundMark x1="11004" y1="13280" x2="13343" y2="15493"/>
                          <a14:foregroundMark x1="13480" y1="16298" x2="14580" y2="16298"/>
                        </a14:backgroundRemoval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0" t="7659" r="82591" b="76975"/>
            <a:stretch/>
          </p:blipFill>
          <p:spPr bwMode="auto">
            <a:xfrm>
              <a:off x="1280319" y="2057400"/>
              <a:ext cx="1348491" cy="1221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6" name="Rectangle 25"/>
          <p:cNvSpPr/>
          <p:nvPr/>
        </p:nvSpPr>
        <p:spPr>
          <a:xfrm>
            <a:off x="1280319" y="1676400"/>
            <a:ext cx="147034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nl-NL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Giới thiệu hoạt động sản xuất công nghiệp hoặc thủ công ở địa phương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3893360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1280319" y="2057400"/>
            <a:ext cx="14703489" cy="1221254"/>
            <a:chOff x="1280319" y="2057400"/>
            <a:chExt cx="14703489" cy="1221254"/>
          </a:xfrm>
        </p:grpSpPr>
        <p:sp>
          <p:nvSpPr>
            <p:cNvPr id="23" name="Rectangle 22"/>
            <p:cNvSpPr/>
            <p:nvPr/>
          </p:nvSpPr>
          <p:spPr>
            <a:xfrm>
              <a:off x="2588449" y="2438400"/>
              <a:ext cx="1339535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1.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Em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sẽ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khuyên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bạn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điều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gì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trong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tình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huống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dưới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đây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?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Vì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sao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</a:p>
          </p:txBody>
        </p:sp>
        <p:pic>
          <p:nvPicPr>
            <p:cNvPr id="25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445" b="22938" l="4952" r="17607">
                          <a14:foregroundMark x1="8941" y1="13481" x2="11004" y2="13280"/>
                          <a14:foregroundMark x1="11004" y1="13280" x2="13343" y2="15493"/>
                          <a14:foregroundMark x1="13480" y1="16298" x2="14580" y2="16298"/>
                        </a14:backgroundRemoval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0" t="7659" r="82591" b="76975"/>
            <a:stretch/>
          </p:blipFill>
          <p:spPr bwMode="auto">
            <a:xfrm>
              <a:off x="1280319" y="2057400"/>
              <a:ext cx="1348491" cy="1221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6" name="Rectangle 25"/>
          <p:cNvSpPr/>
          <p:nvPr/>
        </p:nvSpPr>
        <p:spPr>
          <a:xfrm>
            <a:off x="1280319" y="1676400"/>
            <a:ext cx="147034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nl-NL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Giới thiệu hoạt động sản xuất công nghiệp hoặc thủ công ở địa phương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901521" y="3278654"/>
            <a:ext cx="11569669" cy="3621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tiến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lnSpc>
                <a:spcPct val="130000"/>
              </a:lnSpc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4.</a:t>
            </a:r>
          </a:p>
          <a:p>
            <a:pPr algn="just">
              <a:lnSpc>
                <a:spcPct val="130000"/>
              </a:lnSpc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đóng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30000"/>
              </a:lnSpc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góp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30000"/>
              </a:lnSpc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2175669" y="103853"/>
            <a:ext cx="11925300" cy="1569405"/>
            <a:chOff x="2175669" y="103853"/>
            <a:chExt cx="11925300" cy="1569405"/>
          </a:xfrm>
        </p:grpSpPr>
        <p:grpSp>
          <p:nvGrpSpPr>
            <p:cNvPr id="24" name="Group 23"/>
            <p:cNvGrpSpPr/>
            <p:nvPr/>
          </p:nvGrpSpPr>
          <p:grpSpPr>
            <a:xfrm>
              <a:off x="5199053" y="103853"/>
              <a:ext cx="5878532" cy="994830"/>
              <a:chOff x="5051402" y="164812"/>
              <a:chExt cx="5779343" cy="994830"/>
            </a:xfrm>
          </p:grpSpPr>
          <p:grpSp>
            <p:nvGrpSpPr>
              <p:cNvPr id="28" name="Group 27"/>
              <p:cNvGrpSpPr/>
              <p:nvPr/>
            </p:nvGrpSpPr>
            <p:grpSpPr>
              <a:xfrm>
                <a:off x="5051402" y="164812"/>
                <a:ext cx="5779343" cy="994830"/>
                <a:chOff x="5051402" y="164812"/>
                <a:chExt cx="5779343" cy="994830"/>
              </a:xfrm>
            </p:grpSpPr>
            <p:sp>
              <p:nvSpPr>
                <p:cNvPr id="30" name="TextBox 29"/>
                <p:cNvSpPr txBox="1"/>
                <p:nvPr/>
              </p:nvSpPr>
              <p:spPr>
                <a:xfrm>
                  <a:off x="5051402" y="164812"/>
                  <a:ext cx="5779343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ngày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tháng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năm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…….</a:t>
                  </a:r>
                </a:p>
              </p:txBody>
            </p:sp>
            <p:sp>
              <p:nvSpPr>
                <p:cNvPr id="31" name="TextBox 30"/>
                <p:cNvSpPr txBox="1"/>
                <p:nvPr/>
              </p:nvSpPr>
              <p:spPr>
                <a:xfrm>
                  <a:off x="5987551" y="636422"/>
                  <a:ext cx="390704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 dirty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TỰ NHIÊN VÀ XÃ HỘI</a:t>
                  </a:r>
                </a:p>
              </p:txBody>
            </p:sp>
          </p:grpSp>
          <p:cxnSp>
            <p:nvCxnSpPr>
              <p:cNvPr id="29" name="Straight Connector 28"/>
              <p:cNvCxnSpPr/>
              <p:nvPr/>
            </p:nvCxnSpPr>
            <p:spPr>
              <a:xfrm>
                <a:off x="6143131" y="1136154"/>
                <a:ext cx="3595885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7" name="Text Box 14"/>
            <p:cNvSpPr txBox="1">
              <a:spLocks noChangeArrowheads="1"/>
            </p:cNvSpPr>
            <p:nvPr/>
          </p:nvSpPr>
          <p:spPr bwMode="auto">
            <a:xfrm>
              <a:off x="2175669" y="1097280"/>
              <a:ext cx="119253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800" b="1" dirty="0" err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Bài</a:t>
              </a:r>
              <a:r>
                <a:rPr lang="en-US" sz="28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  10: HOẠT ĐỘNG SẢN XUẤT CÔNG NGHIỆP VÀ THỦ CÔNG (T3)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2221293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21" name="Picture 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6519" y="3230079"/>
            <a:ext cx="7275545" cy="5304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7" name="Group 16"/>
          <p:cNvGrpSpPr/>
          <p:nvPr/>
        </p:nvGrpSpPr>
        <p:grpSpPr>
          <a:xfrm>
            <a:off x="1280319" y="2057400"/>
            <a:ext cx="14703489" cy="1221254"/>
            <a:chOff x="1280319" y="2057400"/>
            <a:chExt cx="14703489" cy="1221254"/>
          </a:xfrm>
        </p:grpSpPr>
        <p:sp>
          <p:nvSpPr>
            <p:cNvPr id="23" name="Rectangle 22"/>
            <p:cNvSpPr/>
            <p:nvPr/>
          </p:nvSpPr>
          <p:spPr>
            <a:xfrm>
              <a:off x="2588449" y="2438400"/>
              <a:ext cx="1339535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1.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Em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sẽ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khuyên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bạn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điều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gì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trong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tình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huống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dưới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đây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?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Vì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sao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</a:p>
          </p:txBody>
        </p:sp>
        <p:pic>
          <p:nvPicPr>
            <p:cNvPr id="25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445" b="22938" l="4952" r="17607">
                          <a14:foregroundMark x1="8941" y1="13481" x2="11004" y2="13280"/>
                          <a14:foregroundMark x1="11004" y1="13280" x2="13343" y2="15493"/>
                          <a14:foregroundMark x1="13480" y1="16298" x2="14580" y2="16298"/>
                        </a14:backgroundRemoval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0" t="7659" r="82591" b="76975"/>
            <a:stretch/>
          </p:blipFill>
          <p:spPr bwMode="auto">
            <a:xfrm>
              <a:off x="1280319" y="2057400"/>
              <a:ext cx="1348491" cy="1221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6" name="Rectangle 25"/>
          <p:cNvSpPr/>
          <p:nvPr/>
        </p:nvSpPr>
        <p:spPr>
          <a:xfrm>
            <a:off x="1280319" y="1676400"/>
            <a:ext cx="147034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nl-NL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Giới thiệu hoạt động sản xuất công nghiệp hoặc thủ công ở địa phương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" name="Rectangle 1"/>
          <p:cNvSpPr/>
          <p:nvPr/>
        </p:nvSpPr>
        <p:spPr>
          <a:xfrm>
            <a:off x="9205119" y="3317798"/>
            <a:ext cx="6548390" cy="507831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vi-VN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Em sẽ khuyên bạn là áo của chị Lan còn mới, vẫn sử dụng được. Nếu mua sản phẩm mới và bỏ sản phẩm cũ đi sẽ gây lãng phí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vi-VN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tốn tiền của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gây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nhiễm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2175669" y="103853"/>
            <a:ext cx="11925300" cy="1569405"/>
            <a:chOff x="2175669" y="103853"/>
            <a:chExt cx="11925300" cy="1569405"/>
          </a:xfrm>
        </p:grpSpPr>
        <p:grpSp>
          <p:nvGrpSpPr>
            <p:cNvPr id="22" name="Group 21"/>
            <p:cNvGrpSpPr/>
            <p:nvPr/>
          </p:nvGrpSpPr>
          <p:grpSpPr>
            <a:xfrm>
              <a:off x="5199053" y="103853"/>
              <a:ext cx="5878532" cy="994830"/>
              <a:chOff x="5051402" y="164812"/>
              <a:chExt cx="5779343" cy="994830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5051402" y="164812"/>
                <a:ext cx="5779343" cy="994830"/>
                <a:chOff x="5051402" y="164812"/>
                <a:chExt cx="5779343" cy="994830"/>
              </a:xfrm>
            </p:grpSpPr>
            <p:sp>
              <p:nvSpPr>
                <p:cNvPr id="29" name="TextBox 28"/>
                <p:cNvSpPr txBox="1"/>
                <p:nvPr/>
              </p:nvSpPr>
              <p:spPr>
                <a:xfrm>
                  <a:off x="5051402" y="164812"/>
                  <a:ext cx="5779343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ngày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tháng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năm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…….</a:t>
                  </a:r>
                </a:p>
              </p:txBody>
            </p:sp>
            <p:sp>
              <p:nvSpPr>
                <p:cNvPr id="30" name="TextBox 29"/>
                <p:cNvSpPr txBox="1"/>
                <p:nvPr/>
              </p:nvSpPr>
              <p:spPr>
                <a:xfrm>
                  <a:off x="5987551" y="636422"/>
                  <a:ext cx="390704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 dirty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TỰ NHIÊN VÀ XÃ HỘI</a:t>
                  </a:r>
                </a:p>
              </p:txBody>
            </p:sp>
          </p:grpSp>
          <p:cxnSp>
            <p:nvCxnSpPr>
              <p:cNvPr id="28" name="Straight Connector 27"/>
              <p:cNvCxnSpPr/>
              <p:nvPr/>
            </p:nvCxnSpPr>
            <p:spPr>
              <a:xfrm>
                <a:off x="6143131" y="1136154"/>
                <a:ext cx="3595885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4" name="Text Box 14"/>
            <p:cNvSpPr txBox="1">
              <a:spLocks noChangeArrowheads="1"/>
            </p:cNvSpPr>
            <p:nvPr/>
          </p:nvSpPr>
          <p:spPr bwMode="auto">
            <a:xfrm>
              <a:off x="2175669" y="1097280"/>
              <a:ext cx="119253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800" b="1" dirty="0" err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Bài</a:t>
              </a:r>
              <a:r>
                <a:rPr lang="en-US" sz="28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  10: HOẠT ĐỘNG SẢN XUẤT CÔNG NGHIỆP VÀ THỦ CÔNG (T3)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3986240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6406" y="4296697"/>
            <a:ext cx="7743825" cy="474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Rectangle 25"/>
          <p:cNvSpPr/>
          <p:nvPr/>
        </p:nvSpPr>
        <p:spPr>
          <a:xfrm>
            <a:off x="1280319" y="1676400"/>
            <a:ext cx="147034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nl-NL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Giới thiệu hoạt động sản xuất công nghiệp hoặc thủ công ở địa phương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670719" y="2283946"/>
            <a:ext cx="15148719" cy="1832580"/>
            <a:chOff x="1280319" y="2283946"/>
            <a:chExt cx="15148719" cy="1832580"/>
          </a:xfrm>
        </p:grpSpPr>
        <p:sp>
          <p:nvSpPr>
            <p:cNvPr id="28" name="Rectangle 27"/>
            <p:cNvSpPr/>
            <p:nvPr/>
          </p:nvSpPr>
          <p:spPr>
            <a:xfrm>
              <a:off x="2588449" y="2362200"/>
              <a:ext cx="13840589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2.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Viết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vẽ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hoặc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sưu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tầm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tranh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ảnh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về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sự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cần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thiết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việc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tiêu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dùng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sản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phẩm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công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nghiệp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thủ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công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tiết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kiệm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bảo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vệ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môi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trường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  <a:p>
              <a:pPr algn="just"/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 Chia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sẻ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với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những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người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xung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quanh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để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cùng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thực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hiện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pic>
          <p:nvPicPr>
            <p:cNvPr id="29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445" b="22938" l="4952" r="17607">
                          <a14:foregroundMark x1="8941" y1="13481" x2="11004" y2="13280"/>
                          <a14:foregroundMark x1="11004" y1="13280" x2="13343" y2="15493"/>
                          <a14:foregroundMark x1="13480" y1="16298" x2="14580" y2="16298"/>
                        </a14:backgroundRemoval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0" t="7659" r="82591" b="76975"/>
            <a:stretch/>
          </p:blipFill>
          <p:spPr bwMode="auto">
            <a:xfrm>
              <a:off x="1280319" y="2283946"/>
              <a:ext cx="1348491" cy="1221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4" name="Group 13"/>
          <p:cNvGrpSpPr/>
          <p:nvPr/>
        </p:nvGrpSpPr>
        <p:grpSpPr>
          <a:xfrm>
            <a:off x="2175669" y="103853"/>
            <a:ext cx="11925300" cy="1569405"/>
            <a:chOff x="2175669" y="103853"/>
            <a:chExt cx="11925300" cy="1569405"/>
          </a:xfrm>
        </p:grpSpPr>
        <p:grpSp>
          <p:nvGrpSpPr>
            <p:cNvPr id="15" name="Group 14"/>
            <p:cNvGrpSpPr/>
            <p:nvPr/>
          </p:nvGrpSpPr>
          <p:grpSpPr>
            <a:xfrm>
              <a:off x="5199053" y="103853"/>
              <a:ext cx="5878532" cy="994830"/>
              <a:chOff x="5051402" y="164812"/>
              <a:chExt cx="5779343" cy="994830"/>
            </a:xfrm>
          </p:grpSpPr>
          <p:grpSp>
            <p:nvGrpSpPr>
              <p:cNvPr id="18" name="Group 17"/>
              <p:cNvGrpSpPr/>
              <p:nvPr/>
            </p:nvGrpSpPr>
            <p:grpSpPr>
              <a:xfrm>
                <a:off x="5051402" y="164812"/>
                <a:ext cx="5779343" cy="994830"/>
                <a:chOff x="5051402" y="164812"/>
                <a:chExt cx="5779343" cy="994830"/>
              </a:xfrm>
            </p:grpSpPr>
            <p:sp>
              <p:nvSpPr>
                <p:cNvPr id="25" name="TextBox 24"/>
                <p:cNvSpPr txBox="1"/>
                <p:nvPr/>
              </p:nvSpPr>
              <p:spPr>
                <a:xfrm>
                  <a:off x="5051402" y="164812"/>
                  <a:ext cx="5779343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ngày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tháng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năm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…….</a:t>
                  </a:r>
                </a:p>
              </p:txBody>
            </p:sp>
            <p:sp>
              <p:nvSpPr>
                <p:cNvPr id="30" name="TextBox 29"/>
                <p:cNvSpPr txBox="1"/>
                <p:nvPr/>
              </p:nvSpPr>
              <p:spPr>
                <a:xfrm>
                  <a:off x="5987551" y="636422"/>
                  <a:ext cx="390704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 dirty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TỰ NHIÊN VÀ XÃ HỘI</a:t>
                  </a:r>
                </a:p>
              </p:txBody>
            </p:sp>
          </p:grpSp>
          <p:cxnSp>
            <p:nvCxnSpPr>
              <p:cNvPr id="24" name="Straight Connector 23"/>
              <p:cNvCxnSpPr/>
              <p:nvPr/>
            </p:nvCxnSpPr>
            <p:spPr>
              <a:xfrm>
                <a:off x="6143131" y="1136154"/>
                <a:ext cx="3595885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6" name="Text Box 14"/>
            <p:cNvSpPr txBox="1">
              <a:spLocks noChangeArrowheads="1"/>
            </p:cNvSpPr>
            <p:nvPr/>
          </p:nvSpPr>
          <p:spPr bwMode="auto">
            <a:xfrm>
              <a:off x="2175669" y="1097280"/>
              <a:ext cx="119253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800" b="1" dirty="0" err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Bài</a:t>
              </a:r>
              <a:r>
                <a:rPr lang="en-US" sz="28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  10: HOẠT ĐỘNG SẢN XUẤT CÔNG NGHIỆP VÀ THỦ CÔNG (T3)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6251350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670719" y="2283946"/>
            <a:ext cx="15148719" cy="1832580"/>
            <a:chOff x="1280319" y="2283946"/>
            <a:chExt cx="15148719" cy="1832580"/>
          </a:xfrm>
        </p:grpSpPr>
        <p:sp>
          <p:nvSpPr>
            <p:cNvPr id="18" name="Rectangle 17"/>
            <p:cNvSpPr/>
            <p:nvPr/>
          </p:nvSpPr>
          <p:spPr>
            <a:xfrm>
              <a:off x="2588449" y="2362200"/>
              <a:ext cx="13840589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2.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Viết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vẽ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hoặc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sưu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tầm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tranh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ảnh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về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sự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cần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thiết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việc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tiêu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dùng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sản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phẩm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công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nghiệp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thủ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công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tiết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kiệm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bảo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vệ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môi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trường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  <a:p>
              <a:pPr algn="just"/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 Chia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sẻ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với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những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người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xung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quanh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để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cùng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thực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hiện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pic>
          <p:nvPicPr>
            <p:cNvPr id="25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445" b="22938" l="4952" r="17607">
                          <a14:foregroundMark x1="8941" y1="13481" x2="11004" y2="13280"/>
                          <a14:foregroundMark x1="11004" y1="13280" x2="13343" y2="15493"/>
                          <a14:foregroundMark x1="13480" y1="16298" x2="14580" y2="16298"/>
                        </a14:backgroundRemoval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0" t="7659" r="82591" b="76975"/>
            <a:stretch/>
          </p:blipFill>
          <p:spPr bwMode="auto">
            <a:xfrm>
              <a:off x="1280319" y="2283946"/>
              <a:ext cx="1348491" cy="1221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6" name="Rectangle 25"/>
          <p:cNvSpPr/>
          <p:nvPr/>
        </p:nvSpPr>
        <p:spPr>
          <a:xfrm>
            <a:off x="1280319" y="1676400"/>
            <a:ext cx="147034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nl-NL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Giới thiệu hoạt động sản xuất công nghiệp hoặc thủ công ở địa phương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 descr="https://tech12h.com/sites/default/files/styles/inbody400/public/12_56.jpg?itok=TMRntqhq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919" y="4549563"/>
            <a:ext cx="6101933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tech12h.com/sites/default/files/styles/inbody400/public/14_35.jpg?itok=TQLKRYF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6919" y="4222327"/>
            <a:ext cx="5638800" cy="4693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oup 14"/>
          <p:cNvGrpSpPr/>
          <p:nvPr/>
        </p:nvGrpSpPr>
        <p:grpSpPr>
          <a:xfrm>
            <a:off x="2175669" y="103853"/>
            <a:ext cx="11925300" cy="1569405"/>
            <a:chOff x="2175669" y="103853"/>
            <a:chExt cx="11925300" cy="1569405"/>
          </a:xfrm>
        </p:grpSpPr>
        <p:grpSp>
          <p:nvGrpSpPr>
            <p:cNvPr id="24" name="Group 23"/>
            <p:cNvGrpSpPr/>
            <p:nvPr/>
          </p:nvGrpSpPr>
          <p:grpSpPr>
            <a:xfrm>
              <a:off x="5199053" y="103853"/>
              <a:ext cx="5878532" cy="994830"/>
              <a:chOff x="5051402" y="164812"/>
              <a:chExt cx="5779343" cy="994830"/>
            </a:xfrm>
          </p:grpSpPr>
          <p:grpSp>
            <p:nvGrpSpPr>
              <p:cNvPr id="28" name="Group 27"/>
              <p:cNvGrpSpPr/>
              <p:nvPr/>
            </p:nvGrpSpPr>
            <p:grpSpPr>
              <a:xfrm>
                <a:off x="5051402" y="164812"/>
                <a:ext cx="5779343" cy="994830"/>
                <a:chOff x="5051402" y="164812"/>
                <a:chExt cx="5779343" cy="994830"/>
              </a:xfrm>
            </p:grpSpPr>
            <p:sp>
              <p:nvSpPr>
                <p:cNvPr id="30" name="TextBox 29"/>
                <p:cNvSpPr txBox="1"/>
                <p:nvPr/>
              </p:nvSpPr>
              <p:spPr>
                <a:xfrm>
                  <a:off x="5051402" y="164812"/>
                  <a:ext cx="5779343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ngày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tháng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năm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…….</a:t>
                  </a:r>
                </a:p>
              </p:txBody>
            </p:sp>
            <p:sp>
              <p:nvSpPr>
                <p:cNvPr id="31" name="TextBox 30"/>
                <p:cNvSpPr txBox="1"/>
                <p:nvPr/>
              </p:nvSpPr>
              <p:spPr>
                <a:xfrm>
                  <a:off x="5987551" y="636422"/>
                  <a:ext cx="390704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 dirty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TỰ NHIÊN VÀ XÃ HỘI</a:t>
                  </a:r>
                </a:p>
              </p:txBody>
            </p:sp>
          </p:grpSp>
          <p:cxnSp>
            <p:nvCxnSpPr>
              <p:cNvPr id="29" name="Straight Connector 28"/>
              <p:cNvCxnSpPr/>
              <p:nvPr/>
            </p:nvCxnSpPr>
            <p:spPr>
              <a:xfrm>
                <a:off x="6143131" y="1136154"/>
                <a:ext cx="3595885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7" name="Text Box 14"/>
            <p:cNvSpPr txBox="1">
              <a:spLocks noChangeArrowheads="1"/>
            </p:cNvSpPr>
            <p:nvPr/>
          </p:nvSpPr>
          <p:spPr bwMode="auto">
            <a:xfrm>
              <a:off x="2175669" y="1097280"/>
              <a:ext cx="119253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800" b="1" dirty="0" err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Bài</a:t>
              </a:r>
              <a:r>
                <a:rPr lang="en-US" sz="28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  10: HOẠT ĐỘNG SẢN XUẤT CÔNG NGHIỆP VÀ THỦ CÔNG (T3)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2455897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HÔNG ĐIỆP BẢO VỆ MÔI TRƯỜNG - ASAHI JAPAN.mp4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9537" end="5491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-1785"/>
            <a:ext cx="16276638" cy="9148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2915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39377" y="3108385"/>
            <a:ext cx="12266895" cy="2911416"/>
            <a:chOff x="2004077" y="4248834"/>
            <a:chExt cx="12266895" cy="2340038"/>
          </a:xfrm>
        </p:grpSpPr>
        <p:sp>
          <p:nvSpPr>
            <p:cNvPr id="26" name="Rounded Rectangle 1"/>
            <p:cNvSpPr/>
            <p:nvPr/>
          </p:nvSpPr>
          <p:spPr>
            <a:xfrm>
              <a:off x="2004077" y="4800600"/>
              <a:ext cx="12266895" cy="1788272"/>
            </a:xfrm>
            <a:custGeom>
              <a:avLst/>
              <a:gdLst>
                <a:gd name="connsiteX0" fmla="*/ 0 w 12702834"/>
                <a:gd name="connsiteY0" fmla="*/ 662929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702834 w 12702834"/>
                <a:gd name="connsiteY3" fmla="*/ 662929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0 w 12702834"/>
                <a:gd name="connsiteY8" fmla="*/ 662929 h 3977495"/>
                <a:gd name="connsiteX0" fmla="*/ 207034 w 12702834"/>
                <a:gd name="connsiteY0" fmla="*/ 662929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702834 w 12702834"/>
                <a:gd name="connsiteY3" fmla="*/ 662929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07034 w 12702834"/>
                <a:gd name="connsiteY8" fmla="*/ 662929 h 3977495"/>
                <a:gd name="connsiteX0" fmla="*/ 207034 w 12702834"/>
                <a:gd name="connsiteY0" fmla="*/ 662929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702834 w 12702834"/>
                <a:gd name="connsiteY3" fmla="*/ 662929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07034 w 12702834"/>
                <a:gd name="connsiteY8" fmla="*/ 662929 h 3977495"/>
                <a:gd name="connsiteX0" fmla="*/ 207034 w 12702834"/>
                <a:gd name="connsiteY0" fmla="*/ 662929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702834 w 12702834"/>
                <a:gd name="connsiteY3" fmla="*/ 662929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07034 w 12702834"/>
                <a:gd name="connsiteY8" fmla="*/ 662929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702834 w 12702834"/>
                <a:gd name="connsiteY3" fmla="*/ 662929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702834 w 12702834"/>
                <a:gd name="connsiteY3" fmla="*/ 662929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478548 w 12702834"/>
                <a:gd name="connsiteY3" fmla="*/ 680182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478548 w 12702834"/>
                <a:gd name="connsiteY3" fmla="*/ 680182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478548 w 12702834"/>
                <a:gd name="connsiteY3" fmla="*/ 680182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1867377 w 12702834"/>
                <a:gd name="connsiteY2" fmla="*/ 0 h 3977495"/>
                <a:gd name="connsiteX3" fmla="*/ 12478548 w 12702834"/>
                <a:gd name="connsiteY3" fmla="*/ 680182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2449249 w 12702834"/>
                <a:gd name="connsiteY2" fmla="*/ 0 h 3977495"/>
                <a:gd name="connsiteX3" fmla="*/ 12478548 w 12702834"/>
                <a:gd name="connsiteY3" fmla="*/ 680182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  <a:gd name="connsiteX0" fmla="*/ 293298 w 12944046"/>
                <a:gd name="connsiteY0" fmla="*/ 697435 h 3977495"/>
                <a:gd name="connsiteX1" fmla="*/ 662929 w 12944046"/>
                <a:gd name="connsiteY1" fmla="*/ 0 h 3977495"/>
                <a:gd name="connsiteX2" fmla="*/ 12449249 w 12944046"/>
                <a:gd name="connsiteY2" fmla="*/ 0 h 3977495"/>
                <a:gd name="connsiteX3" fmla="*/ 12944046 w 12944046"/>
                <a:gd name="connsiteY3" fmla="*/ 373191 h 3977495"/>
                <a:gd name="connsiteX4" fmla="*/ 12702834 w 12944046"/>
                <a:gd name="connsiteY4" fmla="*/ 3314566 h 3977495"/>
                <a:gd name="connsiteX5" fmla="*/ 12039905 w 12944046"/>
                <a:gd name="connsiteY5" fmla="*/ 3977495 h 3977495"/>
                <a:gd name="connsiteX6" fmla="*/ 662929 w 12944046"/>
                <a:gd name="connsiteY6" fmla="*/ 3977495 h 3977495"/>
                <a:gd name="connsiteX7" fmla="*/ 0 w 12944046"/>
                <a:gd name="connsiteY7" fmla="*/ 3314566 h 3977495"/>
                <a:gd name="connsiteX8" fmla="*/ 293298 w 12944046"/>
                <a:gd name="connsiteY8" fmla="*/ 697435 h 3977495"/>
                <a:gd name="connsiteX0" fmla="*/ 293298 w 12944046"/>
                <a:gd name="connsiteY0" fmla="*/ 889304 h 3977495"/>
                <a:gd name="connsiteX1" fmla="*/ 662929 w 12944046"/>
                <a:gd name="connsiteY1" fmla="*/ 0 h 3977495"/>
                <a:gd name="connsiteX2" fmla="*/ 12449249 w 12944046"/>
                <a:gd name="connsiteY2" fmla="*/ 0 h 3977495"/>
                <a:gd name="connsiteX3" fmla="*/ 12944046 w 12944046"/>
                <a:gd name="connsiteY3" fmla="*/ 373191 h 3977495"/>
                <a:gd name="connsiteX4" fmla="*/ 12702834 w 12944046"/>
                <a:gd name="connsiteY4" fmla="*/ 3314566 h 3977495"/>
                <a:gd name="connsiteX5" fmla="*/ 12039905 w 12944046"/>
                <a:gd name="connsiteY5" fmla="*/ 3977495 h 3977495"/>
                <a:gd name="connsiteX6" fmla="*/ 662929 w 12944046"/>
                <a:gd name="connsiteY6" fmla="*/ 3977495 h 3977495"/>
                <a:gd name="connsiteX7" fmla="*/ 0 w 12944046"/>
                <a:gd name="connsiteY7" fmla="*/ 3314566 h 3977495"/>
                <a:gd name="connsiteX8" fmla="*/ 293298 w 12944046"/>
                <a:gd name="connsiteY8" fmla="*/ 889304 h 3977495"/>
                <a:gd name="connsiteX0" fmla="*/ 293298 w 12853655"/>
                <a:gd name="connsiteY0" fmla="*/ 889304 h 3977495"/>
                <a:gd name="connsiteX1" fmla="*/ 662929 w 12853655"/>
                <a:gd name="connsiteY1" fmla="*/ 0 h 3977495"/>
                <a:gd name="connsiteX2" fmla="*/ 12449249 w 12853655"/>
                <a:gd name="connsiteY2" fmla="*/ 0 h 3977495"/>
                <a:gd name="connsiteX3" fmla="*/ 12853655 w 12853655"/>
                <a:gd name="connsiteY3" fmla="*/ 488314 h 3977495"/>
                <a:gd name="connsiteX4" fmla="*/ 12702834 w 12853655"/>
                <a:gd name="connsiteY4" fmla="*/ 3314566 h 3977495"/>
                <a:gd name="connsiteX5" fmla="*/ 12039905 w 12853655"/>
                <a:gd name="connsiteY5" fmla="*/ 3977495 h 3977495"/>
                <a:gd name="connsiteX6" fmla="*/ 662929 w 12853655"/>
                <a:gd name="connsiteY6" fmla="*/ 3977495 h 3977495"/>
                <a:gd name="connsiteX7" fmla="*/ 0 w 12853655"/>
                <a:gd name="connsiteY7" fmla="*/ 3314566 h 3977495"/>
                <a:gd name="connsiteX8" fmla="*/ 293298 w 12853655"/>
                <a:gd name="connsiteY8" fmla="*/ 889304 h 3977495"/>
                <a:gd name="connsiteX0" fmla="*/ 293298 w 12853655"/>
                <a:gd name="connsiteY0" fmla="*/ 889304 h 3977495"/>
                <a:gd name="connsiteX1" fmla="*/ 662929 w 12853655"/>
                <a:gd name="connsiteY1" fmla="*/ 0 h 3977495"/>
                <a:gd name="connsiteX2" fmla="*/ 12449249 w 12853655"/>
                <a:gd name="connsiteY2" fmla="*/ 0 h 3977495"/>
                <a:gd name="connsiteX3" fmla="*/ 12853655 w 12853655"/>
                <a:gd name="connsiteY3" fmla="*/ 488314 h 3977495"/>
                <a:gd name="connsiteX4" fmla="*/ 12558210 w 12853655"/>
                <a:gd name="connsiteY4" fmla="*/ 3161072 h 3977495"/>
                <a:gd name="connsiteX5" fmla="*/ 12039905 w 12853655"/>
                <a:gd name="connsiteY5" fmla="*/ 3977495 h 3977495"/>
                <a:gd name="connsiteX6" fmla="*/ 662929 w 12853655"/>
                <a:gd name="connsiteY6" fmla="*/ 3977495 h 3977495"/>
                <a:gd name="connsiteX7" fmla="*/ 0 w 12853655"/>
                <a:gd name="connsiteY7" fmla="*/ 3314566 h 3977495"/>
                <a:gd name="connsiteX8" fmla="*/ 293298 w 12853655"/>
                <a:gd name="connsiteY8" fmla="*/ 889304 h 3977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853655" h="3977495">
                  <a:moveTo>
                    <a:pt x="293298" y="889304"/>
                  </a:moveTo>
                  <a:cubicBezTo>
                    <a:pt x="379562" y="505926"/>
                    <a:pt x="400320" y="138023"/>
                    <a:pt x="662929" y="0"/>
                  </a:cubicBezTo>
                  <a:lnTo>
                    <a:pt x="12449249" y="0"/>
                  </a:lnTo>
                  <a:cubicBezTo>
                    <a:pt x="12677352" y="69011"/>
                    <a:pt x="12784643" y="122188"/>
                    <a:pt x="12853655" y="488314"/>
                  </a:cubicBezTo>
                  <a:lnTo>
                    <a:pt x="12558210" y="3161072"/>
                  </a:lnTo>
                  <a:cubicBezTo>
                    <a:pt x="12558210" y="3527198"/>
                    <a:pt x="12406031" y="3977495"/>
                    <a:pt x="12039905" y="3977495"/>
                  </a:cubicBezTo>
                  <a:lnTo>
                    <a:pt x="662929" y="3977495"/>
                  </a:lnTo>
                  <a:cubicBezTo>
                    <a:pt x="296803" y="3977495"/>
                    <a:pt x="0" y="3680692"/>
                    <a:pt x="0" y="3314566"/>
                  </a:cubicBezTo>
                  <a:cubicBezTo>
                    <a:pt x="0" y="2430687"/>
                    <a:pt x="189781" y="1721424"/>
                    <a:pt x="293298" y="889304"/>
                  </a:cubicBezTo>
                  <a:close/>
                </a:path>
              </a:pathLst>
            </a:custGeom>
            <a:solidFill>
              <a:srgbClr val="FFE181"/>
            </a:solidFill>
            <a:ln w="508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3260725" y="5094570"/>
              <a:ext cx="10858358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Bạn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nhớ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nhắc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nhở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bản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thân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mọi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người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tiêu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dùng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tiết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kiệm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bảo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vệ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môi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trường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nhé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!</a:t>
              </a:r>
            </a:p>
          </p:txBody>
        </p:sp>
        <p:pic>
          <p:nvPicPr>
            <p:cNvPr id="28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60606" l="0" r="9251">
                          <a14:foregroundMark x1="4493" y1="28485" x2="7665" y2="25455"/>
                          <a14:foregroundMark x1="7665" y1="25455" x2="7841" y2="21818"/>
                          <a14:foregroundMark x1="7665" y1="14545" x2="7225" y2="24242"/>
                          <a14:foregroundMark x1="5286" y1="12121" x2="6079" y2="9697"/>
                          <a14:foregroundMark x1="6079" y1="9697" x2="6256" y2="21212"/>
                        </a14:backgroundRemoval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901" b="41125"/>
            <a:stretch/>
          </p:blipFill>
          <p:spPr bwMode="auto">
            <a:xfrm>
              <a:off x="2004077" y="4248834"/>
              <a:ext cx="1537208" cy="14459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5" name="Group 14"/>
          <p:cNvGrpSpPr/>
          <p:nvPr/>
        </p:nvGrpSpPr>
        <p:grpSpPr>
          <a:xfrm>
            <a:off x="2175669" y="103853"/>
            <a:ext cx="11925300" cy="1569405"/>
            <a:chOff x="2175669" y="103853"/>
            <a:chExt cx="11925300" cy="1569405"/>
          </a:xfrm>
        </p:grpSpPr>
        <p:grpSp>
          <p:nvGrpSpPr>
            <p:cNvPr id="20" name="Group 19"/>
            <p:cNvGrpSpPr/>
            <p:nvPr/>
          </p:nvGrpSpPr>
          <p:grpSpPr>
            <a:xfrm>
              <a:off x="5199053" y="103853"/>
              <a:ext cx="5878532" cy="994830"/>
              <a:chOff x="5051402" y="164812"/>
              <a:chExt cx="5779343" cy="994830"/>
            </a:xfrm>
          </p:grpSpPr>
          <p:grpSp>
            <p:nvGrpSpPr>
              <p:cNvPr id="22" name="Group 21"/>
              <p:cNvGrpSpPr/>
              <p:nvPr/>
            </p:nvGrpSpPr>
            <p:grpSpPr>
              <a:xfrm>
                <a:off x="5051402" y="164812"/>
                <a:ext cx="5779343" cy="994830"/>
                <a:chOff x="5051402" y="164812"/>
                <a:chExt cx="5779343" cy="994830"/>
              </a:xfrm>
            </p:grpSpPr>
            <p:sp>
              <p:nvSpPr>
                <p:cNvPr id="24" name="TextBox 23"/>
                <p:cNvSpPr txBox="1"/>
                <p:nvPr/>
              </p:nvSpPr>
              <p:spPr>
                <a:xfrm>
                  <a:off x="5051402" y="164812"/>
                  <a:ext cx="5779343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ngày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tháng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năm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…….</a:t>
                  </a:r>
                </a:p>
              </p:txBody>
            </p:sp>
            <p:sp>
              <p:nvSpPr>
                <p:cNvPr id="29" name="TextBox 28"/>
                <p:cNvSpPr txBox="1"/>
                <p:nvPr/>
              </p:nvSpPr>
              <p:spPr>
                <a:xfrm>
                  <a:off x="5987551" y="636422"/>
                  <a:ext cx="390704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 dirty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TỰ NHIÊN VÀ XÃ HỘI</a:t>
                  </a:r>
                </a:p>
              </p:txBody>
            </p:sp>
          </p:grpSp>
          <p:cxnSp>
            <p:nvCxnSpPr>
              <p:cNvPr id="23" name="Straight Connector 22"/>
              <p:cNvCxnSpPr/>
              <p:nvPr/>
            </p:nvCxnSpPr>
            <p:spPr>
              <a:xfrm>
                <a:off x="6143131" y="1136154"/>
                <a:ext cx="3595885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1" name="Text Box 14"/>
            <p:cNvSpPr txBox="1">
              <a:spLocks noChangeArrowheads="1"/>
            </p:cNvSpPr>
            <p:nvPr/>
          </p:nvSpPr>
          <p:spPr bwMode="auto">
            <a:xfrm>
              <a:off x="2175669" y="1097280"/>
              <a:ext cx="119253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800" b="1" dirty="0" err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Bài</a:t>
              </a:r>
              <a:r>
                <a:rPr lang="en-US" sz="28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  10: HOẠT ĐỘNG SẢN XUẤT CÔNG NGHIỆP VÀ THỦ CÔNG (T3)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8571060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5&quot;&gt;&lt;property id=&quot;20148&quot; value=&quot;5&quot;/&gt;&lt;property id=&quot;20300&quot; value=&quot;Slide 2&quot;/&gt;&lt;property id=&quot;20307&quot; value=&quot;293&quot;/&gt;&lt;/object&gt;&lt;object type=&quot;3&quot; unique_id=&quot;10006&quot;&gt;&lt;property id=&quot;20148&quot; value=&quot;5&quot;/&gt;&lt;property id=&quot;20300&quot; value=&quot;Slide 3&quot;/&gt;&lt;property id=&quot;20307&quot; value=&quot;317&quot;/&gt;&lt;/object&gt;&lt;object type=&quot;3&quot; unique_id=&quot;10008&quot;&gt;&lt;property id=&quot;20148&quot; value=&quot;5&quot;/&gt;&lt;property id=&quot;20300&quot; value=&quot;Slide 5&quot;/&gt;&lt;property id=&quot;20307&quot; value=&quot;325&quot;/&gt;&lt;/object&gt;&lt;object type=&quot;3&quot; unique_id=&quot;10009&quot;&gt;&lt;property id=&quot;20148&quot; value=&quot;5&quot;/&gt;&lt;property id=&quot;20300&quot; value=&quot;Slide 6&quot;/&gt;&lt;property id=&quot;20307&quot; value=&quot;298&quot;/&gt;&lt;/object&gt;&lt;object type=&quot;3&quot; unique_id=&quot;10010&quot;&gt;&lt;property id=&quot;20148&quot; value=&quot;5&quot;/&gt;&lt;property id=&quot;20300&quot; value=&quot;Slide 7&quot;/&gt;&lt;property id=&quot;20307&quot; value=&quot;323&quot;/&gt;&lt;/object&gt;&lt;object type=&quot;3&quot; unique_id=&quot;10011&quot;&gt;&lt;property id=&quot;20148&quot; value=&quot;5&quot;/&gt;&lt;property id=&quot;20300&quot; value=&quot;Slide 8&quot;/&gt;&lt;property id=&quot;20307&quot; value=&quot;299&quot;/&gt;&lt;/object&gt;&lt;object type=&quot;3&quot; unique_id=&quot;10012&quot;&gt;&lt;property id=&quot;20148&quot; value=&quot;5&quot;/&gt;&lt;property id=&quot;20300&quot; value=&quot;Slide 9 - &amp;quot;&amp;#x0D;&amp;#x0A;&amp;#x0D;&amp;#x0A; 1/ Phong traøo Ñoâng Du dieãn ra vaøo thôøi gian naøo? Ai laø ngöôøi laõnh ñaïo? Muïc ñích cuûa phong traøo laø &quot;/&gt;&lt;property id=&quot;20307&quot; value=&quot;318&quot;/&gt;&lt;/object&gt;&lt;object type=&quot;3&quot; unique_id=&quot;10013&quot;&gt;&lt;property id=&quot;20148&quot; value=&quot;5&quot;/&gt;&lt;property id=&quot;20300&quot; value=&quot;Slide 10 - &amp;quot;2. Nhaân daân trong nöôùc, ñaëc bieät laø thanh nieân yeâu nöôùc ñaõ höôûng öùng phong traøo Ñoâng Du nhö theá naø&quot;/&gt;&lt;property id=&quot;20307&quot; value=&quot;319&quot;/&gt;&lt;/object&gt;&lt;object type=&quot;3&quot; unique_id=&quot;10014&quot;&gt;&lt;property id=&quot;20148&quot; value=&quot;5&quot;/&gt;&lt;property id=&quot;20300&quot; value=&quot;Slide 11 - &amp;quot;3/ Keát quaû cuûa phong traøo Ñoâng Du vaø yù nghóa cuûa phong traøo laø gì?&amp;quot;&quot;/&gt;&lt;property id=&quot;20307&quot; value=&quot;320&quot;/&gt;&lt;/object&gt;&lt;object type=&quot;3&quot; unique_id=&quot;10015&quot;&gt;&lt;property id=&quot;20148&quot; value=&quot;5&quot;/&gt;&lt;property id=&quot;20300&quot; value=&quot;Slide 12&quot;/&gt;&lt;property id=&quot;20307&quot; value=&quot;300&quot;/&gt;&lt;/object&gt;&lt;object type=&quot;3&quot; unique_id=&quot;10016&quot;&gt;&lt;property id=&quot;20148&quot; value=&quot;5&quot;/&gt;&lt;property id=&quot;20300&quot; value=&quot;Slide 13 - &amp;quot;&amp;amp;#x09;Phan Boäi Chaâu laø nhaø yeâu nöôùc tieâu bieåu cuûa Vieät Nam ôû giai ñoaïn naøo ?&amp;quot;&quot;/&gt;&lt;property id=&quot;20307&quot; value=&quot;263&quot;/&gt;&lt;/object&gt;&lt;object type=&quot;3&quot; unique_id=&quot;10017&quot;&gt;&lt;property id=&quot;20148&quot; value=&quot;5&quot;/&gt;&lt;property id=&quot;20300&quot; value=&quot;Slide 14 - &amp;quot;&amp;#x0D;&amp;#x0A;BAØI HOÏC&amp;#x0D;&amp;#x0A;&amp;quot;&quot;/&gt;&lt;property id=&quot;20307&quot; value=&quot;271&quot;/&gt;&lt;/object&gt;&lt;object type=&quot;3&quot; unique_id=&quot;10050&quot;&gt;&lt;property id=&quot;20148&quot; value=&quot;5&quot;/&gt;&lt;property id=&quot;20300&quot; value=&quot;Slide 1&quot;/&gt;&lt;property id=&quot;20307&quot; value=&quot;327&quot;/&gt;&lt;/object&gt;&lt;object type=&quot;3&quot; unique_id=&quot;10149&quot;&gt;&lt;property id=&quot;20148&quot; value=&quot;5&quot;/&gt;&lt;property id=&quot;20300&quot; value=&quot;Slide 4&quot;/&gt;&lt;property id=&quot;20307&quot; value=&quot;32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Cascade</Template>
  <TotalTime>10049</TotalTime>
  <Words>590</Words>
  <Application>Microsoft Office PowerPoint</Application>
  <PresentationFormat>Custom</PresentationFormat>
  <Paragraphs>51</Paragraphs>
  <Slides>11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Times New Roman</vt:lpstr>
      <vt:lpstr>Default Design</vt:lpstr>
      <vt:lpstr>1_Default Design</vt:lpstr>
      <vt:lpstr>2_Default Design</vt:lpstr>
      <vt:lpstr>3_Default Design</vt:lpstr>
      <vt:lpstr>4_Default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 Hong Minh</dc:creator>
  <cp:lastModifiedBy>T H</cp:lastModifiedBy>
  <cp:revision>1164</cp:revision>
  <dcterms:created xsi:type="dcterms:W3CDTF">2008-09-09T22:52:10Z</dcterms:created>
  <dcterms:modified xsi:type="dcterms:W3CDTF">2022-08-27T05:53:53Z</dcterms:modified>
</cp:coreProperties>
</file>