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7" r:id="rId5"/>
    <p:sldId id="258" r:id="rId6"/>
    <p:sldId id="259" r:id="rId7"/>
    <p:sldId id="260" r:id="rId8"/>
    <p:sldId id="261" r:id="rId9"/>
    <p:sldId id="274" r:id="rId10"/>
    <p:sldId id="273" r:id="rId11"/>
    <p:sldId id="265" r:id="rId12"/>
    <p:sldId id="262" r:id="rId13"/>
    <p:sldId id="264" r:id="rId14"/>
    <p:sldId id="268" r:id="rId15"/>
    <p:sldId id="269" r:id="rId16"/>
    <p:sldId id="275" r:id="rId17"/>
    <p:sldId id="278" r:id="rId18"/>
    <p:sldId id="277" r:id="rId19"/>
    <p:sldId id="279" r:id="rId20"/>
    <p:sldId id="271" r:id="rId21"/>
    <p:sldId id="263" r:id="rId22"/>
    <p:sldId id="27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7DEB-8C7F-4BD8-85F4-DCBDAF0B9546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CB7B-8FB6-4D5A-B9F1-D3948976B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807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7DEB-8C7F-4BD8-85F4-DCBDAF0B9546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CB7B-8FB6-4D5A-B9F1-D3948976B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65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7DEB-8C7F-4BD8-85F4-DCBDAF0B9546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CB7B-8FB6-4D5A-B9F1-D3948976B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04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7DEB-8C7F-4BD8-85F4-DCBDAF0B9546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CB7B-8FB6-4D5A-B9F1-D3948976B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13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7DEB-8C7F-4BD8-85F4-DCBDAF0B9546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CB7B-8FB6-4D5A-B9F1-D3948976B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698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7DEB-8C7F-4BD8-85F4-DCBDAF0B9546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CB7B-8FB6-4D5A-B9F1-D3948976B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244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7DEB-8C7F-4BD8-85F4-DCBDAF0B9546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CB7B-8FB6-4D5A-B9F1-D3948976B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23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7DEB-8C7F-4BD8-85F4-DCBDAF0B9546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CB7B-8FB6-4D5A-B9F1-D3948976B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865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7DEB-8C7F-4BD8-85F4-DCBDAF0B9546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CB7B-8FB6-4D5A-B9F1-D3948976B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33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7DEB-8C7F-4BD8-85F4-DCBDAF0B9546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CB7B-8FB6-4D5A-B9F1-D3948976B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663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7DEB-8C7F-4BD8-85F4-DCBDAF0B9546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CB7B-8FB6-4D5A-B9F1-D3948976B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706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A7DEB-8C7F-4BD8-85F4-DCBDAF0B9546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3CB7B-8FB6-4D5A-B9F1-D3948976B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8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6 mẫu slide powerpoint liên quan đến trẻ em mẫu giáo/ tiểu học cực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71800" y="1334869"/>
            <a:ext cx="30267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b="1" dirty="0">
                <a:latin typeface="+mj-lt"/>
              </a:rPr>
              <a:t>Môn: Đạo đức</a:t>
            </a:r>
            <a:endParaRPr lang="en-US" sz="36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0" y="2173069"/>
            <a:ext cx="47852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i="1" dirty="0">
                <a:solidFill>
                  <a:srgbClr val="0070C0"/>
                </a:solidFill>
                <a:latin typeface="+mj-lt"/>
              </a:rPr>
              <a:t>Bài 10: Lời nói thật</a:t>
            </a:r>
            <a:endParaRPr lang="en-US" sz="4400" b="1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83075" y="5248870"/>
            <a:ext cx="3377849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vi-VN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WELCOME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067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6 mẫu slide powerpoint liên quan đến trẻ em mẫu giáo/ tiểu học cực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71800" y="1334869"/>
            <a:ext cx="30267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b="1" dirty="0">
                <a:latin typeface="+mj-lt"/>
              </a:rPr>
              <a:t>Môn: Đạo đức</a:t>
            </a:r>
            <a:endParaRPr lang="en-US" sz="36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2206079"/>
            <a:ext cx="64822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i="1" dirty="0">
                <a:solidFill>
                  <a:srgbClr val="0070C0"/>
                </a:solidFill>
                <a:latin typeface="+mj-lt"/>
              </a:rPr>
              <a:t>Bài 10: Lời nói thật</a:t>
            </a:r>
            <a:r>
              <a:rPr lang="en-US" sz="4400" b="1" i="1" dirty="0">
                <a:solidFill>
                  <a:srgbClr val="0070C0"/>
                </a:solidFill>
                <a:latin typeface="+mj-lt"/>
              </a:rPr>
              <a:t> (</a:t>
            </a:r>
            <a:r>
              <a:rPr lang="en-US" sz="4400" b="1" i="1" dirty="0" err="1">
                <a:solidFill>
                  <a:srgbClr val="0070C0"/>
                </a:solidFill>
                <a:latin typeface="+mj-lt"/>
              </a:rPr>
              <a:t>tiết</a:t>
            </a:r>
            <a:r>
              <a:rPr lang="en-US" sz="4400" b="1" i="1" dirty="0">
                <a:solidFill>
                  <a:srgbClr val="0070C0"/>
                </a:solidFill>
                <a:latin typeface="+mj-lt"/>
              </a:rPr>
              <a:t> 2)</a:t>
            </a:r>
          </a:p>
        </p:txBody>
      </p:sp>
      <p:sp>
        <p:nvSpPr>
          <p:cNvPr id="5" name="Rectangle 4"/>
          <p:cNvSpPr/>
          <p:nvPr/>
        </p:nvSpPr>
        <p:spPr>
          <a:xfrm>
            <a:off x="2883075" y="5248870"/>
            <a:ext cx="3377849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vi-VN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WELCOME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648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Buzz - Worthy Bees Name Tag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6" y="0"/>
            <a:ext cx="9157856" cy="683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057400" y="2438400"/>
            <a:ext cx="5181600" cy="12236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vi-VN" sz="13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LUYỆN TẬP</a:t>
            </a:r>
            <a:endParaRPr lang="en-US" sz="13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54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51 hình ảnh đẹp nhất về PP BACKGROUND trong 2020 | Hình nền, Hình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81000" y="1143000"/>
            <a:ext cx="83455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vi-VN" sz="3600" b="1" dirty="0">
                <a:latin typeface="+mj-lt"/>
              </a:rPr>
              <a:t>Em đồng tình với đáp án nào dưới đây?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9310" y="2162651"/>
            <a:ext cx="83722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UcPeriod"/>
            </a:pPr>
            <a:r>
              <a:rPr lang="vi-VN" sz="4000" b="1" dirty="0">
                <a:solidFill>
                  <a:srgbClr val="7030A0"/>
                </a:solidFill>
                <a:latin typeface="+mj-lt"/>
              </a:rPr>
              <a:t>Người nói thật là người đáng tin cậy.</a:t>
            </a:r>
          </a:p>
          <a:p>
            <a:pPr marL="514350" indent="-514350">
              <a:buAutoNum type="alphaUcPeriod"/>
            </a:pPr>
            <a:r>
              <a:rPr lang="vi-VN" sz="4000" b="1" dirty="0">
                <a:solidFill>
                  <a:srgbClr val="7030A0"/>
                </a:solidFill>
                <a:latin typeface="+mj-lt"/>
              </a:rPr>
              <a:t>Nên nói dối để tránh bị phạt.</a:t>
            </a:r>
          </a:p>
          <a:p>
            <a:pPr marL="514350" indent="-514350">
              <a:buAutoNum type="alphaUcPeriod"/>
            </a:pPr>
            <a:r>
              <a:rPr lang="vi-VN" sz="4000" b="1" dirty="0">
                <a:solidFill>
                  <a:srgbClr val="7030A0"/>
                </a:solidFill>
                <a:latin typeface="+mj-lt"/>
              </a:rPr>
              <a:t>Không nên nói dối, đổ lỗi cho người khác.</a:t>
            </a:r>
          </a:p>
        </p:txBody>
      </p:sp>
      <p:sp>
        <p:nvSpPr>
          <p:cNvPr id="13" name="Oval 12"/>
          <p:cNvSpPr/>
          <p:nvPr/>
        </p:nvSpPr>
        <p:spPr>
          <a:xfrm>
            <a:off x="581891" y="2238851"/>
            <a:ext cx="609600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4" name="Oval 13"/>
          <p:cNvSpPr/>
          <p:nvPr/>
        </p:nvSpPr>
        <p:spPr>
          <a:xfrm>
            <a:off x="533400" y="3381851"/>
            <a:ext cx="609600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65960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ree spongebob powerpoint background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061" b="99697" l="6286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3562350"/>
            <a:ext cx="39243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0"/>
            <a:ext cx="8839200" cy="4153480"/>
          </a:xfrm>
          <a:prstGeom prst="rect">
            <a:avLst/>
          </a:prstGeom>
        </p:spPr>
      </p:pic>
      <p:pic>
        <p:nvPicPr>
          <p:cNvPr id="8" name="Picture 4" descr="Free spongebob powerpoint backgrounds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939" b="100000" l="0" r="100000">
                        <a14:backgroundMark x1="66748" y1="94848" x2="66505" y2="88485"/>
                        <a14:backgroundMark x1="88835" y1="92121" x2="93204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95600"/>
            <a:ext cx="9144000" cy="401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2000" y="4267200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latin typeface="+mj-lt"/>
              </a:rPr>
              <a:t>- Chí sơ ý làm rách vở của bạn.</a:t>
            </a:r>
          </a:p>
          <a:p>
            <a:r>
              <a:rPr lang="vi-VN" sz="3600" b="1" dirty="0">
                <a:latin typeface="+mj-lt"/>
              </a:rPr>
              <a:t>- Nếu là chí, em sẽ ứng sử như thế nào ?</a:t>
            </a:r>
            <a:endParaRPr lang="en-US" sz="3600" b="1" dirty="0"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" y="853440"/>
            <a:ext cx="2133600" cy="82296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latin typeface="+mj-lt"/>
              </a:rPr>
              <a:t>Tình huống 1</a:t>
            </a:r>
            <a:endParaRPr lang="en-US" sz="2400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9100" y="304800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latin typeface="+mj-lt"/>
              </a:rPr>
              <a:t>b. Đóng vai</a:t>
            </a:r>
            <a:endParaRPr lang="en-US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8894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7" t="28256" r="15332" b="15279"/>
          <a:stretch/>
        </p:blipFill>
        <p:spPr bwMode="auto">
          <a:xfrm>
            <a:off x="381000" y="152400"/>
            <a:ext cx="8382000" cy="4662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81000" y="4151085"/>
            <a:ext cx="2072639" cy="66402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/>
              <a:t>Tình huống 2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5124271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vi-VN" sz="3600" b="1" dirty="0">
                <a:latin typeface="+mj-lt"/>
              </a:rPr>
              <a:t>Mai quên lời mẹ mang đồ sang cho bà.</a:t>
            </a:r>
          </a:p>
          <a:p>
            <a:pPr marL="571500" indent="-571500">
              <a:buFontTx/>
              <a:buChar char="-"/>
            </a:pPr>
            <a:r>
              <a:rPr lang="vi-VN" sz="3600" b="1" dirty="0">
                <a:latin typeface="+mj-lt"/>
              </a:rPr>
              <a:t>Nếu là mai, em sẽ nói gì?</a:t>
            </a:r>
            <a:endParaRPr lang="en-US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0201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Blank template cute multiracial kids poster desig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9"/>
          <a:stretch/>
        </p:blipFill>
        <p:spPr bwMode="auto">
          <a:xfrm>
            <a:off x="0" y="1"/>
            <a:ext cx="9164782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21747" y="2057400"/>
            <a:ext cx="56220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Thảo luận nhóm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91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04F2C3-91B4-4AE1-AFA9-466D65F38593}"/>
              </a:ext>
            </a:extLst>
          </p:cNvPr>
          <p:cNvSpPr txBox="1"/>
          <p:nvPr/>
        </p:nvSpPr>
        <p:spPr>
          <a:xfrm>
            <a:off x="914400" y="914400"/>
            <a:ext cx="7848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Tình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huống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1: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Cách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xử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lí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phù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hợp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Chi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nên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nói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thật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với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bạn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về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lỗi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mình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xin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lỗi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đề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nghị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cách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sửa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lỗi</a:t>
            </a:r>
            <a:endParaRPr lang="en-US" sz="2400" dirty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VD: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Dán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lại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vở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cho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bạn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,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hoặc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nhờ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mẹ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mua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vở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mới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cho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bạn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7DA1B8-E65C-4A48-B963-9013D2409CF6}"/>
              </a:ext>
            </a:extLst>
          </p:cNvPr>
          <p:cNvSpPr txBox="1"/>
          <p:nvPr/>
        </p:nvSpPr>
        <p:spPr>
          <a:xfrm>
            <a:off x="914400" y="3276600"/>
            <a:ext cx="8229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Tình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huống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2: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Cách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xử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lí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phù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hợp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là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Mai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nên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nói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thật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với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mẹ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xin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lỗi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mẹ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với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thái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độ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chân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thành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đề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nghị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cách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sửa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lỗi</a:t>
            </a:r>
            <a:endParaRPr lang="en-US" sz="2400" dirty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VD: Con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xin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lỗi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mẹ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ạ ! Con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sơ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ý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đã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quên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lời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mẹ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dặn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.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Bây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giờ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mang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đồ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sang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cho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bà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ngay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nhé</a:t>
            </a:r>
            <a:endParaRPr lang="en-US" sz="24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6208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lide kết thúc, tổng hợp những slide kết thúc trong powerpoint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" y="0"/>
            <a:ext cx="91162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32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6 mẫu slide powerpoint liên quan đến trẻ em mẫu giáo/ tiểu học cực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71800" y="1334869"/>
            <a:ext cx="30267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b="1" dirty="0">
                <a:latin typeface="+mj-lt"/>
              </a:rPr>
              <a:t>Môn: Đạo đức</a:t>
            </a:r>
            <a:endParaRPr lang="en-US" sz="36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2206079"/>
            <a:ext cx="64822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i="1" dirty="0">
                <a:solidFill>
                  <a:srgbClr val="0070C0"/>
                </a:solidFill>
                <a:latin typeface="+mj-lt"/>
              </a:rPr>
              <a:t>Bài 10: Lời nói thật</a:t>
            </a:r>
            <a:r>
              <a:rPr lang="en-US" sz="4400" b="1" i="1" dirty="0">
                <a:solidFill>
                  <a:srgbClr val="0070C0"/>
                </a:solidFill>
                <a:latin typeface="+mj-lt"/>
              </a:rPr>
              <a:t> (</a:t>
            </a:r>
            <a:r>
              <a:rPr lang="en-US" sz="4400" b="1" i="1" dirty="0" err="1">
                <a:solidFill>
                  <a:srgbClr val="0070C0"/>
                </a:solidFill>
                <a:latin typeface="+mj-lt"/>
              </a:rPr>
              <a:t>tiết</a:t>
            </a:r>
            <a:r>
              <a:rPr lang="en-US" sz="4400" b="1" i="1" dirty="0">
                <a:solidFill>
                  <a:srgbClr val="0070C0"/>
                </a:solidFill>
                <a:latin typeface="+mj-lt"/>
              </a:rPr>
              <a:t> 3)</a:t>
            </a:r>
          </a:p>
        </p:txBody>
      </p:sp>
      <p:sp>
        <p:nvSpPr>
          <p:cNvPr id="5" name="Rectangle 4"/>
          <p:cNvSpPr/>
          <p:nvPr/>
        </p:nvSpPr>
        <p:spPr>
          <a:xfrm>
            <a:off x="2883075" y="5248870"/>
            <a:ext cx="3377849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vi-VN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WELCOME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4308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F5A58-5301-41FB-9D53-33460595B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>
                <a:latin typeface="UTM Avo" panose="02040603050506020204" pitchFamily="18" charset="0"/>
              </a:rPr>
              <a:t>Tự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liên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hệ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74D07-2E69-4C3B-BBCC-D872EFBA0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bao </a:t>
            </a:r>
            <a:r>
              <a:rPr lang="en-US" dirty="0" err="1"/>
              <a:t>giờ</a:t>
            </a:r>
            <a:r>
              <a:rPr lang="en-US" dirty="0"/>
              <a:t> </a:t>
            </a:r>
            <a:r>
              <a:rPr lang="en-US" dirty="0" err="1"/>
              <a:t>dũng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nói</a:t>
            </a:r>
            <a:r>
              <a:rPr lang="en-US" dirty="0"/>
              <a:t> </a:t>
            </a:r>
            <a:r>
              <a:rPr lang="en-US" dirty="0" err="1"/>
              <a:t>thật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mắc</a:t>
            </a:r>
            <a:r>
              <a:rPr lang="en-US" dirty="0"/>
              <a:t> </a:t>
            </a:r>
            <a:r>
              <a:rPr lang="en-US" dirty="0" err="1"/>
              <a:t>lỗi</a:t>
            </a:r>
            <a:r>
              <a:rPr lang="en-US" dirty="0"/>
              <a:t> </a:t>
            </a:r>
            <a:r>
              <a:rPr lang="en-US" dirty="0" err="1"/>
              <a:t>chưa</a:t>
            </a:r>
            <a:r>
              <a:rPr lang="en-US" dirty="0"/>
              <a:t>?</a:t>
            </a:r>
          </a:p>
          <a:p>
            <a:r>
              <a:rPr lang="en-US" dirty="0"/>
              <a:t>2. Khi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thấy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</a:t>
            </a:r>
          </a:p>
          <a:p>
            <a:r>
              <a:rPr lang="en-US" dirty="0"/>
              <a:t>3. 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nói</a:t>
            </a:r>
            <a:r>
              <a:rPr lang="en-US" dirty="0"/>
              <a:t> </a:t>
            </a:r>
            <a:r>
              <a:rPr lang="en-US" dirty="0" err="1"/>
              <a:t>thật</a:t>
            </a:r>
            <a:r>
              <a:rPr lang="en-US" dirty="0"/>
              <a:t>,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thái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927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“Buggy“ For Bugs Name Tag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05000" y="2967334"/>
            <a:ext cx="5395928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6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KHỞI ĐỘNG</a:t>
            </a:r>
            <a:endParaRPr lang="en-US" sz="6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211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5821A1EB-F7C1-43C8-94B8-DCB4E4A9B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67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022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pedro ulloa benites (pedroulloabenites) en Pintere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00100" y="1371600"/>
            <a:ext cx="7543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Dũng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cảm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nói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thật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trong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một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tình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huống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không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phải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là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điều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dễ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dàng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.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Tuy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nhiên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nếu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em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làm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được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điều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đó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em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sẽ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cảm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thấy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lòng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nhẹ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nhàng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thanh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thản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và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được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mọi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người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tin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cậy</a:t>
            </a:r>
            <a:endParaRPr lang="en-US" sz="40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3512075"/>
      </p:ext>
    </p:extLst>
  </p:cSld>
  <p:clrMapOvr>
    <a:masterClrMapping/>
  </p:clrMapOvr>
  <p:transition spd="slow">
    <p:wheel spokes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lide kết thúc, tổng hợp những slide kết thúc trong powerpoint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" y="0"/>
            <a:ext cx="91162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83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Tải ngay bộ hình nền Powerpoint đẹp, chuyên nghiệp - Quantrimang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78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5" y="1103531"/>
            <a:ext cx="4303535" cy="4154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57"/>
          <a:stretch/>
        </p:blipFill>
        <p:spPr bwMode="auto">
          <a:xfrm>
            <a:off x="4267200" y="2895600"/>
            <a:ext cx="48768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01420" y="268069"/>
            <a:ext cx="7718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b="1" dirty="0">
                <a:latin typeface="+mj-lt"/>
              </a:rPr>
              <a:t>Cùng chơi trò </a:t>
            </a:r>
            <a:r>
              <a:rPr lang="vi-VN" sz="3600" b="1" i="1" dirty="0">
                <a:solidFill>
                  <a:srgbClr val="FF0000"/>
                </a:solidFill>
                <a:latin typeface="+mj-lt"/>
              </a:rPr>
              <a:t>Đoán xem ai nói sự thật</a:t>
            </a:r>
            <a:endParaRPr lang="en-US" sz="3600" b="1" i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3269042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Blank template happy kids poster design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0" b="9693"/>
          <a:stretch/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91809" y="2819400"/>
            <a:ext cx="516038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7200" b="1" cap="none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KHÁM PHÁ</a:t>
            </a:r>
            <a:endParaRPr lang="en-US" sz="7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122211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1" descr="Bộ hình nền &quot;Hoạt hình siêu dễ thương 2&quot; chất lượng cao cho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947"/>
            <a:ext cx="9144000" cy="6883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67236" y="76200"/>
            <a:ext cx="3866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b="1" dirty="0">
                <a:latin typeface="+mj-lt"/>
              </a:rPr>
              <a:t>a. Kể chuyện theo tranh</a:t>
            </a:r>
            <a:endParaRPr lang="en-US" sz="2800" b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73299" y="609600"/>
            <a:ext cx="2765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+mj-lt"/>
              </a:rPr>
              <a:t>Cậu bé chăn cừu</a:t>
            </a:r>
            <a:endParaRPr lang="en-US" sz="2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997960"/>
            <a:ext cx="3195425" cy="311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048" y1="37500" x2="31741" y2="32258"/>
                        <a14:foregroundMark x1="35154" y1="51613" x2="43345" y2="42742"/>
                        <a14:foregroundMark x1="38567" y1="45565" x2="14334" y2="33065"/>
                        <a14:foregroundMark x1="16041" y1="45968" x2="16724" y2="34274"/>
                        <a14:foregroundMark x1="16724" y1="41935" x2="34812" y2="50000"/>
                        <a14:foregroundMark x1="16382" y1="40726" x2="341" y2="45161"/>
                        <a14:foregroundMark x1="2048" y1="35484" x2="33447" y2="16532"/>
                        <a14:foregroundMark x1="35495" y1="26210" x2="24573" y2="17742"/>
                        <a14:foregroundMark x1="2730" y1="32661" x2="16041" y2="11290"/>
                        <a14:foregroundMark x1="14676" y1="12097" x2="341" y2="10887"/>
                        <a14:foregroundMark x1="341" y1="10081" x2="36177" y2="10081"/>
                        <a14:foregroundMark x1="36177" y1="10081" x2="50512" y2="9677"/>
                        <a14:foregroundMark x1="50512" y1="9677" x2="49488" y2="403"/>
                        <a14:foregroundMark x1="50171" y1="10081" x2="50171" y2="14919"/>
                        <a14:foregroundMark x1="50171" y1="14919" x2="97611" y2="16532"/>
                        <a14:foregroundMark x1="71331" y1="16935" x2="98635" y2="403"/>
                        <a14:foregroundMark x1="64164" y1="42339" x2="89761" y2="45565"/>
                        <a14:foregroundMark x1="80546" y1="29839" x2="78840" y2="17742"/>
                        <a14:foregroundMark x1="79181" y1="25000" x2="99317" y2="24597"/>
                        <a14:foregroundMark x1="96246" y1="27419" x2="93857" y2="94758"/>
                        <a14:foregroundMark x1="93174" y1="85081" x2="683" y2="81855"/>
                        <a14:foregroundMark x1="683" y1="81855" x2="52560" y2="68548"/>
                        <a14:foregroundMark x1="50853" y1="70968" x2="80205" y2="79839"/>
                        <a14:foregroundMark x1="88396" y1="86290" x2="2048" y2="97984"/>
                        <a14:foregroundMark x1="46416" y1="92339" x2="98635" y2="97581"/>
                        <a14:foregroundMark x1="83276" y1="82258" x2="83276" y2="82258"/>
                        <a14:foregroundMark x1="70990" y1="91935" x2="70990" y2="91935"/>
                        <a14:foregroundMark x1="30375" y1="89919" x2="30375" y2="89919"/>
                        <a14:foregroundMark x1="78157" y1="33065" x2="78157" y2="33065"/>
                        <a14:foregroundMark x1="67235" y1="27016" x2="67235" y2="27016"/>
                        <a14:foregroundMark x1="73379" y1="4839" x2="73379" y2="4839"/>
                        <a14:foregroundMark x1="5461" y1="72984" x2="5461" y2="72984"/>
                        <a14:foregroundMark x1="5461" y1="72984" x2="5461" y2="72984"/>
                        <a14:foregroundMark x1="5461" y1="72984" x2="5461" y2="72984"/>
                        <a14:foregroundMark x1="2730" y1="72177" x2="683" y2="50000"/>
                        <a14:foregroundMark x1="60410" y1="12500" x2="84300" y2="403"/>
                        <a14:backgroundMark x1="6826" y1="3629" x2="26962" y2="8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059872"/>
            <a:ext cx="3169333" cy="290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150" y="871210"/>
            <a:ext cx="3036850" cy="3157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952220"/>
            <a:ext cx="2971800" cy="298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1911" r="100000">
                        <a14:foregroundMark x1="3185" y1="96923" x2="99363" y2="66154"/>
                        <a14:backgroundMark x1="7006" y1="1538" x2="37580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299" y="3962399"/>
            <a:ext cx="3070301" cy="2895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962399"/>
            <a:ext cx="3200400" cy="2895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157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10 cậu bé chăn cừu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0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2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Hình nền Powerpoint dễ thương - Tổng hợp những hình nền dễ thương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76571" y="101025"/>
            <a:ext cx="31668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latin typeface="+mj-lt"/>
              </a:rPr>
              <a:t>b. Trả lời câu hỏi</a:t>
            </a:r>
            <a:endParaRPr lang="en-US" sz="3200" b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838200"/>
            <a:ext cx="792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0070C0"/>
                </a:solidFill>
                <a:latin typeface="+mj-lt"/>
              </a:rPr>
              <a:t>- Vì sao chó sói xuất hiện dân làng không đến cứu cậu bé ?</a:t>
            </a:r>
            <a:endParaRPr lang="en-US" sz="32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3149025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0070C0"/>
                </a:solidFill>
                <a:latin typeface="+mj-lt"/>
              </a:rPr>
              <a:t>-Nói dối có tác hại gì ?</a:t>
            </a:r>
            <a:endParaRPr lang="en-US" sz="32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4520625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0070C0"/>
                </a:solidFill>
                <a:latin typeface="+mj-lt"/>
              </a:rPr>
              <a:t>-Nói thật mang lại điều gì ?</a:t>
            </a:r>
            <a:endParaRPr lang="en-US" sz="32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400" y="1818382"/>
            <a:ext cx="769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+mj-lt"/>
              </a:rPr>
              <a:t>+ Vì họ không còn tin những gì cậu bé nói là thật nữa.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3682425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+mj-lt"/>
              </a:rPr>
              <a:t>+ Làm mất niềm tin ở người khác.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400" y="5059740"/>
            <a:ext cx="7391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+mj-lt"/>
              </a:rPr>
              <a:t>+ Tạo được niềm vui, sự tôn trọng từ người khác và luôn nhận được sự giúp đỡ khi cần thiết.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3589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5" t="15234" r="15713" b="24905"/>
          <a:stretch/>
        </p:blipFill>
        <p:spPr bwMode="auto">
          <a:xfrm>
            <a:off x="4402282" y="3505200"/>
            <a:ext cx="4665518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30540"/>
            <a:ext cx="44694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latin typeface="+mj-lt"/>
              </a:rPr>
              <a:t>c. Xem tranh và cho biết</a:t>
            </a:r>
          </a:p>
          <a:p>
            <a:pPr marL="457200" indent="-457200">
              <a:buFontTx/>
              <a:buChar char="-"/>
            </a:pPr>
            <a:r>
              <a:rPr lang="vi-VN" sz="3200" b="1" dirty="0">
                <a:solidFill>
                  <a:srgbClr val="00B0F0"/>
                </a:solidFill>
                <a:latin typeface="+mj-lt"/>
              </a:rPr>
              <a:t>Bạn nào nói dối.</a:t>
            </a:r>
          </a:p>
          <a:p>
            <a:pPr marL="457200" indent="-457200">
              <a:buFontTx/>
              <a:buChar char="-"/>
            </a:pPr>
            <a:r>
              <a:rPr lang="vi-VN" sz="3200" b="1" dirty="0">
                <a:solidFill>
                  <a:srgbClr val="00B0F0"/>
                </a:solidFill>
                <a:latin typeface="+mj-lt"/>
              </a:rPr>
              <a:t>Bạn nào nói thật.</a:t>
            </a:r>
            <a:endParaRPr lang="en-US" sz="3200" b="1" dirty="0">
              <a:solidFill>
                <a:srgbClr val="00B0F0"/>
              </a:solidFill>
              <a:latin typeface="+mj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92493"/>
            <a:ext cx="4249882" cy="5265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282" y="0"/>
            <a:ext cx="4762500" cy="3650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343400" cy="3650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7201" y="3860861"/>
            <a:ext cx="838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+mj-lt"/>
              </a:rPr>
              <a:t>- Tranh 1: Bạn nam nhận lỗi làm vỡ lọ hoa cho thấy bạn nam là người nói thật.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4050"/>
            <a:ext cx="4821382" cy="3650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7201" y="5029200"/>
            <a:ext cx="838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+mj-lt"/>
              </a:rPr>
              <a:t>- Tranh 2: Bạn nam đi học muộn là chưa thực hiện đúng nội quy trường, lớp. Tuy nhiên, bạn nam đã nói thật lí do đi học muộn. 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5" t="15234" r="15713" b="24905"/>
          <a:stretch/>
        </p:blipFill>
        <p:spPr bwMode="auto">
          <a:xfrm>
            <a:off x="1600200" y="180109"/>
            <a:ext cx="6248400" cy="3435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52400" y="4244370"/>
            <a:ext cx="838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+mj-lt"/>
              </a:rPr>
              <a:t>- Tranh3: Bạn nữ nói dối khi hỏi vì sao chưa sắp sách vở. Sự thật là do bạn mải xem tivi chứ không phải do mệt.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372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7" grpId="1"/>
      <p:bldP spid="9" grpId="0"/>
      <p:bldP spid="9" grpId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lide kết thúc, tổng hợp những slide kết thúc trong powerpoint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" y="0"/>
            <a:ext cx="91162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53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535</Words>
  <Application>Microsoft Office PowerPoint</Application>
  <PresentationFormat>On-screen Show (4:3)</PresentationFormat>
  <Paragraphs>49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Tự liên hệ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</dc:creator>
  <cp:lastModifiedBy>Lê Thị Minh Tú [GV]</cp:lastModifiedBy>
  <cp:revision>16</cp:revision>
  <dcterms:created xsi:type="dcterms:W3CDTF">2020-08-25T13:52:57Z</dcterms:created>
  <dcterms:modified xsi:type="dcterms:W3CDTF">2022-02-15T00:59:10Z</dcterms:modified>
</cp:coreProperties>
</file>