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81" r:id="rId4"/>
    <p:sldId id="265" r:id="rId5"/>
    <p:sldId id="279" r:id="rId6"/>
    <p:sldId id="273" r:id="rId7"/>
    <p:sldId id="269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44" userDrawn="1">
          <p15:clr>
            <a:srgbClr val="A4A3A4"/>
          </p15:clr>
        </p15:guide>
        <p15:guide id="2" pos="51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EF4"/>
    <a:srgbClr val="FFFFFF"/>
    <a:srgbClr val="E191C7"/>
    <a:srgbClr val="0000FF"/>
    <a:srgbClr val="F8F0BF"/>
    <a:srgbClr val="FEF5BE"/>
    <a:srgbClr val="D9ECFA"/>
    <a:srgbClr val="FBD7B3"/>
    <a:srgbClr val="FCD8B5"/>
    <a:srgbClr val="FDD4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881" autoAdjust="0"/>
  </p:normalViewPr>
  <p:slideViewPr>
    <p:cSldViewPr>
      <p:cViewPr varScale="1">
        <p:scale>
          <a:sx n="41" d="100"/>
          <a:sy n="41" d="100"/>
        </p:scale>
        <p:origin x="90" y="192"/>
      </p:cViewPr>
      <p:guideLst>
        <p:guide orient="horz" pos="2544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464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021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3126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5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598396" y="3891358"/>
            <a:ext cx="13079846" cy="2653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Môn Toán lớp 3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BÀI 90: </a:t>
            </a:r>
            <a:r>
              <a:rPr lang="en-US" sz="5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 THÀNH PHẦN CHƯA BIẾT CỦA PHÉP TÍNH  </a:t>
            </a: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(Tiếp theo - Tiết 2)</a:t>
            </a: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CHÀO MỪNG QUÝ THẦY CÔ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539380" y="5776642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515270" y="1041400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91: </a:t>
            </a:r>
            <a:r>
              <a:rPr lang="en-US" sz="2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 THÀNH PHẦN CHƯA BIẾT CỦA PHÉP TÍNH 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(Tiếp theo - Tiết 2)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294D022-66C7-4240-F3FC-54B3FBA76B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8"/>
          <a:stretch/>
        </p:blipFill>
        <p:spPr>
          <a:xfrm>
            <a:off x="1631245" y="1986247"/>
            <a:ext cx="13014148" cy="6577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10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F63EFCD9-3243-B3DD-A862-708E8FB4F17F}"/>
              </a:ext>
            </a:extLst>
          </p:cNvPr>
          <p:cNvSpPr txBox="1"/>
          <p:nvPr/>
        </p:nvSpPr>
        <p:spPr>
          <a:xfrm>
            <a:off x="746920" y="1815303"/>
            <a:ext cx="7833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TÌM SỐ BỊ TRỪ, TÌM SỐ TRỪ</a:t>
            </a: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253A2946-AFD9-C59A-2D17-3836AEEF8F10}"/>
              </a:ext>
            </a:extLst>
          </p:cNvPr>
          <p:cNvSpPr/>
          <p:nvPr/>
        </p:nvSpPr>
        <p:spPr>
          <a:xfrm>
            <a:off x="1848853" y="2941428"/>
            <a:ext cx="1547499" cy="1073166"/>
          </a:xfrm>
          <a:prstGeom prst="triangle">
            <a:avLst/>
          </a:prstGeom>
          <a:solidFill>
            <a:srgbClr val="FDD4E7"/>
          </a:solidFill>
          <a:ln>
            <a:solidFill>
              <a:srgbClr val="FDD4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</a:p>
          <a:p>
            <a:pPr algn="ctr"/>
            <a:endParaRPr lang="en-US" sz="40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8E0D693-D677-FF8E-D64C-D930D0C49A95}"/>
              </a:ext>
            </a:extLst>
          </p:cNvPr>
          <p:cNvSpPr/>
          <p:nvPr/>
        </p:nvSpPr>
        <p:spPr>
          <a:xfrm>
            <a:off x="4464955" y="3053155"/>
            <a:ext cx="1143000" cy="990600"/>
          </a:xfrm>
          <a:prstGeom prst="ellipse">
            <a:avLst/>
          </a:prstGeom>
          <a:solidFill>
            <a:srgbClr val="FCD8B5"/>
          </a:solidFill>
          <a:ln>
            <a:solidFill>
              <a:srgbClr val="FBD7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5CC794B-FF34-BD8F-BAB8-450FDE9A055D}"/>
              </a:ext>
            </a:extLst>
          </p:cNvPr>
          <p:cNvSpPr/>
          <p:nvPr/>
        </p:nvSpPr>
        <p:spPr>
          <a:xfrm>
            <a:off x="7071519" y="3200400"/>
            <a:ext cx="838200" cy="838200"/>
          </a:xfrm>
          <a:prstGeom prst="rect">
            <a:avLst/>
          </a:prstGeom>
          <a:solidFill>
            <a:srgbClr val="D9ECFA"/>
          </a:solidFill>
          <a:ln>
            <a:solidFill>
              <a:srgbClr val="D9EC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DA4608-AEAA-7971-C334-3F3234D65854}"/>
              </a:ext>
            </a:extLst>
          </p:cNvPr>
          <p:cNvSpPr txBox="1"/>
          <p:nvPr/>
        </p:nvSpPr>
        <p:spPr>
          <a:xfrm>
            <a:off x="3718719" y="3294965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D9F12CF-4669-4AC4-14E2-4B352F232D34}"/>
              </a:ext>
            </a:extLst>
          </p:cNvPr>
          <p:cNvSpPr txBox="1"/>
          <p:nvPr/>
        </p:nvSpPr>
        <p:spPr>
          <a:xfrm>
            <a:off x="6045785" y="3294965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7A05652A-15D5-EC5F-3342-3DFE71BB608C}"/>
              </a:ext>
            </a:extLst>
          </p:cNvPr>
          <p:cNvSpPr/>
          <p:nvPr/>
        </p:nvSpPr>
        <p:spPr>
          <a:xfrm>
            <a:off x="1848853" y="4267200"/>
            <a:ext cx="1550667" cy="990600"/>
          </a:xfrm>
          <a:prstGeom prst="triangle">
            <a:avLst/>
          </a:prstGeom>
          <a:solidFill>
            <a:srgbClr val="FDD4E7"/>
          </a:solidFill>
          <a:ln>
            <a:solidFill>
              <a:srgbClr val="FDD4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</a:p>
          <a:p>
            <a:pPr algn="ctr"/>
            <a:endParaRPr lang="en-US" sz="40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43B02BE-35A6-B014-F9B7-FB5ECC7D1AAC}"/>
              </a:ext>
            </a:extLst>
          </p:cNvPr>
          <p:cNvSpPr txBox="1"/>
          <p:nvPr/>
        </p:nvSpPr>
        <p:spPr>
          <a:xfrm>
            <a:off x="3490119" y="4398663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2082379-8B6F-89A2-29C8-C9C432779396}"/>
              </a:ext>
            </a:extLst>
          </p:cNvPr>
          <p:cNvSpPr/>
          <p:nvPr/>
        </p:nvSpPr>
        <p:spPr>
          <a:xfrm>
            <a:off x="4588180" y="4419600"/>
            <a:ext cx="838200" cy="838200"/>
          </a:xfrm>
          <a:prstGeom prst="rect">
            <a:avLst/>
          </a:prstGeom>
          <a:solidFill>
            <a:srgbClr val="D9ECFA"/>
          </a:solidFill>
          <a:ln>
            <a:solidFill>
              <a:srgbClr val="D9EC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CE00EA7A-EA72-C1D2-14CA-62B8A08D875E}"/>
                  </a:ext>
                </a:extLst>
              </p:cNvPr>
              <p:cNvSpPr txBox="1"/>
              <p:nvPr/>
            </p:nvSpPr>
            <p:spPr>
              <a:xfrm>
                <a:off x="6093870" y="4398662"/>
                <a:ext cx="4572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×</m:t>
                      </m:r>
                    </m:oMath>
                  </m:oMathPara>
                </a14:m>
                <a:endParaRPr lang="en-US" sz="44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CE00EA7A-EA72-C1D2-14CA-62B8A08D87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3870" y="4398662"/>
                <a:ext cx="457200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Oval 50">
            <a:extLst>
              <a:ext uri="{FF2B5EF4-FFF2-40B4-BE49-F238E27FC236}">
                <a16:creationId xmlns:a16="http://schemas.microsoft.com/office/drawing/2014/main" id="{A5839C55-3A8C-A1D2-7107-CE940751A798}"/>
              </a:ext>
            </a:extLst>
          </p:cNvPr>
          <p:cNvSpPr/>
          <p:nvPr/>
        </p:nvSpPr>
        <p:spPr>
          <a:xfrm>
            <a:off x="6919119" y="4267200"/>
            <a:ext cx="1143000" cy="990600"/>
          </a:xfrm>
          <a:prstGeom prst="ellipse">
            <a:avLst/>
          </a:prstGeom>
          <a:solidFill>
            <a:srgbClr val="FCD8B5"/>
          </a:solidFill>
          <a:ln>
            <a:solidFill>
              <a:srgbClr val="FBD7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6A3264D8-49BC-C93A-0C64-BED4E4CBC7FF}"/>
              </a:ext>
            </a:extLst>
          </p:cNvPr>
          <p:cNvSpPr/>
          <p:nvPr/>
        </p:nvSpPr>
        <p:spPr>
          <a:xfrm>
            <a:off x="2233823" y="7281076"/>
            <a:ext cx="1143000" cy="990600"/>
          </a:xfrm>
          <a:prstGeom prst="ellipse">
            <a:avLst/>
          </a:prstGeom>
          <a:solidFill>
            <a:srgbClr val="FCD8B5"/>
          </a:solidFill>
          <a:ln>
            <a:solidFill>
              <a:srgbClr val="FBD7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3676F1D-5372-6EBC-583E-3E05A90F60A0}"/>
              </a:ext>
            </a:extLst>
          </p:cNvPr>
          <p:cNvSpPr txBox="1"/>
          <p:nvPr/>
        </p:nvSpPr>
        <p:spPr>
          <a:xfrm>
            <a:off x="3466016" y="7393952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17F63F4-8C77-1357-3BCD-61D123AE5C78}"/>
              </a:ext>
            </a:extLst>
          </p:cNvPr>
          <p:cNvSpPr/>
          <p:nvPr/>
        </p:nvSpPr>
        <p:spPr>
          <a:xfrm>
            <a:off x="4592664" y="7281076"/>
            <a:ext cx="838200" cy="838200"/>
          </a:xfrm>
          <a:prstGeom prst="rect">
            <a:avLst/>
          </a:prstGeom>
          <a:solidFill>
            <a:srgbClr val="D9ECFA"/>
          </a:solidFill>
          <a:ln>
            <a:solidFill>
              <a:srgbClr val="D9EC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3E662D0-5C59-E707-F927-436C5B12E5ED}"/>
              </a:ext>
            </a:extLst>
          </p:cNvPr>
          <p:cNvSpPr txBox="1"/>
          <p:nvPr/>
        </p:nvSpPr>
        <p:spPr>
          <a:xfrm>
            <a:off x="6100312" y="7228578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7" name="Isosceles Triangle 56">
            <a:extLst>
              <a:ext uri="{FF2B5EF4-FFF2-40B4-BE49-F238E27FC236}">
                <a16:creationId xmlns:a16="http://schemas.microsoft.com/office/drawing/2014/main" id="{63B6D658-2D3C-09B2-6990-A252264EBD30}"/>
              </a:ext>
            </a:extLst>
          </p:cNvPr>
          <p:cNvSpPr/>
          <p:nvPr/>
        </p:nvSpPr>
        <p:spPr>
          <a:xfrm>
            <a:off x="7001524" y="7117998"/>
            <a:ext cx="1143000" cy="990600"/>
          </a:xfrm>
          <a:prstGeom prst="triangle">
            <a:avLst/>
          </a:prstGeom>
          <a:solidFill>
            <a:srgbClr val="FDD4E7"/>
          </a:solidFill>
          <a:ln>
            <a:solidFill>
              <a:srgbClr val="FDD4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  <a:p>
            <a:pPr algn="ctr"/>
            <a:endParaRPr lang="en-US" sz="40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B8CD6B5-FC25-E445-695C-38A4B008BC44}"/>
              </a:ext>
            </a:extLst>
          </p:cNvPr>
          <p:cNvSpPr/>
          <p:nvPr/>
        </p:nvSpPr>
        <p:spPr>
          <a:xfrm>
            <a:off x="9330431" y="3369439"/>
            <a:ext cx="6046888" cy="1798664"/>
          </a:xfrm>
          <a:prstGeom prst="roundRect">
            <a:avLst/>
          </a:prstGeom>
          <a:solidFill>
            <a:srgbClr val="FEF5BE"/>
          </a:solidFill>
          <a:ln>
            <a:solidFill>
              <a:srgbClr val="F8F0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phép chia hết, muốn tìm số bị chia ta lấy thương nhân với số chia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CBEEC2-8B9A-D3C2-8B69-2114021E3BE3}"/>
              </a:ext>
            </a:extLst>
          </p:cNvPr>
          <p:cNvSpPr txBox="1"/>
          <p:nvPr/>
        </p:nvSpPr>
        <p:spPr>
          <a:xfrm>
            <a:off x="746918" y="2377313"/>
            <a:ext cx="3810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1. Tìm số bị chia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0D1CE4-939E-2921-510A-7F3356D44F03}"/>
              </a:ext>
            </a:extLst>
          </p:cNvPr>
          <p:cNvSpPr txBox="1"/>
          <p:nvPr/>
        </p:nvSpPr>
        <p:spPr>
          <a:xfrm>
            <a:off x="677036" y="5367805"/>
            <a:ext cx="3810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2. Tìm số chia</a:t>
            </a:r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C2A41AC8-3A43-7DA8-5644-F3B220FC9F73}"/>
              </a:ext>
            </a:extLst>
          </p:cNvPr>
          <p:cNvSpPr/>
          <p:nvPr/>
        </p:nvSpPr>
        <p:spPr>
          <a:xfrm>
            <a:off x="1795300" y="5969149"/>
            <a:ext cx="1547499" cy="990600"/>
          </a:xfrm>
          <a:prstGeom prst="triangle">
            <a:avLst/>
          </a:prstGeom>
          <a:solidFill>
            <a:srgbClr val="FDD4E7"/>
          </a:solidFill>
          <a:ln>
            <a:solidFill>
              <a:srgbClr val="FDD4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</a:p>
          <a:p>
            <a:pPr algn="ctr"/>
            <a:endParaRPr lang="en-US" sz="40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5C7CCB1-52C0-95C5-5F37-EA94E5953A6B}"/>
              </a:ext>
            </a:extLst>
          </p:cNvPr>
          <p:cNvSpPr/>
          <p:nvPr/>
        </p:nvSpPr>
        <p:spPr>
          <a:xfrm>
            <a:off x="4411402" y="5998310"/>
            <a:ext cx="1143000" cy="990600"/>
          </a:xfrm>
          <a:prstGeom prst="ellipse">
            <a:avLst/>
          </a:prstGeom>
          <a:solidFill>
            <a:srgbClr val="FCD8B5"/>
          </a:solidFill>
          <a:ln>
            <a:solidFill>
              <a:srgbClr val="FBD7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55FBEC8-6580-AA4E-C75C-04F1C274AE8F}"/>
              </a:ext>
            </a:extLst>
          </p:cNvPr>
          <p:cNvSpPr/>
          <p:nvPr/>
        </p:nvSpPr>
        <p:spPr>
          <a:xfrm>
            <a:off x="7017966" y="6145555"/>
            <a:ext cx="838200" cy="838200"/>
          </a:xfrm>
          <a:prstGeom prst="rect">
            <a:avLst/>
          </a:prstGeom>
          <a:solidFill>
            <a:srgbClr val="D9ECFA"/>
          </a:solidFill>
          <a:ln>
            <a:solidFill>
              <a:srgbClr val="D9EC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5B7B4B1-CF68-A3AB-E6C7-7455AAFB9219}"/>
              </a:ext>
            </a:extLst>
          </p:cNvPr>
          <p:cNvSpPr txBox="1"/>
          <p:nvPr/>
        </p:nvSpPr>
        <p:spPr>
          <a:xfrm>
            <a:off x="3665166" y="6240120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DCF09BA-D600-04A7-8461-4D147192506A}"/>
              </a:ext>
            </a:extLst>
          </p:cNvPr>
          <p:cNvSpPr txBox="1"/>
          <p:nvPr/>
        </p:nvSpPr>
        <p:spPr>
          <a:xfrm>
            <a:off x="5992232" y="6240120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E638BD8-F6C7-1CE9-3F97-AD328F220A7F}"/>
              </a:ext>
            </a:extLst>
          </p:cNvPr>
          <p:cNvSpPr/>
          <p:nvPr/>
        </p:nvSpPr>
        <p:spPr>
          <a:xfrm>
            <a:off x="9377680" y="6322047"/>
            <a:ext cx="6035818" cy="1798664"/>
          </a:xfrm>
          <a:prstGeom prst="roundRect">
            <a:avLst/>
          </a:prstGeom>
          <a:solidFill>
            <a:srgbClr val="FEF5BE"/>
          </a:solidFill>
          <a:ln>
            <a:solidFill>
              <a:srgbClr val="F8F0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phép chia hết, muốn tìm số chia ta lấy số bị chia chia cho thương</a:t>
            </a:r>
          </a:p>
        </p:txBody>
      </p:sp>
      <p:sp>
        <p:nvSpPr>
          <p:cNvPr id="36" name="Text Box 14">
            <a:extLst>
              <a:ext uri="{FF2B5EF4-FFF2-40B4-BE49-F238E27FC236}">
                <a16:creationId xmlns:a16="http://schemas.microsoft.com/office/drawing/2014/main" id="{B0E99167-F2F8-08F6-80A2-5516BC8B69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5270" y="1041400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91: </a:t>
            </a:r>
            <a:r>
              <a:rPr lang="en-US" sz="2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 THÀNH PHẦN CHƯA BIẾT CỦA PHÉP TÍNH 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(Tiếp theo - Tiết 2)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13" grpId="0" animBg="1"/>
      <p:bldP spid="18" grpId="0" animBg="1"/>
      <p:bldP spid="19" grpId="0" animBg="1"/>
      <p:bldP spid="20" grpId="0"/>
      <p:bldP spid="46" grpId="0"/>
      <p:bldP spid="47" grpId="0" animBg="1"/>
      <p:bldP spid="48" grpId="0"/>
      <p:bldP spid="49" grpId="0" animBg="1"/>
      <p:bldP spid="50" grpId="0"/>
      <p:bldP spid="51" grpId="0" animBg="1"/>
      <p:bldP spid="53" grpId="0" animBg="1"/>
      <p:bldP spid="54" grpId="0"/>
      <p:bldP spid="55" grpId="0" animBg="1"/>
      <p:bldP spid="56" grpId="0"/>
      <p:bldP spid="57" grpId="0" animBg="1"/>
      <p:bldP spid="21" grpId="0" animBg="1"/>
      <p:bldP spid="27" grpId="0"/>
      <p:bldP spid="29" grpId="0"/>
      <p:bldP spid="30" grpId="0" animBg="1"/>
      <p:bldP spid="31" grpId="0" animBg="1"/>
      <p:bldP spid="32" grpId="0" animBg="1"/>
      <p:bldP spid="33" grpId="0"/>
      <p:bldP spid="34" grpId="0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CEBB5A7-E490-BFAF-EA31-11A298FF04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419" t="35272"/>
          <a:stretch/>
        </p:blipFill>
        <p:spPr>
          <a:xfrm>
            <a:off x="0" y="2693042"/>
            <a:ext cx="16260964" cy="2259958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AE1622C-CFB2-55D1-230D-584070AC2823}"/>
              </a:ext>
            </a:extLst>
          </p:cNvPr>
          <p:cNvSpPr/>
          <p:nvPr/>
        </p:nvSpPr>
        <p:spPr>
          <a:xfrm>
            <a:off x="677047" y="2755719"/>
            <a:ext cx="1005840" cy="922020"/>
          </a:xfrm>
          <a:prstGeom prst="roundRect">
            <a:avLst/>
          </a:prstGeom>
          <a:ln w="38100">
            <a:solidFill>
              <a:srgbClr val="E191C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86D8F98-7E35-5EB0-E655-23F76C5F7801}"/>
              </a:ext>
            </a:extLst>
          </p:cNvPr>
          <p:cNvGrpSpPr/>
          <p:nvPr/>
        </p:nvGrpSpPr>
        <p:grpSpPr>
          <a:xfrm>
            <a:off x="981869" y="1541596"/>
            <a:ext cx="14363657" cy="1032343"/>
            <a:chOff x="981869" y="1541596"/>
            <a:chExt cx="14363657" cy="1032343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43763E15-3DEA-3B9F-2D89-14CDD87076AC}"/>
                </a:ext>
              </a:extLst>
            </p:cNvPr>
            <p:cNvSpPr txBox="1"/>
            <p:nvPr/>
          </p:nvSpPr>
          <p:spPr>
            <a:xfrm>
              <a:off x="2099427" y="1703825"/>
              <a:ext cx="132460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Tìm thành phần chưa biết trong các phép tính sau: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2276E99-4B9B-1668-F60D-F9C8C9AF01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93324" b="66116"/>
            <a:stretch/>
          </p:blipFill>
          <p:spPr>
            <a:xfrm>
              <a:off x="981869" y="1541596"/>
              <a:ext cx="1066800" cy="1032343"/>
            </a:xfrm>
            <a:prstGeom prst="ellipse">
              <a:avLst/>
            </a:prstGeom>
          </p:spPr>
        </p:pic>
      </p:grpSp>
      <p:sp>
        <p:nvSpPr>
          <p:cNvPr id="18" name="Text Box 14">
            <a:extLst>
              <a:ext uri="{FF2B5EF4-FFF2-40B4-BE49-F238E27FC236}">
                <a16:creationId xmlns:a16="http://schemas.microsoft.com/office/drawing/2014/main" id="{F99B8842-F2C7-79AF-A0A6-EA02674F9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5270" y="1041400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91: </a:t>
            </a:r>
            <a:r>
              <a:rPr lang="en-US" sz="2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 THÀNH PHẦN CHƯA BIẾT CỦA PHÉP TÍNH 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(Tiếp theo - Tiết 2)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7CC2855-31BB-9A03-1276-9C2AFA1B3E44}"/>
              </a:ext>
            </a:extLst>
          </p:cNvPr>
          <p:cNvSpPr/>
          <p:nvPr/>
        </p:nvSpPr>
        <p:spPr>
          <a:xfrm>
            <a:off x="705305" y="3854359"/>
            <a:ext cx="1005840" cy="922020"/>
          </a:xfrm>
          <a:prstGeom prst="roundRect">
            <a:avLst/>
          </a:prstGeom>
          <a:ln w="38100">
            <a:solidFill>
              <a:srgbClr val="E191C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34B5BBF-DE4F-846F-E604-39E9BC9C6E45}"/>
              </a:ext>
            </a:extLst>
          </p:cNvPr>
          <p:cNvSpPr/>
          <p:nvPr/>
        </p:nvSpPr>
        <p:spPr>
          <a:xfrm>
            <a:off x="7755783" y="2764155"/>
            <a:ext cx="1005840" cy="922020"/>
          </a:xfrm>
          <a:prstGeom prst="roundRect">
            <a:avLst/>
          </a:prstGeom>
          <a:ln w="38100">
            <a:solidFill>
              <a:srgbClr val="E191C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19C09AF-7570-6581-9384-D39DBDB8D5A6}"/>
              </a:ext>
            </a:extLst>
          </p:cNvPr>
          <p:cNvSpPr/>
          <p:nvPr/>
        </p:nvSpPr>
        <p:spPr>
          <a:xfrm>
            <a:off x="7799325" y="3827512"/>
            <a:ext cx="1005840" cy="922020"/>
          </a:xfrm>
          <a:prstGeom prst="roundRect">
            <a:avLst/>
          </a:prstGeom>
          <a:ln w="38100">
            <a:solidFill>
              <a:srgbClr val="E191C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986BE71-B7B0-DCA9-8E76-DAA5001CD456}"/>
              </a:ext>
            </a:extLst>
          </p:cNvPr>
          <p:cNvSpPr/>
          <p:nvPr/>
        </p:nvSpPr>
        <p:spPr>
          <a:xfrm>
            <a:off x="12862719" y="2785844"/>
            <a:ext cx="1005840" cy="922020"/>
          </a:xfrm>
          <a:prstGeom prst="roundRect">
            <a:avLst/>
          </a:prstGeom>
          <a:ln w="38100">
            <a:solidFill>
              <a:srgbClr val="E191C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642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0816A83-85C7-5013-4552-263B704DD9AF}"/>
              </a:ext>
            </a:extLst>
          </p:cNvPr>
          <p:cNvSpPr/>
          <p:nvPr/>
        </p:nvSpPr>
        <p:spPr>
          <a:xfrm>
            <a:off x="14214907" y="3827512"/>
            <a:ext cx="1005840" cy="922020"/>
          </a:xfrm>
          <a:prstGeom prst="roundRect">
            <a:avLst/>
          </a:prstGeom>
          <a:ln w="38100">
            <a:solidFill>
              <a:srgbClr val="E191C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442</a:t>
            </a:r>
          </a:p>
        </p:txBody>
      </p:sp>
    </p:spTree>
    <p:extLst>
      <p:ext uri="{BB962C8B-B14F-4D97-AF65-F5344CB8AC3E}">
        <p14:creationId xmlns:p14="http://schemas.microsoft.com/office/powerpoint/2010/main" val="392457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6" name="Text Box 14">
            <a:extLst>
              <a:ext uri="{FF2B5EF4-FFF2-40B4-BE49-F238E27FC236}">
                <a16:creationId xmlns:a16="http://schemas.microsoft.com/office/drawing/2014/main" id="{9E20D918-EA40-5CA9-7BD8-7D8061D8BF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5270" y="1041400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91: </a:t>
            </a:r>
            <a:r>
              <a:rPr lang="en-US" sz="2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 THÀNH PHẦN CHƯA BIẾT CỦA PHÉP TÍNH 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(Tiếp theo - Tiết 2)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FC42069-B8F0-4EA1-37AD-BF221BE818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529"/>
          <a:stretch/>
        </p:blipFill>
        <p:spPr>
          <a:xfrm>
            <a:off x="11662745" y="2100361"/>
            <a:ext cx="4057826" cy="1938992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73AFED20-16D3-73C3-370F-2C7606E35C68}"/>
              </a:ext>
            </a:extLst>
          </p:cNvPr>
          <p:cNvGrpSpPr/>
          <p:nvPr/>
        </p:nvGrpSpPr>
        <p:grpSpPr>
          <a:xfrm>
            <a:off x="1184893" y="2017455"/>
            <a:ext cx="9696626" cy="1938992"/>
            <a:chOff x="1184893" y="2017455"/>
            <a:chExt cx="9696626" cy="193899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02107AD-DB1D-2D66-04B0-9901B5CE1EF4}"/>
                </a:ext>
              </a:extLst>
            </p:cNvPr>
            <p:cNvSpPr txBox="1"/>
            <p:nvPr/>
          </p:nvSpPr>
          <p:spPr>
            <a:xfrm>
              <a:off x="1966119" y="2017455"/>
              <a:ext cx="89154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40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Bác Năm muốn lấy một số cây để </a:t>
              </a:r>
              <a:r>
                <a:rPr lang="vi-VN" sz="40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trồng và</a:t>
              </a:r>
              <a:r>
                <a:rPr lang="en-US" sz="40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vi-VN" sz="40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40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 luống, mỗi luống 12 cây. Tính số cây bác Năm cần lấy.</a:t>
              </a:r>
              <a:endPara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C5FA783-7B5B-14E5-69FD-16B998639C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84893" y="2079578"/>
              <a:ext cx="781226" cy="799394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F63BDE8-3847-70D6-83A8-B550B16F4648}"/>
              </a:ext>
            </a:extLst>
          </p:cNvPr>
          <p:cNvSpPr txBox="1"/>
          <p:nvPr/>
        </p:nvSpPr>
        <p:spPr>
          <a:xfrm>
            <a:off x="2055538" y="4376078"/>
            <a:ext cx="1762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 tắt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5FC0B4-7A6C-5EAC-A228-9D50D4FE97FE}"/>
              </a:ext>
            </a:extLst>
          </p:cNvPr>
          <p:cNvSpPr txBox="1"/>
          <p:nvPr/>
        </p:nvSpPr>
        <p:spPr>
          <a:xfrm>
            <a:off x="322015" y="5234100"/>
            <a:ext cx="721895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Có: 8 luống 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Mỗi luống: 12 cây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Số cây bác Năm cần ?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BA252C8-31E8-8B19-5117-668B33B58137}"/>
              </a:ext>
            </a:extLst>
          </p:cNvPr>
          <p:cNvCxnSpPr/>
          <p:nvPr/>
        </p:nvCxnSpPr>
        <p:spPr>
          <a:xfrm>
            <a:off x="7358634" y="4572000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CCBAF16-B473-4169-46D0-13CCFD69A44E}"/>
              </a:ext>
            </a:extLst>
          </p:cNvPr>
          <p:cNvSpPr txBox="1"/>
          <p:nvPr/>
        </p:nvSpPr>
        <p:spPr>
          <a:xfrm>
            <a:off x="10946370" y="4343400"/>
            <a:ext cx="16850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EE3286-22EB-B47C-B601-B08F285D8E0D}"/>
              </a:ext>
            </a:extLst>
          </p:cNvPr>
          <p:cNvSpPr txBox="1"/>
          <p:nvPr/>
        </p:nvSpPr>
        <p:spPr>
          <a:xfrm>
            <a:off x="7566962" y="5171080"/>
            <a:ext cx="8610285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 cây bác Năm cần lấy là: </a:t>
            </a:r>
          </a:p>
          <a:p>
            <a:pPr algn="ctr"/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12 x 8 = 96 (cây)</a:t>
            </a:r>
          </a:p>
          <a:p>
            <a:pPr algn="ctr">
              <a:spcBef>
                <a:spcPts val="600"/>
              </a:spcBef>
              <a:spcAft>
                <a:spcPts val="1800"/>
              </a:spcAft>
            </a:pPr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Đáp số: 96 cây</a:t>
            </a:r>
          </a:p>
        </p:txBody>
      </p:sp>
    </p:spTree>
    <p:extLst>
      <p:ext uri="{BB962C8B-B14F-4D97-AF65-F5344CB8AC3E}">
        <p14:creationId xmlns:p14="http://schemas.microsoft.com/office/powerpoint/2010/main" val="104601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3802</TotalTime>
  <Words>324</Words>
  <Application>Microsoft Office PowerPoint</Application>
  <PresentationFormat>Custom</PresentationFormat>
  <Paragraphs>68</Paragraphs>
  <Slides>7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2B Dương Hồng Phong</cp:lastModifiedBy>
  <cp:revision>289</cp:revision>
  <dcterms:created xsi:type="dcterms:W3CDTF">2022-07-10T01:37:20Z</dcterms:created>
  <dcterms:modified xsi:type="dcterms:W3CDTF">2022-07-30T06:35:59Z</dcterms:modified>
</cp:coreProperties>
</file>