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Lst>
  <p:notesMasterIdLst>
    <p:notesMasterId r:id="rId29"/>
  </p:notesMasterIdLst>
  <p:sldIdLst>
    <p:sldId id="283" r:id="rId3"/>
    <p:sldId id="280" r:id="rId4"/>
    <p:sldId id="358" r:id="rId5"/>
    <p:sldId id="381" r:id="rId6"/>
    <p:sldId id="289" r:id="rId7"/>
    <p:sldId id="368" r:id="rId8"/>
    <p:sldId id="286" r:id="rId9"/>
    <p:sldId id="278" r:id="rId10"/>
    <p:sldId id="361" r:id="rId11"/>
    <p:sldId id="382" r:id="rId12"/>
    <p:sldId id="371" r:id="rId13"/>
    <p:sldId id="383" r:id="rId14"/>
    <p:sldId id="384" r:id="rId15"/>
    <p:sldId id="385" r:id="rId16"/>
    <p:sldId id="386" r:id="rId17"/>
    <p:sldId id="279" r:id="rId18"/>
    <p:sldId id="387" r:id="rId19"/>
    <p:sldId id="388" r:id="rId20"/>
    <p:sldId id="389" r:id="rId21"/>
    <p:sldId id="379" r:id="rId22"/>
    <p:sldId id="390" r:id="rId23"/>
    <p:sldId id="391" r:id="rId24"/>
    <p:sldId id="392" r:id="rId25"/>
    <p:sldId id="393" r:id="rId26"/>
    <p:sldId id="380" r:id="rId27"/>
    <p:sldId id="36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1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2FF00-EB8D-4000-BAF2-A188860B582F}" type="datetimeFigureOut">
              <a:rPr lang="en-US" smtClean="0"/>
              <a:t>9/9/2023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7EBAD8-13FD-4E32-A737-D9ACA76DF01E}" type="slidenum">
              <a:rPr lang="en-US" smtClean="0"/>
              <a:t>‹#›</a:t>
            </a:fld>
            <a:endParaRPr lang="en-US"/>
          </a:p>
        </p:txBody>
      </p:sp>
    </p:spTree>
    <p:extLst>
      <p:ext uri="{BB962C8B-B14F-4D97-AF65-F5344CB8AC3E}">
        <p14:creationId xmlns:p14="http://schemas.microsoft.com/office/powerpoint/2010/main" val="412246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3751E1-17AB-487A-80A7-25A0F24E060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2371162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013529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424246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665057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965137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553798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4287407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895074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2775241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757702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578289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31008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5782892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5340912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a:t>xám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2383510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a:t>
            </a:r>
            <a:r>
              <a:rPr lang="en-US" dirty="0" err="1"/>
              <a:t>tài</a:t>
            </a:r>
            <a:r>
              <a:rPr lang="en-US" dirty="0"/>
              <a:t> </a:t>
            </a:r>
            <a:r>
              <a:rPr lang="en-US" dirty="0" err="1"/>
              <a:t>khoản</a:t>
            </a:r>
            <a:r>
              <a:rPr lang="en-US" dirty="0"/>
              <a:t>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58777-778F-4F60-A500-CFC1ED8179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817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216874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763209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4177369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468905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046318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095704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EEDD68-07F7-4DF9-9092-8BDA6BAC020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3CBFB3E-282B-4C48-976A-93AF8708B6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E13EBF-A9BA-4FEA-9D8F-5A8994305388}"/>
              </a:ext>
            </a:extLst>
          </p:cNvPr>
          <p:cNvSpPr>
            <a:spLocks noGrp="1"/>
          </p:cNvSpPr>
          <p:nvPr>
            <p:ph type="dt" sz="half" idx="10"/>
          </p:nvPr>
        </p:nvSpPr>
        <p:spPr/>
        <p:txBody>
          <a:bodyPr/>
          <a:lstStyle/>
          <a:p>
            <a:fld id="{C18EDF5E-578C-4F7F-BA8F-EE7896D35C60}" type="datetimeFigureOut">
              <a:rPr lang="zh-CN" altLang="en-US" smtClean="0"/>
              <a:t>2023/9/9</a:t>
            </a:fld>
            <a:endParaRPr lang="zh-CN" altLang="en-US"/>
          </a:p>
        </p:txBody>
      </p:sp>
      <p:sp>
        <p:nvSpPr>
          <p:cNvPr id="5" name="页脚占位符 4">
            <a:extLst>
              <a:ext uri="{FF2B5EF4-FFF2-40B4-BE49-F238E27FC236}">
                <a16:creationId xmlns:a16="http://schemas.microsoft.com/office/drawing/2014/main" id="{2F26C676-7FC5-4742-A542-ED7067DBE31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6750099-AEC4-48DB-AF90-ACDE2FBD9CF7}"/>
              </a:ext>
            </a:extLst>
          </p:cNvPr>
          <p:cNvSpPr>
            <a:spLocks noGrp="1"/>
          </p:cNvSpPr>
          <p:nvPr>
            <p:ph type="sldNum" sz="quarter" idx="12"/>
          </p:nvPr>
        </p:nvSpPr>
        <p:spPr/>
        <p:txBody>
          <a:bodyPr/>
          <a:lstStyle/>
          <a:p>
            <a:fld id="{6BA964AD-4DC7-4E6B-9B49-09BCF06D9FE3}" type="slidenum">
              <a:rPr lang="zh-CN" altLang="en-US" smtClean="0"/>
              <a:t>‹#›</a:t>
            </a:fld>
            <a:endParaRPr lang="zh-CN" altLang="en-US"/>
          </a:p>
        </p:txBody>
      </p:sp>
    </p:spTree>
    <p:extLst>
      <p:ext uri="{BB962C8B-B14F-4D97-AF65-F5344CB8AC3E}">
        <p14:creationId xmlns:p14="http://schemas.microsoft.com/office/powerpoint/2010/main" val="4254652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B5F260-BE9E-48E3-9E69-4B1799A6D22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04C221E-E24F-4DCD-9BF5-94AE6FED6E6B}"/>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AEE35C0-14A1-4134-BDF6-AA97B11D7487}"/>
              </a:ext>
            </a:extLst>
          </p:cNvPr>
          <p:cNvSpPr>
            <a:spLocks noGrp="1"/>
          </p:cNvSpPr>
          <p:nvPr>
            <p:ph type="dt" sz="half" idx="10"/>
          </p:nvPr>
        </p:nvSpPr>
        <p:spPr/>
        <p:txBody>
          <a:bodyPr/>
          <a:lstStyle/>
          <a:p>
            <a:fld id="{C18EDF5E-578C-4F7F-BA8F-EE7896D35C60}" type="datetimeFigureOut">
              <a:rPr lang="zh-CN" altLang="en-US" smtClean="0"/>
              <a:t>2023/9/9</a:t>
            </a:fld>
            <a:endParaRPr lang="zh-CN" altLang="en-US"/>
          </a:p>
        </p:txBody>
      </p:sp>
      <p:sp>
        <p:nvSpPr>
          <p:cNvPr id="5" name="页脚占位符 4">
            <a:extLst>
              <a:ext uri="{FF2B5EF4-FFF2-40B4-BE49-F238E27FC236}">
                <a16:creationId xmlns:a16="http://schemas.microsoft.com/office/drawing/2014/main" id="{461BD5CD-ABD5-4676-96F9-57B9DFE09EF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627E9B0-ADA5-4EDC-8202-4ED818C11BA4}"/>
              </a:ext>
            </a:extLst>
          </p:cNvPr>
          <p:cNvSpPr>
            <a:spLocks noGrp="1"/>
          </p:cNvSpPr>
          <p:nvPr>
            <p:ph type="sldNum" sz="quarter" idx="12"/>
          </p:nvPr>
        </p:nvSpPr>
        <p:spPr/>
        <p:txBody>
          <a:bodyPr/>
          <a:lstStyle/>
          <a:p>
            <a:fld id="{6BA964AD-4DC7-4E6B-9B49-09BCF06D9FE3}" type="slidenum">
              <a:rPr lang="zh-CN" altLang="en-US" smtClean="0"/>
              <a:t>‹#›</a:t>
            </a:fld>
            <a:endParaRPr lang="zh-CN" altLang="en-US"/>
          </a:p>
        </p:txBody>
      </p:sp>
    </p:spTree>
    <p:extLst>
      <p:ext uri="{BB962C8B-B14F-4D97-AF65-F5344CB8AC3E}">
        <p14:creationId xmlns:p14="http://schemas.microsoft.com/office/powerpoint/2010/main" val="266461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2FEF2C6-03B6-41C6-8216-A908FBBB2AB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661D26B-6070-4859-9F39-0680F3FAA106}"/>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F35ECDC-C0AA-4E5F-986D-719B036715C2}"/>
              </a:ext>
            </a:extLst>
          </p:cNvPr>
          <p:cNvSpPr>
            <a:spLocks noGrp="1"/>
          </p:cNvSpPr>
          <p:nvPr>
            <p:ph type="dt" sz="half" idx="10"/>
          </p:nvPr>
        </p:nvSpPr>
        <p:spPr/>
        <p:txBody>
          <a:bodyPr/>
          <a:lstStyle/>
          <a:p>
            <a:fld id="{C18EDF5E-578C-4F7F-BA8F-EE7896D35C60}" type="datetimeFigureOut">
              <a:rPr lang="zh-CN" altLang="en-US" smtClean="0"/>
              <a:t>2023/9/9</a:t>
            </a:fld>
            <a:endParaRPr lang="zh-CN" altLang="en-US"/>
          </a:p>
        </p:txBody>
      </p:sp>
      <p:sp>
        <p:nvSpPr>
          <p:cNvPr id="5" name="页脚占位符 4">
            <a:extLst>
              <a:ext uri="{FF2B5EF4-FFF2-40B4-BE49-F238E27FC236}">
                <a16:creationId xmlns:a16="http://schemas.microsoft.com/office/drawing/2014/main" id="{009BEF82-D1F5-4A30-90BC-B42CAC9A1B3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79F1D0B-C1D2-4DFF-B024-01FA11AA8CB3}"/>
              </a:ext>
            </a:extLst>
          </p:cNvPr>
          <p:cNvSpPr>
            <a:spLocks noGrp="1"/>
          </p:cNvSpPr>
          <p:nvPr>
            <p:ph type="sldNum" sz="quarter" idx="12"/>
          </p:nvPr>
        </p:nvSpPr>
        <p:spPr/>
        <p:txBody>
          <a:bodyPr/>
          <a:lstStyle/>
          <a:p>
            <a:fld id="{6BA964AD-4DC7-4E6B-9B49-09BCF06D9FE3}" type="slidenum">
              <a:rPr lang="zh-CN" altLang="en-US" smtClean="0"/>
              <a:t>‹#›</a:t>
            </a:fld>
            <a:endParaRPr lang="zh-CN" altLang="en-US"/>
          </a:p>
        </p:txBody>
      </p:sp>
    </p:spTree>
    <p:extLst>
      <p:ext uri="{BB962C8B-B14F-4D97-AF65-F5344CB8AC3E}">
        <p14:creationId xmlns:p14="http://schemas.microsoft.com/office/powerpoint/2010/main" val="409292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444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381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9997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8813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01828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370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0599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737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6404AB-EB70-4D13-8543-257C72A8EDA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E431061-56DA-4D91-B288-7BCAB2426A0B}"/>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6ED2263-2E40-4EB8-AF93-8F24F42AEB7F}"/>
              </a:ext>
            </a:extLst>
          </p:cNvPr>
          <p:cNvSpPr>
            <a:spLocks noGrp="1"/>
          </p:cNvSpPr>
          <p:nvPr>
            <p:ph type="dt" sz="half" idx="10"/>
          </p:nvPr>
        </p:nvSpPr>
        <p:spPr/>
        <p:txBody>
          <a:bodyPr/>
          <a:lstStyle/>
          <a:p>
            <a:fld id="{C18EDF5E-578C-4F7F-BA8F-EE7896D35C60}" type="datetimeFigureOut">
              <a:rPr lang="zh-CN" altLang="en-US" smtClean="0"/>
              <a:t>2023/9/9</a:t>
            </a:fld>
            <a:endParaRPr lang="zh-CN" altLang="en-US"/>
          </a:p>
        </p:txBody>
      </p:sp>
      <p:sp>
        <p:nvSpPr>
          <p:cNvPr id="5" name="页脚占位符 4">
            <a:extLst>
              <a:ext uri="{FF2B5EF4-FFF2-40B4-BE49-F238E27FC236}">
                <a16:creationId xmlns:a16="http://schemas.microsoft.com/office/drawing/2014/main" id="{0586CDE7-657A-43AD-BA3D-2C2941B9CBF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57D3BFE-1E72-4A5F-BA19-B70A25971E22}"/>
              </a:ext>
            </a:extLst>
          </p:cNvPr>
          <p:cNvSpPr>
            <a:spLocks noGrp="1"/>
          </p:cNvSpPr>
          <p:nvPr>
            <p:ph type="sldNum" sz="quarter" idx="12"/>
          </p:nvPr>
        </p:nvSpPr>
        <p:spPr/>
        <p:txBody>
          <a:bodyPr/>
          <a:lstStyle/>
          <a:p>
            <a:fld id="{6BA964AD-4DC7-4E6B-9B49-09BCF06D9FE3}" type="slidenum">
              <a:rPr lang="zh-CN" altLang="en-US" smtClean="0"/>
              <a:t>‹#›</a:t>
            </a:fld>
            <a:endParaRPr lang="zh-CN" altLang="en-US"/>
          </a:p>
        </p:txBody>
      </p:sp>
    </p:spTree>
    <p:extLst>
      <p:ext uri="{BB962C8B-B14F-4D97-AF65-F5344CB8AC3E}">
        <p14:creationId xmlns:p14="http://schemas.microsoft.com/office/powerpoint/2010/main" val="4212499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4395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9489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3546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151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349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5463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D6BB29-6D9F-4259-9649-FD3336E49B9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8BC16FC-2FC1-462A-B144-CA732FEF22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7C0C07F0-A32D-494D-A3AE-D0605D7C7D10}"/>
              </a:ext>
            </a:extLst>
          </p:cNvPr>
          <p:cNvSpPr>
            <a:spLocks noGrp="1"/>
          </p:cNvSpPr>
          <p:nvPr>
            <p:ph type="dt" sz="half" idx="10"/>
          </p:nvPr>
        </p:nvSpPr>
        <p:spPr/>
        <p:txBody>
          <a:bodyPr/>
          <a:lstStyle/>
          <a:p>
            <a:fld id="{C18EDF5E-578C-4F7F-BA8F-EE7896D35C60}" type="datetimeFigureOut">
              <a:rPr lang="zh-CN" altLang="en-US" smtClean="0"/>
              <a:t>2023/9/9</a:t>
            </a:fld>
            <a:endParaRPr lang="zh-CN" altLang="en-US"/>
          </a:p>
        </p:txBody>
      </p:sp>
      <p:sp>
        <p:nvSpPr>
          <p:cNvPr id="5" name="页脚占位符 4">
            <a:extLst>
              <a:ext uri="{FF2B5EF4-FFF2-40B4-BE49-F238E27FC236}">
                <a16:creationId xmlns:a16="http://schemas.microsoft.com/office/drawing/2014/main" id="{9DF77B98-86AE-492B-A723-ED6F97CC65A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7C16FDF-A5ED-4423-9924-40C5AB6820FD}"/>
              </a:ext>
            </a:extLst>
          </p:cNvPr>
          <p:cNvSpPr>
            <a:spLocks noGrp="1"/>
          </p:cNvSpPr>
          <p:nvPr>
            <p:ph type="sldNum" sz="quarter" idx="12"/>
          </p:nvPr>
        </p:nvSpPr>
        <p:spPr/>
        <p:txBody>
          <a:bodyPr/>
          <a:lstStyle/>
          <a:p>
            <a:fld id="{6BA964AD-4DC7-4E6B-9B49-09BCF06D9FE3}" type="slidenum">
              <a:rPr lang="zh-CN" altLang="en-US" smtClean="0"/>
              <a:t>‹#›</a:t>
            </a:fld>
            <a:endParaRPr lang="zh-CN" altLang="en-US"/>
          </a:p>
        </p:txBody>
      </p:sp>
    </p:spTree>
    <p:extLst>
      <p:ext uri="{BB962C8B-B14F-4D97-AF65-F5344CB8AC3E}">
        <p14:creationId xmlns:p14="http://schemas.microsoft.com/office/powerpoint/2010/main" val="3481043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19BE4E6-010D-422D-8A43-916D826705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59182A-909B-4127-A8AB-1C0B09681921}"/>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05462126-8A2D-4CE6-8772-BEC4F66BCDC3}"/>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CFE7C791-DF5A-40CC-829F-3B2A4FB81552}"/>
              </a:ext>
            </a:extLst>
          </p:cNvPr>
          <p:cNvSpPr>
            <a:spLocks noGrp="1"/>
          </p:cNvSpPr>
          <p:nvPr>
            <p:ph type="dt" sz="half" idx="10"/>
          </p:nvPr>
        </p:nvSpPr>
        <p:spPr/>
        <p:txBody>
          <a:bodyPr/>
          <a:lstStyle/>
          <a:p>
            <a:fld id="{C18EDF5E-578C-4F7F-BA8F-EE7896D35C60}" type="datetimeFigureOut">
              <a:rPr lang="zh-CN" altLang="en-US" smtClean="0"/>
              <a:t>2023/9/9</a:t>
            </a:fld>
            <a:endParaRPr lang="zh-CN" altLang="en-US"/>
          </a:p>
        </p:txBody>
      </p:sp>
      <p:sp>
        <p:nvSpPr>
          <p:cNvPr id="6" name="页脚占位符 5">
            <a:extLst>
              <a:ext uri="{FF2B5EF4-FFF2-40B4-BE49-F238E27FC236}">
                <a16:creationId xmlns:a16="http://schemas.microsoft.com/office/drawing/2014/main" id="{B3BB5747-D3E0-45B9-8F9D-A1EE14568D1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0F2DA91-784B-435F-ADC6-5CA8B166F1BD}"/>
              </a:ext>
            </a:extLst>
          </p:cNvPr>
          <p:cNvSpPr>
            <a:spLocks noGrp="1"/>
          </p:cNvSpPr>
          <p:nvPr>
            <p:ph type="sldNum" sz="quarter" idx="12"/>
          </p:nvPr>
        </p:nvSpPr>
        <p:spPr/>
        <p:txBody>
          <a:bodyPr/>
          <a:lstStyle/>
          <a:p>
            <a:fld id="{6BA964AD-4DC7-4E6B-9B49-09BCF06D9FE3}" type="slidenum">
              <a:rPr lang="zh-CN" altLang="en-US" smtClean="0"/>
              <a:t>‹#›</a:t>
            </a:fld>
            <a:endParaRPr lang="zh-CN" altLang="en-US"/>
          </a:p>
        </p:txBody>
      </p:sp>
    </p:spTree>
    <p:extLst>
      <p:ext uri="{BB962C8B-B14F-4D97-AF65-F5344CB8AC3E}">
        <p14:creationId xmlns:p14="http://schemas.microsoft.com/office/powerpoint/2010/main" val="163542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E7E1AF-DD10-486A-B8A4-40304F44245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BE9F8B6-E58F-4B6E-8BED-FED86AB1CE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86B3E2BD-FC52-4AF8-ADD0-9B9D44663C39}"/>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B0907ECA-A84A-4D01-AC10-CE3DB6D524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238A45A1-F0DB-4BB2-8C9F-9CBD1511B703}"/>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61AF358-CEB3-4716-86C2-53A70E064E4D}"/>
              </a:ext>
            </a:extLst>
          </p:cNvPr>
          <p:cNvSpPr>
            <a:spLocks noGrp="1"/>
          </p:cNvSpPr>
          <p:nvPr>
            <p:ph type="dt" sz="half" idx="10"/>
          </p:nvPr>
        </p:nvSpPr>
        <p:spPr/>
        <p:txBody>
          <a:bodyPr/>
          <a:lstStyle/>
          <a:p>
            <a:fld id="{C18EDF5E-578C-4F7F-BA8F-EE7896D35C60}" type="datetimeFigureOut">
              <a:rPr lang="zh-CN" altLang="en-US" smtClean="0"/>
              <a:t>2023/9/9</a:t>
            </a:fld>
            <a:endParaRPr lang="zh-CN" altLang="en-US"/>
          </a:p>
        </p:txBody>
      </p:sp>
      <p:sp>
        <p:nvSpPr>
          <p:cNvPr id="8" name="页脚占位符 7">
            <a:extLst>
              <a:ext uri="{FF2B5EF4-FFF2-40B4-BE49-F238E27FC236}">
                <a16:creationId xmlns:a16="http://schemas.microsoft.com/office/drawing/2014/main" id="{289FBC55-9F97-4E49-BC44-81553472033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A0C797DB-DED4-4BF4-9ABA-95C3461090D2}"/>
              </a:ext>
            </a:extLst>
          </p:cNvPr>
          <p:cNvSpPr>
            <a:spLocks noGrp="1"/>
          </p:cNvSpPr>
          <p:nvPr>
            <p:ph type="sldNum" sz="quarter" idx="12"/>
          </p:nvPr>
        </p:nvSpPr>
        <p:spPr/>
        <p:txBody>
          <a:bodyPr/>
          <a:lstStyle/>
          <a:p>
            <a:fld id="{6BA964AD-4DC7-4E6B-9B49-09BCF06D9FE3}" type="slidenum">
              <a:rPr lang="zh-CN" altLang="en-US" smtClean="0"/>
              <a:t>‹#›</a:t>
            </a:fld>
            <a:endParaRPr lang="zh-CN" altLang="en-US"/>
          </a:p>
        </p:txBody>
      </p:sp>
    </p:spTree>
    <p:extLst>
      <p:ext uri="{BB962C8B-B14F-4D97-AF65-F5344CB8AC3E}">
        <p14:creationId xmlns:p14="http://schemas.microsoft.com/office/powerpoint/2010/main" val="3910446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9739BD-42B0-46CE-BE51-FB35FD58776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3D2C71D-9539-47FF-872C-7D475D8AFB3D}"/>
              </a:ext>
            </a:extLst>
          </p:cNvPr>
          <p:cNvSpPr>
            <a:spLocks noGrp="1"/>
          </p:cNvSpPr>
          <p:nvPr>
            <p:ph type="dt" sz="half" idx="10"/>
          </p:nvPr>
        </p:nvSpPr>
        <p:spPr/>
        <p:txBody>
          <a:bodyPr/>
          <a:lstStyle/>
          <a:p>
            <a:fld id="{C18EDF5E-578C-4F7F-BA8F-EE7896D35C60}" type="datetimeFigureOut">
              <a:rPr lang="zh-CN" altLang="en-US" smtClean="0"/>
              <a:t>2023/9/9</a:t>
            </a:fld>
            <a:endParaRPr lang="zh-CN" altLang="en-US"/>
          </a:p>
        </p:txBody>
      </p:sp>
      <p:sp>
        <p:nvSpPr>
          <p:cNvPr id="4" name="页脚占位符 3">
            <a:extLst>
              <a:ext uri="{FF2B5EF4-FFF2-40B4-BE49-F238E27FC236}">
                <a16:creationId xmlns:a16="http://schemas.microsoft.com/office/drawing/2014/main" id="{0801F44D-3A15-40AB-A325-1EBA00B2CB8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0D7FAE0-DC81-4DDA-AC3A-91AF5F748CD5}"/>
              </a:ext>
            </a:extLst>
          </p:cNvPr>
          <p:cNvSpPr>
            <a:spLocks noGrp="1"/>
          </p:cNvSpPr>
          <p:nvPr>
            <p:ph type="sldNum" sz="quarter" idx="12"/>
          </p:nvPr>
        </p:nvSpPr>
        <p:spPr/>
        <p:txBody>
          <a:bodyPr/>
          <a:lstStyle/>
          <a:p>
            <a:fld id="{6BA964AD-4DC7-4E6B-9B49-09BCF06D9FE3}" type="slidenum">
              <a:rPr lang="zh-CN" altLang="en-US" smtClean="0"/>
              <a:t>‹#›</a:t>
            </a:fld>
            <a:endParaRPr lang="zh-CN" altLang="en-US"/>
          </a:p>
        </p:txBody>
      </p:sp>
    </p:spTree>
    <p:extLst>
      <p:ext uri="{BB962C8B-B14F-4D97-AF65-F5344CB8AC3E}">
        <p14:creationId xmlns:p14="http://schemas.microsoft.com/office/powerpoint/2010/main" val="424215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589F7AC-15E6-481E-9A12-82C564F9F9E8}"/>
              </a:ext>
            </a:extLst>
          </p:cNvPr>
          <p:cNvSpPr>
            <a:spLocks noGrp="1"/>
          </p:cNvSpPr>
          <p:nvPr>
            <p:ph type="dt" sz="half" idx="10"/>
          </p:nvPr>
        </p:nvSpPr>
        <p:spPr/>
        <p:txBody>
          <a:bodyPr/>
          <a:lstStyle/>
          <a:p>
            <a:fld id="{C18EDF5E-578C-4F7F-BA8F-EE7896D35C60}" type="datetimeFigureOut">
              <a:rPr lang="zh-CN" altLang="en-US" smtClean="0"/>
              <a:t>2023/9/9</a:t>
            </a:fld>
            <a:endParaRPr lang="zh-CN" altLang="en-US"/>
          </a:p>
        </p:txBody>
      </p:sp>
      <p:sp>
        <p:nvSpPr>
          <p:cNvPr id="3" name="页脚占位符 2">
            <a:extLst>
              <a:ext uri="{FF2B5EF4-FFF2-40B4-BE49-F238E27FC236}">
                <a16:creationId xmlns:a16="http://schemas.microsoft.com/office/drawing/2014/main" id="{712AF03D-F21F-4BF4-A349-88C80A30C17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8C89124-1FEE-4371-A02A-0E9F2247F477}"/>
              </a:ext>
            </a:extLst>
          </p:cNvPr>
          <p:cNvSpPr>
            <a:spLocks noGrp="1"/>
          </p:cNvSpPr>
          <p:nvPr>
            <p:ph type="sldNum" sz="quarter" idx="12"/>
          </p:nvPr>
        </p:nvSpPr>
        <p:spPr/>
        <p:txBody>
          <a:bodyPr/>
          <a:lstStyle/>
          <a:p>
            <a:fld id="{6BA964AD-4DC7-4E6B-9B49-09BCF06D9FE3}" type="slidenum">
              <a:rPr lang="zh-CN" altLang="en-US" smtClean="0"/>
              <a:t>‹#›</a:t>
            </a:fld>
            <a:endParaRPr lang="zh-CN" altLang="en-US"/>
          </a:p>
        </p:txBody>
      </p:sp>
    </p:spTree>
    <p:extLst>
      <p:ext uri="{BB962C8B-B14F-4D97-AF65-F5344CB8AC3E}">
        <p14:creationId xmlns:p14="http://schemas.microsoft.com/office/powerpoint/2010/main" val="194788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3115B7-60FC-4E6D-8527-2405D425353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7D02859-4FDF-4497-9F8A-5A2E1346A2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FBAAC726-4093-45B6-91D9-5FEE6C9DD5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EB2A62C-93E5-45FE-980C-C681D1DCC261}"/>
              </a:ext>
            </a:extLst>
          </p:cNvPr>
          <p:cNvSpPr>
            <a:spLocks noGrp="1"/>
          </p:cNvSpPr>
          <p:nvPr>
            <p:ph type="dt" sz="half" idx="10"/>
          </p:nvPr>
        </p:nvSpPr>
        <p:spPr/>
        <p:txBody>
          <a:bodyPr/>
          <a:lstStyle/>
          <a:p>
            <a:fld id="{C18EDF5E-578C-4F7F-BA8F-EE7896D35C60}" type="datetimeFigureOut">
              <a:rPr lang="zh-CN" altLang="en-US" smtClean="0"/>
              <a:t>2023/9/9</a:t>
            </a:fld>
            <a:endParaRPr lang="zh-CN" altLang="en-US"/>
          </a:p>
        </p:txBody>
      </p:sp>
      <p:sp>
        <p:nvSpPr>
          <p:cNvPr id="6" name="页脚占位符 5">
            <a:extLst>
              <a:ext uri="{FF2B5EF4-FFF2-40B4-BE49-F238E27FC236}">
                <a16:creationId xmlns:a16="http://schemas.microsoft.com/office/drawing/2014/main" id="{C87B0584-DD24-433D-99DB-A507B73F0CE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97DE6C6-CFDE-48C2-A188-1837C92622BB}"/>
              </a:ext>
            </a:extLst>
          </p:cNvPr>
          <p:cNvSpPr>
            <a:spLocks noGrp="1"/>
          </p:cNvSpPr>
          <p:nvPr>
            <p:ph type="sldNum" sz="quarter" idx="12"/>
          </p:nvPr>
        </p:nvSpPr>
        <p:spPr/>
        <p:txBody>
          <a:bodyPr/>
          <a:lstStyle/>
          <a:p>
            <a:fld id="{6BA964AD-4DC7-4E6B-9B49-09BCF06D9FE3}" type="slidenum">
              <a:rPr lang="zh-CN" altLang="en-US" smtClean="0"/>
              <a:t>‹#›</a:t>
            </a:fld>
            <a:endParaRPr lang="zh-CN" altLang="en-US"/>
          </a:p>
        </p:txBody>
      </p:sp>
    </p:spTree>
    <p:extLst>
      <p:ext uri="{BB962C8B-B14F-4D97-AF65-F5344CB8AC3E}">
        <p14:creationId xmlns:p14="http://schemas.microsoft.com/office/powerpoint/2010/main" val="3331194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BF0460-120D-4F4A-BF1A-B67F5E5FC69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EDA56C3-8C9F-4550-A4C7-8A97A3070E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8DBC31E-EF24-48B8-9663-2D8BF3B62D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20DC01-E688-41BA-8E40-564E13EF7BAE}"/>
              </a:ext>
            </a:extLst>
          </p:cNvPr>
          <p:cNvSpPr>
            <a:spLocks noGrp="1"/>
          </p:cNvSpPr>
          <p:nvPr>
            <p:ph type="dt" sz="half" idx="10"/>
          </p:nvPr>
        </p:nvSpPr>
        <p:spPr/>
        <p:txBody>
          <a:bodyPr/>
          <a:lstStyle/>
          <a:p>
            <a:fld id="{C18EDF5E-578C-4F7F-BA8F-EE7896D35C60}" type="datetimeFigureOut">
              <a:rPr lang="zh-CN" altLang="en-US" smtClean="0"/>
              <a:t>2023/9/9</a:t>
            </a:fld>
            <a:endParaRPr lang="zh-CN" altLang="en-US"/>
          </a:p>
        </p:txBody>
      </p:sp>
      <p:sp>
        <p:nvSpPr>
          <p:cNvPr id="6" name="页脚占位符 5">
            <a:extLst>
              <a:ext uri="{FF2B5EF4-FFF2-40B4-BE49-F238E27FC236}">
                <a16:creationId xmlns:a16="http://schemas.microsoft.com/office/drawing/2014/main" id="{5798B482-5017-4C8E-8E6F-1CF5A648CD7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7EE877E-E4EC-4149-8EE6-EA0359F61EF7}"/>
              </a:ext>
            </a:extLst>
          </p:cNvPr>
          <p:cNvSpPr>
            <a:spLocks noGrp="1"/>
          </p:cNvSpPr>
          <p:nvPr>
            <p:ph type="sldNum" sz="quarter" idx="12"/>
          </p:nvPr>
        </p:nvSpPr>
        <p:spPr/>
        <p:txBody>
          <a:bodyPr/>
          <a:lstStyle/>
          <a:p>
            <a:fld id="{6BA964AD-4DC7-4E6B-9B49-09BCF06D9FE3}" type="slidenum">
              <a:rPr lang="zh-CN" altLang="en-US" smtClean="0"/>
              <a:t>‹#›</a:t>
            </a:fld>
            <a:endParaRPr lang="zh-CN" altLang="en-US"/>
          </a:p>
        </p:txBody>
      </p:sp>
    </p:spTree>
    <p:extLst>
      <p:ext uri="{BB962C8B-B14F-4D97-AF65-F5344CB8AC3E}">
        <p14:creationId xmlns:p14="http://schemas.microsoft.com/office/powerpoint/2010/main" val="16806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829A06E-1D14-41AA-B975-9335333AC6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B25C32E2-FDAE-4EAE-A736-999A3CE6CC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4A572E24-B8CA-4530-9959-B49186C034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fld id="{C18EDF5E-578C-4F7F-BA8F-EE7896D35C60}" type="datetimeFigureOut">
              <a:rPr lang="zh-CN" altLang="en-US" smtClean="0"/>
              <a:pPr/>
              <a:t>2023/9/9</a:t>
            </a:fld>
            <a:endParaRPr lang="zh-CN" altLang="en-US" dirty="0"/>
          </a:p>
        </p:txBody>
      </p:sp>
      <p:sp>
        <p:nvSpPr>
          <p:cNvPr id="5" name="页脚占位符 4">
            <a:extLst>
              <a:ext uri="{FF2B5EF4-FFF2-40B4-BE49-F238E27FC236}">
                <a16:creationId xmlns:a16="http://schemas.microsoft.com/office/drawing/2014/main" id="{A32E7A62-6A96-45B6-91D6-FD59157140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endParaRPr lang="zh-CN" altLang="en-US" dirty="0"/>
          </a:p>
        </p:txBody>
      </p:sp>
      <p:sp>
        <p:nvSpPr>
          <p:cNvPr id="6" name="灯片编号占位符 5">
            <a:extLst>
              <a:ext uri="{FF2B5EF4-FFF2-40B4-BE49-F238E27FC236}">
                <a16:creationId xmlns:a16="http://schemas.microsoft.com/office/drawing/2014/main" id="{92CFB206-6B25-467D-A8A9-A98D6E7250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fld id="{6BA964AD-4DC7-4E6B-9B49-09BCF06D9FE3}" type="slidenum">
              <a:rPr lang="zh-CN" altLang="en-US" smtClean="0"/>
              <a:pPr/>
              <a:t>‹#›</a:t>
            </a:fld>
            <a:endParaRPr lang="zh-CN" altLang="en-US" dirty="0"/>
          </a:p>
        </p:txBody>
      </p:sp>
      <p:pic>
        <p:nvPicPr>
          <p:cNvPr id="8" name="Picture 7" descr="A white circle with leaves and blue text&#10;&#10;Description automatically generated">
            <a:extLst>
              <a:ext uri="{FF2B5EF4-FFF2-40B4-BE49-F238E27FC236}">
                <a16:creationId xmlns:a16="http://schemas.microsoft.com/office/drawing/2014/main" id="{255FA6B6-E564-515A-A19B-53EB8EF9EBDA}"/>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2439650" y="247650"/>
            <a:ext cx="1276350" cy="1276350"/>
          </a:xfrm>
          <a:prstGeom prst="rect">
            <a:avLst/>
          </a:prstGeom>
        </p:spPr>
      </p:pic>
    </p:spTree>
    <p:extLst>
      <p:ext uri="{BB962C8B-B14F-4D97-AF65-F5344CB8AC3E}">
        <p14:creationId xmlns:p14="http://schemas.microsoft.com/office/powerpoint/2010/main" val="9582287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字魂59号-创粗黑"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59号-创粗黑" panose="00000500000000000000" pitchFamily="2" charset="-122"/>
          <a:ea typeface="字魂59号-创粗黑"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59号-创粗黑" panose="00000500000000000000" pitchFamily="2" charset="-122"/>
          <a:ea typeface="字魂59号-创粗黑"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59号-创粗黑" panose="00000500000000000000" pitchFamily="2" charset="-122"/>
          <a:ea typeface="字魂59号-创粗黑"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字魂59号-创粗黑"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字魂59号-创粗黑"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9/9/2023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A pink background with white leaves and black text&#10;&#10;Description automatically generated">
            <a:extLst>
              <a:ext uri="{FF2B5EF4-FFF2-40B4-BE49-F238E27FC236}">
                <a16:creationId xmlns:a16="http://schemas.microsoft.com/office/drawing/2014/main" id="{8CAD847B-8674-3941-3705-4B3CE1CAB98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47851" y="238124"/>
            <a:ext cx="1590676" cy="1590676"/>
          </a:xfrm>
          <a:prstGeom prst="rect">
            <a:avLst/>
          </a:prstGeom>
        </p:spPr>
      </p:pic>
    </p:spTree>
    <p:extLst>
      <p:ext uri="{BB962C8B-B14F-4D97-AF65-F5344CB8AC3E}">
        <p14:creationId xmlns:p14="http://schemas.microsoft.com/office/powerpoint/2010/main" val="31976822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1.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sv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sv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sv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8C1B081-8BC0-47E0-AAD4-224B6E72E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6194B27C-488C-461F-BCB5-B292782266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073" y="1202831"/>
            <a:ext cx="5972077" cy="5454941"/>
          </a:xfrm>
          <a:prstGeom prst="rect">
            <a:avLst/>
          </a:prstGeom>
        </p:spPr>
      </p:pic>
      <p:pic>
        <p:nvPicPr>
          <p:cNvPr id="14" name="Picture 13">
            <a:extLst>
              <a:ext uri="{FF2B5EF4-FFF2-40B4-BE49-F238E27FC236}">
                <a16:creationId xmlns:a16="http://schemas.microsoft.com/office/drawing/2014/main" id="{32E27BA9-B2BD-F9CC-3AAA-E6A62AE6787E}"/>
              </a:ext>
            </a:extLst>
          </p:cNvPr>
          <p:cNvPicPr>
            <a:picLocks noChangeAspect="1"/>
          </p:cNvPicPr>
          <p:nvPr/>
        </p:nvPicPr>
        <p:blipFill>
          <a:blip r:embed="rId5"/>
          <a:stretch>
            <a:fillRect/>
          </a:stretch>
        </p:blipFill>
        <p:spPr>
          <a:xfrm>
            <a:off x="94772" y="-147252"/>
            <a:ext cx="5048728" cy="2163740"/>
          </a:xfrm>
          <a:prstGeom prst="rect">
            <a:avLst/>
          </a:prstGeom>
        </p:spPr>
      </p:pic>
      <p:pic>
        <p:nvPicPr>
          <p:cNvPr id="16" name="Picture 15">
            <a:extLst>
              <a:ext uri="{FF2B5EF4-FFF2-40B4-BE49-F238E27FC236}">
                <a16:creationId xmlns:a16="http://schemas.microsoft.com/office/drawing/2014/main" id="{1EE74A1A-9FEA-A52B-DBC1-D726FFC721AB}"/>
              </a:ext>
            </a:extLst>
          </p:cNvPr>
          <p:cNvPicPr>
            <a:picLocks noChangeAspect="1"/>
          </p:cNvPicPr>
          <p:nvPr/>
        </p:nvPicPr>
        <p:blipFill>
          <a:blip r:embed="rId6"/>
          <a:stretch>
            <a:fillRect/>
          </a:stretch>
        </p:blipFill>
        <p:spPr>
          <a:xfrm>
            <a:off x="6088637" y="484188"/>
            <a:ext cx="2853175" cy="1450974"/>
          </a:xfrm>
          <a:prstGeom prst="rect">
            <a:avLst/>
          </a:prstGeom>
        </p:spPr>
      </p:pic>
      <p:pic>
        <p:nvPicPr>
          <p:cNvPr id="4" name="Picture 3">
            <a:extLst>
              <a:ext uri="{FF2B5EF4-FFF2-40B4-BE49-F238E27FC236}">
                <a16:creationId xmlns:a16="http://schemas.microsoft.com/office/drawing/2014/main" id="{4A034469-FC12-F4B1-0C44-DE610291CF70}"/>
              </a:ext>
            </a:extLst>
          </p:cNvPr>
          <p:cNvPicPr>
            <a:picLocks noChangeAspect="1"/>
          </p:cNvPicPr>
          <p:nvPr/>
        </p:nvPicPr>
        <p:blipFill>
          <a:blip r:embed="rId7"/>
          <a:stretch>
            <a:fillRect/>
          </a:stretch>
        </p:blipFill>
        <p:spPr>
          <a:xfrm>
            <a:off x="4018859" y="2226096"/>
            <a:ext cx="7145131" cy="2005758"/>
          </a:xfrm>
          <a:prstGeom prst="rect">
            <a:avLst/>
          </a:prstGeom>
        </p:spPr>
      </p:pic>
    </p:spTree>
    <p:extLst>
      <p:ext uri="{BB962C8B-B14F-4D97-AF65-F5344CB8AC3E}">
        <p14:creationId xmlns:p14="http://schemas.microsoft.com/office/powerpoint/2010/main" val="112096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6AC5B0-724D-0001-1C4B-73709489EE19}"/>
              </a:ext>
            </a:extLst>
          </p:cNvPr>
          <p:cNvSpPr txBox="1"/>
          <p:nvPr/>
        </p:nvSpPr>
        <p:spPr>
          <a:xfrm>
            <a:off x="209551" y="157729"/>
            <a:ext cx="11830050" cy="523220"/>
          </a:xfrm>
          <a:prstGeom prst="rect">
            <a:avLst/>
          </a:prstGeom>
          <a:solidFill>
            <a:schemeClr val="bg1"/>
          </a:solidFill>
        </p:spPr>
        <p:txBody>
          <a:bodyPr wrap="square" rtlCol="0">
            <a:spAutoFit/>
          </a:bodyPr>
          <a:lstStyle/>
          <a:p>
            <a:pPr lvl="0" algn="ctr" defTabSz="914309">
              <a:defRPr/>
            </a:pPr>
            <a:r>
              <a:rPr lang="en-US" sz="2800" b="1" dirty="0">
                <a:solidFill>
                  <a:prstClr val="black"/>
                </a:solidFill>
                <a:latin typeface="Calibri" panose="020F0502020204030204" pitchFamily="34" charset="0"/>
              </a:rPr>
              <a:t>2. </a:t>
            </a:r>
            <a:r>
              <a:rPr lang="en-US" sz="2800" b="1" dirty="0" err="1">
                <a:solidFill>
                  <a:prstClr val="black"/>
                </a:solidFill>
                <a:latin typeface="Calibri" panose="020F0502020204030204" pitchFamily="34" charset="0"/>
              </a:rPr>
              <a:t>Tìm</a:t>
            </a:r>
            <a:r>
              <a:rPr lang="en-US" sz="2800" b="1" dirty="0">
                <a:solidFill>
                  <a:prstClr val="black"/>
                </a:solidFill>
                <a:latin typeface="Calibri" panose="020F0502020204030204" pitchFamily="34" charset="0"/>
              </a:rPr>
              <a:t> </a:t>
            </a:r>
            <a:r>
              <a:rPr lang="en-US" sz="2800" b="1" dirty="0" err="1">
                <a:solidFill>
                  <a:prstClr val="black"/>
                </a:solidFill>
                <a:latin typeface="Calibri" panose="020F0502020204030204" pitchFamily="34" charset="0"/>
              </a:rPr>
              <a:t>hiểu</a:t>
            </a:r>
            <a:r>
              <a:rPr lang="en-US" sz="2800" b="1" dirty="0">
                <a:solidFill>
                  <a:prstClr val="black"/>
                </a:solidFill>
                <a:latin typeface="Calibri" panose="020F0502020204030204" pitchFamily="34" charset="0"/>
              </a:rPr>
              <a:t> </a:t>
            </a:r>
            <a:r>
              <a:rPr lang="en-US" sz="2800" b="1" dirty="0" err="1">
                <a:solidFill>
                  <a:prstClr val="black"/>
                </a:solidFill>
                <a:latin typeface="Calibri" panose="020F0502020204030204" pitchFamily="34" charset="0"/>
              </a:rPr>
              <a:t>về</a:t>
            </a:r>
            <a:r>
              <a:rPr lang="en-US" sz="2800" b="1" dirty="0">
                <a:solidFill>
                  <a:prstClr val="black"/>
                </a:solidFill>
                <a:latin typeface="Calibri" panose="020F0502020204030204" pitchFamily="34" charset="0"/>
              </a:rPr>
              <a:t> </a:t>
            </a:r>
            <a:r>
              <a:rPr lang="en-US" sz="2800" b="1" dirty="0" err="1">
                <a:solidFill>
                  <a:prstClr val="black"/>
                </a:solidFill>
                <a:latin typeface="Calibri" panose="020F0502020204030204" pitchFamily="34" charset="0"/>
              </a:rPr>
              <a:t>sự</a:t>
            </a:r>
            <a:r>
              <a:rPr lang="en-US" sz="2800" b="1" dirty="0">
                <a:solidFill>
                  <a:prstClr val="black"/>
                </a:solidFill>
                <a:latin typeface="Calibri" panose="020F0502020204030204" pitchFamily="34" charset="0"/>
              </a:rPr>
              <a:t> </a:t>
            </a:r>
            <a:r>
              <a:rPr lang="en-US" sz="2800" b="1" dirty="0" err="1">
                <a:solidFill>
                  <a:prstClr val="black"/>
                </a:solidFill>
                <a:latin typeface="Calibri" panose="020F0502020204030204" pitchFamily="34" charset="0"/>
              </a:rPr>
              <a:t>chuyển</a:t>
            </a:r>
            <a:r>
              <a:rPr lang="en-US" sz="2800" b="1" dirty="0">
                <a:solidFill>
                  <a:prstClr val="black"/>
                </a:solidFill>
                <a:latin typeface="Calibri" panose="020F0502020204030204" pitchFamily="34" charset="0"/>
              </a:rPr>
              <a:t> </a:t>
            </a:r>
            <a:r>
              <a:rPr lang="en-US" sz="2800" b="1" dirty="0" err="1">
                <a:solidFill>
                  <a:prstClr val="black"/>
                </a:solidFill>
                <a:latin typeface="Calibri" panose="020F0502020204030204" pitchFamily="34" charset="0"/>
              </a:rPr>
              <a:t>động</a:t>
            </a:r>
            <a:r>
              <a:rPr lang="en-US" sz="2800" b="1" dirty="0">
                <a:solidFill>
                  <a:prstClr val="black"/>
                </a:solidFill>
                <a:latin typeface="Calibri" panose="020F0502020204030204" pitchFamily="34" charset="0"/>
              </a:rPr>
              <a:t> </a:t>
            </a:r>
            <a:r>
              <a:rPr lang="en-US" sz="2800" b="1" dirty="0" err="1">
                <a:solidFill>
                  <a:prstClr val="black"/>
                </a:solidFill>
                <a:latin typeface="Calibri" panose="020F0502020204030204" pitchFamily="34" charset="0"/>
              </a:rPr>
              <a:t>của</a:t>
            </a:r>
            <a:r>
              <a:rPr lang="en-US" sz="2800" b="1" dirty="0">
                <a:solidFill>
                  <a:prstClr val="black"/>
                </a:solidFill>
                <a:latin typeface="Calibri" panose="020F0502020204030204" pitchFamily="34" charset="0"/>
              </a:rPr>
              <a:t> </a:t>
            </a:r>
            <a:r>
              <a:rPr lang="en-US" sz="2800" b="1" dirty="0" err="1">
                <a:solidFill>
                  <a:prstClr val="black"/>
                </a:solidFill>
                <a:latin typeface="Calibri" panose="020F0502020204030204" pitchFamily="34" charset="0"/>
              </a:rPr>
              <a:t>không</a:t>
            </a:r>
            <a:r>
              <a:rPr lang="en-US" sz="2800" b="1" dirty="0">
                <a:solidFill>
                  <a:prstClr val="black"/>
                </a:solidFill>
                <a:latin typeface="Calibri" panose="020F0502020204030204" pitchFamily="34" charset="0"/>
              </a:rPr>
              <a:t> </a:t>
            </a:r>
            <a:r>
              <a:rPr lang="en-US" sz="2800" b="1" dirty="0" err="1">
                <a:solidFill>
                  <a:prstClr val="black"/>
                </a:solidFill>
                <a:latin typeface="Calibri" panose="020F0502020204030204" pitchFamily="34" charset="0"/>
              </a:rPr>
              <a:t>khí</a:t>
            </a:r>
            <a:r>
              <a:rPr lang="en-US" sz="2800" b="1" dirty="0">
                <a:solidFill>
                  <a:prstClr val="black"/>
                </a:solidFill>
                <a:latin typeface="Calibri" panose="020F050202020403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 name="TextBox 5">
            <a:extLst>
              <a:ext uri="{FF2B5EF4-FFF2-40B4-BE49-F238E27FC236}">
                <a16:creationId xmlns:a16="http://schemas.microsoft.com/office/drawing/2014/main" id="{004AAAC9-DFD1-9E63-ECA6-3EB232303690}"/>
              </a:ext>
            </a:extLst>
          </p:cNvPr>
          <p:cNvSpPr txBox="1"/>
          <p:nvPr/>
        </p:nvSpPr>
        <p:spPr>
          <a:xfrm>
            <a:off x="171451" y="824479"/>
            <a:ext cx="8296274" cy="1569660"/>
          </a:xfrm>
          <a:prstGeom prst="rect">
            <a:avLst/>
          </a:prstGeom>
          <a:solidFill>
            <a:schemeClr val="accent2">
              <a:lumMod val="40000"/>
              <a:lumOff val="60000"/>
            </a:schemeClr>
          </a:solidFill>
        </p:spPr>
        <p:txBody>
          <a:bodyPr wrap="square" rtlCol="0">
            <a:spAutoFit/>
          </a:bodyPr>
          <a:lstStyle/>
          <a:p>
            <a:pPr lvl="0" algn="just" defTabSz="914309">
              <a:defRPr/>
            </a:pPr>
            <a:r>
              <a:rPr lang="vi-VN" sz="3200" b="1" i="1" dirty="0">
                <a:solidFill>
                  <a:prstClr val="black"/>
                </a:solidFill>
                <a:latin typeface="Calibri" panose="020F0502020204030204" pitchFamily="34" charset="0"/>
              </a:rPr>
              <a:t>Chuẩn bị: Một chiếc hộp có nắp kéo trong suốt ở mặt trước, mặt trên có gắn hai ống A, B; một cốc nến; một đĩa sứ có vài m</a:t>
            </a:r>
            <a:r>
              <a:rPr lang="en-US" sz="3200" b="1" i="1" dirty="0">
                <a:solidFill>
                  <a:prstClr val="black"/>
                </a:solidFill>
                <a:latin typeface="Calibri" panose="020F0502020204030204" pitchFamily="34" charset="0"/>
              </a:rPr>
              <a:t>ẩ</a:t>
            </a:r>
            <a:r>
              <a:rPr lang="vi-VN" sz="3200" b="1" i="1" dirty="0">
                <a:solidFill>
                  <a:prstClr val="black"/>
                </a:solidFill>
                <a:latin typeface="Calibri" panose="020F0502020204030204" pitchFamily="34" charset="0"/>
              </a:rPr>
              <a:t>u hương (hình 3).</a:t>
            </a:r>
            <a:endParaRPr kumimoji="0" lang="en-US" sz="3200" b="0" i="1" u="none" strike="noStrike" kern="1200" cap="none" spc="0" normalizeH="0" baseline="0" noProof="0" dirty="0">
              <a:ln>
                <a:noFill/>
              </a:ln>
              <a:solidFill>
                <a:prstClr val="black"/>
              </a:solidFill>
              <a:effectLst/>
              <a:uLnTx/>
              <a:uFillTx/>
              <a:latin typeface="Calibri" panose="020F0502020204030204" pitchFamily="34" charset="0"/>
            </a:endParaRPr>
          </a:p>
        </p:txBody>
      </p:sp>
      <p:sp>
        <p:nvSpPr>
          <p:cNvPr id="8" name="TextBox 7">
            <a:extLst>
              <a:ext uri="{FF2B5EF4-FFF2-40B4-BE49-F238E27FC236}">
                <a16:creationId xmlns:a16="http://schemas.microsoft.com/office/drawing/2014/main" id="{1A0915EB-4137-FFFC-BB09-F56BA0AB86ED}"/>
              </a:ext>
            </a:extLst>
          </p:cNvPr>
          <p:cNvSpPr txBox="1"/>
          <p:nvPr/>
        </p:nvSpPr>
        <p:spPr>
          <a:xfrm>
            <a:off x="276225" y="2771775"/>
            <a:ext cx="7905750" cy="2308324"/>
          </a:xfrm>
          <a:prstGeom prst="rect">
            <a:avLst/>
          </a:prstGeom>
          <a:noFill/>
        </p:spPr>
        <p:txBody>
          <a:bodyPr wrap="square" rtlCol="0">
            <a:spAutoFit/>
          </a:bodyPr>
          <a:lstStyle/>
          <a:p>
            <a:pPr algn="just"/>
            <a:r>
              <a:rPr lang="vi-VN" sz="3600" b="1" dirty="0">
                <a:latin typeface="Cambria" panose="02040503050406030204" pitchFamily="18" charset="0"/>
                <a:ea typeface="Cambria" panose="02040503050406030204" pitchFamily="18" charset="0"/>
              </a:rPr>
              <a:t>*Ti</a:t>
            </a:r>
            <a:r>
              <a:rPr lang="en-US" sz="3600" b="1" dirty="0">
                <a:latin typeface="Cambria" panose="02040503050406030204" pitchFamily="18" charset="0"/>
                <a:ea typeface="Cambria" panose="02040503050406030204" pitchFamily="18" charset="0"/>
              </a:rPr>
              <a:t>ế</a:t>
            </a:r>
            <a:r>
              <a:rPr lang="vi-VN" sz="3600" b="1" dirty="0">
                <a:latin typeface="Cambria" panose="02040503050406030204" pitchFamily="18" charset="0"/>
                <a:ea typeface="Cambria" panose="02040503050406030204" pitchFamily="18" charset="0"/>
              </a:rPr>
              <a:t>n hành: </a:t>
            </a:r>
            <a:r>
              <a:rPr lang="vi-VN" sz="3600" dirty="0">
                <a:latin typeface="Cambria" panose="02040503050406030204" pitchFamily="18" charset="0"/>
                <a:ea typeface="Cambria" panose="02040503050406030204" pitchFamily="18" charset="0"/>
              </a:rPr>
              <a:t>Đặt c</a:t>
            </a:r>
            <a:r>
              <a:rPr lang="en-US" sz="3600" dirty="0">
                <a:latin typeface="Cambria" panose="02040503050406030204" pitchFamily="18" charset="0"/>
                <a:ea typeface="Cambria" panose="02040503050406030204" pitchFamily="18" charset="0"/>
              </a:rPr>
              <a:t>ố</a:t>
            </a:r>
            <a:r>
              <a:rPr lang="vi-VN" sz="3600" dirty="0">
                <a:latin typeface="Cambria" panose="02040503050406030204" pitchFamily="18" charset="0"/>
                <a:ea typeface="Cambria" panose="02040503050406030204" pitchFamily="18" charset="0"/>
              </a:rPr>
              <a:t>c nến đang cháy dưới ống A và đĩa đựng các m</a:t>
            </a:r>
            <a:r>
              <a:rPr lang="en-US" sz="3600" dirty="0">
                <a:latin typeface="Cambria" panose="02040503050406030204" pitchFamily="18" charset="0"/>
                <a:ea typeface="Cambria" panose="02040503050406030204" pitchFamily="18" charset="0"/>
              </a:rPr>
              <a:t>ẩ</a:t>
            </a:r>
            <a:r>
              <a:rPr lang="vi-VN" sz="3600" dirty="0">
                <a:latin typeface="Cambria" panose="02040503050406030204" pitchFamily="18" charset="0"/>
                <a:ea typeface="Cambria" panose="02040503050406030204" pitchFamily="18" charset="0"/>
              </a:rPr>
              <a:t>u hương đang bốc khói dưới ống B (hình 4), rồi đóng nắp.</a:t>
            </a:r>
          </a:p>
        </p:txBody>
      </p:sp>
      <p:pic>
        <p:nvPicPr>
          <p:cNvPr id="4" name="Picture 3">
            <a:extLst>
              <a:ext uri="{FF2B5EF4-FFF2-40B4-BE49-F238E27FC236}">
                <a16:creationId xmlns:a16="http://schemas.microsoft.com/office/drawing/2014/main" id="{FD93EEB6-4203-6327-497D-174D9D9FA766}"/>
              </a:ext>
            </a:extLst>
          </p:cNvPr>
          <p:cNvPicPr>
            <a:picLocks noChangeAspect="1"/>
          </p:cNvPicPr>
          <p:nvPr/>
        </p:nvPicPr>
        <p:blipFill>
          <a:blip r:embed="rId3"/>
          <a:stretch>
            <a:fillRect/>
          </a:stretch>
        </p:blipFill>
        <p:spPr>
          <a:xfrm>
            <a:off x="8677275" y="1152525"/>
            <a:ext cx="3181350" cy="4248150"/>
          </a:xfrm>
          <a:prstGeom prst="rect">
            <a:avLst/>
          </a:prstGeom>
        </p:spPr>
      </p:pic>
    </p:spTree>
    <p:extLst>
      <p:ext uri="{BB962C8B-B14F-4D97-AF65-F5344CB8AC3E}">
        <p14:creationId xmlns:p14="http://schemas.microsoft.com/office/powerpoint/2010/main" val="392861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hí nghiệm chứng minh không khí chuyển động thế nào và tại sao lại có gió">
            <a:hlinkClick r:id="" action="ppaction://media"/>
            <a:extLst>
              <a:ext uri="{FF2B5EF4-FFF2-40B4-BE49-F238E27FC236}">
                <a16:creationId xmlns:a16="http://schemas.microsoft.com/office/drawing/2014/main" id="{34510844-BAC1-B2FE-0EDC-184006EDC36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572541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D65079E-9DDF-F55A-EF10-6D4528E79F4A}"/>
              </a:ext>
            </a:extLst>
          </p:cNvPr>
          <p:cNvGrpSpPr/>
          <p:nvPr/>
        </p:nvGrpSpPr>
        <p:grpSpPr>
          <a:xfrm>
            <a:off x="5457825" y="495297"/>
            <a:ext cx="6400799" cy="5915024"/>
            <a:chOff x="103689" y="27439"/>
            <a:chExt cx="4356991" cy="4987575"/>
          </a:xfrm>
          <a:solidFill>
            <a:srgbClr val="CCFFFF"/>
          </a:solidFill>
        </p:grpSpPr>
        <p:sp>
          <p:nvSpPr>
            <p:cNvPr id="8" name="椭圆 31">
              <a:extLst>
                <a:ext uri="{FF2B5EF4-FFF2-40B4-BE49-F238E27FC236}">
                  <a16:creationId xmlns:a16="http://schemas.microsoft.com/office/drawing/2014/main" id="{2DAADF09-D41B-0C6B-34AC-7CB783E647E1}"/>
                </a:ext>
              </a:extLst>
            </p:cNvPr>
            <p:cNvSpPr/>
            <p:nvPr/>
          </p:nvSpPr>
          <p:spPr>
            <a:xfrm rot="10800000" flipH="1">
              <a:off x="103689" y="27439"/>
              <a:ext cx="4356991" cy="498757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9" name="Hộp Văn bản 23">
              <a:extLst>
                <a:ext uri="{FF2B5EF4-FFF2-40B4-BE49-F238E27FC236}">
                  <a16:creationId xmlns:a16="http://schemas.microsoft.com/office/drawing/2014/main" id="{4F7ED63C-D589-9AE8-72F7-660B639E1C5C}"/>
                </a:ext>
              </a:extLst>
            </p:cNvPr>
            <p:cNvSpPr txBox="1"/>
            <p:nvPr/>
          </p:nvSpPr>
          <p:spPr>
            <a:xfrm>
              <a:off x="335010" y="327551"/>
              <a:ext cx="4007496" cy="407444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Quan sát và cho biết: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Khói hương đi từ trong hộp ra ngoài qua ống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Hướng chuyển động của khói hương trong hộp.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Vùng nào của hộp có không khí nóng?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Vùng nào của hộp có không khí lạnh hơn?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Hãy chỉ và nói đường đi của không khí ở hình 4. Từ đó rút ra nhận xét về sự chuyển động của không khí. </a:t>
              </a:r>
            </a:p>
          </p:txBody>
        </p:sp>
      </p:grpSp>
      <p:pic>
        <p:nvPicPr>
          <p:cNvPr id="3" name="Picture 2">
            <a:extLst>
              <a:ext uri="{FF2B5EF4-FFF2-40B4-BE49-F238E27FC236}">
                <a16:creationId xmlns:a16="http://schemas.microsoft.com/office/drawing/2014/main" id="{7940FA6D-6DCC-BAC6-02B7-DCE809120078}"/>
              </a:ext>
            </a:extLst>
          </p:cNvPr>
          <p:cNvPicPr>
            <a:picLocks noChangeAspect="1"/>
          </p:cNvPicPr>
          <p:nvPr/>
        </p:nvPicPr>
        <p:blipFill>
          <a:blip r:embed="rId3"/>
          <a:stretch>
            <a:fillRect/>
          </a:stretch>
        </p:blipFill>
        <p:spPr>
          <a:xfrm>
            <a:off x="866775" y="533400"/>
            <a:ext cx="4151448" cy="5543550"/>
          </a:xfrm>
          <a:prstGeom prst="rect">
            <a:avLst/>
          </a:prstGeom>
        </p:spPr>
      </p:pic>
    </p:spTree>
    <p:extLst>
      <p:ext uri="{BB962C8B-B14F-4D97-AF65-F5344CB8AC3E}">
        <p14:creationId xmlns:p14="http://schemas.microsoft.com/office/powerpoint/2010/main" val="405586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D65079E-9DDF-F55A-EF10-6D4528E79F4A}"/>
              </a:ext>
            </a:extLst>
          </p:cNvPr>
          <p:cNvGrpSpPr/>
          <p:nvPr/>
        </p:nvGrpSpPr>
        <p:grpSpPr>
          <a:xfrm>
            <a:off x="5457825" y="495297"/>
            <a:ext cx="6400799" cy="1457328"/>
            <a:chOff x="103689" y="27439"/>
            <a:chExt cx="4356991" cy="4987575"/>
          </a:xfrm>
          <a:solidFill>
            <a:srgbClr val="CCFFFF"/>
          </a:solidFill>
        </p:grpSpPr>
        <p:sp>
          <p:nvSpPr>
            <p:cNvPr id="8" name="椭圆 31">
              <a:extLst>
                <a:ext uri="{FF2B5EF4-FFF2-40B4-BE49-F238E27FC236}">
                  <a16:creationId xmlns:a16="http://schemas.microsoft.com/office/drawing/2014/main" id="{2DAADF09-D41B-0C6B-34AC-7CB783E647E1}"/>
                </a:ext>
              </a:extLst>
            </p:cNvPr>
            <p:cNvSpPr/>
            <p:nvPr/>
          </p:nvSpPr>
          <p:spPr>
            <a:xfrm rot="10800000" flipH="1">
              <a:off x="103689" y="27439"/>
              <a:ext cx="4356991" cy="498757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9" name="Hộp Văn bản 23">
              <a:extLst>
                <a:ext uri="{FF2B5EF4-FFF2-40B4-BE49-F238E27FC236}">
                  <a16:creationId xmlns:a16="http://schemas.microsoft.com/office/drawing/2014/main" id="{4F7ED63C-D589-9AE8-72F7-660B639E1C5C}"/>
                </a:ext>
              </a:extLst>
            </p:cNvPr>
            <p:cNvSpPr txBox="1"/>
            <p:nvPr/>
          </p:nvSpPr>
          <p:spPr>
            <a:xfrm>
              <a:off x="309076" y="979519"/>
              <a:ext cx="4007496" cy="326534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Khói hương đi từ trong hộp ra ngoài qua ống nào?</a:t>
              </a:r>
            </a:p>
          </p:txBody>
        </p:sp>
      </p:grpSp>
      <p:pic>
        <p:nvPicPr>
          <p:cNvPr id="3" name="Picture 2">
            <a:extLst>
              <a:ext uri="{FF2B5EF4-FFF2-40B4-BE49-F238E27FC236}">
                <a16:creationId xmlns:a16="http://schemas.microsoft.com/office/drawing/2014/main" id="{7940FA6D-6DCC-BAC6-02B7-DCE809120078}"/>
              </a:ext>
            </a:extLst>
          </p:cNvPr>
          <p:cNvPicPr>
            <a:picLocks noChangeAspect="1"/>
          </p:cNvPicPr>
          <p:nvPr/>
        </p:nvPicPr>
        <p:blipFill>
          <a:blip r:embed="rId3"/>
          <a:stretch>
            <a:fillRect/>
          </a:stretch>
        </p:blipFill>
        <p:spPr>
          <a:xfrm>
            <a:off x="866775" y="533400"/>
            <a:ext cx="4151448" cy="5543550"/>
          </a:xfrm>
          <a:prstGeom prst="rect">
            <a:avLst/>
          </a:prstGeom>
        </p:spPr>
      </p:pic>
      <p:sp>
        <p:nvSpPr>
          <p:cNvPr id="2" name="TextBox 1">
            <a:extLst>
              <a:ext uri="{FF2B5EF4-FFF2-40B4-BE49-F238E27FC236}">
                <a16:creationId xmlns:a16="http://schemas.microsoft.com/office/drawing/2014/main" id="{D11CE56B-0E54-7CFA-F222-F33D908F0841}"/>
              </a:ext>
            </a:extLst>
          </p:cNvPr>
          <p:cNvSpPr txBox="1"/>
          <p:nvPr/>
        </p:nvSpPr>
        <p:spPr>
          <a:xfrm>
            <a:off x="6219824" y="2753397"/>
            <a:ext cx="5534025" cy="954107"/>
          </a:xfrm>
          <a:custGeom>
            <a:avLst/>
            <a:gdLst>
              <a:gd name="connsiteX0" fmla="*/ 0 w 5534025"/>
              <a:gd name="connsiteY0" fmla="*/ 0 h 954107"/>
              <a:gd name="connsiteX1" fmla="*/ 5534025 w 5534025"/>
              <a:gd name="connsiteY1" fmla="*/ 0 h 954107"/>
              <a:gd name="connsiteX2" fmla="*/ 5534025 w 5534025"/>
              <a:gd name="connsiteY2" fmla="*/ 954107 h 954107"/>
              <a:gd name="connsiteX3" fmla="*/ 0 w 5534025"/>
              <a:gd name="connsiteY3" fmla="*/ 954107 h 954107"/>
              <a:gd name="connsiteX4" fmla="*/ 0 w 5534025"/>
              <a:gd name="connsiteY4" fmla="*/ 0 h 954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025" h="954107" fill="none" extrusionOk="0">
                <a:moveTo>
                  <a:pt x="0" y="0"/>
                </a:moveTo>
                <a:cubicBezTo>
                  <a:pt x="2579137" y="5222"/>
                  <a:pt x="4819336" y="24918"/>
                  <a:pt x="5534025" y="0"/>
                </a:cubicBezTo>
                <a:cubicBezTo>
                  <a:pt x="5559333" y="365569"/>
                  <a:pt x="5568570" y="532638"/>
                  <a:pt x="5534025" y="954107"/>
                </a:cubicBezTo>
                <a:cubicBezTo>
                  <a:pt x="4045164" y="789346"/>
                  <a:pt x="2647149" y="1072257"/>
                  <a:pt x="0" y="954107"/>
                </a:cubicBezTo>
                <a:cubicBezTo>
                  <a:pt x="25104" y="519547"/>
                  <a:pt x="34190" y="155245"/>
                  <a:pt x="0" y="0"/>
                </a:cubicBezTo>
                <a:close/>
              </a:path>
              <a:path w="5534025" h="954107" stroke="0" extrusionOk="0">
                <a:moveTo>
                  <a:pt x="0" y="0"/>
                </a:moveTo>
                <a:cubicBezTo>
                  <a:pt x="2466748" y="11849"/>
                  <a:pt x="4191930" y="-161459"/>
                  <a:pt x="5534025" y="0"/>
                </a:cubicBezTo>
                <a:cubicBezTo>
                  <a:pt x="5458209" y="168997"/>
                  <a:pt x="5486990" y="796602"/>
                  <a:pt x="5534025" y="954107"/>
                </a:cubicBezTo>
                <a:cubicBezTo>
                  <a:pt x="3956176" y="808247"/>
                  <a:pt x="1935578" y="875783"/>
                  <a:pt x="0" y="954107"/>
                </a:cubicBezTo>
                <a:cubicBezTo>
                  <a:pt x="-25366" y="710691"/>
                  <a:pt x="-56101" y="157707"/>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342900" lvl="0" indent="-342900" algn="just">
              <a:buFont typeface="Arial" panose="020B0604020202020204" pitchFamily="34" charset="0"/>
              <a:buChar char="•"/>
            </a:pPr>
            <a:r>
              <a:rPr lang="vi-VN" sz="2800" b="1" dirty="0">
                <a:solidFill>
                  <a:prstClr val="black"/>
                </a:solidFill>
                <a:latin typeface="Calibri" panose="020F0502020204030204" pitchFamily="34" charset="0"/>
                <a:cs typeface="Calibri" panose="020F0502020204030204" pitchFamily="34" charset="0"/>
              </a:rPr>
              <a:t>Khói từ mẩu hương cháy bay vào ống A và bay lên.</a:t>
            </a:r>
          </a:p>
        </p:txBody>
      </p:sp>
      <p:sp>
        <p:nvSpPr>
          <p:cNvPr id="4" name="Freeform: Shape 34">
            <a:extLst>
              <a:ext uri="{FF2B5EF4-FFF2-40B4-BE49-F238E27FC236}">
                <a16:creationId xmlns:a16="http://schemas.microsoft.com/office/drawing/2014/main" id="{2B8646BE-3DC1-A3EC-3B1F-70799D7EBB93}"/>
              </a:ext>
            </a:extLst>
          </p:cNvPr>
          <p:cNvSpPr/>
          <p:nvPr/>
        </p:nvSpPr>
        <p:spPr>
          <a:xfrm>
            <a:off x="5397918" y="1835108"/>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微软雅黑"/>
              <a:cs typeface="Calibri" panose="020F0502020204030204" pitchFamily="34" charset="0"/>
            </a:endParaRPr>
          </a:p>
        </p:txBody>
      </p:sp>
      <p:grpSp>
        <p:nvGrpSpPr>
          <p:cNvPr id="5" name="Group 4">
            <a:extLst>
              <a:ext uri="{FF2B5EF4-FFF2-40B4-BE49-F238E27FC236}">
                <a16:creationId xmlns:a16="http://schemas.microsoft.com/office/drawing/2014/main" id="{28769881-8B6B-1439-3D2C-89866540CBCD}"/>
              </a:ext>
            </a:extLst>
          </p:cNvPr>
          <p:cNvGrpSpPr/>
          <p:nvPr/>
        </p:nvGrpSpPr>
        <p:grpSpPr>
          <a:xfrm>
            <a:off x="5543550" y="4029072"/>
            <a:ext cx="6400799" cy="1095378"/>
            <a:chOff x="103689" y="27439"/>
            <a:chExt cx="4356991" cy="4987575"/>
          </a:xfrm>
          <a:solidFill>
            <a:srgbClr val="CCFFFF"/>
          </a:solidFill>
        </p:grpSpPr>
        <p:sp>
          <p:nvSpPr>
            <p:cNvPr id="6" name="椭圆 31">
              <a:extLst>
                <a:ext uri="{FF2B5EF4-FFF2-40B4-BE49-F238E27FC236}">
                  <a16:creationId xmlns:a16="http://schemas.microsoft.com/office/drawing/2014/main" id="{C34845EA-BE19-9385-5ECC-A79238BDAF52}"/>
                </a:ext>
              </a:extLst>
            </p:cNvPr>
            <p:cNvSpPr/>
            <p:nvPr/>
          </p:nvSpPr>
          <p:spPr>
            <a:xfrm rot="10800000" flipH="1">
              <a:off x="103689" y="27439"/>
              <a:ext cx="4356991" cy="498757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0" name="Hộp Văn bản 23">
              <a:extLst>
                <a:ext uri="{FF2B5EF4-FFF2-40B4-BE49-F238E27FC236}">
                  <a16:creationId xmlns:a16="http://schemas.microsoft.com/office/drawing/2014/main" id="{4B2838E9-267A-F69B-4052-D39B93F719E0}"/>
                </a:ext>
              </a:extLst>
            </p:cNvPr>
            <p:cNvSpPr txBox="1"/>
            <p:nvPr/>
          </p:nvSpPr>
          <p:spPr>
            <a:xfrm>
              <a:off x="309076" y="459077"/>
              <a:ext cx="4007496" cy="32653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Hướng chuyển động của khói hương trong hộp.</a:t>
              </a:r>
            </a:p>
          </p:txBody>
        </p:sp>
      </p:grpSp>
      <p:sp>
        <p:nvSpPr>
          <p:cNvPr id="11" name="TextBox 10">
            <a:extLst>
              <a:ext uri="{FF2B5EF4-FFF2-40B4-BE49-F238E27FC236}">
                <a16:creationId xmlns:a16="http://schemas.microsoft.com/office/drawing/2014/main" id="{45955D5A-A64D-2578-3056-46DA3B087256}"/>
              </a:ext>
            </a:extLst>
          </p:cNvPr>
          <p:cNvSpPr txBox="1"/>
          <p:nvPr/>
        </p:nvSpPr>
        <p:spPr>
          <a:xfrm>
            <a:off x="6219824" y="5839497"/>
            <a:ext cx="5534025" cy="523220"/>
          </a:xfrm>
          <a:custGeom>
            <a:avLst/>
            <a:gdLst>
              <a:gd name="connsiteX0" fmla="*/ 0 w 5534025"/>
              <a:gd name="connsiteY0" fmla="*/ 0 h 523220"/>
              <a:gd name="connsiteX1" fmla="*/ 5534025 w 5534025"/>
              <a:gd name="connsiteY1" fmla="*/ 0 h 523220"/>
              <a:gd name="connsiteX2" fmla="*/ 5534025 w 5534025"/>
              <a:gd name="connsiteY2" fmla="*/ 523220 h 523220"/>
              <a:gd name="connsiteX3" fmla="*/ 0 w 5534025"/>
              <a:gd name="connsiteY3" fmla="*/ 523220 h 523220"/>
              <a:gd name="connsiteX4" fmla="*/ 0 w 5534025"/>
              <a:gd name="connsiteY4" fmla="*/ 0 h 523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025" h="523220" fill="none" extrusionOk="0">
                <a:moveTo>
                  <a:pt x="0" y="0"/>
                </a:moveTo>
                <a:cubicBezTo>
                  <a:pt x="2579137" y="5222"/>
                  <a:pt x="4819336" y="24918"/>
                  <a:pt x="5534025" y="0"/>
                </a:cubicBezTo>
                <a:cubicBezTo>
                  <a:pt x="5537406" y="143545"/>
                  <a:pt x="5579813" y="364357"/>
                  <a:pt x="5534025" y="523220"/>
                </a:cubicBezTo>
                <a:cubicBezTo>
                  <a:pt x="4045164" y="358459"/>
                  <a:pt x="2647149" y="641370"/>
                  <a:pt x="0" y="523220"/>
                </a:cubicBezTo>
                <a:cubicBezTo>
                  <a:pt x="19472" y="295114"/>
                  <a:pt x="34079" y="163437"/>
                  <a:pt x="0" y="0"/>
                </a:cubicBezTo>
                <a:close/>
              </a:path>
              <a:path w="5534025" h="523220" stroke="0" extrusionOk="0">
                <a:moveTo>
                  <a:pt x="0" y="0"/>
                </a:moveTo>
                <a:cubicBezTo>
                  <a:pt x="2466748" y="11849"/>
                  <a:pt x="4191930" y="-161459"/>
                  <a:pt x="5534025" y="0"/>
                </a:cubicBezTo>
                <a:cubicBezTo>
                  <a:pt x="5508137" y="136655"/>
                  <a:pt x="5509257" y="451084"/>
                  <a:pt x="5534025" y="523220"/>
                </a:cubicBezTo>
                <a:cubicBezTo>
                  <a:pt x="3956176" y="377360"/>
                  <a:pt x="1935578" y="444896"/>
                  <a:pt x="0" y="523220"/>
                </a:cubicBezTo>
                <a:cubicBezTo>
                  <a:pt x="-36542" y="352608"/>
                  <a:pt x="-23037" y="256505"/>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342900" lvl="0" indent="-342900" algn="just">
              <a:buFont typeface="Arial" panose="020B0604020202020204" pitchFamily="34" charset="0"/>
              <a:buChar char="•"/>
            </a:pPr>
            <a:r>
              <a:rPr lang="vi-VN" sz="2800" b="1" dirty="0">
                <a:solidFill>
                  <a:prstClr val="black"/>
                </a:solidFill>
                <a:latin typeface="Calibri" panose="020F0502020204030204" pitchFamily="34" charset="0"/>
                <a:cs typeface="Calibri" panose="020F0502020204030204" pitchFamily="34" charset="0"/>
              </a:rPr>
              <a:t>Khói chuyển động từ B sang A.</a:t>
            </a:r>
          </a:p>
        </p:txBody>
      </p:sp>
      <p:sp>
        <p:nvSpPr>
          <p:cNvPr id="12" name="Freeform: Shape 34">
            <a:extLst>
              <a:ext uri="{FF2B5EF4-FFF2-40B4-BE49-F238E27FC236}">
                <a16:creationId xmlns:a16="http://schemas.microsoft.com/office/drawing/2014/main" id="{9219102A-5C9A-FFFF-938B-2826FBA8D4A8}"/>
              </a:ext>
            </a:extLst>
          </p:cNvPr>
          <p:cNvSpPr/>
          <p:nvPr/>
        </p:nvSpPr>
        <p:spPr>
          <a:xfrm>
            <a:off x="5474118" y="4978358"/>
            <a:ext cx="1174332" cy="812842"/>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982393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bg/>
                                          </p:spTgt>
                                        </p:tgtEl>
                                        <p:attrNameLst>
                                          <p:attrName>style.visibility</p:attrName>
                                        </p:attrNameLst>
                                      </p:cBhvr>
                                      <p:to>
                                        <p:strVal val="visible"/>
                                      </p:to>
                                    </p:set>
                                    <p:animEffect transition="in" filter="wipe(left)">
                                      <p:cBhvr>
                                        <p:cTn id="17" dur="1000"/>
                                        <p:tgtEl>
                                          <p:spTgt spid="2">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wipe(left)">
                                      <p:cBhvr>
                                        <p:cTn id="22" dur="10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bg/>
                                          </p:spTgt>
                                        </p:tgtEl>
                                        <p:attrNameLst>
                                          <p:attrName>style.visibility</p:attrName>
                                        </p:attrNameLst>
                                      </p:cBhvr>
                                      <p:to>
                                        <p:strVal val="visible"/>
                                      </p:to>
                                    </p:set>
                                    <p:animEffect transition="in" filter="wipe(left)">
                                      <p:cBhvr>
                                        <p:cTn id="37" dur="1000"/>
                                        <p:tgtEl>
                                          <p:spTgt spid="11">
                                            <p:bg/>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wipe(left)">
                                      <p:cBhvr>
                                        <p:cTn id="42"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4" grpId="0" animBg="1"/>
      <p:bldP spid="11" grpId="0" build="p"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D65079E-9DDF-F55A-EF10-6D4528E79F4A}"/>
              </a:ext>
            </a:extLst>
          </p:cNvPr>
          <p:cNvGrpSpPr/>
          <p:nvPr/>
        </p:nvGrpSpPr>
        <p:grpSpPr>
          <a:xfrm>
            <a:off x="5457825" y="495297"/>
            <a:ext cx="6400799" cy="1924053"/>
            <a:chOff x="103689" y="27439"/>
            <a:chExt cx="4356991" cy="4987575"/>
          </a:xfrm>
          <a:solidFill>
            <a:srgbClr val="CCFFFF"/>
          </a:solidFill>
        </p:grpSpPr>
        <p:sp>
          <p:nvSpPr>
            <p:cNvPr id="8" name="椭圆 31">
              <a:extLst>
                <a:ext uri="{FF2B5EF4-FFF2-40B4-BE49-F238E27FC236}">
                  <a16:creationId xmlns:a16="http://schemas.microsoft.com/office/drawing/2014/main" id="{2DAADF09-D41B-0C6B-34AC-7CB783E647E1}"/>
                </a:ext>
              </a:extLst>
            </p:cNvPr>
            <p:cNvSpPr/>
            <p:nvPr/>
          </p:nvSpPr>
          <p:spPr>
            <a:xfrm rot="10800000" flipH="1">
              <a:off x="103689" y="27439"/>
              <a:ext cx="4356991" cy="498757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9" name="Hộp Văn bản 23">
              <a:extLst>
                <a:ext uri="{FF2B5EF4-FFF2-40B4-BE49-F238E27FC236}">
                  <a16:creationId xmlns:a16="http://schemas.microsoft.com/office/drawing/2014/main" id="{4F7ED63C-D589-9AE8-72F7-660B639E1C5C}"/>
                </a:ext>
              </a:extLst>
            </p:cNvPr>
            <p:cNvSpPr txBox="1"/>
            <p:nvPr/>
          </p:nvSpPr>
          <p:spPr>
            <a:xfrm>
              <a:off x="263690" y="683227"/>
              <a:ext cx="4007496" cy="406890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Vùng nào của hộp có không khí nóng?</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vi-VN" sz="32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Vùng nào của hộp có không khí lạnh hơn?</a:t>
              </a:r>
            </a:p>
          </p:txBody>
        </p:sp>
      </p:grpSp>
      <p:pic>
        <p:nvPicPr>
          <p:cNvPr id="3" name="Picture 2">
            <a:extLst>
              <a:ext uri="{FF2B5EF4-FFF2-40B4-BE49-F238E27FC236}">
                <a16:creationId xmlns:a16="http://schemas.microsoft.com/office/drawing/2014/main" id="{7940FA6D-6DCC-BAC6-02B7-DCE809120078}"/>
              </a:ext>
            </a:extLst>
          </p:cNvPr>
          <p:cNvPicPr>
            <a:picLocks noChangeAspect="1"/>
          </p:cNvPicPr>
          <p:nvPr/>
        </p:nvPicPr>
        <p:blipFill>
          <a:blip r:embed="rId3"/>
          <a:stretch>
            <a:fillRect/>
          </a:stretch>
        </p:blipFill>
        <p:spPr>
          <a:xfrm>
            <a:off x="866775" y="533400"/>
            <a:ext cx="4151448" cy="5543550"/>
          </a:xfrm>
          <a:prstGeom prst="rect">
            <a:avLst/>
          </a:prstGeom>
        </p:spPr>
      </p:pic>
      <p:sp>
        <p:nvSpPr>
          <p:cNvPr id="2" name="TextBox 1">
            <a:extLst>
              <a:ext uri="{FF2B5EF4-FFF2-40B4-BE49-F238E27FC236}">
                <a16:creationId xmlns:a16="http://schemas.microsoft.com/office/drawing/2014/main" id="{D11CE56B-0E54-7CFA-F222-F33D908F0841}"/>
              </a:ext>
            </a:extLst>
          </p:cNvPr>
          <p:cNvSpPr txBox="1"/>
          <p:nvPr/>
        </p:nvSpPr>
        <p:spPr>
          <a:xfrm>
            <a:off x="6267449" y="3343947"/>
            <a:ext cx="5534025" cy="2308324"/>
          </a:xfrm>
          <a:custGeom>
            <a:avLst/>
            <a:gdLst>
              <a:gd name="connsiteX0" fmla="*/ 0 w 5534025"/>
              <a:gd name="connsiteY0" fmla="*/ 0 h 2308324"/>
              <a:gd name="connsiteX1" fmla="*/ 5534025 w 5534025"/>
              <a:gd name="connsiteY1" fmla="*/ 0 h 2308324"/>
              <a:gd name="connsiteX2" fmla="*/ 5534025 w 5534025"/>
              <a:gd name="connsiteY2" fmla="*/ 2308324 h 2308324"/>
              <a:gd name="connsiteX3" fmla="*/ 0 w 5534025"/>
              <a:gd name="connsiteY3" fmla="*/ 2308324 h 2308324"/>
              <a:gd name="connsiteX4" fmla="*/ 0 w 5534025"/>
              <a:gd name="connsiteY4" fmla="*/ 0 h 2308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025" h="2308324" fill="none" extrusionOk="0">
                <a:moveTo>
                  <a:pt x="0" y="0"/>
                </a:moveTo>
                <a:cubicBezTo>
                  <a:pt x="2579137" y="5222"/>
                  <a:pt x="4819336" y="24918"/>
                  <a:pt x="5534025" y="0"/>
                </a:cubicBezTo>
                <a:cubicBezTo>
                  <a:pt x="5372780" y="295473"/>
                  <a:pt x="5490265" y="1186317"/>
                  <a:pt x="5534025" y="2308324"/>
                </a:cubicBezTo>
                <a:cubicBezTo>
                  <a:pt x="4045164" y="2143563"/>
                  <a:pt x="2647149" y="2426474"/>
                  <a:pt x="0" y="2308324"/>
                </a:cubicBezTo>
                <a:cubicBezTo>
                  <a:pt x="-55725" y="1490219"/>
                  <a:pt x="17072" y="609588"/>
                  <a:pt x="0" y="0"/>
                </a:cubicBezTo>
                <a:close/>
              </a:path>
              <a:path w="5534025" h="2308324" stroke="0" extrusionOk="0">
                <a:moveTo>
                  <a:pt x="0" y="0"/>
                </a:moveTo>
                <a:cubicBezTo>
                  <a:pt x="2466748" y="11849"/>
                  <a:pt x="4191930" y="-161459"/>
                  <a:pt x="5534025" y="0"/>
                </a:cubicBezTo>
                <a:cubicBezTo>
                  <a:pt x="5537155" y="699270"/>
                  <a:pt x="5432849" y="2031698"/>
                  <a:pt x="5534025" y="2308324"/>
                </a:cubicBezTo>
                <a:cubicBezTo>
                  <a:pt x="3956176" y="2162464"/>
                  <a:pt x="1935578" y="2230000"/>
                  <a:pt x="0" y="2308324"/>
                </a:cubicBezTo>
                <a:cubicBezTo>
                  <a:pt x="74291" y="1581858"/>
                  <a:pt x="168006" y="1077334"/>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342900" lvl="0" indent="-342900" algn="just">
              <a:buFont typeface="Arial" panose="020B0604020202020204" pitchFamily="34" charset="0"/>
              <a:buChar char="•"/>
            </a:pPr>
            <a:r>
              <a:rPr lang="vi-VN" sz="3600" b="1" dirty="0">
                <a:solidFill>
                  <a:prstClr val="black"/>
                </a:solidFill>
                <a:latin typeface="Calibri" panose="020F0502020204030204" pitchFamily="34" charset="0"/>
                <a:cs typeface="Calibri" panose="020F0502020204030204" pitchFamily="34" charset="0"/>
              </a:rPr>
              <a:t>Phần hộp bên ống B có không khí lạnh. Phần hộp bên ống A có không khí nóng.</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Freeform: Shape 34">
            <a:extLst>
              <a:ext uri="{FF2B5EF4-FFF2-40B4-BE49-F238E27FC236}">
                <a16:creationId xmlns:a16="http://schemas.microsoft.com/office/drawing/2014/main" id="{2B8646BE-3DC1-A3EC-3B1F-70799D7EBB93}"/>
              </a:ext>
            </a:extLst>
          </p:cNvPr>
          <p:cNvSpPr/>
          <p:nvPr/>
        </p:nvSpPr>
        <p:spPr>
          <a:xfrm>
            <a:off x="5655093" y="237803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218156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bg/>
                                          </p:spTgt>
                                        </p:tgtEl>
                                        <p:attrNameLst>
                                          <p:attrName>style.visibility</p:attrName>
                                        </p:attrNameLst>
                                      </p:cBhvr>
                                      <p:to>
                                        <p:strVal val="visible"/>
                                      </p:to>
                                    </p:set>
                                    <p:animEffect transition="in" filter="wipe(left)">
                                      <p:cBhvr>
                                        <p:cTn id="17" dur="1000"/>
                                        <p:tgtEl>
                                          <p:spTgt spid="2">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wipe(left)">
                                      <p:cBhvr>
                                        <p:cTn id="22"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D65079E-9DDF-F55A-EF10-6D4528E79F4A}"/>
              </a:ext>
            </a:extLst>
          </p:cNvPr>
          <p:cNvGrpSpPr/>
          <p:nvPr/>
        </p:nvGrpSpPr>
        <p:grpSpPr>
          <a:xfrm>
            <a:off x="5457825" y="495297"/>
            <a:ext cx="6400799" cy="1924053"/>
            <a:chOff x="103689" y="27439"/>
            <a:chExt cx="4356991" cy="4987575"/>
          </a:xfrm>
          <a:solidFill>
            <a:srgbClr val="CCFFFF"/>
          </a:solidFill>
        </p:grpSpPr>
        <p:sp>
          <p:nvSpPr>
            <p:cNvPr id="8" name="椭圆 31">
              <a:extLst>
                <a:ext uri="{FF2B5EF4-FFF2-40B4-BE49-F238E27FC236}">
                  <a16:creationId xmlns:a16="http://schemas.microsoft.com/office/drawing/2014/main" id="{2DAADF09-D41B-0C6B-34AC-7CB783E647E1}"/>
                </a:ext>
              </a:extLst>
            </p:cNvPr>
            <p:cNvSpPr/>
            <p:nvPr/>
          </p:nvSpPr>
          <p:spPr>
            <a:xfrm rot="10800000" flipH="1">
              <a:off x="103689" y="27439"/>
              <a:ext cx="4356991" cy="498757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9" name="Hộp Văn bản 23">
              <a:extLst>
                <a:ext uri="{FF2B5EF4-FFF2-40B4-BE49-F238E27FC236}">
                  <a16:creationId xmlns:a16="http://schemas.microsoft.com/office/drawing/2014/main" id="{4F7ED63C-D589-9AE8-72F7-660B639E1C5C}"/>
                </a:ext>
              </a:extLst>
            </p:cNvPr>
            <p:cNvSpPr txBox="1"/>
            <p:nvPr/>
          </p:nvSpPr>
          <p:spPr>
            <a:xfrm>
              <a:off x="263690" y="683227"/>
              <a:ext cx="4007496" cy="359021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Hãy chỉ và nói đường đi của không khí ở hình 4. Từ đó rút ra nhận xét về sự chuyển động của không khí. </a:t>
              </a:r>
            </a:p>
          </p:txBody>
        </p:sp>
      </p:grpSp>
      <p:pic>
        <p:nvPicPr>
          <p:cNvPr id="3" name="Picture 2">
            <a:extLst>
              <a:ext uri="{FF2B5EF4-FFF2-40B4-BE49-F238E27FC236}">
                <a16:creationId xmlns:a16="http://schemas.microsoft.com/office/drawing/2014/main" id="{7940FA6D-6DCC-BAC6-02B7-DCE809120078}"/>
              </a:ext>
            </a:extLst>
          </p:cNvPr>
          <p:cNvPicPr>
            <a:picLocks noChangeAspect="1"/>
          </p:cNvPicPr>
          <p:nvPr/>
        </p:nvPicPr>
        <p:blipFill>
          <a:blip r:embed="rId3"/>
          <a:stretch>
            <a:fillRect/>
          </a:stretch>
        </p:blipFill>
        <p:spPr>
          <a:xfrm>
            <a:off x="866775" y="533400"/>
            <a:ext cx="4151448" cy="5543550"/>
          </a:xfrm>
          <a:prstGeom prst="rect">
            <a:avLst/>
          </a:prstGeom>
        </p:spPr>
      </p:pic>
      <p:sp>
        <p:nvSpPr>
          <p:cNvPr id="2" name="TextBox 1">
            <a:extLst>
              <a:ext uri="{FF2B5EF4-FFF2-40B4-BE49-F238E27FC236}">
                <a16:creationId xmlns:a16="http://schemas.microsoft.com/office/drawing/2014/main" id="{D11CE56B-0E54-7CFA-F222-F33D908F0841}"/>
              </a:ext>
            </a:extLst>
          </p:cNvPr>
          <p:cNvSpPr txBox="1"/>
          <p:nvPr/>
        </p:nvSpPr>
        <p:spPr>
          <a:xfrm>
            <a:off x="6124574" y="3258222"/>
            <a:ext cx="5629276" cy="2677656"/>
          </a:xfrm>
          <a:custGeom>
            <a:avLst/>
            <a:gdLst>
              <a:gd name="connsiteX0" fmla="*/ 0 w 5629276"/>
              <a:gd name="connsiteY0" fmla="*/ 0 h 2677656"/>
              <a:gd name="connsiteX1" fmla="*/ 5629276 w 5629276"/>
              <a:gd name="connsiteY1" fmla="*/ 0 h 2677656"/>
              <a:gd name="connsiteX2" fmla="*/ 5629276 w 5629276"/>
              <a:gd name="connsiteY2" fmla="*/ 2677656 h 2677656"/>
              <a:gd name="connsiteX3" fmla="*/ 0 w 5629276"/>
              <a:gd name="connsiteY3" fmla="*/ 2677656 h 2677656"/>
              <a:gd name="connsiteX4" fmla="*/ 0 w 5629276"/>
              <a:gd name="connsiteY4" fmla="*/ 0 h 2677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9276" h="2677656" fill="none" extrusionOk="0">
                <a:moveTo>
                  <a:pt x="0" y="0"/>
                </a:moveTo>
                <a:cubicBezTo>
                  <a:pt x="576694" y="5222"/>
                  <a:pt x="3967258" y="24918"/>
                  <a:pt x="5629276" y="0"/>
                </a:cubicBezTo>
                <a:cubicBezTo>
                  <a:pt x="5468031" y="443471"/>
                  <a:pt x="5585516" y="2294398"/>
                  <a:pt x="5629276" y="2677656"/>
                </a:cubicBezTo>
                <a:cubicBezTo>
                  <a:pt x="3818955" y="2512895"/>
                  <a:pt x="649161" y="2795806"/>
                  <a:pt x="0" y="2677656"/>
                </a:cubicBezTo>
                <a:cubicBezTo>
                  <a:pt x="-55725" y="2302615"/>
                  <a:pt x="17072" y="757238"/>
                  <a:pt x="0" y="0"/>
                </a:cubicBezTo>
                <a:close/>
              </a:path>
              <a:path w="5629276" h="2677656" stroke="0" extrusionOk="0">
                <a:moveTo>
                  <a:pt x="0" y="0"/>
                </a:moveTo>
                <a:cubicBezTo>
                  <a:pt x="2445748" y="11849"/>
                  <a:pt x="4943856" y="-161459"/>
                  <a:pt x="5629276" y="0"/>
                </a:cubicBezTo>
                <a:cubicBezTo>
                  <a:pt x="5632406" y="477733"/>
                  <a:pt x="5528100" y="1625713"/>
                  <a:pt x="5629276" y="2677656"/>
                </a:cubicBezTo>
                <a:cubicBezTo>
                  <a:pt x="4118325" y="2531796"/>
                  <a:pt x="1572119" y="2599332"/>
                  <a:pt x="0" y="2677656"/>
                </a:cubicBezTo>
                <a:cubicBezTo>
                  <a:pt x="74291" y="1655518"/>
                  <a:pt x="168006" y="1298673"/>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342900" lvl="0" indent="-342900" algn="just">
              <a:buFont typeface="Arial" panose="020B0604020202020204" pitchFamily="34" charset="0"/>
              <a:buChar char="•"/>
            </a:pPr>
            <a:r>
              <a:rPr lang="vi-VN" sz="2800" b="1" dirty="0">
                <a:solidFill>
                  <a:prstClr val="black"/>
                </a:solidFill>
                <a:latin typeface="Calibri" panose="020F0502020204030204" pitchFamily="34" charset="0"/>
                <a:cs typeface="Calibri" panose="020F0502020204030204" pitchFamily="34" charset="0"/>
              </a:rPr>
              <a:t>Không khí nóng bốc lên cao, không khí lạnh chuyển đến thế chỗ khí nóng hơn. Chính sự nóng lên không đều nhau giữa các vùng không khí là nguyên nhân làm cho không khí chuyển động.</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Freeform: Shape 34">
            <a:extLst>
              <a:ext uri="{FF2B5EF4-FFF2-40B4-BE49-F238E27FC236}">
                <a16:creationId xmlns:a16="http://schemas.microsoft.com/office/drawing/2014/main" id="{2B8646BE-3DC1-A3EC-3B1F-70799D7EBB93}"/>
              </a:ext>
            </a:extLst>
          </p:cNvPr>
          <p:cNvSpPr/>
          <p:nvPr/>
        </p:nvSpPr>
        <p:spPr>
          <a:xfrm>
            <a:off x="5531268" y="2235158"/>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75277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bg/>
                                          </p:spTgt>
                                        </p:tgtEl>
                                        <p:attrNameLst>
                                          <p:attrName>style.visibility</p:attrName>
                                        </p:attrNameLst>
                                      </p:cBhvr>
                                      <p:to>
                                        <p:strVal val="visible"/>
                                      </p:to>
                                    </p:set>
                                    <p:animEffect transition="in" filter="wipe(left)">
                                      <p:cBhvr>
                                        <p:cTn id="17" dur="1000"/>
                                        <p:tgtEl>
                                          <p:spTgt spid="2">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wipe(left)">
                                      <p:cBhvr>
                                        <p:cTn id="22"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AAC6EF-E4ED-BE7F-484A-A83E0FEFE484}"/>
              </a:ext>
            </a:extLst>
          </p:cNvPr>
          <p:cNvPicPr>
            <a:picLocks noChangeAspect="1"/>
          </p:cNvPicPr>
          <p:nvPr/>
        </p:nvPicPr>
        <p:blipFill>
          <a:blip r:embed="rId3"/>
          <a:stretch>
            <a:fillRect/>
          </a:stretch>
        </p:blipFill>
        <p:spPr>
          <a:xfrm>
            <a:off x="398779" y="1936821"/>
            <a:ext cx="11462241" cy="2225604"/>
          </a:xfrm>
          <a:prstGeom prst="rect">
            <a:avLst/>
          </a:prstGeom>
        </p:spPr>
      </p:pic>
    </p:spTree>
    <p:extLst>
      <p:ext uri="{BB962C8B-B14F-4D97-AF65-F5344CB8AC3E}">
        <p14:creationId xmlns:p14="http://schemas.microsoft.com/office/powerpoint/2010/main" val="239550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9825492-E0FE-44BC-84FF-113397A97AE4}"/>
              </a:ext>
            </a:extLst>
          </p:cNvPr>
          <p:cNvPicPr>
            <a:picLocks noChangeAspect="1"/>
          </p:cNvPicPr>
          <p:nvPr/>
        </p:nvPicPr>
        <p:blipFill rotWithShape="1">
          <a:blip r:embed="rId3">
            <a:extLst>
              <a:ext uri="{28A0092B-C50C-407E-A947-70E740481C1C}">
                <a14:useLocalDpi xmlns:a14="http://schemas.microsoft.com/office/drawing/2010/main" val="0"/>
              </a:ext>
            </a:extLst>
          </a:blip>
          <a:srcRect l="56298" t="17636"/>
          <a:stretch/>
        </p:blipFill>
        <p:spPr>
          <a:xfrm>
            <a:off x="2816520" y="1234507"/>
            <a:ext cx="6365360" cy="5623493"/>
          </a:xfrm>
          <a:prstGeom prst="rect">
            <a:avLst/>
          </a:prstGeom>
        </p:spPr>
      </p:pic>
      <p:grpSp>
        <p:nvGrpSpPr>
          <p:cNvPr id="8" name="组合 7">
            <a:extLst>
              <a:ext uri="{FF2B5EF4-FFF2-40B4-BE49-F238E27FC236}">
                <a16:creationId xmlns:a16="http://schemas.microsoft.com/office/drawing/2014/main" id="{EA982A32-F01A-4DD7-810E-87123F1918B8}"/>
              </a:ext>
            </a:extLst>
          </p:cNvPr>
          <p:cNvGrpSpPr/>
          <p:nvPr/>
        </p:nvGrpSpPr>
        <p:grpSpPr>
          <a:xfrm>
            <a:off x="11182685" y="5848315"/>
            <a:ext cx="627521" cy="401735"/>
            <a:chOff x="10682682" y="5470524"/>
            <a:chExt cx="1334089" cy="854076"/>
          </a:xfrm>
        </p:grpSpPr>
        <p:pic>
          <p:nvPicPr>
            <p:cNvPr id="9" name="图形 8">
              <a:extLst>
                <a:ext uri="{FF2B5EF4-FFF2-40B4-BE49-F238E27FC236}">
                  <a16:creationId xmlns:a16="http://schemas.microsoft.com/office/drawing/2014/main" id="{34F62E06-2BCD-4325-8CEC-DAB40D7D92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154618">
              <a:off x="11162695" y="5470524"/>
              <a:ext cx="854076" cy="854076"/>
            </a:xfrm>
            <a:prstGeom prst="rect">
              <a:avLst/>
            </a:prstGeom>
          </p:spPr>
        </p:pic>
        <p:pic>
          <p:nvPicPr>
            <p:cNvPr id="10" name="图形 9">
              <a:extLst>
                <a:ext uri="{FF2B5EF4-FFF2-40B4-BE49-F238E27FC236}">
                  <a16:creationId xmlns:a16="http://schemas.microsoft.com/office/drawing/2014/main" id="{9F315898-DCAB-4224-82E4-94F4C33BEF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6200000">
              <a:off x="11139555" y="5382465"/>
              <a:ext cx="117339" cy="1031085"/>
            </a:xfrm>
            <a:prstGeom prst="rect">
              <a:avLst/>
            </a:prstGeom>
          </p:spPr>
        </p:pic>
      </p:grpSp>
      <p:sp>
        <p:nvSpPr>
          <p:cNvPr id="2" name="文本框 3">
            <a:extLst>
              <a:ext uri="{FF2B5EF4-FFF2-40B4-BE49-F238E27FC236}">
                <a16:creationId xmlns:a16="http://schemas.microsoft.com/office/drawing/2014/main" id="{40217887-FF5C-4C4F-EF64-578E87A31B2D}"/>
              </a:ext>
            </a:extLst>
          </p:cNvPr>
          <p:cNvSpPr txBox="1"/>
          <p:nvPr/>
        </p:nvSpPr>
        <p:spPr>
          <a:xfrm>
            <a:off x="2729791" y="644072"/>
            <a:ext cx="5909384"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err="1">
                <a:ln>
                  <a:solidFill>
                    <a:srgbClr val="0F863B"/>
                  </a:solidFill>
                </a:ln>
                <a:solidFill>
                  <a:srgbClr val="00206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Luyện</a:t>
            </a:r>
            <a:r>
              <a:rPr kumimoji="0" lang="en-US" altLang="zh-CN" sz="8800" b="1" i="0" u="none" strike="noStrike" kern="1200" cap="none" spc="0" normalizeH="0" noProof="0" dirty="0">
                <a:ln>
                  <a:solidFill>
                    <a:srgbClr val="0F863B"/>
                  </a:solidFill>
                </a:ln>
                <a:solidFill>
                  <a:srgbClr val="00206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8800" b="1" i="0" u="none" strike="noStrike" kern="1200" cap="none" spc="0" normalizeH="0" noProof="0" dirty="0" err="1">
                <a:ln>
                  <a:solidFill>
                    <a:srgbClr val="0F863B"/>
                  </a:solidFill>
                </a:ln>
                <a:solidFill>
                  <a:srgbClr val="00206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tập</a:t>
            </a:r>
            <a:endParaRPr kumimoji="0" lang="zh-CN" altLang="en-US" sz="8800" b="1" i="0" u="none" strike="noStrike" kern="1200" cap="none" spc="0" normalizeH="0" baseline="0" noProof="0" dirty="0">
              <a:ln>
                <a:solidFill>
                  <a:srgbClr val="0F863B"/>
                </a:solidFill>
              </a:ln>
              <a:solidFill>
                <a:srgbClr val="002060"/>
              </a:solidFill>
              <a:effectLst>
                <a:outerShdw blurRad="38100" dist="38100" dir="2700000" algn="tl">
                  <a:srgbClr val="000000">
                    <a:alpha val="43137"/>
                  </a:srgbClr>
                </a:outerShdw>
              </a:effectLst>
              <a:uLnTx/>
              <a:uFillTx/>
              <a:latin typeface="Tahoma" panose="020B0604030504040204" pitchFamily="34" charset="0"/>
              <a:ea typeface="字魂59号-创粗黑" panose="00000500000000000000" pitchFamily="2" charset="-122"/>
              <a:cs typeface="Tahoma" panose="020B0604030504040204" pitchFamily="34" charset="0"/>
            </a:endParaRPr>
          </a:p>
        </p:txBody>
      </p:sp>
    </p:spTree>
    <p:extLst>
      <p:ext uri="{BB962C8B-B14F-4D97-AF65-F5344CB8AC3E}">
        <p14:creationId xmlns:p14="http://schemas.microsoft.com/office/powerpoint/2010/main" val="96284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right)">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6AC5B0-724D-0001-1C4B-73709489EE19}"/>
              </a:ext>
            </a:extLst>
          </p:cNvPr>
          <p:cNvSpPr txBox="1"/>
          <p:nvPr/>
        </p:nvSpPr>
        <p:spPr>
          <a:xfrm>
            <a:off x="209551" y="157729"/>
            <a:ext cx="11830050" cy="1754326"/>
          </a:xfrm>
          <a:prstGeom prst="rect">
            <a:avLst/>
          </a:prstGeom>
          <a:solidFill>
            <a:schemeClr val="bg1"/>
          </a:solidFill>
        </p:spPr>
        <p:txBody>
          <a:bodyPr wrap="square" rtlCol="0">
            <a:spAutoFit/>
          </a:bodyPr>
          <a:lstStyle/>
          <a:p>
            <a:pPr lvl="0" algn="just" defTabSz="914309">
              <a:defRPr/>
            </a:pPr>
            <a:r>
              <a:rPr lang="vi-VN" sz="3600" b="1" dirty="0">
                <a:solidFill>
                  <a:prstClr val="black"/>
                </a:solidFill>
                <a:latin typeface="Calibri" panose="020F0502020204030204" pitchFamily="34" charset="0"/>
              </a:rPr>
              <a:t>Hãy cho biết hướng gió thổi giữa biển và đất li</a:t>
            </a:r>
            <a:r>
              <a:rPr lang="en-US" sz="3600" b="1" dirty="0">
                <a:solidFill>
                  <a:prstClr val="black"/>
                </a:solidFill>
                <a:latin typeface="Calibri" panose="020F0502020204030204" pitchFamily="34" charset="0"/>
              </a:rPr>
              <a:t>ề</a:t>
            </a:r>
            <a:r>
              <a:rPr lang="vi-VN" sz="3600" b="1" dirty="0">
                <a:solidFill>
                  <a:prstClr val="black"/>
                </a:solidFill>
                <a:latin typeface="Calibri" panose="020F0502020204030204" pitchFamily="34" charset="0"/>
              </a:rPr>
              <a:t>n vào ban ngày và ban đêm ở hình 5 và 6. Giải thích vì sao hướng gió lại thay đổi như vậy.</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ndParaRPr>
          </a:p>
        </p:txBody>
      </p:sp>
      <p:pic>
        <p:nvPicPr>
          <p:cNvPr id="5" name="Picture 4">
            <a:extLst>
              <a:ext uri="{FF2B5EF4-FFF2-40B4-BE49-F238E27FC236}">
                <a16:creationId xmlns:a16="http://schemas.microsoft.com/office/drawing/2014/main" id="{DF42B00A-AEA8-1963-86D2-60F64290290A}"/>
              </a:ext>
            </a:extLst>
          </p:cNvPr>
          <p:cNvPicPr>
            <a:picLocks noChangeAspect="1"/>
          </p:cNvPicPr>
          <p:nvPr/>
        </p:nvPicPr>
        <p:blipFill>
          <a:blip r:embed="rId3"/>
          <a:stretch>
            <a:fillRect/>
          </a:stretch>
        </p:blipFill>
        <p:spPr>
          <a:xfrm>
            <a:off x="828675" y="2273641"/>
            <a:ext cx="11010900" cy="3121836"/>
          </a:xfrm>
          <a:prstGeom prst="rect">
            <a:avLst/>
          </a:prstGeom>
        </p:spPr>
      </p:pic>
      <p:sp>
        <p:nvSpPr>
          <p:cNvPr id="7" name="TextBox 6">
            <a:extLst>
              <a:ext uri="{FF2B5EF4-FFF2-40B4-BE49-F238E27FC236}">
                <a16:creationId xmlns:a16="http://schemas.microsoft.com/office/drawing/2014/main" id="{42F819F8-812E-94F3-2FF8-C3B7ED86CFDB}"/>
              </a:ext>
            </a:extLst>
          </p:cNvPr>
          <p:cNvSpPr txBox="1"/>
          <p:nvPr/>
        </p:nvSpPr>
        <p:spPr>
          <a:xfrm>
            <a:off x="1162049" y="5629947"/>
            <a:ext cx="5019676" cy="523220"/>
          </a:xfrm>
          <a:custGeom>
            <a:avLst/>
            <a:gdLst>
              <a:gd name="connsiteX0" fmla="*/ 0 w 5019676"/>
              <a:gd name="connsiteY0" fmla="*/ 0 h 523220"/>
              <a:gd name="connsiteX1" fmla="*/ 5019676 w 5019676"/>
              <a:gd name="connsiteY1" fmla="*/ 0 h 523220"/>
              <a:gd name="connsiteX2" fmla="*/ 5019676 w 5019676"/>
              <a:gd name="connsiteY2" fmla="*/ 523220 h 523220"/>
              <a:gd name="connsiteX3" fmla="*/ 0 w 5019676"/>
              <a:gd name="connsiteY3" fmla="*/ 523220 h 523220"/>
              <a:gd name="connsiteX4" fmla="*/ 0 w 5019676"/>
              <a:gd name="connsiteY4" fmla="*/ 0 h 523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9676" h="523220" fill="none" extrusionOk="0">
                <a:moveTo>
                  <a:pt x="0" y="0"/>
                </a:moveTo>
                <a:cubicBezTo>
                  <a:pt x="679436" y="5222"/>
                  <a:pt x="4073697" y="24918"/>
                  <a:pt x="5019676" y="0"/>
                </a:cubicBezTo>
                <a:cubicBezTo>
                  <a:pt x="5023057" y="143545"/>
                  <a:pt x="5065464" y="364357"/>
                  <a:pt x="5019676" y="523220"/>
                </a:cubicBezTo>
                <a:cubicBezTo>
                  <a:pt x="2805711" y="358459"/>
                  <a:pt x="1495140" y="641370"/>
                  <a:pt x="0" y="523220"/>
                </a:cubicBezTo>
                <a:cubicBezTo>
                  <a:pt x="19472" y="295114"/>
                  <a:pt x="34079" y="163437"/>
                  <a:pt x="0" y="0"/>
                </a:cubicBezTo>
                <a:close/>
              </a:path>
              <a:path w="5019676" h="523220" stroke="0" extrusionOk="0">
                <a:moveTo>
                  <a:pt x="0" y="0"/>
                </a:moveTo>
                <a:cubicBezTo>
                  <a:pt x="795997" y="11849"/>
                  <a:pt x="2928121" y="-161459"/>
                  <a:pt x="5019676" y="0"/>
                </a:cubicBezTo>
                <a:cubicBezTo>
                  <a:pt x="4993788" y="136655"/>
                  <a:pt x="4994908" y="451084"/>
                  <a:pt x="5019676" y="523220"/>
                </a:cubicBezTo>
                <a:cubicBezTo>
                  <a:pt x="3969834" y="377360"/>
                  <a:pt x="1884715" y="444896"/>
                  <a:pt x="0" y="523220"/>
                </a:cubicBezTo>
                <a:cubicBezTo>
                  <a:pt x="-36542" y="352608"/>
                  <a:pt x="-23037" y="256505"/>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en-US" sz="2800" b="1" dirty="0" err="1">
                <a:solidFill>
                  <a:prstClr val="black"/>
                </a:solidFill>
                <a:latin typeface="Calibri" panose="020F0502020204030204" pitchFamily="34" charset="0"/>
                <a:cs typeface="Calibri" panose="020F0502020204030204" pitchFamily="34" charset="0"/>
              </a:rPr>
              <a:t>Hướng</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gió</a:t>
            </a:r>
            <a:r>
              <a:rPr lang="en-US" sz="2800" b="1" dirty="0">
                <a:solidFill>
                  <a:prstClr val="black"/>
                </a:solidFill>
                <a:latin typeface="Calibri" panose="020F0502020204030204" pitchFamily="34" charset="0"/>
                <a:cs typeface="Calibri" panose="020F0502020204030204" pitchFamily="34" charset="0"/>
              </a:rPr>
              <a:t> t</a:t>
            </a:r>
            <a:r>
              <a:rPr lang="vi-VN" sz="2800" b="1" dirty="0">
                <a:solidFill>
                  <a:prstClr val="black"/>
                </a:solidFill>
                <a:latin typeface="Calibri" panose="020F0502020204030204" pitchFamily="34" charset="0"/>
                <a:cs typeface="Calibri" panose="020F0502020204030204" pitchFamily="34" charset="0"/>
              </a:rPr>
              <a:t>ừ biển vào đất liền.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877FEAF8-C72D-03DE-AE81-65F61DA0B3CD}"/>
              </a:ext>
            </a:extLst>
          </p:cNvPr>
          <p:cNvSpPr txBox="1"/>
          <p:nvPr/>
        </p:nvSpPr>
        <p:spPr>
          <a:xfrm>
            <a:off x="6686549" y="5563272"/>
            <a:ext cx="5019676" cy="523220"/>
          </a:xfrm>
          <a:custGeom>
            <a:avLst/>
            <a:gdLst>
              <a:gd name="connsiteX0" fmla="*/ 0 w 5019676"/>
              <a:gd name="connsiteY0" fmla="*/ 0 h 523220"/>
              <a:gd name="connsiteX1" fmla="*/ 5019676 w 5019676"/>
              <a:gd name="connsiteY1" fmla="*/ 0 h 523220"/>
              <a:gd name="connsiteX2" fmla="*/ 5019676 w 5019676"/>
              <a:gd name="connsiteY2" fmla="*/ 523220 h 523220"/>
              <a:gd name="connsiteX3" fmla="*/ 0 w 5019676"/>
              <a:gd name="connsiteY3" fmla="*/ 523220 h 523220"/>
              <a:gd name="connsiteX4" fmla="*/ 0 w 5019676"/>
              <a:gd name="connsiteY4" fmla="*/ 0 h 523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9676" h="523220" fill="none" extrusionOk="0">
                <a:moveTo>
                  <a:pt x="0" y="0"/>
                </a:moveTo>
                <a:cubicBezTo>
                  <a:pt x="679436" y="5222"/>
                  <a:pt x="4073697" y="24918"/>
                  <a:pt x="5019676" y="0"/>
                </a:cubicBezTo>
                <a:cubicBezTo>
                  <a:pt x="5023057" y="143545"/>
                  <a:pt x="5065464" y="364357"/>
                  <a:pt x="5019676" y="523220"/>
                </a:cubicBezTo>
                <a:cubicBezTo>
                  <a:pt x="2805711" y="358459"/>
                  <a:pt x="1495140" y="641370"/>
                  <a:pt x="0" y="523220"/>
                </a:cubicBezTo>
                <a:cubicBezTo>
                  <a:pt x="19472" y="295114"/>
                  <a:pt x="34079" y="163437"/>
                  <a:pt x="0" y="0"/>
                </a:cubicBezTo>
                <a:close/>
              </a:path>
              <a:path w="5019676" h="523220" stroke="0" extrusionOk="0">
                <a:moveTo>
                  <a:pt x="0" y="0"/>
                </a:moveTo>
                <a:cubicBezTo>
                  <a:pt x="795997" y="11849"/>
                  <a:pt x="2928121" y="-161459"/>
                  <a:pt x="5019676" y="0"/>
                </a:cubicBezTo>
                <a:cubicBezTo>
                  <a:pt x="4993788" y="136655"/>
                  <a:pt x="4994908" y="451084"/>
                  <a:pt x="5019676" y="523220"/>
                </a:cubicBezTo>
                <a:cubicBezTo>
                  <a:pt x="3969834" y="377360"/>
                  <a:pt x="1884715" y="444896"/>
                  <a:pt x="0" y="523220"/>
                </a:cubicBezTo>
                <a:cubicBezTo>
                  <a:pt x="-36542" y="352608"/>
                  <a:pt x="-23037" y="256505"/>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en-US" sz="2800" b="1" dirty="0" err="1">
                <a:solidFill>
                  <a:prstClr val="black"/>
                </a:solidFill>
                <a:latin typeface="Calibri" panose="020F0502020204030204" pitchFamily="34" charset="0"/>
                <a:cs typeface="Calibri" panose="020F0502020204030204" pitchFamily="34" charset="0"/>
              </a:rPr>
              <a:t>Hướng</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gió</a:t>
            </a:r>
            <a:r>
              <a:rPr lang="en-US" sz="2800" b="1" dirty="0">
                <a:solidFill>
                  <a:prstClr val="black"/>
                </a:solidFill>
                <a:latin typeface="Calibri" panose="020F0502020204030204" pitchFamily="34" charset="0"/>
                <a:cs typeface="Calibri" panose="020F0502020204030204" pitchFamily="34" charset="0"/>
              </a:rPr>
              <a:t> t</a:t>
            </a:r>
            <a:r>
              <a:rPr lang="vi-VN" sz="2800" b="1" dirty="0">
                <a:solidFill>
                  <a:prstClr val="black"/>
                </a:solidFill>
                <a:latin typeface="Calibri" panose="020F0502020204030204" pitchFamily="34" charset="0"/>
                <a:cs typeface="Calibri" panose="020F0502020204030204" pitchFamily="34" charset="0"/>
              </a:rPr>
              <a:t>ừ biển vào đất liền.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22025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D65079E-9DDF-F55A-EF10-6D4528E79F4A}"/>
              </a:ext>
            </a:extLst>
          </p:cNvPr>
          <p:cNvGrpSpPr/>
          <p:nvPr/>
        </p:nvGrpSpPr>
        <p:grpSpPr>
          <a:xfrm>
            <a:off x="5629275" y="495300"/>
            <a:ext cx="6496050" cy="1457325"/>
            <a:chOff x="220394" y="27442"/>
            <a:chExt cx="4162483" cy="3094823"/>
          </a:xfrm>
          <a:solidFill>
            <a:srgbClr val="CCFFFF"/>
          </a:solidFill>
        </p:grpSpPr>
        <p:sp>
          <p:nvSpPr>
            <p:cNvPr id="8" name="椭圆 31">
              <a:extLst>
                <a:ext uri="{FF2B5EF4-FFF2-40B4-BE49-F238E27FC236}">
                  <a16:creationId xmlns:a16="http://schemas.microsoft.com/office/drawing/2014/main" id="{2DAADF09-D41B-0C6B-34AC-7CB783E647E1}"/>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9" name="Hộp Văn bản 23">
              <a:extLst>
                <a:ext uri="{FF2B5EF4-FFF2-40B4-BE49-F238E27FC236}">
                  <a16:creationId xmlns:a16="http://schemas.microsoft.com/office/drawing/2014/main" id="{4F7ED63C-D589-9AE8-72F7-660B639E1C5C}"/>
                </a:ext>
              </a:extLst>
            </p:cNvPr>
            <p:cNvSpPr txBox="1"/>
            <p:nvPr/>
          </p:nvSpPr>
          <p:spPr>
            <a:xfrm>
              <a:off x="335010" y="327551"/>
              <a:ext cx="4007496" cy="22870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Giải thích hiện tượng hướng gió thay đổi vào ban ngày và ban đêm?</a:t>
              </a:r>
            </a:p>
          </p:txBody>
        </p:sp>
      </p:grpSp>
      <p:sp>
        <p:nvSpPr>
          <p:cNvPr id="13" name="TextBox 12">
            <a:extLst>
              <a:ext uri="{FF2B5EF4-FFF2-40B4-BE49-F238E27FC236}">
                <a16:creationId xmlns:a16="http://schemas.microsoft.com/office/drawing/2014/main" id="{5A9FCFA2-6980-1F15-9620-7A03EE9822CC}"/>
              </a:ext>
            </a:extLst>
          </p:cNvPr>
          <p:cNvSpPr txBox="1"/>
          <p:nvPr/>
        </p:nvSpPr>
        <p:spPr>
          <a:xfrm>
            <a:off x="5972174" y="2715297"/>
            <a:ext cx="6143626" cy="3970318"/>
          </a:xfrm>
          <a:custGeom>
            <a:avLst/>
            <a:gdLst>
              <a:gd name="connsiteX0" fmla="*/ 0 w 6143626"/>
              <a:gd name="connsiteY0" fmla="*/ 0 h 3970318"/>
              <a:gd name="connsiteX1" fmla="*/ 6143626 w 6143626"/>
              <a:gd name="connsiteY1" fmla="*/ 0 h 3970318"/>
              <a:gd name="connsiteX2" fmla="*/ 6143626 w 6143626"/>
              <a:gd name="connsiteY2" fmla="*/ 3970318 h 3970318"/>
              <a:gd name="connsiteX3" fmla="*/ 0 w 6143626"/>
              <a:gd name="connsiteY3" fmla="*/ 3970318 h 3970318"/>
              <a:gd name="connsiteX4" fmla="*/ 0 w 6143626"/>
              <a:gd name="connsiteY4" fmla="*/ 0 h 3970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3626" h="3970318" fill="none" extrusionOk="0">
                <a:moveTo>
                  <a:pt x="0" y="0"/>
                </a:moveTo>
                <a:cubicBezTo>
                  <a:pt x="1142567" y="5222"/>
                  <a:pt x="4921829" y="24918"/>
                  <a:pt x="6143626" y="0"/>
                </a:cubicBezTo>
                <a:cubicBezTo>
                  <a:pt x="5982381" y="1829008"/>
                  <a:pt x="6099866" y="3125566"/>
                  <a:pt x="6143626" y="3970318"/>
                </a:cubicBezTo>
                <a:cubicBezTo>
                  <a:pt x="5081822" y="3805557"/>
                  <a:pt x="1386286" y="4088468"/>
                  <a:pt x="0" y="3970318"/>
                </a:cubicBezTo>
                <a:cubicBezTo>
                  <a:pt x="-55725" y="3207206"/>
                  <a:pt x="17072" y="923270"/>
                  <a:pt x="0" y="0"/>
                </a:cubicBezTo>
                <a:close/>
              </a:path>
              <a:path w="6143626" h="3970318" stroke="0" extrusionOk="0">
                <a:moveTo>
                  <a:pt x="0" y="0"/>
                </a:moveTo>
                <a:cubicBezTo>
                  <a:pt x="3000117" y="11849"/>
                  <a:pt x="5064039" y="-161459"/>
                  <a:pt x="6143626" y="0"/>
                </a:cubicBezTo>
                <a:cubicBezTo>
                  <a:pt x="6146756" y="1825924"/>
                  <a:pt x="6042450" y="2863548"/>
                  <a:pt x="6143626" y="3970318"/>
                </a:cubicBezTo>
                <a:cubicBezTo>
                  <a:pt x="4112541" y="3824458"/>
                  <a:pt x="971922" y="3891994"/>
                  <a:pt x="0" y="3970318"/>
                </a:cubicBezTo>
                <a:cubicBezTo>
                  <a:pt x="74291" y="3446360"/>
                  <a:pt x="168006" y="762610"/>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342900" lvl="0" indent="-342900" algn="just">
              <a:buFont typeface="Arial" panose="020B0604020202020204" pitchFamily="34" charset="0"/>
              <a:buChar char="•"/>
            </a:pPr>
            <a:r>
              <a:rPr lang="vi-VN" sz="2800" b="1" dirty="0">
                <a:solidFill>
                  <a:prstClr val="black"/>
                </a:solidFill>
                <a:latin typeface="Calibri" panose="020F0502020204030204" pitchFamily="34" charset="0"/>
                <a:cs typeface="Calibri" panose="020F0502020204030204" pitchFamily="34" charset="0"/>
              </a:rPr>
              <a:t>Dưới sức n</a:t>
            </a:r>
            <a:r>
              <a:rPr lang="en-US" sz="2800" b="1" dirty="0">
                <a:solidFill>
                  <a:prstClr val="black"/>
                </a:solidFill>
                <a:latin typeface="Calibri" panose="020F0502020204030204" pitchFamily="34" charset="0"/>
                <a:cs typeface="Calibri" panose="020F0502020204030204" pitchFamily="34" charset="0"/>
              </a:rPr>
              <a:t>ó</a:t>
            </a:r>
            <a:r>
              <a:rPr lang="vi-VN" sz="2800" b="1" dirty="0">
                <a:solidFill>
                  <a:prstClr val="black"/>
                </a:solidFill>
                <a:latin typeface="Calibri" panose="020F0502020204030204" pitchFamily="34" charset="0"/>
                <a:cs typeface="Calibri" panose="020F0502020204030204" pitchFamily="34" charset="0"/>
              </a:rPr>
              <a:t>ng của Mặt Trời, đất liền và biển nóng lên không đều nhau. Chính sự nóng lên không đều nhau  đó đã làm cho không khí chuyển động và tạo thành gió. Ban ngày đất liền nóng hơn biển nên gió thổi từ biển vào đất liền; ban đêm, đất liền nguội nhanh hơn biển nên gió thổi từ đất liền ra biển.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4" name="Freeform: Shape 34">
            <a:extLst>
              <a:ext uri="{FF2B5EF4-FFF2-40B4-BE49-F238E27FC236}">
                <a16:creationId xmlns:a16="http://schemas.microsoft.com/office/drawing/2014/main" id="{7B0F9907-5199-6571-72EA-C735BCE4FF0E}"/>
              </a:ext>
            </a:extLst>
          </p:cNvPr>
          <p:cNvSpPr/>
          <p:nvPr/>
        </p:nvSpPr>
        <p:spPr>
          <a:xfrm>
            <a:off x="5655093" y="1797008"/>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微软雅黑"/>
              <a:cs typeface="Calibri" panose="020F0502020204030204" pitchFamily="34" charset="0"/>
            </a:endParaRPr>
          </a:p>
        </p:txBody>
      </p:sp>
      <p:pic>
        <p:nvPicPr>
          <p:cNvPr id="4" name="Picture 3">
            <a:extLst>
              <a:ext uri="{FF2B5EF4-FFF2-40B4-BE49-F238E27FC236}">
                <a16:creationId xmlns:a16="http://schemas.microsoft.com/office/drawing/2014/main" id="{05FDBDDD-8626-B247-AB0C-498DF815786D}"/>
              </a:ext>
            </a:extLst>
          </p:cNvPr>
          <p:cNvPicPr>
            <a:picLocks noChangeAspect="1"/>
          </p:cNvPicPr>
          <p:nvPr/>
        </p:nvPicPr>
        <p:blipFill>
          <a:blip r:embed="rId3"/>
          <a:stretch>
            <a:fillRect/>
          </a:stretch>
        </p:blipFill>
        <p:spPr>
          <a:xfrm>
            <a:off x="333375" y="493930"/>
            <a:ext cx="4805362" cy="2687419"/>
          </a:xfrm>
          <a:prstGeom prst="rect">
            <a:avLst/>
          </a:prstGeom>
        </p:spPr>
      </p:pic>
      <p:pic>
        <p:nvPicPr>
          <p:cNvPr id="6" name="Picture 5">
            <a:extLst>
              <a:ext uri="{FF2B5EF4-FFF2-40B4-BE49-F238E27FC236}">
                <a16:creationId xmlns:a16="http://schemas.microsoft.com/office/drawing/2014/main" id="{39633F93-4737-8FCE-0A2E-DF0ABD7D4A20}"/>
              </a:ext>
            </a:extLst>
          </p:cNvPr>
          <p:cNvPicPr>
            <a:picLocks noChangeAspect="1"/>
          </p:cNvPicPr>
          <p:nvPr/>
        </p:nvPicPr>
        <p:blipFill>
          <a:blip r:embed="rId4"/>
          <a:stretch>
            <a:fillRect/>
          </a:stretch>
        </p:blipFill>
        <p:spPr>
          <a:xfrm>
            <a:off x="200025" y="3552825"/>
            <a:ext cx="5118692" cy="2900362"/>
          </a:xfrm>
          <a:prstGeom prst="rect">
            <a:avLst/>
          </a:prstGeom>
        </p:spPr>
      </p:pic>
    </p:spTree>
    <p:extLst>
      <p:ext uri="{BB962C8B-B14F-4D97-AF65-F5344CB8AC3E}">
        <p14:creationId xmlns:p14="http://schemas.microsoft.com/office/powerpoint/2010/main" val="1937831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up)">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3">
                                            <p:bg/>
                                          </p:spTgt>
                                        </p:tgtEl>
                                        <p:attrNameLst>
                                          <p:attrName>style.visibility</p:attrName>
                                        </p:attrNameLst>
                                      </p:cBhvr>
                                      <p:to>
                                        <p:strVal val="visible"/>
                                      </p:to>
                                    </p:set>
                                    <p:animEffect transition="in" filter="wipe(left)">
                                      <p:cBhvr>
                                        <p:cTn id="19" dur="1000"/>
                                        <p:tgtEl>
                                          <p:spTgt spid="13">
                                            <p:bg/>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wipe(left)">
                                      <p:cBhvr>
                                        <p:cTn id="24" dur="1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13D764E-F3D7-AD13-92A4-60CED31DC595}"/>
              </a:ext>
            </a:extLst>
          </p:cNvPr>
          <p:cNvPicPr>
            <a:picLocks noChangeAspect="1"/>
          </p:cNvPicPr>
          <p:nvPr/>
        </p:nvPicPr>
        <p:blipFill>
          <a:blip r:embed="rId2"/>
          <a:stretch>
            <a:fillRect/>
          </a:stretch>
        </p:blipFill>
        <p:spPr>
          <a:xfrm>
            <a:off x="2905124" y="0"/>
            <a:ext cx="6265119" cy="2050582"/>
          </a:xfrm>
          <a:prstGeom prst="rect">
            <a:avLst/>
          </a:prstGeom>
        </p:spPr>
      </p:pic>
      <p:grpSp>
        <p:nvGrpSpPr>
          <p:cNvPr id="15" name="Group 14">
            <a:extLst>
              <a:ext uri="{FF2B5EF4-FFF2-40B4-BE49-F238E27FC236}">
                <a16:creationId xmlns:a16="http://schemas.microsoft.com/office/drawing/2014/main" id="{83E55D1E-C0E5-6AB6-42D2-3CACB3CD5A32}"/>
              </a:ext>
            </a:extLst>
          </p:cNvPr>
          <p:cNvGrpSpPr/>
          <p:nvPr/>
        </p:nvGrpSpPr>
        <p:grpSpPr>
          <a:xfrm>
            <a:off x="1454900" y="1554354"/>
            <a:ext cx="9870325" cy="4639754"/>
            <a:chOff x="4452132" y="1244373"/>
            <a:chExt cx="9870325" cy="4639754"/>
          </a:xfrm>
        </p:grpSpPr>
        <p:grpSp>
          <p:nvGrpSpPr>
            <p:cNvPr id="16" name="Group 15">
              <a:extLst>
                <a:ext uri="{FF2B5EF4-FFF2-40B4-BE49-F238E27FC236}">
                  <a16:creationId xmlns:a16="http://schemas.microsoft.com/office/drawing/2014/main" id="{93AAEFE4-6E16-9ABF-8289-0C385F3FC362}"/>
                </a:ext>
              </a:extLst>
            </p:cNvPr>
            <p:cNvGrpSpPr/>
            <p:nvPr/>
          </p:nvGrpSpPr>
          <p:grpSpPr>
            <a:xfrm>
              <a:off x="4452132" y="1244373"/>
              <a:ext cx="9536950" cy="4131438"/>
              <a:chOff x="4366315" y="734513"/>
              <a:chExt cx="9536950" cy="4131438"/>
            </a:xfrm>
          </p:grpSpPr>
          <p:sp>
            <p:nvSpPr>
              <p:cNvPr id="19" name="TextBox 18">
                <a:extLst>
                  <a:ext uri="{FF2B5EF4-FFF2-40B4-BE49-F238E27FC236}">
                    <a16:creationId xmlns:a16="http://schemas.microsoft.com/office/drawing/2014/main" id="{AD80DE98-13D6-3BB9-67D3-BE15A516A44A}"/>
                  </a:ext>
                </a:extLst>
              </p:cNvPr>
              <p:cNvSpPr txBox="1"/>
              <p:nvPr/>
            </p:nvSpPr>
            <p:spPr>
              <a:xfrm>
                <a:off x="4824420" y="734513"/>
                <a:ext cx="9078845"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Quan sát và làm thí nghiệm để nhận biết được sự có mặt của không khí; không khí chuyển động gây ra gió và nguyên nhân làm không khí chuyển động.</a:t>
                </a: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20" name="Picture 4">
                <a:extLst>
                  <a:ext uri="{FF2B5EF4-FFF2-40B4-BE49-F238E27FC236}">
                    <a16:creationId xmlns:a16="http://schemas.microsoft.com/office/drawing/2014/main" id="{7E0777E2-A04E-C5D9-1964-51DAA2E24DBE}"/>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366315" y="781905"/>
                <a:ext cx="461639" cy="4616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CB153060-CE6F-132C-08B3-B088C39B116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385365" y="2533966"/>
                <a:ext cx="461639" cy="46163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4843C42A-92E7-F176-80C5-AD7D513F18A1}"/>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383682" y="3737562"/>
                <a:ext cx="461639" cy="46163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a:extLst>
                  <a:ext uri="{FF2B5EF4-FFF2-40B4-BE49-F238E27FC236}">
                    <a16:creationId xmlns:a16="http://schemas.microsoft.com/office/drawing/2014/main" id="{5689592A-5862-E56B-AA8A-3F476CE5E15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374157" y="4404312"/>
                <a:ext cx="461639" cy="461639"/>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C097899C-D17A-E861-E5E4-B710F72F5186}"/>
                </a:ext>
              </a:extLst>
            </p:cNvPr>
            <p:cNvSpPr txBox="1"/>
            <p:nvPr/>
          </p:nvSpPr>
          <p:spPr>
            <a:xfrm>
              <a:off x="5010274" y="2957235"/>
              <a:ext cx="9112158"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Nhận xét, so sánh được mức độ mạnh của gió qua quan sát thực tế hoặc tranh ảnh, video clip.</a:t>
              </a: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18" name="TextBox 17">
              <a:extLst>
                <a:ext uri="{FF2B5EF4-FFF2-40B4-BE49-F238E27FC236}">
                  <a16:creationId xmlns:a16="http://schemas.microsoft.com/office/drawing/2014/main" id="{F9DDD8C4-D83E-BA2D-D5D8-08407DA8F62D}"/>
                </a:ext>
              </a:extLst>
            </p:cNvPr>
            <p:cNvSpPr txBox="1"/>
            <p:nvPr/>
          </p:nvSpPr>
          <p:spPr>
            <a:xfrm>
              <a:off x="5110142" y="4140159"/>
              <a:ext cx="9212315"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Nêu được các việc cần làm để phòng tránh bão.</a:t>
              </a: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24" name="TextBox 23">
              <a:extLst>
                <a:ext uri="{FF2B5EF4-FFF2-40B4-BE49-F238E27FC236}">
                  <a16:creationId xmlns:a16="http://schemas.microsoft.com/office/drawing/2014/main" id="{F45DAB58-7CF7-B473-CFE3-C74F70F16C84}"/>
                </a:ext>
              </a:extLst>
            </p:cNvPr>
            <p:cNvSpPr txBox="1"/>
            <p:nvPr/>
          </p:nvSpPr>
          <p:spPr>
            <a:xfrm>
              <a:off x="5100617" y="4806909"/>
              <a:ext cx="9212315"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Thực hiện được một số việc cần làm để phòng tránh bão.</a:t>
              </a: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77530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127B223-DFF1-86D0-D837-D164BBC65695}"/>
              </a:ext>
            </a:extLst>
          </p:cNvPr>
          <p:cNvGrpSpPr/>
          <p:nvPr/>
        </p:nvGrpSpPr>
        <p:grpSpPr>
          <a:xfrm>
            <a:off x="5457825" y="495297"/>
            <a:ext cx="6400799" cy="1924053"/>
            <a:chOff x="103689" y="27439"/>
            <a:chExt cx="4356991" cy="4987575"/>
          </a:xfrm>
          <a:solidFill>
            <a:srgbClr val="CCFFFF"/>
          </a:solidFill>
        </p:grpSpPr>
        <p:sp>
          <p:nvSpPr>
            <p:cNvPr id="7" name="椭圆 31">
              <a:extLst>
                <a:ext uri="{FF2B5EF4-FFF2-40B4-BE49-F238E27FC236}">
                  <a16:creationId xmlns:a16="http://schemas.microsoft.com/office/drawing/2014/main" id="{BC0A5931-52AA-721C-9163-F7EEB58A7C7F}"/>
                </a:ext>
              </a:extLst>
            </p:cNvPr>
            <p:cNvSpPr/>
            <p:nvPr/>
          </p:nvSpPr>
          <p:spPr>
            <a:xfrm rot="10800000" flipH="1">
              <a:off x="103689" y="27439"/>
              <a:ext cx="4356991" cy="498757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8" name="Hộp Văn bản 23">
              <a:extLst>
                <a:ext uri="{FF2B5EF4-FFF2-40B4-BE49-F238E27FC236}">
                  <a16:creationId xmlns:a16="http://schemas.microsoft.com/office/drawing/2014/main" id="{8588522F-9B71-FC97-BED9-8D81A52DF29B}"/>
                </a:ext>
              </a:extLst>
            </p:cNvPr>
            <p:cNvSpPr txBox="1"/>
            <p:nvPr/>
          </p:nvSpPr>
          <p:spPr>
            <a:xfrm>
              <a:off x="263690" y="683227"/>
              <a:ext cx="4007496" cy="406890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Vì sao giàn lạnh của máy điều hòa không khí được đặt ở trên cao hình 7. </a:t>
              </a:r>
            </a:p>
          </p:txBody>
        </p:sp>
      </p:grpSp>
      <p:sp>
        <p:nvSpPr>
          <p:cNvPr id="10" name="TextBox 9">
            <a:extLst>
              <a:ext uri="{FF2B5EF4-FFF2-40B4-BE49-F238E27FC236}">
                <a16:creationId xmlns:a16="http://schemas.microsoft.com/office/drawing/2014/main" id="{F19A4E3A-DE29-0812-E5E8-5A2190A46DFC}"/>
              </a:ext>
            </a:extLst>
          </p:cNvPr>
          <p:cNvSpPr txBox="1"/>
          <p:nvPr/>
        </p:nvSpPr>
        <p:spPr>
          <a:xfrm>
            <a:off x="6143625" y="3258222"/>
            <a:ext cx="5857876" cy="3046988"/>
          </a:xfrm>
          <a:custGeom>
            <a:avLst/>
            <a:gdLst>
              <a:gd name="connsiteX0" fmla="*/ 0 w 5857876"/>
              <a:gd name="connsiteY0" fmla="*/ 0 h 3046988"/>
              <a:gd name="connsiteX1" fmla="*/ 5857876 w 5857876"/>
              <a:gd name="connsiteY1" fmla="*/ 0 h 3046988"/>
              <a:gd name="connsiteX2" fmla="*/ 5857876 w 5857876"/>
              <a:gd name="connsiteY2" fmla="*/ 3046988 h 3046988"/>
              <a:gd name="connsiteX3" fmla="*/ 0 w 5857876"/>
              <a:gd name="connsiteY3" fmla="*/ 3046988 h 3046988"/>
              <a:gd name="connsiteX4" fmla="*/ 0 w 5857876"/>
              <a:gd name="connsiteY4" fmla="*/ 0 h 3046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7876" h="3046988" fill="none" extrusionOk="0">
                <a:moveTo>
                  <a:pt x="0" y="0"/>
                </a:moveTo>
                <a:cubicBezTo>
                  <a:pt x="2314096" y="5222"/>
                  <a:pt x="3292965" y="24918"/>
                  <a:pt x="5857876" y="0"/>
                </a:cubicBezTo>
                <a:cubicBezTo>
                  <a:pt x="5696631" y="1071537"/>
                  <a:pt x="5814116" y="2405261"/>
                  <a:pt x="5857876" y="3046988"/>
                </a:cubicBezTo>
                <a:cubicBezTo>
                  <a:pt x="2995925" y="2882227"/>
                  <a:pt x="1814970" y="3165138"/>
                  <a:pt x="0" y="3046988"/>
                </a:cubicBezTo>
                <a:cubicBezTo>
                  <a:pt x="-55725" y="1822382"/>
                  <a:pt x="17072" y="646376"/>
                  <a:pt x="0" y="0"/>
                </a:cubicBezTo>
                <a:close/>
              </a:path>
              <a:path w="5857876" h="3046988" stroke="0" extrusionOk="0">
                <a:moveTo>
                  <a:pt x="0" y="0"/>
                </a:moveTo>
                <a:cubicBezTo>
                  <a:pt x="1142733" y="11849"/>
                  <a:pt x="5149675" y="-161459"/>
                  <a:pt x="5857876" y="0"/>
                </a:cubicBezTo>
                <a:cubicBezTo>
                  <a:pt x="5861006" y="810180"/>
                  <a:pt x="5756700" y="1773659"/>
                  <a:pt x="5857876" y="3046988"/>
                </a:cubicBezTo>
                <a:cubicBezTo>
                  <a:pt x="3741102" y="2901128"/>
                  <a:pt x="2600763" y="2968664"/>
                  <a:pt x="0" y="3046988"/>
                </a:cubicBezTo>
                <a:cubicBezTo>
                  <a:pt x="74291" y="1544563"/>
                  <a:pt x="168006" y="966076"/>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342900" lvl="0" indent="-342900" algn="just">
              <a:buFont typeface="Arial" panose="020B0604020202020204" pitchFamily="34" charset="0"/>
              <a:buChar char="•"/>
            </a:pPr>
            <a:r>
              <a:rPr lang="vi-VN" sz="3200" b="1" dirty="0">
                <a:solidFill>
                  <a:prstClr val="black"/>
                </a:solidFill>
                <a:latin typeface="Calibri" panose="020F0502020204030204" pitchFamily="34" charset="0"/>
                <a:cs typeface="Calibri" panose="020F0502020204030204" pitchFamily="34" charset="0"/>
              </a:rPr>
              <a:t>Vì không khí nóng bao giờ cũng bốc lên cao, không khí lạnh thì đi xuống, nên khi giàn lạnh được đặt trên cao, không khí lạnh tỏa xuống làm mát rộng khắp phòng nhanh chóng.</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1" name="Freeform: Shape 34">
            <a:extLst>
              <a:ext uri="{FF2B5EF4-FFF2-40B4-BE49-F238E27FC236}">
                <a16:creationId xmlns:a16="http://schemas.microsoft.com/office/drawing/2014/main" id="{41022B94-E88C-AC2A-E96F-FF853B29FBF1}"/>
              </a:ext>
            </a:extLst>
          </p:cNvPr>
          <p:cNvSpPr/>
          <p:nvPr/>
        </p:nvSpPr>
        <p:spPr>
          <a:xfrm>
            <a:off x="5607468" y="235898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微软雅黑"/>
              <a:cs typeface="Calibri" panose="020F0502020204030204" pitchFamily="34" charset="0"/>
            </a:endParaRPr>
          </a:p>
        </p:txBody>
      </p:sp>
      <p:pic>
        <p:nvPicPr>
          <p:cNvPr id="13" name="Picture 12">
            <a:extLst>
              <a:ext uri="{FF2B5EF4-FFF2-40B4-BE49-F238E27FC236}">
                <a16:creationId xmlns:a16="http://schemas.microsoft.com/office/drawing/2014/main" id="{41444142-9D75-A308-5F34-F85E37AA76E5}"/>
              </a:ext>
            </a:extLst>
          </p:cNvPr>
          <p:cNvPicPr>
            <a:picLocks noChangeAspect="1"/>
          </p:cNvPicPr>
          <p:nvPr/>
        </p:nvPicPr>
        <p:blipFill>
          <a:blip r:embed="rId3"/>
          <a:stretch>
            <a:fillRect/>
          </a:stretch>
        </p:blipFill>
        <p:spPr>
          <a:xfrm>
            <a:off x="295276" y="2238376"/>
            <a:ext cx="5019674" cy="26948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93348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bg/>
                                          </p:spTgt>
                                        </p:tgtEl>
                                        <p:attrNameLst>
                                          <p:attrName>style.visibility</p:attrName>
                                        </p:attrNameLst>
                                      </p:cBhvr>
                                      <p:to>
                                        <p:strVal val="visible"/>
                                      </p:to>
                                    </p:set>
                                    <p:animEffect transition="in" filter="wipe(left)">
                                      <p:cBhvr>
                                        <p:cTn id="17" dur="1000"/>
                                        <p:tgtEl>
                                          <p:spTgt spid="10">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left)">
                                      <p:cBhvr>
                                        <p:cTn id="22"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ảnh chibi cô giáo - hinhanhsieudep.net">
            <a:extLst>
              <a:ext uri="{FF2B5EF4-FFF2-40B4-BE49-F238E27FC236}">
                <a16:creationId xmlns:a16="http://schemas.microsoft.com/office/drawing/2014/main" id="{65ED14DA-3C86-A50E-5951-113D91D7D22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7048614" y="1213320"/>
            <a:ext cx="4849575" cy="6458947"/>
          </a:xfrm>
          <a:prstGeom prst="rect">
            <a:avLst/>
          </a:prstGeom>
          <a:noFill/>
          <a:extLst>
            <a:ext uri="{909E8E84-426E-40DD-AFC4-6F175D3DCCD1}">
              <a14:hiddenFill xmlns:a14="http://schemas.microsoft.com/office/drawing/2010/main">
                <a:solidFill>
                  <a:srgbClr val="FFFFFF"/>
                </a:solidFill>
              </a14:hiddenFill>
            </a:ext>
          </a:extLst>
        </p:spPr>
      </p:pic>
      <p:grpSp>
        <p:nvGrpSpPr>
          <p:cNvPr id="3" name="Nhóm 52">
            <a:extLst>
              <a:ext uri="{FF2B5EF4-FFF2-40B4-BE49-F238E27FC236}">
                <a16:creationId xmlns:a16="http://schemas.microsoft.com/office/drawing/2014/main" id="{9550E3FF-52E7-7A3E-15EE-287FDE90F577}"/>
              </a:ext>
            </a:extLst>
          </p:cNvPr>
          <p:cNvGrpSpPr/>
          <p:nvPr/>
        </p:nvGrpSpPr>
        <p:grpSpPr>
          <a:xfrm>
            <a:off x="982805" y="813749"/>
            <a:ext cx="7756037" cy="2586676"/>
            <a:chOff x="-2709109" y="150330"/>
            <a:chExt cx="9293463" cy="5102325"/>
          </a:xfrm>
        </p:grpSpPr>
        <p:sp>
          <p:nvSpPr>
            <p:cNvPr id="4" name="Bong bóng Lời nói: Hình bầu dục 53">
              <a:extLst>
                <a:ext uri="{FF2B5EF4-FFF2-40B4-BE49-F238E27FC236}">
                  <a16:creationId xmlns:a16="http://schemas.microsoft.com/office/drawing/2014/main" id="{87963736-563B-402A-66F7-B1480B45AFE2}"/>
                </a:ext>
              </a:extLst>
            </p:cNvPr>
            <p:cNvSpPr/>
            <p:nvPr/>
          </p:nvSpPr>
          <p:spPr>
            <a:xfrm>
              <a:off x="-2709109" y="150330"/>
              <a:ext cx="9293463" cy="5102325"/>
            </a:xfrm>
            <a:prstGeom prst="wedgeEllipseCallout">
              <a:avLst>
                <a:gd name="adj1" fmla="val 38399"/>
                <a:gd name="adj2" fmla="val 52853"/>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D6F4FF"/>
                </a:solidFill>
                <a:effectLst/>
                <a:uLnTx/>
                <a:uFillTx/>
                <a:latin typeface="Calibri"/>
                <a:ea typeface="+mn-ea"/>
                <a:cs typeface="+mn-cs"/>
                <a:sym typeface="Arial"/>
              </a:endParaRPr>
            </a:p>
          </p:txBody>
        </p:sp>
        <p:sp>
          <p:nvSpPr>
            <p:cNvPr id="5" name="Hộp Văn bản 54">
              <a:extLst>
                <a:ext uri="{FF2B5EF4-FFF2-40B4-BE49-F238E27FC236}">
                  <a16:creationId xmlns:a16="http://schemas.microsoft.com/office/drawing/2014/main" id="{5054E137-D664-EE3B-A6FE-F3978940D17C}"/>
                </a:ext>
              </a:extLst>
            </p:cNvPr>
            <p:cNvSpPr txBox="1"/>
            <p:nvPr/>
          </p:nvSpPr>
          <p:spPr>
            <a:xfrm>
              <a:off x="-1866613" y="980519"/>
              <a:ext cx="8011979" cy="3824742"/>
            </a:xfrm>
            <a:prstGeom prst="rect">
              <a:avLst/>
            </a:prstGeom>
            <a:noFill/>
          </p:spPr>
          <p:txBody>
            <a:bodyPr wrap="square" rtlCol="0">
              <a:spAutoFit/>
            </a:bodyPr>
            <a:lstStyle/>
            <a:p>
              <a:pPr marL="0" marR="0" indent="0" algn="ctr">
                <a:spcBef>
                  <a:spcPts val="0"/>
                </a:spcBef>
                <a:spcAft>
                  <a:spcPts val="0"/>
                </a:spcAft>
              </a:pPr>
              <a:r>
                <a:rPr lang="en-GB" sz="4000" b="1" i="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Nêu</a:t>
              </a:r>
              <a:r>
                <a:rPr lang="en-GB" sz="4000" b="1"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ông</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dụng</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của</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gió</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được</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sử</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dụng</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ở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đình</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và</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địa</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phương</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4000" b="1"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em</a:t>
              </a:r>
              <a:r>
                <a:rPr lang="en-GB" sz="40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4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324650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iếc quạt thóc một thời gây thương nhớ cho hàng triệu nông dân - YouTube">
            <a:extLst>
              <a:ext uri="{FF2B5EF4-FFF2-40B4-BE49-F238E27FC236}">
                <a16:creationId xmlns:a16="http://schemas.microsoft.com/office/drawing/2014/main" id="{B5A523E7-4500-02F2-3627-F787EC4EB7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824" y="894754"/>
            <a:ext cx="5724525" cy="32200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3DB1C64-FD3E-72E3-6039-81FAAA08634D}"/>
              </a:ext>
            </a:extLst>
          </p:cNvPr>
          <p:cNvSpPr txBox="1"/>
          <p:nvPr/>
        </p:nvSpPr>
        <p:spPr>
          <a:xfrm>
            <a:off x="1485900" y="4457700"/>
            <a:ext cx="4591050" cy="923330"/>
          </a:xfrm>
          <a:prstGeom prst="rect">
            <a:avLst/>
          </a:prstGeom>
          <a:noFill/>
        </p:spPr>
        <p:txBody>
          <a:bodyPr wrap="square" rtlCol="0">
            <a:spAutoFit/>
          </a:bodyPr>
          <a:lstStyle/>
          <a:p>
            <a:pPr algn="ctr"/>
            <a:r>
              <a:rPr lang="en-US" sz="5400" b="1" dirty="0" err="1">
                <a:solidFill>
                  <a:srgbClr val="FF0000"/>
                </a:solidFill>
                <a:latin typeface="Cambria" panose="02040503050406030204" pitchFamily="18" charset="0"/>
                <a:ea typeface="Cambria" panose="02040503050406030204" pitchFamily="18" charset="0"/>
              </a:rPr>
              <a:t>Quạt</a:t>
            </a:r>
            <a:r>
              <a:rPr lang="en-US" sz="5400" b="1" dirty="0">
                <a:solidFill>
                  <a:srgbClr val="FF0000"/>
                </a:solidFill>
                <a:latin typeface="Cambria" panose="02040503050406030204" pitchFamily="18" charset="0"/>
                <a:ea typeface="Cambria" panose="02040503050406030204" pitchFamily="18" charset="0"/>
              </a:rPr>
              <a:t> </a:t>
            </a:r>
            <a:r>
              <a:rPr lang="en-US" sz="5400" b="1" dirty="0" err="1">
                <a:solidFill>
                  <a:srgbClr val="FF0000"/>
                </a:solidFill>
                <a:latin typeface="Cambria" panose="02040503050406030204" pitchFamily="18" charset="0"/>
                <a:ea typeface="Cambria" panose="02040503050406030204" pitchFamily="18" charset="0"/>
              </a:rPr>
              <a:t>thóc</a:t>
            </a:r>
            <a:endParaRPr lang="en-US" sz="5400" b="1" dirty="0">
              <a:solidFill>
                <a:srgbClr val="FF0000"/>
              </a:solidFill>
              <a:latin typeface="Cambria" panose="02040503050406030204" pitchFamily="18" charset="0"/>
              <a:ea typeface="Cambria" panose="02040503050406030204" pitchFamily="18" charset="0"/>
            </a:endParaRPr>
          </a:p>
        </p:txBody>
      </p:sp>
      <p:pic>
        <p:nvPicPr>
          <p:cNvPr id="1028" name="Picture 4" descr="cối xay gió Tiếng Anh là gì">
            <a:extLst>
              <a:ext uri="{FF2B5EF4-FFF2-40B4-BE49-F238E27FC236}">
                <a16:creationId xmlns:a16="http://schemas.microsoft.com/office/drawing/2014/main" id="{0C85DB00-95C3-A7D8-2664-1FEA2F2988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3225" y="914399"/>
            <a:ext cx="4819650" cy="317896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F7A3474-3D53-BA9C-63D2-2555176EEEAD}"/>
              </a:ext>
            </a:extLst>
          </p:cNvPr>
          <p:cNvSpPr txBox="1"/>
          <p:nvPr/>
        </p:nvSpPr>
        <p:spPr>
          <a:xfrm>
            <a:off x="7105650" y="4352925"/>
            <a:ext cx="4591050" cy="923330"/>
          </a:xfrm>
          <a:prstGeom prst="rect">
            <a:avLst/>
          </a:prstGeom>
          <a:noFill/>
        </p:spPr>
        <p:txBody>
          <a:bodyPr wrap="square" rtlCol="0">
            <a:spAutoFit/>
          </a:bodyPr>
          <a:lstStyle/>
          <a:p>
            <a:pPr algn="ctr"/>
            <a:r>
              <a:rPr lang="en-US" sz="5400" b="1" dirty="0" err="1">
                <a:solidFill>
                  <a:srgbClr val="FF0000"/>
                </a:solidFill>
                <a:latin typeface="Cambria" panose="02040503050406030204" pitchFamily="18" charset="0"/>
                <a:ea typeface="Cambria" panose="02040503050406030204" pitchFamily="18" charset="0"/>
              </a:rPr>
              <a:t>Cối</a:t>
            </a:r>
            <a:r>
              <a:rPr lang="en-US" sz="5400" b="1" dirty="0">
                <a:solidFill>
                  <a:srgbClr val="FF0000"/>
                </a:solidFill>
                <a:latin typeface="Cambria" panose="02040503050406030204" pitchFamily="18" charset="0"/>
                <a:ea typeface="Cambria" panose="02040503050406030204" pitchFamily="18" charset="0"/>
              </a:rPr>
              <a:t> </a:t>
            </a:r>
            <a:r>
              <a:rPr lang="en-US" sz="5400" b="1" dirty="0" err="1">
                <a:solidFill>
                  <a:srgbClr val="FF0000"/>
                </a:solidFill>
                <a:latin typeface="Cambria" panose="02040503050406030204" pitchFamily="18" charset="0"/>
                <a:ea typeface="Cambria" panose="02040503050406030204" pitchFamily="18" charset="0"/>
              </a:rPr>
              <a:t>xay</a:t>
            </a:r>
            <a:r>
              <a:rPr lang="en-US" sz="5400" b="1" dirty="0">
                <a:solidFill>
                  <a:srgbClr val="FF0000"/>
                </a:solidFill>
                <a:latin typeface="Cambria" panose="02040503050406030204" pitchFamily="18" charset="0"/>
                <a:ea typeface="Cambria" panose="02040503050406030204" pitchFamily="18" charset="0"/>
              </a:rPr>
              <a:t> </a:t>
            </a:r>
            <a:r>
              <a:rPr lang="en-US" sz="5400" b="1" dirty="0" err="1">
                <a:solidFill>
                  <a:srgbClr val="FF0000"/>
                </a:solidFill>
                <a:latin typeface="Cambria" panose="02040503050406030204" pitchFamily="18" charset="0"/>
                <a:ea typeface="Cambria" panose="02040503050406030204" pitchFamily="18" charset="0"/>
              </a:rPr>
              <a:t>gió</a:t>
            </a:r>
            <a:endParaRPr lang="en-US" sz="54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74541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fade">
                                      <p:cBhvr>
                                        <p:cTn id="24" dur="1000"/>
                                        <p:tgtEl>
                                          <p:spTgt spid="1028"/>
                                        </p:tgtEl>
                                      </p:cBhvr>
                                    </p:animEffect>
                                    <p:anim calcmode="lin" valueType="num">
                                      <p:cBhvr>
                                        <p:cTn id="25" dur="1000" fill="hold"/>
                                        <p:tgtEl>
                                          <p:spTgt spid="1028"/>
                                        </p:tgtEl>
                                        <p:attrNameLst>
                                          <p:attrName>ppt_x</p:attrName>
                                        </p:attrNameLst>
                                      </p:cBhvr>
                                      <p:tavLst>
                                        <p:tav tm="0">
                                          <p:val>
                                            <p:strVal val="#ppt_x"/>
                                          </p:val>
                                        </p:tav>
                                        <p:tav tm="100000">
                                          <p:val>
                                            <p:strVal val="#ppt_x"/>
                                          </p:val>
                                        </p:tav>
                                      </p:tavLst>
                                    </p:anim>
                                    <p:anim calcmode="lin" valueType="num">
                                      <p:cBhvr>
                                        <p:cTn id="26"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ony | Dẫn Team Ra Đồng Thả Diều - Fly A Kite - YouTube">
            <a:extLst>
              <a:ext uri="{FF2B5EF4-FFF2-40B4-BE49-F238E27FC236}">
                <a16:creationId xmlns:a16="http://schemas.microsoft.com/office/drawing/2014/main" id="{7539EADF-9012-9486-FECD-050237435F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 y="783430"/>
            <a:ext cx="6057900" cy="34075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D2A678C-0349-EE32-D592-539101BBDC86}"/>
              </a:ext>
            </a:extLst>
          </p:cNvPr>
          <p:cNvSpPr txBox="1"/>
          <p:nvPr/>
        </p:nvSpPr>
        <p:spPr>
          <a:xfrm>
            <a:off x="1009650" y="4467225"/>
            <a:ext cx="4591050" cy="923330"/>
          </a:xfrm>
          <a:prstGeom prst="rect">
            <a:avLst/>
          </a:prstGeom>
          <a:noFill/>
        </p:spPr>
        <p:txBody>
          <a:bodyPr wrap="square" rtlCol="0">
            <a:spAutoFit/>
          </a:bodyPr>
          <a:lstStyle/>
          <a:p>
            <a:pPr algn="ctr"/>
            <a:r>
              <a:rPr lang="en-US" sz="5400" b="1" dirty="0" err="1">
                <a:solidFill>
                  <a:srgbClr val="FF0000"/>
                </a:solidFill>
                <a:latin typeface="Cambria" panose="02040503050406030204" pitchFamily="18" charset="0"/>
                <a:ea typeface="Cambria" panose="02040503050406030204" pitchFamily="18" charset="0"/>
              </a:rPr>
              <a:t>Thả</a:t>
            </a:r>
            <a:r>
              <a:rPr lang="en-US" sz="5400" b="1" dirty="0">
                <a:solidFill>
                  <a:srgbClr val="FF0000"/>
                </a:solidFill>
                <a:latin typeface="Cambria" panose="02040503050406030204" pitchFamily="18" charset="0"/>
                <a:ea typeface="Cambria" panose="02040503050406030204" pitchFamily="18" charset="0"/>
              </a:rPr>
              <a:t> </a:t>
            </a:r>
            <a:r>
              <a:rPr lang="en-US" sz="5400" b="1" dirty="0" err="1">
                <a:solidFill>
                  <a:srgbClr val="FF0000"/>
                </a:solidFill>
                <a:latin typeface="Cambria" panose="02040503050406030204" pitchFamily="18" charset="0"/>
                <a:ea typeface="Cambria" panose="02040503050406030204" pitchFamily="18" charset="0"/>
              </a:rPr>
              <a:t>diều</a:t>
            </a:r>
            <a:endParaRPr lang="en-US" sz="5400" b="1" dirty="0">
              <a:solidFill>
                <a:srgbClr val="FF0000"/>
              </a:solidFill>
              <a:latin typeface="Cambria" panose="02040503050406030204" pitchFamily="18" charset="0"/>
              <a:ea typeface="Cambria" panose="02040503050406030204" pitchFamily="18" charset="0"/>
            </a:endParaRPr>
          </a:p>
        </p:txBody>
      </p:sp>
      <p:pic>
        <p:nvPicPr>
          <p:cNvPr id="2052" name="Picture 4" descr="Bay dù lượn ở đồi Bù">
            <a:extLst>
              <a:ext uri="{FF2B5EF4-FFF2-40B4-BE49-F238E27FC236}">
                <a16:creationId xmlns:a16="http://schemas.microsoft.com/office/drawing/2014/main" id="{6869DE58-564C-FB99-8885-BE3966972C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4675" y="733425"/>
            <a:ext cx="4724400" cy="35433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0042C34-A4D6-2253-EFDE-7A21271E0365}"/>
              </a:ext>
            </a:extLst>
          </p:cNvPr>
          <p:cNvSpPr txBox="1"/>
          <p:nvPr/>
        </p:nvSpPr>
        <p:spPr>
          <a:xfrm>
            <a:off x="7105650" y="4495800"/>
            <a:ext cx="4591050" cy="923330"/>
          </a:xfrm>
          <a:prstGeom prst="rect">
            <a:avLst/>
          </a:prstGeom>
          <a:noFill/>
        </p:spPr>
        <p:txBody>
          <a:bodyPr wrap="square" rtlCol="0">
            <a:spAutoFit/>
          </a:bodyPr>
          <a:lstStyle/>
          <a:p>
            <a:pPr algn="ctr"/>
            <a:r>
              <a:rPr lang="en-US" sz="5400" b="1" dirty="0" err="1">
                <a:solidFill>
                  <a:srgbClr val="FF0000"/>
                </a:solidFill>
                <a:latin typeface="Cambria" panose="02040503050406030204" pitchFamily="18" charset="0"/>
                <a:ea typeface="Cambria" panose="02040503050406030204" pitchFamily="18" charset="0"/>
              </a:rPr>
              <a:t>Nhảy</a:t>
            </a:r>
            <a:r>
              <a:rPr lang="en-US" sz="5400" b="1" dirty="0">
                <a:solidFill>
                  <a:srgbClr val="FF0000"/>
                </a:solidFill>
                <a:latin typeface="Cambria" panose="02040503050406030204" pitchFamily="18" charset="0"/>
                <a:ea typeface="Cambria" panose="02040503050406030204" pitchFamily="18" charset="0"/>
              </a:rPr>
              <a:t> </a:t>
            </a:r>
            <a:r>
              <a:rPr lang="en-US" sz="5400" b="1" dirty="0" err="1">
                <a:solidFill>
                  <a:srgbClr val="FF0000"/>
                </a:solidFill>
                <a:latin typeface="Cambria" panose="02040503050406030204" pitchFamily="18" charset="0"/>
                <a:ea typeface="Cambria" panose="02040503050406030204" pitchFamily="18" charset="0"/>
              </a:rPr>
              <a:t>dù</a:t>
            </a:r>
            <a:endParaRPr lang="en-US" sz="54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51253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052"/>
                                        </p:tgtEl>
                                        <p:attrNameLst>
                                          <p:attrName>style.visibility</p:attrName>
                                        </p:attrNameLst>
                                      </p:cBhvr>
                                      <p:to>
                                        <p:strVal val="visible"/>
                                      </p:to>
                                    </p:set>
                                    <p:animEffect transition="in" filter="fade">
                                      <p:cBhvr>
                                        <p:cTn id="24" dur="1000"/>
                                        <p:tgtEl>
                                          <p:spTgt spid="2052"/>
                                        </p:tgtEl>
                                      </p:cBhvr>
                                    </p:animEffect>
                                    <p:anim calcmode="lin" valueType="num">
                                      <p:cBhvr>
                                        <p:cTn id="25" dur="1000" fill="hold"/>
                                        <p:tgtEl>
                                          <p:spTgt spid="2052"/>
                                        </p:tgtEl>
                                        <p:attrNameLst>
                                          <p:attrName>ppt_x</p:attrName>
                                        </p:attrNameLst>
                                      </p:cBhvr>
                                      <p:tavLst>
                                        <p:tav tm="0">
                                          <p:val>
                                            <p:strVal val="#ppt_x"/>
                                          </p:val>
                                        </p:tav>
                                        <p:tav tm="100000">
                                          <p:val>
                                            <p:strVal val="#ppt_x"/>
                                          </p:val>
                                        </p:tav>
                                      </p:tavLst>
                                    </p:anim>
                                    <p:anim calcmode="lin" valueType="num">
                                      <p:cBhvr>
                                        <p:cTn id="26"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002FCC-B2A6-5877-7506-BC2A0547DBF5}"/>
              </a:ext>
            </a:extLst>
          </p:cNvPr>
          <p:cNvPicPr>
            <a:picLocks noChangeAspect="1"/>
          </p:cNvPicPr>
          <p:nvPr/>
        </p:nvPicPr>
        <p:blipFill>
          <a:blip r:embed="rId2"/>
          <a:stretch>
            <a:fillRect/>
          </a:stretch>
        </p:blipFill>
        <p:spPr>
          <a:xfrm>
            <a:off x="480129" y="2114550"/>
            <a:ext cx="11454695" cy="2036055"/>
          </a:xfrm>
          <a:prstGeom prst="rect">
            <a:avLst/>
          </a:prstGeom>
        </p:spPr>
      </p:pic>
    </p:spTree>
    <p:extLst>
      <p:ext uri="{BB962C8B-B14F-4D97-AF65-F5344CB8AC3E}">
        <p14:creationId xmlns:p14="http://schemas.microsoft.com/office/powerpoint/2010/main" val="160649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4D9BF65-70C0-0FDD-BB19-E57E7E2951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0" y="-30480"/>
            <a:ext cx="4181152" cy="5066451"/>
          </a:xfrm>
          <a:prstGeom prst="rect">
            <a:avLst/>
          </a:prstGeom>
        </p:spPr>
      </p:pic>
      <p:sp>
        <p:nvSpPr>
          <p:cNvPr id="7" name="Rectangle: Rounded Corners 6">
            <a:extLst>
              <a:ext uri="{FF2B5EF4-FFF2-40B4-BE49-F238E27FC236}">
                <a16:creationId xmlns:a16="http://schemas.microsoft.com/office/drawing/2014/main" id="{B6716E3C-1065-A15D-436A-A98769E07B8D}"/>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ectangle: Rounded Corners 7">
            <a:extLst>
              <a:ext uri="{FF2B5EF4-FFF2-40B4-BE49-F238E27FC236}">
                <a16:creationId xmlns:a16="http://schemas.microsoft.com/office/drawing/2014/main" id="{FF96EF2B-ACE2-CE2D-AD54-04DB8C789727}"/>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Rectangle: Rounded Corners 8">
            <a:extLst>
              <a:ext uri="{FF2B5EF4-FFF2-40B4-BE49-F238E27FC236}">
                <a16:creationId xmlns:a16="http://schemas.microsoft.com/office/drawing/2014/main" id="{2312AA84-AC09-2AD4-5A1C-094435704043}"/>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Rectangle: Rounded Corners 9">
            <a:extLst>
              <a:ext uri="{FF2B5EF4-FFF2-40B4-BE49-F238E27FC236}">
                <a16:creationId xmlns:a16="http://schemas.microsoft.com/office/drawing/2014/main" id="{6555B94B-253F-13D1-7C82-9426DF06515F}"/>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 name="Picture 2">
            <a:extLst>
              <a:ext uri="{FF2B5EF4-FFF2-40B4-BE49-F238E27FC236}">
                <a16:creationId xmlns:a16="http://schemas.microsoft.com/office/drawing/2014/main" id="{4FF25D32-94EB-2820-8BA2-6195CD1DC32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9BA7FBBF-9773-80CE-7199-E08F26361DB2}"/>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34C56F7D-4A93-6D6D-C351-AC01A9D867EC}"/>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416FF8AC-1DFC-84AB-C814-4C0D8433848C}"/>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01151" y="454610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F32C5342-C42D-ED98-74FF-ACCADCD6E31B}"/>
              </a:ext>
            </a:extLst>
          </p:cNvPr>
          <p:cNvPicPr>
            <a:picLocks noChangeAspect="1"/>
          </p:cNvPicPr>
          <p:nvPr/>
        </p:nvPicPr>
        <p:blipFill>
          <a:blip r:embed="rId6"/>
          <a:stretch>
            <a:fillRect/>
          </a:stretch>
        </p:blipFill>
        <p:spPr>
          <a:xfrm>
            <a:off x="3303010" y="196537"/>
            <a:ext cx="6005080" cy="1359526"/>
          </a:xfrm>
          <a:prstGeom prst="rect">
            <a:avLst/>
          </a:prstGeom>
        </p:spPr>
      </p:pic>
    </p:spTree>
    <p:extLst>
      <p:ext uri="{BB962C8B-B14F-4D97-AF65-F5344CB8AC3E}">
        <p14:creationId xmlns:p14="http://schemas.microsoft.com/office/powerpoint/2010/main" val="242762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par>
                                <p:cTn id="17" presetID="22" presetClass="entr" presetSubtype="8" fill="hold" nodeType="withEffect">
                                  <p:stCondLst>
                                    <p:cond delay="10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22" presetClass="entr" presetSubtype="8" fill="hold" nodeType="withEffect">
                                  <p:stCondLst>
                                    <p:cond delay="10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par>
                                <p:cTn id="23" presetID="22" presetClass="entr" presetSubtype="8" fill="hold" nodeType="withEffect">
                                  <p:stCondLst>
                                    <p:cond delay="10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par>
                                <p:cTn id="26" presetID="22" presetClass="entr" presetSubtype="8" fill="hold" nodeType="withEffect">
                                  <p:stCondLst>
                                    <p:cond delay="10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33A04CDE-AD54-4EC5-B963-5DEB048C85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569" y="-2015600"/>
            <a:ext cx="9542585" cy="8716269"/>
          </a:xfrm>
          <a:prstGeom prst="rect">
            <a:avLst/>
          </a:prstGeom>
        </p:spPr>
      </p:pic>
      <p:pic>
        <p:nvPicPr>
          <p:cNvPr id="4" name="Picture 3">
            <a:extLst>
              <a:ext uri="{FF2B5EF4-FFF2-40B4-BE49-F238E27FC236}">
                <a16:creationId xmlns:a16="http://schemas.microsoft.com/office/drawing/2014/main" id="{AD456C67-8CD7-369D-4D03-11534FCAF39B}"/>
              </a:ext>
            </a:extLst>
          </p:cNvPr>
          <p:cNvPicPr>
            <a:picLocks noChangeAspect="1"/>
          </p:cNvPicPr>
          <p:nvPr/>
        </p:nvPicPr>
        <p:blipFill>
          <a:blip r:embed="rId4"/>
          <a:stretch>
            <a:fillRect/>
          </a:stretch>
        </p:blipFill>
        <p:spPr>
          <a:xfrm>
            <a:off x="4625758" y="257757"/>
            <a:ext cx="7931583" cy="4151736"/>
          </a:xfrm>
          <a:prstGeom prst="rect">
            <a:avLst/>
          </a:prstGeom>
        </p:spPr>
      </p:pic>
    </p:spTree>
    <p:extLst>
      <p:ext uri="{BB962C8B-B14F-4D97-AF65-F5344CB8AC3E}">
        <p14:creationId xmlns:p14="http://schemas.microsoft.com/office/powerpoint/2010/main" val="152167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9825492-E0FE-44BC-84FF-113397A97AE4}"/>
              </a:ext>
            </a:extLst>
          </p:cNvPr>
          <p:cNvPicPr>
            <a:picLocks noChangeAspect="1"/>
          </p:cNvPicPr>
          <p:nvPr/>
        </p:nvPicPr>
        <p:blipFill rotWithShape="1">
          <a:blip r:embed="rId3">
            <a:extLst>
              <a:ext uri="{28A0092B-C50C-407E-A947-70E740481C1C}">
                <a14:useLocalDpi xmlns:a14="http://schemas.microsoft.com/office/drawing/2010/main" val="0"/>
              </a:ext>
            </a:extLst>
          </a:blip>
          <a:srcRect l="56298" t="17636"/>
          <a:stretch/>
        </p:blipFill>
        <p:spPr>
          <a:xfrm>
            <a:off x="2816520" y="1234507"/>
            <a:ext cx="6365360" cy="5623493"/>
          </a:xfrm>
          <a:prstGeom prst="rect">
            <a:avLst/>
          </a:prstGeom>
        </p:spPr>
      </p:pic>
      <p:grpSp>
        <p:nvGrpSpPr>
          <p:cNvPr id="8" name="组合 7">
            <a:extLst>
              <a:ext uri="{FF2B5EF4-FFF2-40B4-BE49-F238E27FC236}">
                <a16:creationId xmlns:a16="http://schemas.microsoft.com/office/drawing/2014/main" id="{EA982A32-F01A-4DD7-810E-87123F1918B8}"/>
              </a:ext>
            </a:extLst>
          </p:cNvPr>
          <p:cNvGrpSpPr/>
          <p:nvPr/>
        </p:nvGrpSpPr>
        <p:grpSpPr>
          <a:xfrm>
            <a:off x="11182685" y="5848315"/>
            <a:ext cx="627521" cy="401735"/>
            <a:chOff x="10682682" y="5470524"/>
            <a:chExt cx="1334089" cy="854076"/>
          </a:xfrm>
        </p:grpSpPr>
        <p:pic>
          <p:nvPicPr>
            <p:cNvPr id="9" name="图形 8">
              <a:extLst>
                <a:ext uri="{FF2B5EF4-FFF2-40B4-BE49-F238E27FC236}">
                  <a16:creationId xmlns:a16="http://schemas.microsoft.com/office/drawing/2014/main" id="{34F62E06-2BCD-4325-8CEC-DAB40D7D92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154618">
              <a:off x="11162695" y="5470524"/>
              <a:ext cx="854076" cy="854076"/>
            </a:xfrm>
            <a:prstGeom prst="rect">
              <a:avLst/>
            </a:prstGeom>
          </p:spPr>
        </p:pic>
        <p:pic>
          <p:nvPicPr>
            <p:cNvPr id="10" name="图形 9">
              <a:extLst>
                <a:ext uri="{FF2B5EF4-FFF2-40B4-BE49-F238E27FC236}">
                  <a16:creationId xmlns:a16="http://schemas.microsoft.com/office/drawing/2014/main" id="{9F315898-DCAB-4224-82E4-94F4C33BEF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6200000">
              <a:off x="11139555" y="5382465"/>
              <a:ext cx="117339" cy="1031085"/>
            </a:xfrm>
            <a:prstGeom prst="rect">
              <a:avLst/>
            </a:prstGeom>
          </p:spPr>
        </p:pic>
      </p:grpSp>
      <p:pic>
        <p:nvPicPr>
          <p:cNvPr id="3" name="Picture 2">
            <a:extLst>
              <a:ext uri="{FF2B5EF4-FFF2-40B4-BE49-F238E27FC236}">
                <a16:creationId xmlns:a16="http://schemas.microsoft.com/office/drawing/2014/main" id="{DE574F81-DEDC-ACCC-4D73-8A123C65A989}"/>
              </a:ext>
            </a:extLst>
          </p:cNvPr>
          <p:cNvPicPr>
            <a:picLocks noChangeAspect="1"/>
          </p:cNvPicPr>
          <p:nvPr/>
        </p:nvPicPr>
        <p:blipFill>
          <a:blip r:embed="rId8"/>
          <a:stretch>
            <a:fillRect/>
          </a:stretch>
        </p:blipFill>
        <p:spPr>
          <a:xfrm>
            <a:off x="2273333" y="471149"/>
            <a:ext cx="7450081" cy="3748426"/>
          </a:xfrm>
          <a:prstGeom prst="rect">
            <a:avLst/>
          </a:prstGeom>
        </p:spPr>
      </p:pic>
    </p:spTree>
    <p:extLst>
      <p:ext uri="{BB962C8B-B14F-4D97-AF65-F5344CB8AC3E}">
        <p14:creationId xmlns:p14="http://schemas.microsoft.com/office/powerpoint/2010/main" val="326190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right)">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春游放风筝卡通背景 预览视频">
            <a:hlinkClick r:id="" action="ppaction://media"/>
            <a:extLst>
              <a:ext uri="{FF2B5EF4-FFF2-40B4-BE49-F238E27FC236}">
                <a16:creationId xmlns:a16="http://schemas.microsoft.com/office/drawing/2014/main" id="{12C3ABFD-FB37-7D9D-3881-B2EC7AEA408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68735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ảnh chibi cô giáo - hinhanhsieudep.net">
            <a:extLst>
              <a:ext uri="{FF2B5EF4-FFF2-40B4-BE49-F238E27FC236}">
                <a16:creationId xmlns:a16="http://schemas.microsoft.com/office/drawing/2014/main" id="{65ED14DA-3C86-A50E-5951-113D91D7D22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7048614" y="1213320"/>
            <a:ext cx="4849575" cy="6458947"/>
          </a:xfrm>
          <a:prstGeom prst="rect">
            <a:avLst/>
          </a:prstGeom>
          <a:noFill/>
          <a:extLst>
            <a:ext uri="{909E8E84-426E-40DD-AFC4-6F175D3DCCD1}">
              <a14:hiddenFill xmlns:a14="http://schemas.microsoft.com/office/drawing/2010/main">
                <a:solidFill>
                  <a:srgbClr val="FFFFFF"/>
                </a:solidFill>
              </a14:hiddenFill>
            </a:ext>
          </a:extLst>
        </p:spPr>
      </p:pic>
      <p:grpSp>
        <p:nvGrpSpPr>
          <p:cNvPr id="3" name="Nhóm 52">
            <a:extLst>
              <a:ext uri="{FF2B5EF4-FFF2-40B4-BE49-F238E27FC236}">
                <a16:creationId xmlns:a16="http://schemas.microsoft.com/office/drawing/2014/main" id="{9550E3FF-52E7-7A3E-15EE-287FDE90F577}"/>
              </a:ext>
            </a:extLst>
          </p:cNvPr>
          <p:cNvGrpSpPr/>
          <p:nvPr/>
        </p:nvGrpSpPr>
        <p:grpSpPr>
          <a:xfrm>
            <a:off x="1173305" y="499424"/>
            <a:ext cx="7756037" cy="2177101"/>
            <a:chOff x="-2709109" y="150330"/>
            <a:chExt cx="9293463" cy="5102325"/>
          </a:xfrm>
        </p:grpSpPr>
        <p:sp>
          <p:nvSpPr>
            <p:cNvPr id="4" name="Bong bóng Lời nói: Hình bầu dục 53">
              <a:extLst>
                <a:ext uri="{FF2B5EF4-FFF2-40B4-BE49-F238E27FC236}">
                  <a16:creationId xmlns:a16="http://schemas.microsoft.com/office/drawing/2014/main" id="{87963736-563B-402A-66F7-B1480B45AFE2}"/>
                </a:ext>
              </a:extLst>
            </p:cNvPr>
            <p:cNvSpPr/>
            <p:nvPr/>
          </p:nvSpPr>
          <p:spPr>
            <a:xfrm>
              <a:off x="-2709109" y="150330"/>
              <a:ext cx="9293463" cy="5102325"/>
            </a:xfrm>
            <a:prstGeom prst="wedgeEllipseCallout">
              <a:avLst>
                <a:gd name="adj1" fmla="val 38399"/>
                <a:gd name="adj2" fmla="val 52853"/>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D6F4FF"/>
                </a:solidFill>
                <a:effectLst/>
                <a:uLnTx/>
                <a:uFillTx/>
                <a:latin typeface="Calibri"/>
                <a:ea typeface="+mn-ea"/>
                <a:cs typeface="+mn-cs"/>
                <a:sym typeface="Arial"/>
              </a:endParaRPr>
            </a:p>
          </p:txBody>
        </p:sp>
        <p:sp>
          <p:nvSpPr>
            <p:cNvPr id="5" name="Hộp Văn bản 54">
              <a:extLst>
                <a:ext uri="{FF2B5EF4-FFF2-40B4-BE49-F238E27FC236}">
                  <a16:creationId xmlns:a16="http://schemas.microsoft.com/office/drawing/2014/main" id="{5054E137-D664-EE3B-A6FE-F3978940D17C}"/>
                </a:ext>
              </a:extLst>
            </p:cNvPr>
            <p:cNvSpPr txBox="1"/>
            <p:nvPr/>
          </p:nvSpPr>
          <p:spPr>
            <a:xfrm>
              <a:off x="-2013733" y="1066740"/>
              <a:ext cx="7902709" cy="2544740"/>
            </a:xfrm>
            <a:prstGeom prst="rect">
              <a:avLst/>
            </a:prstGeom>
            <a:noFill/>
          </p:spPr>
          <p:txBody>
            <a:bodyPr wrap="square" rtlCol="0">
              <a:spAutoFit/>
            </a:bodyPr>
            <a:lstStyle/>
            <a:p>
              <a:pPr marL="0" marR="0" indent="0" algn="just">
                <a:lnSpc>
                  <a:spcPct val="150000"/>
                </a:lnSpc>
                <a:spcBef>
                  <a:spcPts val="0"/>
                </a:spcBef>
                <a:spcAft>
                  <a:spcPts val="0"/>
                </a:spcAft>
              </a:pPr>
              <a:r>
                <a:rPr lang="en-US" sz="4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Nhờ</a:t>
              </a:r>
              <a:r>
                <a:rPr lang="en-US"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4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đâu</a:t>
              </a:r>
              <a:r>
                <a:rPr lang="en-US"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4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lá</a:t>
              </a:r>
              <a:r>
                <a:rPr lang="en-US"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4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cây</a:t>
              </a:r>
              <a:r>
                <a:rPr lang="en-US"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lay </a:t>
              </a:r>
              <a:r>
                <a:rPr lang="en-US" sz="4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động</a:t>
              </a:r>
              <a:r>
                <a:rPr lang="en-US"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p>
          </p:txBody>
        </p:sp>
      </p:grpSp>
      <p:grpSp>
        <p:nvGrpSpPr>
          <p:cNvPr id="6" name="Nhóm 52">
            <a:extLst>
              <a:ext uri="{FF2B5EF4-FFF2-40B4-BE49-F238E27FC236}">
                <a16:creationId xmlns:a16="http://schemas.microsoft.com/office/drawing/2014/main" id="{B97537EB-5556-668C-F3F5-DFB89E7F7EE9}"/>
              </a:ext>
            </a:extLst>
          </p:cNvPr>
          <p:cNvGrpSpPr/>
          <p:nvPr/>
        </p:nvGrpSpPr>
        <p:grpSpPr>
          <a:xfrm>
            <a:off x="858980" y="3014024"/>
            <a:ext cx="7756037" cy="2177101"/>
            <a:chOff x="-2709109" y="150330"/>
            <a:chExt cx="9293463" cy="5102325"/>
          </a:xfrm>
        </p:grpSpPr>
        <p:sp>
          <p:nvSpPr>
            <p:cNvPr id="7" name="Bong bóng Lời nói: Hình bầu dục 53">
              <a:extLst>
                <a:ext uri="{FF2B5EF4-FFF2-40B4-BE49-F238E27FC236}">
                  <a16:creationId xmlns:a16="http://schemas.microsoft.com/office/drawing/2014/main" id="{9600FA20-3DCB-8513-0531-8CC603247FDE}"/>
                </a:ext>
              </a:extLst>
            </p:cNvPr>
            <p:cNvSpPr/>
            <p:nvPr/>
          </p:nvSpPr>
          <p:spPr>
            <a:xfrm>
              <a:off x="-2709109" y="150330"/>
              <a:ext cx="9293463" cy="5102325"/>
            </a:xfrm>
            <a:prstGeom prst="wedgeEllipseCallout">
              <a:avLst>
                <a:gd name="adj1" fmla="val 38399"/>
                <a:gd name="adj2" fmla="val 52853"/>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D6F4FF"/>
                </a:solidFill>
                <a:effectLst/>
                <a:uLnTx/>
                <a:uFillTx/>
                <a:latin typeface="Calibri"/>
                <a:ea typeface="+mn-ea"/>
                <a:cs typeface="+mn-cs"/>
                <a:sym typeface="Arial"/>
              </a:endParaRPr>
            </a:p>
          </p:txBody>
        </p:sp>
        <p:sp>
          <p:nvSpPr>
            <p:cNvPr id="8" name="Hộp Văn bản 54">
              <a:extLst>
                <a:ext uri="{FF2B5EF4-FFF2-40B4-BE49-F238E27FC236}">
                  <a16:creationId xmlns:a16="http://schemas.microsoft.com/office/drawing/2014/main" id="{2632F9B4-DD69-BDD9-0481-C3F77F73F2C2}"/>
                </a:ext>
              </a:extLst>
            </p:cNvPr>
            <p:cNvSpPr txBox="1"/>
            <p:nvPr/>
          </p:nvSpPr>
          <p:spPr>
            <a:xfrm>
              <a:off x="-2013733" y="1066740"/>
              <a:ext cx="7902709" cy="2544740"/>
            </a:xfrm>
            <a:prstGeom prst="rect">
              <a:avLst/>
            </a:prstGeom>
            <a:noFill/>
          </p:spPr>
          <p:txBody>
            <a:bodyPr wrap="square" rtlCol="0">
              <a:spAutoFit/>
            </a:bodyPr>
            <a:lstStyle/>
            <a:p>
              <a:pPr marL="0" marR="0" indent="0" algn="ctr">
                <a:lnSpc>
                  <a:spcPct val="150000"/>
                </a:lnSpc>
                <a:spcBef>
                  <a:spcPts val="0"/>
                </a:spcBef>
                <a:spcAft>
                  <a:spcPts val="0"/>
                </a:spcAft>
              </a:pPr>
              <a:r>
                <a:rPr lang="en-US" sz="4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Nhờ</a:t>
              </a:r>
              <a:r>
                <a:rPr lang="en-US"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4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đâu</a:t>
              </a:r>
              <a:r>
                <a:rPr lang="en-US"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4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diều</a:t>
              </a:r>
              <a:r>
                <a:rPr lang="en-US" sz="4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bay?</a:t>
              </a:r>
            </a:p>
          </p:txBody>
        </p:sp>
      </p:grpSp>
    </p:spTree>
    <p:extLst>
      <p:ext uri="{BB962C8B-B14F-4D97-AF65-F5344CB8AC3E}">
        <p14:creationId xmlns:p14="http://schemas.microsoft.com/office/powerpoint/2010/main" val="3139489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9825492-E0FE-44BC-84FF-113397A97AE4}"/>
              </a:ext>
            </a:extLst>
          </p:cNvPr>
          <p:cNvPicPr>
            <a:picLocks noChangeAspect="1"/>
          </p:cNvPicPr>
          <p:nvPr/>
        </p:nvPicPr>
        <p:blipFill rotWithShape="1">
          <a:blip r:embed="rId3">
            <a:extLst>
              <a:ext uri="{28A0092B-C50C-407E-A947-70E740481C1C}">
                <a14:useLocalDpi xmlns:a14="http://schemas.microsoft.com/office/drawing/2010/main" val="0"/>
              </a:ext>
            </a:extLst>
          </a:blip>
          <a:srcRect l="56298" t="17636"/>
          <a:stretch/>
        </p:blipFill>
        <p:spPr>
          <a:xfrm>
            <a:off x="2816520" y="1234507"/>
            <a:ext cx="6365360" cy="5623493"/>
          </a:xfrm>
          <a:prstGeom prst="rect">
            <a:avLst/>
          </a:prstGeom>
        </p:spPr>
      </p:pic>
      <p:grpSp>
        <p:nvGrpSpPr>
          <p:cNvPr id="8" name="组合 7">
            <a:extLst>
              <a:ext uri="{FF2B5EF4-FFF2-40B4-BE49-F238E27FC236}">
                <a16:creationId xmlns:a16="http://schemas.microsoft.com/office/drawing/2014/main" id="{EA982A32-F01A-4DD7-810E-87123F1918B8}"/>
              </a:ext>
            </a:extLst>
          </p:cNvPr>
          <p:cNvGrpSpPr/>
          <p:nvPr/>
        </p:nvGrpSpPr>
        <p:grpSpPr>
          <a:xfrm>
            <a:off x="11182685" y="5848315"/>
            <a:ext cx="627521" cy="401735"/>
            <a:chOff x="10682682" y="5470524"/>
            <a:chExt cx="1334089" cy="854076"/>
          </a:xfrm>
        </p:grpSpPr>
        <p:pic>
          <p:nvPicPr>
            <p:cNvPr id="9" name="图形 8">
              <a:extLst>
                <a:ext uri="{FF2B5EF4-FFF2-40B4-BE49-F238E27FC236}">
                  <a16:creationId xmlns:a16="http://schemas.microsoft.com/office/drawing/2014/main" id="{34F62E06-2BCD-4325-8CEC-DAB40D7D92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154618">
              <a:off x="11162695" y="5470524"/>
              <a:ext cx="854076" cy="854076"/>
            </a:xfrm>
            <a:prstGeom prst="rect">
              <a:avLst/>
            </a:prstGeom>
          </p:spPr>
        </p:pic>
        <p:pic>
          <p:nvPicPr>
            <p:cNvPr id="10" name="图形 9">
              <a:extLst>
                <a:ext uri="{FF2B5EF4-FFF2-40B4-BE49-F238E27FC236}">
                  <a16:creationId xmlns:a16="http://schemas.microsoft.com/office/drawing/2014/main" id="{9F315898-DCAB-4224-82E4-94F4C33BEF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6200000">
              <a:off x="11139555" y="5382465"/>
              <a:ext cx="117339" cy="1031085"/>
            </a:xfrm>
            <a:prstGeom prst="rect">
              <a:avLst/>
            </a:prstGeom>
          </p:spPr>
        </p:pic>
      </p:grpSp>
      <p:sp>
        <p:nvSpPr>
          <p:cNvPr id="2" name="文本框 3">
            <a:extLst>
              <a:ext uri="{FF2B5EF4-FFF2-40B4-BE49-F238E27FC236}">
                <a16:creationId xmlns:a16="http://schemas.microsoft.com/office/drawing/2014/main" id="{40217887-FF5C-4C4F-EF64-578E87A31B2D}"/>
              </a:ext>
            </a:extLst>
          </p:cNvPr>
          <p:cNvSpPr txBox="1"/>
          <p:nvPr/>
        </p:nvSpPr>
        <p:spPr>
          <a:xfrm>
            <a:off x="2729791" y="644072"/>
            <a:ext cx="6499934"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solidFill>
                    <a:srgbClr val="0F863B"/>
                  </a:solidFill>
                </a:ln>
                <a:solidFill>
                  <a:srgbClr val="00206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KHÁM</a:t>
            </a:r>
            <a:r>
              <a:rPr kumimoji="0" lang="en-US" altLang="zh-CN" sz="8800" b="1" i="0" u="none" strike="noStrike" kern="1200" cap="none" spc="0" normalizeH="0" noProof="0" dirty="0">
                <a:ln>
                  <a:solidFill>
                    <a:srgbClr val="0F863B"/>
                  </a:solidFill>
                </a:ln>
                <a:solidFill>
                  <a:srgbClr val="00206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 PHÁ</a:t>
            </a:r>
            <a:endParaRPr kumimoji="0" lang="zh-CN" altLang="en-US" sz="8800" b="1" i="0" u="none" strike="noStrike" kern="1200" cap="none" spc="0" normalizeH="0" baseline="0" noProof="0" dirty="0">
              <a:ln>
                <a:solidFill>
                  <a:srgbClr val="0F863B"/>
                </a:solidFill>
              </a:ln>
              <a:solidFill>
                <a:srgbClr val="002060"/>
              </a:solidFill>
              <a:effectLst>
                <a:outerShdw blurRad="38100" dist="38100" dir="2700000" algn="tl">
                  <a:srgbClr val="000000">
                    <a:alpha val="43137"/>
                  </a:srgbClr>
                </a:outerShdw>
              </a:effectLst>
              <a:uLnTx/>
              <a:uFillTx/>
              <a:latin typeface="Tahoma" panose="020B0604030504040204" pitchFamily="34" charset="0"/>
              <a:ea typeface="字魂59号-创粗黑" panose="00000500000000000000" pitchFamily="2" charset="-122"/>
              <a:cs typeface="Tahoma" panose="020B0604030504040204" pitchFamily="34" charset="0"/>
            </a:endParaRPr>
          </a:p>
        </p:txBody>
      </p:sp>
    </p:spTree>
    <p:extLst>
      <p:ext uri="{BB962C8B-B14F-4D97-AF65-F5344CB8AC3E}">
        <p14:creationId xmlns:p14="http://schemas.microsoft.com/office/powerpoint/2010/main" val="4185827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right)">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7849D869-7507-4290-B0D7-8ACF102063E2}"/>
              </a:ext>
            </a:extLst>
          </p:cNvPr>
          <p:cNvSpPr txBox="1"/>
          <p:nvPr/>
        </p:nvSpPr>
        <p:spPr>
          <a:xfrm>
            <a:off x="5476875" y="1453697"/>
            <a:ext cx="5962650"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1. </a:t>
            </a:r>
            <a:r>
              <a:rPr kumimoji="0" lang="en-US" altLang="zh-CN" sz="6600" b="1" i="0" u="none" strike="noStrike" kern="1200" cap="none" spc="0" normalizeH="0" baseline="0" noProof="0" dirty="0" err="1">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Sự</a:t>
            </a:r>
            <a:r>
              <a:rPr kumimoji="0" lang="en-US" altLang="zh-CN" sz="6600" b="1" i="0" u="none" strike="noStrike" kern="1200" cap="none" spc="0" normalizeH="0" noProof="0" dirty="0">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6600" b="1" i="0" u="none" strike="noStrike" kern="1200" cap="none" spc="0" normalizeH="0" noProof="0" dirty="0" err="1">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chuyển</a:t>
            </a:r>
            <a:r>
              <a:rPr kumimoji="0" lang="en-US" altLang="zh-CN" sz="6600" b="1" i="0" u="none" strike="noStrike" kern="1200" cap="none" spc="0" normalizeH="0" noProof="0" dirty="0">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6600" b="1" i="0" u="none" strike="noStrike" kern="1200" cap="none" spc="0" normalizeH="0" noProof="0" dirty="0" err="1">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động</a:t>
            </a:r>
            <a:r>
              <a:rPr kumimoji="0" lang="en-US" altLang="zh-CN" sz="6600" b="1" i="0" u="none" strike="noStrike" kern="1200" cap="none" spc="0" normalizeH="0" noProof="0" dirty="0">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6600" b="1" i="0" u="none" strike="noStrike" kern="1200" cap="none" spc="0" normalizeH="0" noProof="0" dirty="0" err="1">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của</a:t>
            </a:r>
            <a:r>
              <a:rPr kumimoji="0" lang="en-US" altLang="zh-CN" sz="6600" b="1" i="0" u="none" strike="noStrike" kern="1200" cap="none" spc="0" normalizeH="0" noProof="0" dirty="0">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6600" b="1" i="0" u="none" strike="noStrike" kern="1200" cap="none" spc="0" normalizeH="0" noProof="0" dirty="0" err="1">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không</a:t>
            </a:r>
            <a:r>
              <a:rPr kumimoji="0" lang="en-US" altLang="zh-CN" sz="6600" b="1" i="0" u="none" strike="noStrike" kern="1200" cap="none" spc="0" normalizeH="0" noProof="0" dirty="0">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6600" b="1" i="0" u="none" strike="noStrike" kern="1200" cap="none" spc="0" normalizeH="0" noProof="0" dirty="0" err="1">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khí</a:t>
            </a:r>
            <a:endParaRPr kumimoji="0" lang="zh-CN" altLang="en-US" sz="6600" b="1" i="0" u="none" strike="noStrike" kern="1200" cap="none" spc="0" normalizeH="0" baseline="0" noProof="0" dirty="0">
              <a:ln>
                <a:solidFill>
                  <a:sysClr val="windowText" lastClr="000000"/>
                </a:solidFill>
              </a:ln>
              <a:solidFill>
                <a:srgbClr val="00B050"/>
              </a:solidFill>
              <a:effectLst>
                <a:outerShdw blurRad="38100" dist="38100" dir="2700000" algn="tl">
                  <a:srgbClr val="000000">
                    <a:alpha val="43137"/>
                  </a:srgbClr>
                </a:outerShdw>
              </a:effectLst>
              <a:uLnTx/>
              <a:uFillTx/>
              <a:latin typeface="Tahoma" panose="020B0604030504040204" pitchFamily="34" charset="0"/>
              <a:ea typeface="字魂59号-创粗黑" panose="00000500000000000000" pitchFamily="2" charset="-122"/>
              <a:cs typeface="Tahoma" panose="020B0604030504040204" pitchFamily="34" charset="0"/>
            </a:endParaRPr>
          </a:p>
        </p:txBody>
      </p:sp>
      <p:pic>
        <p:nvPicPr>
          <p:cNvPr id="13" name="图片 12">
            <a:extLst>
              <a:ext uri="{FF2B5EF4-FFF2-40B4-BE49-F238E27FC236}">
                <a16:creationId xmlns:a16="http://schemas.microsoft.com/office/drawing/2014/main" id="{01AA88B7-07C2-4BF8-9446-79663ACCD7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73" y="906375"/>
            <a:ext cx="6296639" cy="5751398"/>
          </a:xfrm>
          <a:prstGeom prst="rect">
            <a:avLst/>
          </a:prstGeom>
        </p:spPr>
      </p:pic>
    </p:spTree>
    <p:extLst>
      <p:ext uri="{BB962C8B-B14F-4D97-AF65-F5344CB8AC3E}">
        <p14:creationId xmlns:p14="http://schemas.microsoft.com/office/powerpoint/2010/main" val="32148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6AC5B0-724D-0001-1C4B-73709489EE19}"/>
              </a:ext>
            </a:extLst>
          </p:cNvPr>
          <p:cNvSpPr txBox="1"/>
          <p:nvPr/>
        </p:nvSpPr>
        <p:spPr>
          <a:xfrm>
            <a:off x="209551" y="157729"/>
            <a:ext cx="11830050" cy="523220"/>
          </a:xfrm>
          <a:prstGeom prst="rect">
            <a:avLst/>
          </a:prstGeom>
          <a:solidFill>
            <a:schemeClr val="bg1"/>
          </a:solidFill>
        </p:spPr>
        <p:txBody>
          <a:bodyPr wrap="square" rtlCol="0">
            <a:spAutoFit/>
          </a:bodyPr>
          <a:lstStyle/>
          <a:p>
            <a:pPr lvl="0" algn="ctr" defTabSz="914309">
              <a:defRPr/>
            </a:pPr>
            <a:r>
              <a:rPr lang="en-US" sz="2800" b="1" dirty="0">
                <a:solidFill>
                  <a:prstClr val="black"/>
                </a:solidFill>
                <a:latin typeface="Calibri" panose="020F0502020204030204" pitchFamily="34" charset="0"/>
              </a:rPr>
              <a:t>1. </a:t>
            </a:r>
            <a:r>
              <a:rPr lang="en-US" sz="2800" b="1" dirty="0" err="1">
                <a:solidFill>
                  <a:prstClr val="black"/>
                </a:solidFill>
                <a:latin typeface="Calibri" panose="020F0502020204030204" pitchFamily="34" charset="0"/>
              </a:rPr>
              <a:t>Thí</a:t>
            </a:r>
            <a:r>
              <a:rPr lang="en-US" sz="2800" b="1" dirty="0">
                <a:solidFill>
                  <a:prstClr val="black"/>
                </a:solidFill>
                <a:latin typeface="Calibri" panose="020F0502020204030204" pitchFamily="34" charset="0"/>
              </a:rPr>
              <a:t> </a:t>
            </a:r>
            <a:r>
              <a:rPr lang="en-US" sz="2800" b="1" dirty="0" err="1">
                <a:solidFill>
                  <a:prstClr val="black"/>
                </a:solidFill>
                <a:latin typeface="Calibri" panose="020F0502020204030204" pitchFamily="34" charset="0"/>
              </a:rPr>
              <a:t>nghiệm</a:t>
            </a:r>
            <a:r>
              <a:rPr lang="en-US" sz="2800" b="1" dirty="0">
                <a:solidFill>
                  <a:prstClr val="black"/>
                </a:solidFill>
                <a:latin typeface="Calibri" panose="020F0502020204030204" pitchFamily="34" charset="0"/>
              </a:rPr>
              <a:t> n</a:t>
            </a:r>
            <a:r>
              <a:rPr lang="vi-VN" sz="2800" b="1" dirty="0">
                <a:solidFill>
                  <a:prstClr val="black"/>
                </a:solidFill>
                <a:latin typeface="Calibri" panose="020F0502020204030204" pitchFamily="34" charset="0"/>
              </a:rPr>
              <a:t>hận biết không khí chuyên động gây ra gió.</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 name="TextBox 5">
            <a:extLst>
              <a:ext uri="{FF2B5EF4-FFF2-40B4-BE49-F238E27FC236}">
                <a16:creationId xmlns:a16="http://schemas.microsoft.com/office/drawing/2014/main" id="{004AAAC9-DFD1-9E63-ECA6-3EB232303690}"/>
              </a:ext>
            </a:extLst>
          </p:cNvPr>
          <p:cNvSpPr txBox="1"/>
          <p:nvPr/>
        </p:nvSpPr>
        <p:spPr>
          <a:xfrm>
            <a:off x="171451" y="824479"/>
            <a:ext cx="8296274" cy="523220"/>
          </a:xfrm>
          <a:prstGeom prst="rect">
            <a:avLst/>
          </a:prstGeom>
          <a:solidFill>
            <a:schemeClr val="accent2">
              <a:lumMod val="40000"/>
              <a:lumOff val="60000"/>
            </a:schemeClr>
          </a:solidFill>
        </p:spPr>
        <p:txBody>
          <a:bodyPr wrap="square" rtlCol="0">
            <a:spAutoFit/>
          </a:bodyPr>
          <a:lstStyle/>
          <a:p>
            <a:pPr lvl="0" algn="just" defTabSz="914309">
              <a:defRPr/>
            </a:pPr>
            <a:r>
              <a:rPr lang="vi-VN" sz="2800" b="1" i="1" dirty="0">
                <a:solidFill>
                  <a:prstClr val="black"/>
                </a:solidFill>
                <a:latin typeface="Calibri" panose="020F0502020204030204" pitchFamily="34" charset="0"/>
              </a:rPr>
              <a:t>Chuẩn bị</a:t>
            </a:r>
            <a:r>
              <a:rPr lang="en-US" sz="2800" b="1" i="1" dirty="0">
                <a:solidFill>
                  <a:prstClr val="black"/>
                </a:solidFill>
                <a:latin typeface="Calibri" panose="020F0502020204030204" pitchFamily="34" charset="0"/>
              </a:rPr>
              <a:t>:</a:t>
            </a:r>
            <a:r>
              <a:rPr lang="vi-VN" sz="2800" b="1" i="1" dirty="0">
                <a:solidFill>
                  <a:prstClr val="black"/>
                </a:solidFill>
                <a:latin typeface="Calibri" panose="020F0502020204030204" pitchFamily="34" charset="0"/>
              </a:rPr>
              <a:t> Một chiếc quạt và một tờ giấy đặt trên bàn.</a:t>
            </a:r>
            <a:endPar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7" name="Picture 6">
            <a:extLst>
              <a:ext uri="{FF2B5EF4-FFF2-40B4-BE49-F238E27FC236}">
                <a16:creationId xmlns:a16="http://schemas.microsoft.com/office/drawing/2014/main" id="{3BF90DB0-CC22-6C1F-1B92-A913B7202F2F}"/>
              </a:ext>
            </a:extLst>
          </p:cNvPr>
          <p:cNvPicPr>
            <a:picLocks noChangeAspect="1"/>
          </p:cNvPicPr>
          <p:nvPr/>
        </p:nvPicPr>
        <p:blipFill>
          <a:blip r:embed="rId3"/>
          <a:stretch>
            <a:fillRect/>
          </a:stretch>
        </p:blipFill>
        <p:spPr>
          <a:xfrm>
            <a:off x="6624637" y="1624012"/>
            <a:ext cx="5324475" cy="3114675"/>
          </a:xfrm>
          <a:prstGeom prst="rect">
            <a:avLst/>
          </a:prstGeom>
        </p:spPr>
      </p:pic>
      <p:sp>
        <p:nvSpPr>
          <p:cNvPr id="8" name="TextBox 7">
            <a:extLst>
              <a:ext uri="{FF2B5EF4-FFF2-40B4-BE49-F238E27FC236}">
                <a16:creationId xmlns:a16="http://schemas.microsoft.com/office/drawing/2014/main" id="{1A0915EB-4137-FFFC-BB09-F56BA0AB86ED}"/>
              </a:ext>
            </a:extLst>
          </p:cNvPr>
          <p:cNvSpPr txBox="1"/>
          <p:nvPr/>
        </p:nvSpPr>
        <p:spPr>
          <a:xfrm>
            <a:off x="323850" y="1905000"/>
            <a:ext cx="6229350" cy="3539430"/>
          </a:xfrm>
          <a:prstGeom prst="rect">
            <a:avLst/>
          </a:prstGeom>
          <a:noFill/>
        </p:spPr>
        <p:txBody>
          <a:bodyPr wrap="square" rtlCol="0">
            <a:spAutoFit/>
          </a:bodyPr>
          <a:lstStyle/>
          <a:p>
            <a:r>
              <a:rPr lang="en-US" sz="3200" b="1" i="0" dirty="0">
                <a:solidFill>
                  <a:srgbClr val="002060"/>
                </a:solidFill>
                <a:effectLst/>
                <a:latin typeface="Cambria" panose="02040503050406030204" pitchFamily="18" charset="0"/>
                <a:ea typeface="Cambria" panose="02040503050406030204" pitchFamily="18" charset="0"/>
              </a:rPr>
              <a:t>*</a:t>
            </a:r>
            <a:r>
              <a:rPr lang="en-US" sz="3200" b="1" i="0" dirty="0" err="1">
                <a:solidFill>
                  <a:srgbClr val="002060"/>
                </a:solidFill>
                <a:effectLst/>
                <a:latin typeface="Cambria" panose="02040503050406030204" pitchFamily="18" charset="0"/>
                <a:ea typeface="Cambria" panose="02040503050406030204" pitchFamily="18" charset="0"/>
              </a:rPr>
              <a:t>Tiến</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hành</a:t>
            </a:r>
            <a:r>
              <a:rPr lang="en-US" sz="3200" b="1"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Đứng</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cách</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tờ</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giấy</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và</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quạt</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về</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phía</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tờ</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giấy</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hình</a:t>
            </a:r>
            <a:r>
              <a:rPr lang="en-US" sz="3200" b="0" i="0" dirty="0">
                <a:solidFill>
                  <a:srgbClr val="002060"/>
                </a:solidFill>
                <a:effectLst/>
                <a:latin typeface="Cambria" panose="02040503050406030204" pitchFamily="18" charset="0"/>
                <a:ea typeface="Cambria" panose="02040503050406030204" pitchFamily="18" charset="0"/>
              </a:rPr>
              <a:t> 2). Quan </a:t>
            </a:r>
            <a:r>
              <a:rPr lang="en-US" sz="3200" b="0" i="0" dirty="0" err="1">
                <a:solidFill>
                  <a:srgbClr val="002060"/>
                </a:solidFill>
                <a:effectLst/>
                <a:latin typeface="Cambria" panose="02040503050406030204" pitchFamily="18" charset="0"/>
                <a:ea typeface="Cambria" panose="02040503050406030204" pitchFamily="18" charset="0"/>
              </a:rPr>
              <a:t>sát</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tờ</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giấy</a:t>
            </a:r>
            <a:r>
              <a:rPr lang="en-US" sz="3200" b="0" i="0" dirty="0">
                <a:solidFill>
                  <a:srgbClr val="002060"/>
                </a:solidFill>
                <a:effectLst/>
                <a:latin typeface="Cambria" panose="02040503050406030204" pitchFamily="18" charset="0"/>
                <a:ea typeface="Cambria" panose="02040503050406030204" pitchFamily="18" charset="0"/>
              </a:rPr>
              <a:t>.</a:t>
            </a:r>
          </a:p>
          <a:p>
            <a:pPr algn="just"/>
            <a:r>
              <a:rPr lang="vi-VN" sz="3200" b="0" i="0" dirty="0">
                <a:solidFill>
                  <a:srgbClr val="002060"/>
                </a:solidFill>
                <a:effectLst/>
                <a:latin typeface="Cambria" panose="02040503050406030204" pitchFamily="18" charset="0"/>
                <a:ea typeface="Cambria" panose="02040503050406030204" pitchFamily="18" charset="0"/>
              </a:rPr>
              <a:t>Hãy dùng cụm từ </a:t>
            </a:r>
            <a:r>
              <a:rPr lang="vi-VN" sz="3200" b="1" i="0" dirty="0">
                <a:solidFill>
                  <a:srgbClr val="002060"/>
                </a:solidFill>
                <a:effectLst/>
                <a:latin typeface="Cambria" panose="02040503050406030204" pitchFamily="18" charset="0"/>
                <a:ea typeface="Cambria" panose="02040503050406030204" pitchFamily="18" charset="0"/>
              </a:rPr>
              <a:t>không khí chuy</a:t>
            </a:r>
            <a:r>
              <a:rPr lang="en-US" sz="3200" b="1" dirty="0">
                <a:solidFill>
                  <a:srgbClr val="002060"/>
                </a:solidFill>
                <a:latin typeface="Cambria" panose="02040503050406030204" pitchFamily="18" charset="0"/>
                <a:ea typeface="Cambria" panose="02040503050406030204" pitchFamily="18" charset="0"/>
              </a:rPr>
              <a:t>ể</a:t>
            </a:r>
            <a:r>
              <a:rPr lang="vi-VN" sz="3200" b="1" i="0" dirty="0">
                <a:solidFill>
                  <a:srgbClr val="002060"/>
                </a:solidFill>
                <a:effectLst/>
                <a:latin typeface="Cambria" panose="02040503050406030204" pitchFamily="18" charset="0"/>
                <a:ea typeface="Cambria" panose="02040503050406030204" pitchFamily="18" charset="0"/>
              </a:rPr>
              <a:t>n động</a:t>
            </a:r>
            <a:r>
              <a:rPr lang="vi-VN" sz="3200" b="0" i="0" dirty="0">
                <a:solidFill>
                  <a:srgbClr val="002060"/>
                </a:solidFill>
                <a:effectLst/>
                <a:latin typeface="Cambria" panose="02040503050406030204" pitchFamily="18" charset="0"/>
                <a:ea typeface="Cambria" panose="02040503050406030204" pitchFamily="18" charset="0"/>
              </a:rPr>
              <a:t> và từ </a:t>
            </a:r>
            <a:r>
              <a:rPr lang="vi-VN" sz="3200" b="1" i="0" dirty="0">
                <a:solidFill>
                  <a:srgbClr val="002060"/>
                </a:solidFill>
                <a:effectLst/>
                <a:latin typeface="Cambria" panose="02040503050406030204" pitchFamily="18" charset="0"/>
                <a:ea typeface="Cambria" panose="02040503050406030204" pitchFamily="18" charset="0"/>
              </a:rPr>
              <a:t>gió</a:t>
            </a:r>
            <a:r>
              <a:rPr lang="vi-VN" sz="3200" b="0" i="0" dirty="0">
                <a:solidFill>
                  <a:srgbClr val="002060"/>
                </a:solidFill>
                <a:effectLst/>
                <a:latin typeface="Cambria" panose="02040503050406030204" pitchFamily="18" charset="0"/>
                <a:ea typeface="Cambria" panose="02040503050406030204" pitchFamily="18" charset="0"/>
              </a:rPr>
              <a:t> để giải thích kết quả quan sát được khi quạt. </a:t>
            </a:r>
            <a:endParaRPr lang="en-US" sz="32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46881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D65079E-9DDF-F55A-EF10-6D4528E79F4A}"/>
              </a:ext>
            </a:extLst>
          </p:cNvPr>
          <p:cNvGrpSpPr/>
          <p:nvPr/>
        </p:nvGrpSpPr>
        <p:grpSpPr>
          <a:xfrm>
            <a:off x="5629275" y="495300"/>
            <a:ext cx="6115050" cy="3448050"/>
            <a:chOff x="220394" y="27442"/>
            <a:chExt cx="4162483" cy="3886591"/>
          </a:xfrm>
          <a:solidFill>
            <a:srgbClr val="CCFFFF"/>
          </a:solidFill>
        </p:grpSpPr>
        <p:sp>
          <p:nvSpPr>
            <p:cNvPr id="8" name="椭圆 31">
              <a:extLst>
                <a:ext uri="{FF2B5EF4-FFF2-40B4-BE49-F238E27FC236}">
                  <a16:creationId xmlns:a16="http://schemas.microsoft.com/office/drawing/2014/main" id="{2DAADF09-D41B-0C6B-34AC-7CB783E647E1}"/>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9" name="Hộp Văn bản 23">
              <a:extLst>
                <a:ext uri="{FF2B5EF4-FFF2-40B4-BE49-F238E27FC236}">
                  <a16:creationId xmlns:a16="http://schemas.microsoft.com/office/drawing/2014/main" id="{4F7ED63C-D589-9AE8-72F7-660B639E1C5C}"/>
                </a:ext>
              </a:extLst>
            </p:cNvPr>
            <p:cNvSpPr txBox="1"/>
            <p:nvPr/>
          </p:nvSpPr>
          <p:spPr>
            <a:xfrm>
              <a:off x="335010" y="327551"/>
              <a:ext cx="4007496" cy="35864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Vì sao khi đứng cách tờ giấy một khoảng cách như vậy, dùng quạt để quạt lại làm cho tờ giấy chuyển động được? Cái gì làm cho tờ giấy chuyển động?</a:t>
              </a:r>
            </a:p>
          </p:txBody>
        </p:sp>
      </p:grpSp>
      <p:pic>
        <p:nvPicPr>
          <p:cNvPr id="2" name="Picture 1">
            <a:extLst>
              <a:ext uri="{FF2B5EF4-FFF2-40B4-BE49-F238E27FC236}">
                <a16:creationId xmlns:a16="http://schemas.microsoft.com/office/drawing/2014/main" id="{434879BF-5938-BC3F-274B-1AEF729D4E23}"/>
              </a:ext>
            </a:extLst>
          </p:cNvPr>
          <p:cNvPicPr>
            <a:picLocks noChangeAspect="1"/>
          </p:cNvPicPr>
          <p:nvPr/>
        </p:nvPicPr>
        <p:blipFill>
          <a:blip r:embed="rId3"/>
          <a:stretch>
            <a:fillRect/>
          </a:stretch>
        </p:blipFill>
        <p:spPr>
          <a:xfrm>
            <a:off x="214312" y="728662"/>
            <a:ext cx="5324475" cy="3114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Box 12">
            <a:extLst>
              <a:ext uri="{FF2B5EF4-FFF2-40B4-BE49-F238E27FC236}">
                <a16:creationId xmlns:a16="http://schemas.microsoft.com/office/drawing/2014/main" id="{5A9FCFA2-6980-1F15-9620-7A03EE9822CC}"/>
              </a:ext>
            </a:extLst>
          </p:cNvPr>
          <p:cNvSpPr txBox="1"/>
          <p:nvPr/>
        </p:nvSpPr>
        <p:spPr>
          <a:xfrm>
            <a:off x="6457949" y="3924972"/>
            <a:ext cx="5534025" cy="1815882"/>
          </a:xfrm>
          <a:custGeom>
            <a:avLst/>
            <a:gdLst>
              <a:gd name="connsiteX0" fmla="*/ 0 w 5534025"/>
              <a:gd name="connsiteY0" fmla="*/ 0 h 1815882"/>
              <a:gd name="connsiteX1" fmla="*/ 5534025 w 5534025"/>
              <a:gd name="connsiteY1" fmla="*/ 0 h 1815882"/>
              <a:gd name="connsiteX2" fmla="*/ 5534025 w 5534025"/>
              <a:gd name="connsiteY2" fmla="*/ 1815882 h 1815882"/>
              <a:gd name="connsiteX3" fmla="*/ 0 w 5534025"/>
              <a:gd name="connsiteY3" fmla="*/ 1815882 h 1815882"/>
              <a:gd name="connsiteX4" fmla="*/ 0 w 5534025"/>
              <a:gd name="connsiteY4" fmla="*/ 0 h 181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025" h="1815882" fill="none" extrusionOk="0">
                <a:moveTo>
                  <a:pt x="0" y="0"/>
                </a:moveTo>
                <a:cubicBezTo>
                  <a:pt x="2579137" y="5222"/>
                  <a:pt x="4819336" y="24918"/>
                  <a:pt x="5534025" y="0"/>
                </a:cubicBezTo>
                <a:cubicBezTo>
                  <a:pt x="5444944" y="810927"/>
                  <a:pt x="5641956" y="1321230"/>
                  <a:pt x="5534025" y="1815882"/>
                </a:cubicBezTo>
                <a:cubicBezTo>
                  <a:pt x="4045164" y="1651121"/>
                  <a:pt x="2647149" y="1934032"/>
                  <a:pt x="0" y="1815882"/>
                </a:cubicBezTo>
                <a:cubicBezTo>
                  <a:pt x="-147405" y="1540277"/>
                  <a:pt x="77581" y="880930"/>
                  <a:pt x="0" y="0"/>
                </a:cubicBezTo>
                <a:close/>
              </a:path>
              <a:path w="5534025" h="1815882" stroke="0" extrusionOk="0">
                <a:moveTo>
                  <a:pt x="0" y="0"/>
                </a:moveTo>
                <a:cubicBezTo>
                  <a:pt x="2466748" y="11849"/>
                  <a:pt x="4191930" y="-161459"/>
                  <a:pt x="5534025" y="0"/>
                </a:cubicBezTo>
                <a:cubicBezTo>
                  <a:pt x="5508640" y="588087"/>
                  <a:pt x="5410328" y="1217463"/>
                  <a:pt x="5534025" y="1815882"/>
                </a:cubicBezTo>
                <a:cubicBezTo>
                  <a:pt x="3956176" y="1670022"/>
                  <a:pt x="1935578" y="1737558"/>
                  <a:pt x="0" y="1815882"/>
                </a:cubicBezTo>
                <a:cubicBezTo>
                  <a:pt x="-4011" y="1213773"/>
                  <a:pt x="-140669" y="598785"/>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342900" lvl="0" indent="-342900" algn="just">
              <a:buFont typeface="Arial" panose="020B0604020202020204" pitchFamily="34" charset="0"/>
              <a:buChar char="•"/>
            </a:pPr>
            <a:r>
              <a:rPr lang="vi-VN" sz="2800" b="1" dirty="0">
                <a:solidFill>
                  <a:prstClr val="black"/>
                </a:solidFill>
                <a:latin typeface="Calibri" panose="020F0502020204030204" pitchFamily="34" charset="0"/>
                <a:cs typeface="Calibri" panose="020F0502020204030204" pitchFamily="34" charset="0"/>
              </a:rPr>
              <a:t>Khi quạt, ta đã làm cho không khí chuyển động</a:t>
            </a:r>
            <a:r>
              <a:rPr lang="en-US" sz="2800" b="1" dirty="0">
                <a:solidFill>
                  <a:prstClr val="black"/>
                </a:solidFill>
                <a:latin typeface="Calibri" panose="020F0502020204030204" pitchFamily="34" charset="0"/>
                <a:cs typeface="Calibri" panose="020F0502020204030204" pitchFamily="34" charset="0"/>
              </a:rPr>
              <a:t>.</a:t>
            </a:r>
          </a:p>
          <a:p>
            <a:pPr marL="342900" lvl="0" indent="-342900" algn="just">
              <a:buFont typeface="Arial" panose="020B0604020202020204" pitchFamily="34" charset="0"/>
              <a:buChar char="•"/>
            </a:pPr>
            <a:r>
              <a:rPr lang="en-US" sz="2800" b="1" dirty="0">
                <a:solidFill>
                  <a:prstClr val="black"/>
                </a:solidFill>
                <a:latin typeface="Calibri" panose="020F0502020204030204" pitchFamily="34" charset="0"/>
                <a:cs typeface="Calibri" panose="020F0502020204030204" pitchFamily="34" charset="0"/>
              </a:rPr>
              <a:t>K</a:t>
            </a:r>
            <a:r>
              <a:rPr lang="vi-VN" sz="2800" b="1" dirty="0">
                <a:solidFill>
                  <a:prstClr val="black"/>
                </a:solidFill>
                <a:latin typeface="Calibri" panose="020F0502020204030204" pitchFamily="34" charset="0"/>
                <a:cs typeface="Calibri" panose="020F0502020204030204" pitchFamily="34" charset="0"/>
              </a:rPr>
              <a:t>hông khí chuyển động gây ra gió làm tờ giấy chuyển động.</a:t>
            </a:r>
          </a:p>
        </p:txBody>
      </p:sp>
      <p:sp>
        <p:nvSpPr>
          <p:cNvPr id="14" name="Freeform: Shape 34">
            <a:extLst>
              <a:ext uri="{FF2B5EF4-FFF2-40B4-BE49-F238E27FC236}">
                <a16:creationId xmlns:a16="http://schemas.microsoft.com/office/drawing/2014/main" id="{7B0F9907-5199-6571-72EA-C735BCE4FF0E}"/>
              </a:ext>
            </a:extLst>
          </p:cNvPr>
          <p:cNvSpPr/>
          <p:nvPr/>
        </p:nvSpPr>
        <p:spPr>
          <a:xfrm>
            <a:off x="5636043" y="300668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1657838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up)">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3">
                                            <p:bg/>
                                          </p:spTgt>
                                        </p:tgtEl>
                                        <p:attrNameLst>
                                          <p:attrName>style.visibility</p:attrName>
                                        </p:attrNameLst>
                                      </p:cBhvr>
                                      <p:to>
                                        <p:strVal val="visible"/>
                                      </p:to>
                                    </p:set>
                                    <p:animEffect transition="in" filter="wipe(left)">
                                      <p:cBhvr>
                                        <p:cTn id="19" dur="1000"/>
                                        <p:tgtEl>
                                          <p:spTgt spid="13">
                                            <p:bg/>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wipe(left)">
                                      <p:cBhvr>
                                        <p:cTn id="24" dur="1000"/>
                                        <p:tgtEl>
                                          <p:spTgt spid="1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3">
                                            <p:txEl>
                                              <p:pRg st="1" end="1"/>
                                            </p:txEl>
                                          </p:spTgt>
                                        </p:tgtEl>
                                        <p:attrNameLst>
                                          <p:attrName>style.visibility</p:attrName>
                                        </p:attrNameLst>
                                      </p:cBhvr>
                                      <p:to>
                                        <p:strVal val="visible"/>
                                      </p:to>
                                    </p:set>
                                    <p:animEffect transition="in" filter="wipe(left)">
                                      <p:cBhvr>
                                        <p:cTn id="29" dur="10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animBg="1"/>
      <p:bldP spid="14"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896</Words>
  <Application>Microsoft Office PowerPoint</Application>
  <PresentationFormat>Widescreen</PresentationFormat>
  <Paragraphs>74</Paragraphs>
  <Slides>26</Slides>
  <Notes>22</Notes>
  <HiddenSlides>0</HiddenSlides>
  <MMClips>2</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字魂59号-创粗黑</vt:lpstr>
      <vt:lpstr>Arial</vt:lpstr>
      <vt:lpstr>Calibri</vt:lpstr>
      <vt:lpstr>Cambria</vt:lpstr>
      <vt:lpstr>Tahoma</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35</cp:revision>
  <dcterms:created xsi:type="dcterms:W3CDTF">2023-09-09T06:59:04Z</dcterms:created>
  <dcterms:modified xsi:type="dcterms:W3CDTF">2023-09-09T08:37:44Z</dcterms:modified>
</cp:coreProperties>
</file>