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773" r:id="rId5"/>
  </p:sldMasterIdLst>
  <p:notesMasterIdLst>
    <p:notesMasterId r:id="rId19"/>
  </p:notesMasterIdLst>
  <p:sldIdLst>
    <p:sldId id="256" r:id="rId6"/>
    <p:sldId id="515" r:id="rId7"/>
    <p:sldId id="3400" r:id="rId8"/>
    <p:sldId id="265" r:id="rId9"/>
    <p:sldId id="3397" r:id="rId10"/>
    <p:sldId id="516" r:id="rId11"/>
    <p:sldId id="259" r:id="rId12"/>
    <p:sldId id="3398" r:id="rId13"/>
    <p:sldId id="258" r:id="rId14"/>
    <p:sldId id="262" r:id="rId15"/>
    <p:sldId id="263" r:id="rId16"/>
    <p:sldId id="264" r:id="rId17"/>
    <p:sldId id="339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p:transition spd="med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p:transition spd="med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p:transition spd="med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p:transition spd="med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p:transition spd="med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p:transition spd="med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48"/>
          <a:stretch>
            <a:fillRect/>
          </a:stretch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572"/>
          <a:stretch>
            <a:fillRect/>
          </a:stretch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5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p:transition spd="med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p:transition spd="med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p:transition spd="med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p:transition spd="med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p:transition spd="med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p:transition spd="med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p:transition spd="med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p:transition spd="med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p:transition spd="med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p:transition spd="med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p:transition spd="med"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p:transition spd="med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p:transition spd="med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p:transition spd="med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p:transition spd="med">
    <p:dissolv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p:transition spd="med">
    <p:dissolv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p:transition spd="med"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p:transition spd="med">
    <p:dissolv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p:transition spd="med">
    <p:dissolv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p:transition spd="med">
    <p:dissolv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p:transition spd="med">
    <p:dissolv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p:transition spd="med">
    <p:dissolv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p:transition spd="med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p:transition spd="med"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p:transition spd="med"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2024/4/4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p:transition spd="med"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p:transition spd="med">
    <p:dissolv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p:transition spd="med"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p:transition spd="med"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p:transition spd="med"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p:transition spd="med"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p:transition spd="med"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p:transition spd="med"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p:transition spd="med"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p:transition spd="med">
    <p:dissolv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p:transition spd="med">
    <p:dissolv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5C06-581B-4472-8D06-B6E28EBCE947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A87D-1185-45AB-8366-4A8A00BE3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22328"/>
      </p:ext>
    </p:extLst>
  </p:cSld>
  <p:clrMapOvr>
    <a:masterClrMapping/>
  </p:clrMapOvr>
  <p:transition spd="med">
    <p:dissolv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5C06-581B-4472-8D06-B6E28EBCE947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A87D-1185-45AB-8366-4A8A00BE3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79609"/>
      </p:ext>
    </p:extLst>
  </p:cSld>
  <p:clrMapOvr>
    <a:masterClrMapping/>
  </p:clrMapOvr>
  <p:transition spd="med">
    <p:dissolv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5C06-581B-4472-8D06-B6E28EBCE947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A87D-1185-45AB-8366-4A8A00BE3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07913"/>
      </p:ext>
    </p:extLst>
  </p:cSld>
  <p:clrMapOvr>
    <a:masterClrMapping/>
  </p:clrMapOvr>
  <p:transition spd="med">
    <p:dissolv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5C06-581B-4472-8D06-B6E28EBCE947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A87D-1185-45AB-8366-4A8A00BE3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6344"/>
      </p:ext>
    </p:extLst>
  </p:cSld>
  <p:clrMapOvr>
    <a:masterClrMapping/>
  </p:clrMapOvr>
  <p:transition spd="med">
    <p:dissolv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5C06-581B-4472-8D06-B6E28EBCE947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A87D-1185-45AB-8366-4A8A00BE3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84593"/>
      </p:ext>
    </p:extLst>
  </p:cSld>
  <p:clrMapOvr>
    <a:masterClrMapping/>
  </p:clrMapOvr>
  <p:transition spd="med">
    <p:dissolv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5C06-581B-4472-8D06-B6E28EBCE947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A87D-1185-45AB-8366-4A8A00BE3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006515"/>
      </p:ext>
    </p:extLst>
  </p:cSld>
  <p:clrMapOvr>
    <a:masterClrMapping/>
  </p:clrMapOvr>
  <p:transition spd="med">
    <p:dissolv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5C06-581B-4472-8D06-B6E28EBCE947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A87D-1185-45AB-8366-4A8A00BE3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981853"/>
      </p:ext>
    </p:extLst>
  </p:cSld>
  <p:clrMapOvr>
    <a:masterClrMapping/>
  </p:clrMapOvr>
  <p:transition spd="med">
    <p:dissolv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5C06-581B-4472-8D06-B6E28EBCE947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A87D-1185-45AB-8366-4A8A00BE3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31857"/>
      </p:ext>
    </p:extLst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5C06-581B-4472-8D06-B6E28EBCE947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A87D-1185-45AB-8366-4A8A00BE3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92797"/>
      </p:ext>
    </p:extLst>
  </p:cSld>
  <p:clrMapOvr>
    <a:masterClrMapping/>
  </p:clrMapOvr>
  <p:transition spd="med">
    <p:dissolv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5C06-581B-4472-8D06-B6E28EBCE947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A87D-1185-45AB-8366-4A8A00BE3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97082"/>
      </p:ext>
    </p:extLst>
  </p:cSld>
  <p:clrMapOvr>
    <a:masterClrMapping/>
  </p:clrMapOvr>
  <p:transition spd="med">
    <p:dissolv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05C06-581B-4472-8D06-B6E28EBCE947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CA87D-1185-45AB-8366-4A8A00BE3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667209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45.jpe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785" r:id="rId2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2024/4/4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05C06-581B-4472-8D06-B6E28EBCE947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CA87D-1185-45AB-8366-4A8A00BE3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88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ransition spd="med">
    <p:dissolv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64.png"/><Relationship Id="rId5" Type="http://schemas.openxmlformats.org/officeDocument/2006/relationships/slide" Target="slide8.xml"/><Relationship Id="rId4" Type="http://schemas.openxmlformats.org/officeDocument/2006/relationships/image" Target="../media/image52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64.png"/><Relationship Id="rId5" Type="http://schemas.openxmlformats.org/officeDocument/2006/relationships/slide" Target="slide8.xml"/><Relationship Id="rId4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64.png"/><Relationship Id="rId5" Type="http://schemas.openxmlformats.org/officeDocument/2006/relationships/slide" Target="slide8.xml"/><Relationship Id="rId4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64.png"/><Relationship Id="rId5" Type="http://schemas.openxmlformats.org/officeDocument/2006/relationships/slide" Target="slide8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5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slideLayout" Target="../slideLayouts/slideLayout62.xml"/><Relationship Id="rId7" Type="http://schemas.openxmlformats.org/officeDocument/2006/relationships/image" Target="../media/image5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8.xml"/><Relationship Id="rId5" Type="http://schemas.microsoft.com/office/2007/relationships/hdphoto" Target="../media/hdphoto3.wdp"/><Relationship Id="rId4" Type="http://schemas.openxmlformats.org/officeDocument/2006/relationships/image" Target="../media/image50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58.png"/><Relationship Id="rId18" Type="http://schemas.microsoft.com/office/2007/relationships/hdphoto" Target="../media/hdphoto7.wdp"/><Relationship Id="rId26" Type="http://schemas.openxmlformats.org/officeDocument/2006/relationships/image" Target="../media/image28.png"/><Relationship Id="rId3" Type="http://schemas.openxmlformats.org/officeDocument/2006/relationships/slideLayout" Target="../slideLayouts/slideLayout62.xml"/><Relationship Id="rId21" Type="http://schemas.openxmlformats.org/officeDocument/2006/relationships/slide" Target="slide9.xml"/><Relationship Id="rId7" Type="http://schemas.openxmlformats.org/officeDocument/2006/relationships/image" Target="../media/image54.png"/><Relationship Id="rId12" Type="http://schemas.microsoft.com/office/2007/relationships/hdphoto" Target="../media/hdphoto5.wdp"/><Relationship Id="rId17" Type="http://schemas.openxmlformats.org/officeDocument/2006/relationships/image" Target="../media/image61.png"/><Relationship Id="rId25" Type="http://schemas.openxmlformats.org/officeDocument/2006/relationships/slide" Target="slide13.xml"/><Relationship Id="rId2" Type="http://schemas.openxmlformats.org/officeDocument/2006/relationships/audio" Target="../media/media3.mp3"/><Relationship Id="rId16" Type="http://schemas.openxmlformats.org/officeDocument/2006/relationships/image" Target="../media/image60.png"/><Relationship Id="rId20" Type="http://schemas.microsoft.com/office/2007/relationships/hdphoto" Target="../media/hdphoto8.wdp"/><Relationship Id="rId1" Type="http://schemas.microsoft.com/office/2007/relationships/media" Target="../media/media3.mp3"/><Relationship Id="rId6" Type="http://schemas.microsoft.com/office/2007/relationships/hdphoto" Target="../media/hdphoto3.wdp"/><Relationship Id="rId11" Type="http://schemas.openxmlformats.org/officeDocument/2006/relationships/image" Target="../media/image57.png"/><Relationship Id="rId24" Type="http://schemas.openxmlformats.org/officeDocument/2006/relationships/slide" Target="slide12.xml"/><Relationship Id="rId5" Type="http://schemas.openxmlformats.org/officeDocument/2006/relationships/image" Target="../media/image50.png"/><Relationship Id="rId15" Type="http://schemas.openxmlformats.org/officeDocument/2006/relationships/image" Target="../media/image59.png"/><Relationship Id="rId23" Type="http://schemas.openxmlformats.org/officeDocument/2006/relationships/slide" Target="slide11.xml"/><Relationship Id="rId10" Type="http://schemas.openxmlformats.org/officeDocument/2006/relationships/image" Target="../media/image56.png"/><Relationship Id="rId19" Type="http://schemas.openxmlformats.org/officeDocument/2006/relationships/image" Target="../media/image62.png"/><Relationship Id="rId4" Type="http://schemas.openxmlformats.org/officeDocument/2006/relationships/image" Target="../media/image53.jpeg"/><Relationship Id="rId9" Type="http://schemas.openxmlformats.org/officeDocument/2006/relationships/image" Target="../media/image55.png"/><Relationship Id="rId14" Type="http://schemas.microsoft.com/office/2007/relationships/hdphoto" Target="../media/hdphoto6.wdp"/><Relationship Id="rId22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64.png"/><Relationship Id="rId5" Type="http://schemas.openxmlformats.org/officeDocument/2006/relationships/slide" Target="slide8.xml"/><Relationship Id="rId4" Type="http://schemas.openxmlformats.org/officeDocument/2006/relationships/image" Target="../media/image5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3A14C4-2ADB-431B-9A9C-30EF58B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05" y="2986567"/>
            <a:ext cx="4606289" cy="3871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479C6D-4457-4FD6-8712-08CDB240C306}"/>
              </a:ext>
            </a:extLst>
          </p:cNvPr>
          <p:cNvSpPr txBox="1"/>
          <p:nvPr/>
        </p:nvSpPr>
        <p:spPr>
          <a:xfrm>
            <a:off x="578719" y="583532"/>
            <a:ext cx="99212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Chào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mừng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thầy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cô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và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các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em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</a:p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đến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với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môn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Tiếng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Việt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4912788"/>
      </p:ext>
    </p:extLst>
  </p:cSld>
  <p:clrMapOvr>
    <a:masterClrMapping/>
  </p:clrMapOvr>
  <p:transition spd="med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70" y="-10596"/>
            <a:ext cx="12287370" cy="704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8963" y="-2573355"/>
            <a:ext cx="3674364" cy="89399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6263" y="1987713"/>
            <a:ext cx="2961204" cy="66438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5404" y="874455"/>
            <a:ext cx="776119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4400" dirty="0" err="1">
                <a:solidFill>
                  <a:srgbClr val="0033CC"/>
                </a:solidFill>
              </a:rPr>
              <a:t>Nói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tiếp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để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hoàn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thành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công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dụng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của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đồ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vật</a:t>
            </a:r>
            <a:endParaRPr lang="en-US" sz="4400" dirty="0">
              <a:solidFill>
                <a:srgbClr val="0033CC"/>
              </a:solidFill>
            </a:endParaRPr>
          </a:p>
          <a:p>
            <a:pPr lvl="0">
              <a:defRPr/>
            </a:pPr>
            <a:r>
              <a:rPr lang="en-US" sz="4400" dirty="0">
                <a:solidFill>
                  <a:srgbClr val="0033CC"/>
                </a:solidFill>
              </a:rPr>
              <a:t>“ </a:t>
            </a:r>
            <a:r>
              <a:rPr lang="en-US" sz="4400" dirty="0" err="1">
                <a:solidFill>
                  <a:srgbClr val="0033CC"/>
                </a:solidFill>
              </a:rPr>
              <a:t>Nhờ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quạt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điện</a:t>
            </a:r>
            <a:r>
              <a:rPr lang="en-US" sz="4400" dirty="0">
                <a:solidFill>
                  <a:srgbClr val="0033CC"/>
                </a:solidFill>
              </a:rPr>
              <a:t>, </a:t>
            </a:r>
            <a:r>
              <a:rPr lang="en-US" sz="4400" dirty="0" err="1">
                <a:solidFill>
                  <a:srgbClr val="0033CC"/>
                </a:solidFill>
              </a:rPr>
              <a:t>em</a:t>
            </a:r>
            <a:r>
              <a:rPr lang="en-US" sz="4400" dirty="0">
                <a:solidFill>
                  <a:srgbClr val="0033CC"/>
                </a:solidFill>
              </a:rPr>
              <a:t> …”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68516" y="4986486"/>
            <a:ext cx="5155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bị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nóng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mùa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hè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118" y="6109502"/>
            <a:ext cx="1761011" cy="74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07661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70" y="-10596"/>
            <a:ext cx="12287370" cy="704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8963" y="-2573355"/>
            <a:ext cx="3674364" cy="89399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6263" y="1987713"/>
            <a:ext cx="2961204" cy="66438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60222" y="835427"/>
            <a:ext cx="69718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0033CC"/>
                </a:solidFill>
              </a:rPr>
              <a:t>Điền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dấu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câu</a:t>
            </a:r>
            <a:endParaRPr lang="en-US" sz="3600" dirty="0">
              <a:solidFill>
                <a:srgbClr val="0033CC"/>
              </a:solidFill>
            </a:endParaRPr>
          </a:p>
          <a:p>
            <a:pPr lvl="0"/>
            <a:r>
              <a:rPr lang="en-US" sz="3600" dirty="0">
                <a:solidFill>
                  <a:srgbClr val="0033CC"/>
                </a:solidFill>
              </a:rPr>
              <a:t>“ </a:t>
            </a:r>
            <a:r>
              <a:rPr lang="en-US" sz="3600" dirty="0" err="1">
                <a:solidFill>
                  <a:srgbClr val="0033CC"/>
                </a:solidFill>
              </a:rPr>
              <a:t>Mỗi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ngày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em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đều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dậy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vào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lúc</a:t>
            </a:r>
            <a:r>
              <a:rPr lang="en-US" sz="3600" dirty="0">
                <a:solidFill>
                  <a:srgbClr val="0033CC"/>
                </a:solidFill>
              </a:rPr>
              <a:t> 6 </a:t>
            </a:r>
            <a:r>
              <a:rPr lang="en-US" sz="3600" dirty="0" err="1">
                <a:solidFill>
                  <a:srgbClr val="0033CC"/>
                </a:solidFill>
              </a:rPr>
              <a:t>giờ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sáng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ăn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sáng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vào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lúc</a:t>
            </a:r>
            <a:r>
              <a:rPr lang="en-US" sz="3600" dirty="0">
                <a:solidFill>
                  <a:srgbClr val="0033CC"/>
                </a:solidFill>
              </a:rPr>
              <a:t> 6 </a:t>
            </a:r>
            <a:r>
              <a:rPr lang="en-US" sz="3600" dirty="0" err="1">
                <a:solidFill>
                  <a:srgbClr val="0033CC"/>
                </a:solidFill>
              </a:rPr>
              <a:t>giờ</a:t>
            </a:r>
            <a:r>
              <a:rPr lang="en-US" sz="3600" dirty="0">
                <a:solidFill>
                  <a:srgbClr val="0033CC"/>
                </a:solidFill>
              </a:rPr>
              <a:t> 30 </a:t>
            </a:r>
            <a:r>
              <a:rPr lang="en-US" sz="3600" dirty="0" err="1">
                <a:solidFill>
                  <a:srgbClr val="0033CC"/>
                </a:solidFill>
              </a:rPr>
              <a:t>phút</a:t>
            </a:r>
            <a:r>
              <a:rPr lang="en-US" sz="3600" dirty="0">
                <a:solidFill>
                  <a:srgbClr val="0033CC"/>
                </a:solidFill>
              </a:rPr>
              <a:t> 7 </a:t>
            </a:r>
            <a:r>
              <a:rPr lang="en-US" sz="3600" dirty="0" err="1">
                <a:solidFill>
                  <a:srgbClr val="0033CC"/>
                </a:solidFill>
              </a:rPr>
              <a:t>giờ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kém</a:t>
            </a:r>
            <a:r>
              <a:rPr lang="en-US" sz="3600" dirty="0">
                <a:solidFill>
                  <a:srgbClr val="0033CC"/>
                </a:solidFill>
              </a:rPr>
              <a:t> 15 </a:t>
            </a:r>
            <a:r>
              <a:rPr lang="en-US" sz="3600" dirty="0" err="1">
                <a:solidFill>
                  <a:srgbClr val="0033CC"/>
                </a:solidFill>
              </a:rPr>
              <a:t>phút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em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bắt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đầu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đi</a:t>
            </a:r>
            <a:r>
              <a:rPr lang="en-US" sz="3600" dirty="0">
                <a:solidFill>
                  <a:srgbClr val="0033CC"/>
                </a:solidFill>
              </a:rPr>
              <a:t> </a:t>
            </a:r>
            <a:r>
              <a:rPr lang="en-US" sz="3600" dirty="0" err="1">
                <a:solidFill>
                  <a:srgbClr val="0033CC"/>
                </a:solidFill>
              </a:rPr>
              <a:t>học</a:t>
            </a:r>
            <a:r>
              <a:rPr lang="en-US" sz="3600" dirty="0">
                <a:solidFill>
                  <a:srgbClr val="0033CC"/>
                </a:solidFill>
              </a:rPr>
              <a:t>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20531" y="4231320"/>
            <a:ext cx="57126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>
                <a:solidFill>
                  <a:srgbClr val="0033CC"/>
                </a:solidFill>
              </a:rPr>
              <a:t>“ </a:t>
            </a:r>
            <a:r>
              <a:rPr lang="en-US" sz="3200" dirty="0" err="1">
                <a:solidFill>
                  <a:srgbClr val="0033CC"/>
                </a:solidFill>
              </a:rPr>
              <a:t>Mỗi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ngày</a:t>
            </a:r>
            <a:r>
              <a:rPr lang="en-US" sz="3200" dirty="0">
                <a:solidFill>
                  <a:srgbClr val="FF0000"/>
                </a:solidFill>
              </a:rPr>
              <a:t>,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em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đều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dậy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vào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lúc</a:t>
            </a:r>
            <a:r>
              <a:rPr lang="en-US" sz="3200" dirty="0">
                <a:solidFill>
                  <a:srgbClr val="0033CC"/>
                </a:solidFill>
              </a:rPr>
              <a:t> 6 </a:t>
            </a:r>
            <a:r>
              <a:rPr lang="en-US" sz="3200" dirty="0" err="1">
                <a:solidFill>
                  <a:srgbClr val="0033CC"/>
                </a:solidFill>
              </a:rPr>
              <a:t>giờ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sáng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Ăn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sáng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vào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lúc</a:t>
            </a:r>
            <a:r>
              <a:rPr lang="en-US" sz="3200" dirty="0">
                <a:solidFill>
                  <a:srgbClr val="0033CC"/>
                </a:solidFill>
              </a:rPr>
              <a:t> 6 </a:t>
            </a:r>
            <a:r>
              <a:rPr lang="en-US" sz="3200" dirty="0" err="1">
                <a:solidFill>
                  <a:srgbClr val="0033CC"/>
                </a:solidFill>
              </a:rPr>
              <a:t>giờ</a:t>
            </a:r>
            <a:r>
              <a:rPr lang="en-US" sz="3200" dirty="0">
                <a:solidFill>
                  <a:srgbClr val="0033CC"/>
                </a:solidFill>
              </a:rPr>
              <a:t> 30 </a:t>
            </a:r>
            <a:r>
              <a:rPr lang="en-US" sz="3200" dirty="0" err="1">
                <a:solidFill>
                  <a:srgbClr val="0033CC"/>
                </a:solidFill>
              </a:rPr>
              <a:t>phút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  <a:r>
              <a:rPr lang="en-US" sz="3200" dirty="0">
                <a:solidFill>
                  <a:srgbClr val="0033CC"/>
                </a:solidFill>
              </a:rPr>
              <a:t> 7 </a:t>
            </a:r>
            <a:r>
              <a:rPr lang="en-US" sz="3200" dirty="0" err="1">
                <a:solidFill>
                  <a:srgbClr val="0033CC"/>
                </a:solidFill>
              </a:rPr>
              <a:t>giờ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kém</a:t>
            </a:r>
            <a:r>
              <a:rPr lang="en-US" sz="3200" dirty="0">
                <a:solidFill>
                  <a:srgbClr val="0033CC"/>
                </a:solidFill>
              </a:rPr>
              <a:t> 15 </a:t>
            </a:r>
            <a:r>
              <a:rPr lang="en-US" sz="3200" dirty="0" err="1">
                <a:solidFill>
                  <a:srgbClr val="0033CC"/>
                </a:solidFill>
              </a:rPr>
              <a:t>phút</a:t>
            </a:r>
            <a:r>
              <a:rPr lang="en-US" sz="3200" dirty="0">
                <a:solidFill>
                  <a:srgbClr val="FF0000"/>
                </a:solidFill>
              </a:rPr>
              <a:t>,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em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bắt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đầu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đi</a:t>
            </a:r>
            <a:r>
              <a:rPr lang="en-US" sz="3200" dirty="0">
                <a:solidFill>
                  <a:srgbClr val="0033CC"/>
                </a:solidFill>
              </a:rPr>
              <a:t> </a:t>
            </a:r>
            <a:r>
              <a:rPr lang="en-US" sz="3200" dirty="0" err="1">
                <a:solidFill>
                  <a:srgbClr val="0033CC"/>
                </a:solidFill>
              </a:rPr>
              <a:t>học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  <a:r>
              <a:rPr lang="en-US" sz="3200" dirty="0">
                <a:solidFill>
                  <a:srgbClr val="0033CC"/>
                </a:solidFill>
              </a:rPr>
              <a:t>”</a:t>
            </a:r>
          </a:p>
        </p:txBody>
      </p:sp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118" y="6109502"/>
            <a:ext cx="1761011" cy="74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5502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70" y="-10596"/>
            <a:ext cx="12287370" cy="704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15289" y="-2565046"/>
            <a:ext cx="3674364" cy="89399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6263" y="1987713"/>
            <a:ext cx="2961204" cy="66438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9366" y="901836"/>
            <a:ext cx="78132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Điền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dấu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câu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gì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vào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cuối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câu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sau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“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Ôi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,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muộn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mất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rồi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</a:rPr>
              <a:t> “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46000" y="4899594"/>
            <a:ext cx="3764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Dấu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chấm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than “ !”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118" y="6109502"/>
            <a:ext cx="1761011" cy="74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80141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70" y="-10596"/>
            <a:ext cx="12287370" cy="704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8963" y="-2573355"/>
            <a:ext cx="3674364" cy="89399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6263" y="1987713"/>
            <a:ext cx="2961204" cy="66438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6520" y="1173343"/>
            <a:ext cx="772358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4400" dirty="0" err="1">
                <a:solidFill>
                  <a:srgbClr val="0033CC"/>
                </a:solidFill>
              </a:rPr>
              <a:t>Điền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dấu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câu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gì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vào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cuối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câu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sau</a:t>
            </a:r>
            <a:r>
              <a:rPr lang="en-US" sz="4400" dirty="0">
                <a:solidFill>
                  <a:srgbClr val="0033CC"/>
                </a:solidFill>
              </a:rPr>
              <a:t>:</a:t>
            </a:r>
          </a:p>
          <a:p>
            <a:pPr lvl="0">
              <a:defRPr/>
            </a:pPr>
            <a:r>
              <a:rPr lang="en-US" sz="4400" dirty="0">
                <a:solidFill>
                  <a:srgbClr val="0033CC"/>
                </a:solidFill>
              </a:rPr>
              <a:t>“ </a:t>
            </a:r>
            <a:r>
              <a:rPr lang="en-US" sz="4400" dirty="0" err="1">
                <a:solidFill>
                  <a:srgbClr val="0033CC"/>
                </a:solidFill>
              </a:rPr>
              <a:t>Cậu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đến</a:t>
            </a:r>
            <a:r>
              <a:rPr lang="en-US" sz="4400" dirty="0">
                <a:solidFill>
                  <a:srgbClr val="0033CC"/>
                </a:solidFill>
              </a:rPr>
              <a:t> </a:t>
            </a:r>
            <a:r>
              <a:rPr lang="en-US" sz="4400" dirty="0" err="1">
                <a:solidFill>
                  <a:srgbClr val="0033CC"/>
                </a:solidFill>
              </a:rPr>
              <a:t>chưa</a:t>
            </a:r>
            <a:r>
              <a:rPr lang="en-US" sz="4400" dirty="0">
                <a:solidFill>
                  <a:srgbClr val="0033CC"/>
                </a:solidFill>
              </a:rPr>
              <a:t> 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45274" y="5058459"/>
            <a:ext cx="3663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Dấu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chấm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“ ? </a:t>
            </a:r>
            <a:r>
              <a:rPr lang="en-US" sz="3600" dirty="0">
                <a:solidFill>
                  <a:srgbClr val="0033CC"/>
                </a:solidFill>
                <a:latin typeface="Calibri" panose="020F0502020204030204"/>
              </a:rPr>
              <a:t>“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118" y="6109502"/>
            <a:ext cx="1761011" cy="74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826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7C27E7-3EBB-44E4-B587-606D4BE648FB}"/>
              </a:ext>
            </a:extLst>
          </p:cNvPr>
          <p:cNvSpPr txBox="1"/>
          <p:nvPr/>
        </p:nvSpPr>
        <p:spPr>
          <a:xfrm>
            <a:off x="2810540" y="2690037"/>
            <a:ext cx="68048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/>
              <a:t>Tiết</a:t>
            </a:r>
            <a:r>
              <a:rPr lang="en-US" sz="5400" dirty="0"/>
              <a:t> 4</a:t>
            </a:r>
          </a:p>
          <a:p>
            <a:pPr algn="ctr"/>
            <a:r>
              <a:rPr lang="en-US" sz="5400" dirty="0" err="1"/>
              <a:t>Luyện</a:t>
            </a:r>
            <a:r>
              <a:rPr lang="en-US" sz="5400" dirty="0"/>
              <a:t> </a:t>
            </a:r>
            <a:r>
              <a:rPr lang="en-US" sz="5400" dirty="0" err="1"/>
              <a:t>từ</a:t>
            </a:r>
            <a:r>
              <a:rPr lang="en-US" sz="5400" dirty="0"/>
              <a:t> </a:t>
            </a:r>
            <a:r>
              <a:rPr lang="en-US" sz="5400" dirty="0" err="1"/>
              <a:t>và</a:t>
            </a:r>
            <a:r>
              <a:rPr lang="en-US" sz="5400" dirty="0"/>
              <a:t> </a:t>
            </a:r>
            <a:r>
              <a:rPr lang="en-US" sz="5400" dirty="0" err="1"/>
              <a:t>viết</a:t>
            </a:r>
            <a:r>
              <a:rPr lang="en-US" sz="5400" dirty="0"/>
              <a:t> </a:t>
            </a:r>
            <a:r>
              <a:rPr lang="en-US" sz="5400" dirty="0" err="1"/>
              <a:t>câu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907210216"/>
      </p:ext>
    </p:extLst>
  </p:cSld>
  <p:clrMapOvr>
    <a:masterClrMapping/>
  </p:clrMapOvr>
  <p:transition spd="med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839788" y="2057400"/>
            <a:ext cx="3932237" cy="3811588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Content Placeholder 1" descr="ô li và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35" y="-276860"/>
            <a:ext cx="12191365" cy="713486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2146468" y="701725"/>
            <a:ext cx="69026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="1" dirty="0" err="1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Thứ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ngày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 4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tháng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 4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năm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 2024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  <a:sym typeface="+mn-ea"/>
              </a:rPr>
              <a:t> </a:t>
            </a:r>
            <a:endParaRPr lang="en-US" sz="3600" b="1" dirty="0">
              <a:solidFill>
                <a:schemeClr val="bg1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613718" y="1411069"/>
            <a:ext cx="2321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Tiếng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Việt</a:t>
            </a:r>
            <a:endParaRPr lang="en-US" sz="3600" b="1" dirty="0">
              <a:solidFill>
                <a:schemeClr val="bg1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371185" y="2145129"/>
            <a:ext cx="8484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Nghe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–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viết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: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Từ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chú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bồ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câu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đến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in-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tơ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-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nét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. </a:t>
            </a:r>
            <a:endParaRPr lang="vi-VN" altLang="en-US" sz="3600" b="1" dirty="0">
              <a:solidFill>
                <a:srgbClr val="FFFF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8" name="Text Box 5"/>
          <p:cNvSpPr txBox="1"/>
          <p:nvPr/>
        </p:nvSpPr>
        <p:spPr>
          <a:xfrm>
            <a:off x="3611354" y="3563818"/>
            <a:ext cx="2321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Tiếng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charset="0"/>
                <a:cs typeface="HP001 4 hàng" panose="020B0603050302020204" charset="0"/>
              </a:rPr>
              <a:t>Việt</a:t>
            </a:r>
            <a:endParaRPr lang="en-US" sz="3600" b="1" dirty="0">
              <a:solidFill>
                <a:schemeClr val="bg1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9" name="Text Box 6"/>
          <p:cNvSpPr txBox="1"/>
          <p:nvPr/>
        </p:nvSpPr>
        <p:spPr>
          <a:xfrm>
            <a:off x="2371184" y="4274649"/>
            <a:ext cx="96855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Luyện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tập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: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Mở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rộng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vốn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từ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về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giao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tiếp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kết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nối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.</a:t>
            </a:r>
          </a:p>
          <a:p>
            <a:endParaRPr lang="vi-VN" altLang="en-US" sz="3600" b="1" dirty="0">
              <a:solidFill>
                <a:srgbClr val="FFFF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10" name="Text Box 6"/>
          <p:cNvSpPr txBox="1"/>
          <p:nvPr/>
        </p:nvSpPr>
        <p:spPr>
          <a:xfrm>
            <a:off x="2371183" y="4982507"/>
            <a:ext cx="45945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Dấu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chấm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,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dấu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vi-VN" sz="3600" b="1" dirty="0" err="1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phẩy</a:t>
            </a:r>
            <a:r>
              <a:rPr lang="en-US" altLang="vi-VN" sz="3600" b="1" dirty="0">
                <a:solidFill>
                  <a:srgbClr val="FFFF00"/>
                </a:solidFill>
                <a:latin typeface="HP001 4 hàng" panose="020B0603050302020204" charset="0"/>
                <a:cs typeface="HP001 4 hàng" panose="020B0603050302020204" charset="0"/>
              </a:rPr>
              <a:t>.</a:t>
            </a:r>
          </a:p>
          <a:p>
            <a:endParaRPr lang="vi-VN" altLang="en-US" sz="3600" b="1" dirty="0">
              <a:solidFill>
                <a:srgbClr val="FFFF00"/>
              </a:solidFill>
              <a:latin typeface="HP001 4 hàng" panose="020B0603050302020204" charset="0"/>
              <a:cs typeface="HP001 4 hàng" panose="020B06030503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53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3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293058" y="127439"/>
            <a:ext cx="160588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4509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+mn-lt"/>
              </a:rPr>
              <a:t>TIÊU ĐỀ</a:t>
            </a:r>
            <a:endParaRPr kumimoji="0" lang="en-CA" sz="2400" b="1" i="0" u="none" strike="noStrike" kern="1200" cap="none" spc="3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1AA9B8-6642-4A60-9FF8-AD5C93681C4F}"/>
              </a:ext>
            </a:extLst>
          </p:cNvPr>
          <p:cNvSpPr txBox="1"/>
          <p:nvPr/>
        </p:nvSpPr>
        <p:spPr>
          <a:xfrm>
            <a:off x="1450343" y="908124"/>
            <a:ext cx="10741657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1.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Tìm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từ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ngữ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chỉ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hoạt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động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của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mỗi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bạn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nhỏ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trong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tranh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Arial-Rounded"/>
                <a:ea typeface="Arial-Rounded"/>
                <a:cs typeface="Arial"/>
                <a:sym typeface="Arial"/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4093F1-C8D4-4D59-B960-24973230FA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" b="1800"/>
          <a:stretch/>
        </p:blipFill>
        <p:spPr>
          <a:xfrm>
            <a:off x="778713" y="2003424"/>
            <a:ext cx="10741657" cy="3354320"/>
          </a:xfrm>
          <a:prstGeom prst="rect">
            <a:avLst/>
          </a:prstGeom>
        </p:spPr>
      </p:pic>
      <p:sp>
        <p:nvSpPr>
          <p:cNvPr id="13" name="Rounded Rectangle 21">
            <a:extLst>
              <a:ext uri="{FF2B5EF4-FFF2-40B4-BE49-F238E27FC236}">
                <a16:creationId xmlns:a16="http://schemas.microsoft.com/office/drawing/2014/main" id="{6A0472C7-78AF-4921-9A82-C9E72F00E3AE}"/>
              </a:ext>
            </a:extLst>
          </p:cNvPr>
          <p:cNvSpPr/>
          <p:nvPr/>
        </p:nvSpPr>
        <p:spPr>
          <a:xfrm>
            <a:off x="3679343" y="5557355"/>
            <a:ext cx="3345932" cy="503476"/>
          </a:xfrm>
          <a:prstGeom prst="roundRect">
            <a:avLst/>
          </a:prstGeom>
          <a:solidFill>
            <a:srgbClr val="FFAB40">
              <a:lumMod val="20000"/>
              <a:lumOff val="80000"/>
            </a:srgbClr>
          </a:solidFill>
          <a:ln w="25400" cap="flat" cmpd="sng" algn="ctr">
            <a:solidFill>
              <a:srgbClr val="FC7D77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A889CC">
                    <a:lumMod val="50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Gọi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A889CC">
                    <a:lumMod val="50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A889CC">
                    <a:lumMod val="50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điện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A889CC">
                    <a:lumMod val="50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A889CC">
                    <a:lumMod val="50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thoại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A889CC">
                  <a:lumMod val="50000"/>
                </a:srgbClr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14" name="Rounded Rectangle 21">
            <a:extLst>
              <a:ext uri="{FF2B5EF4-FFF2-40B4-BE49-F238E27FC236}">
                <a16:creationId xmlns:a16="http://schemas.microsoft.com/office/drawing/2014/main" id="{9FA059BC-023F-4A5F-BDAD-1FC00BCEEE0C}"/>
              </a:ext>
            </a:extLst>
          </p:cNvPr>
          <p:cNvSpPr/>
          <p:nvPr/>
        </p:nvSpPr>
        <p:spPr>
          <a:xfrm>
            <a:off x="8215371" y="5557355"/>
            <a:ext cx="2190548" cy="503476"/>
          </a:xfrm>
          <a:prstGeom prst="roundRect">
            <a:avLst/>
          </a:prstGeom>
          <a:solidFill>
            <a:srgbClr val="FFAB40">
              <a:lumMod val="20000"/>
              <a:lumOff val="80000"/>
            </a:srgbClr>
          </a:solidFill>
          <a:ln w="25400" cap="flat" cmpd="sng" algn="ctr">
            <a:solidFill>
              <a:srgbClr val="FC7D77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A889CC">
                    <a:lumMod val="50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Xem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A889CC">
                    <a:lumMod val="50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A889CC">
                    <a:lumMod val="50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ti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A889CC">
                    <a:lumMod val="50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vi</a:t>
            </a:r>
          </a:p>
        </p:txBody>
      </p:sp>
      <p:sp>
        <p:nvSpPr>
          <p:cNvPr id="15" name="Rounded Rectangle 21">
            <a:extLst>
              <a:ext uri="{FF2B5EF4-FFF2-40B4-BE49-F238E27FC236}">
                <a16:creationId xmlns:a16="http://schemas.microsoft.com/office/drawing/2014/main" id="{20F9D5A9-1A0D-4403-8314-28E3EDD72340}"/>
              </a:ext>
            </a:extLst>
          </p:cNvPr>
          <p:cNvSpPr/>
          <p:nvPr/>
        </p:nvSpPr>
        <p:spPr>
          <a:xfrm>
            <a:off x="1215171" y="5557355"/>
            <a:ext cx="2190548" cy="503476"/>
          </a:xfrm>
          <a:prstGeom prst="roundRect">
            <a:avLst/>
          </a:prstGeom>
          <a:solidFill>
            <a:srgbClr val="FFAB40">
              <a:lumMod val="20000"/>
              <a:lumOff val="80000"/>
            </a:srgbClr>
          </a:solidFill>
          <a:ln w="25400" cap="flat" cmpd="sng" algn="ctr">
            <a:solidFill>
              <a:srgbClr val="FC7D77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A889CC">
                    <a:lumMod val="50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Viết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A889CC">
                    <a:lumMod val="50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A889CC">
                    <a:lumMod val="50000"/>
                  </a:srgbClr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thư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A889CC">
                  <a:lumMod val="50000"/>
                </a:srgbClr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573509" y="544333"/>
            <a:ext cx="11487363" cy="819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E7A6CF-A360-4AFB-8311-8F2352D620D1}"/>
              </a:ext>
            </a:extLst>
          </p:cNvPr>
          <p:cNvSpPr txBox="1"/>
          <p:nvPr/>
        </p:nvSpPr>
        <p:spPr>
          <a:xfrm>
            <a:off x="1187050" y="563229"/>
            <a:ext cx="10260279" cy="65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b="1" kern="0" dirty="0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2. </a:t>
            </a:r>
            <a:r>
              <a:rPr lang="en-US" sz="2800" b="1" kern="0" dirty="0" err="1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Nói</a:t>
            </a:r>
            <a:r>
              <a:rPr lang="en-US" sz="2800" b="1" kern="0" dirty="0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tiếp</a:t>
            </a:r>
            <a:r>
              <a:rPr lang="en-US" sz="2800" b="1" kern="0" dirty="0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để</a:t>
            </a:r>
            <a:r>
              <a:rPr lang="en-US" sz="2800" b="1" kern="0" dirty="0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hoàn</a:t>
            </a:r>
            <a:r>
              <a:rPr lang="en-US" sz="2800" b="1" kern="0" dirty="0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thành</a:t>
            </a:r>
            <a:r>
              <a:rPr lang="en-US" sz="2800" b="1" kern="0" dirty="0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câu</a:t>
            </a:r>
            <a:r>
              <a:rPr lang="en-US" sz="2800" b="1" kern="0" dirty="0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nêu</a:t>
            </a:r>
            <a:r>
              <a:rPr lang="en-US" sz="2800" b="1" kern="0" dirty="0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công</a:t>
            </a:r>
            <a:r>
              <a:rPr lang="en-US" sz="2800" b="1" kern="0" dirty="0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dụng</a:t>
            </a:r>
            <a:r>
              <a:rPr lang="en-US" sz="2800" b="1" kern="0" dirty="0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của</a:t>
            </a:r>
            <a:r>
              <a:rPr lang="en-US" sz="2800" b="1" kern="0" dirty="0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đồ</a:t>
            </a:r>
            <a:r>
              <a:rPr lang="en-US" sz="2800" b="1" kern="0" dirty="0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vật</a:t>
            </a:r>
            <a:r>
              <a:rPr lang="en-US" sz="2800" b="1" kern="0" dirty="0">
                <a:solidFill>
                  <a:schemeClr val="bg1"/>
                </a:solidFill>
                <a:latin typeface="Arial-Rounded"/>
                <a:ea typeface="Arial-Rounded"/>
                <a:cs typeface="Arial"/>
                <a:sym typeface="Arial"/>
              </a:rPr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CC576FF-E53B-4205-9D71-8C26279114F4}"/>
              </a:ext>
            </a:extLst>
          </p:cNvPr>
          <p:cNvSpPr/>
          <p:nvPr/>
        </p:nvSpPr>
        <p:spPr>
          <a:xfrm>
            <a:off x="1187050" y="1550241"/>
            <a:ext cx="10260279" cy="4259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indent="-609585" algn="just" defTabSz="1219170">
              <a:lnSpc>
                <a:spcPct val="200000"/>
              </a:lnSpc>
              <a:buClr>
                <a:srgbClr val="000000"/>
              </a:buClr>
              <a:buFont typeface="Arial"/>
              <a:buAutoNum type="alphaLcPeriod"/>
            </a:pP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Nhờ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có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điện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thoại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em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có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thể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(……)</a:t>
            </a:r>
          </a:p>
          <a:p>
            <a:pPr marL="609585" indent="-609585" algn="just" defTabSz="1219170">
              <a:lnSpc>
                <a:spcPct val="200000"/>
              </a:lnSpc>
              <a:buClr>
                <a:srgbClr val="000000"/>
              </a:buClr>
              <a:buFont typeface="Arial"/>
              <a:buAutoNum type="alphaLcPeriod"/>
            </a:pPr>
            <a:endParaRPr lang="en-US" sz="2800" kern="0" dirty="0">
              <a:solidFill>
                <a:srgbClr val="000000"/>
              </a:solidFill>
              <a:latin typeface="Arial-Rounded"/>
              <a:ea typeface="Arial-Rounded"/>
              <a:cs typeface="Arial"/>
              <a:sym typeface="Arial"/>
            </a:endParaRPr>
          </a:p>
          <a:p>
            <a:pPr marL="609585" indent="-609585" algn="just" defTabSz="1219170">
              <a:lnSpc>
                <a:spcPct val="200000"/>
              </a:lnSpc>
              <a:buClr>
                <a:srgbClr val="000000"/>
              </a:buClr>
              <a:buFont typeface="Arial"/>
              <a:buAutoNum type="alphaLcPeriod"/>
            </a:pP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Nhờ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có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máy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tính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em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có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thể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(……)</a:t>
            </a:r>
          </a:p>
          <a:p>
            <a:pPr marL="609585" indent="-609585" algn="just" defTabSz="1219170">
              <a:lnSpc>
                <a:spcPct val="200000"/>
              </a:lnSpc>
              <a:buClr>
                <a:srgbClr val="000000"/>
              </a:buClr>
              <a:buFont typeface="Arial"/>
              <a:buAutoNum type="alphaLcPeriod"/>
            </a:pPr>
            <a:endParaRPr lang="en-US" sz="2800" kern="0" dirty="0">
              <a:solidFill>
                <a:srgbClr val="000000"/>
              </a:solidFill>
              <a:latin typeface="Arial-Rounded"/>
              <a:ea typeface="Arial-Rounded"/>
              <a:cs typeface="Arial"/>
              <a:sym typeface="Arial"/>
            </a:endParaRPr>
          </a:p>
          <a:p>
            <a:pPr marL="609585" indent="-609585" algn="just" defTabSz="1219170">
              <a:lnSpc>
                <a:spcPct val="200000"/>
              </a:lnSpc>
              <a:buClr>
                <a:srgbClr val="000000"/>
              </a:buClr>
              <a:buFont typeface="Arial"/>
              <a:buAutoNum type="alphaLcPeriod"/>
            </a:pP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Nhờ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có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ti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vi,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em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có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thể</a:t>
            </a:r>
            <a:r>
              <a:rPr lang="en-US" sz="2800" kern="0" dirty="0">
                <a:solidFill>
                  <a:srgbClr val="000000"/>
                </a:solidFill>
                <a:latin typeface="Arial-Rounded"/>
                <a:ea typeface="Arial-Rounded"/>
                <a:cs typeface="Arial"/>
                <a:sym typeface="Arial"/>
              </a:rPr>
              <a:t> (……)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85B8B4-6535-48A7-A03E-B7E2A8E246ED}"/>
              </a:ext>
            </a:extLst>
          </p:cNvPr>
          <p:cNvSpPr txBox="1"/>
          <p:nvPr/>
        </p:nvSpPr>
        <p:spPr>
          <a:xfrm>
            <a:off x="7140280" y="1646585"/>
            <a:ext cx="3093804" cy="6504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21917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nói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chuyện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với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6DAE75-3115-4ECB-B7D3-D04B7ED2211A}"/>
              </a:ext>
            </a:extLst>
          </p:cNvPr>
          <p:cNvSpPr txBox="1"/>
          <p:nvPr/>
        </p:nvSpPr>
        <p:spPr>
          <a:xfrm>
            <a:off x="1775712" y="2297084"/>
            <a:ext cx="32202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8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ông</a:t>
            </a:r>
            <a:r>
              <a:rPr lang="en-US" sz="28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bà</a:t>
            </a:r>
            <a:r>
              <a:rPr lang="en-US" sz="28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ở </a:t>
            </a:r>
            <a:r>
              <a:rPr lang="en-US" sz="28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quê</a:t>
            </a:r>
            <a:r>
              <a:rPr lang="en-US" sz="28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.</a:t>
            </a:r>
            <a:endParaRPr lang="en-US" sz="2800" kern="0" dirty="0">
              <a:solidFill>
                <a:srgbClr val="000000"/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18BAC2-0591-4B2A-ADD3-370F40DCE3F3}"/>
              </a:ext>
            </a:extLst>
          </p:cNvPr>
          <p:cNvSpPr txBox="1"/>
          <p:nvPr/>
        </p:nvSpPr>
        <p:spPr>
          <a:xfrm>
            <a:off x="6979313" y="3393274"/>
            <a:ext cx="3093804" cy="6504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21917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tìm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thấy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nhiều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9A801A-59B3-4C1F-BD3C-45549AEA84F4}"/>
              </a:ext>
            </a:extLst>
          </p:cNvPr>
          <p:cNvSpPr txBox="1"/>
          <p:nvPr/>
        </p:nvSpPr>
        <p:spPr>
          <a:xfrm>
            <a:off x="1775712" y="4053252"/>
            <a:ext cx="40155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8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thông</a:t>
            </a:r>
            <a:r>
              <a:rPr lang="en-US" sz="28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tin </a:t>
            </a:r>
            <a:r>
              <a:rPr lang="en-US" sz="28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hữu</a:t>
            </a:r>
            <a:r>
              <a:rPr lang="en-US" sz="28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ích</a:t>
            </a:r>
            <a:r>
              <a:rPr lang="en-US" sz="2800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.</a:t>
            </a:r>
            <a:endParaRPr lang="en-US" sz="2800" kern="0" dirty="0">
              <a:solidFill>
                <a:srgbClr val="000000"/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AC87B8-79E8-47B0-AC52-9D895F0E24D3}"/>
              </a:ext>
            </a:extLst>
          </p:cNvPr>
          <p:cNvSpPr txBox="1"/>
          <p:nvPr/>
        </p:nvSpPr>
        <p:spPr>
          <a:xfrm>
            <a:off x="6091247" y="5103828"/>
            <a:ext cx="5054260" cy="6504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just" defTabSz="121917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xem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bộ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phim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 hay</a:t>
            </a:r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/>
      <p:bldP spid="17" grpId="0" animBg="1"/>
      <p:bldP spid="18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67A7C35F-99A8-40B1-B4B0-C8A13BEB5099}"/>
              </a:ext>
            </a:extLst>
          </p:cNvPr>
          <p:cNvSpPr txBox="1"/>
          <p:nvPr/>
        </p:nvSpPr>
        <p:spPr>
          <a:xfrm>
            <a:off x="2265612" y="739147"/>
            <a:ext cx="7995683" cy="112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b="1" kern="0" dirty="0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3. </a:t>
            </a:r>
            <a:r>
              <a:rPr lang="en-US" sz="2400" b="1" kern="0" dirty="0" err="1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Chọn</a:t>
            </a:r>
            <a:r>
              <a:rPr lang="en-US" sz="2400" b="1" kern="0" dirty="0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dấu</a:t>
            </a:r>
            <a:r>
              <a:rPr lang="en-US" sz="2400" b="1" kern="0" dirty="0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câu</a:t>
            </a:r>
            <a:r>
              <a:rPr lang="en-US" sz="2400" b="1" kern="0" dirty="0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thích</a:t>
            </a:r>
            <a:r>
              <a:rPr lang="en-US" sz="2400" b="1" kern="0" dirty="0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hợp</a:t>
            </a:r>
            <a:r>
              <a:rPr lang="en-US" sz="2400" b="1" kern="0" dirty="0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cho</a:t>
            </a:r>
            <a:r>
              <a:rPr lang="en-US" sz="2400" b="1" kern="0" dirty="0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mỗi</a:t>
            </a:r>
            <a:r>
              <a:rPr lang="en-US" sz="2400" b="1" kern="0" dirty="0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 ô </a:t>
            </a:r>
            <a:r>
              <a:rPr lang="en-US" sz="2400" b="1" kern="0" dirty="0" err="1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vuông</a:t>
            </a:r>
            <a:r>
              <a:rPr lang="en-US" sz="2400" b="1" kern="0" dirty="0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trong</a:t>
            </a:r>
            <a:r>
              <a:rPr lang="en-US" sz="2400" b="1" kern="0" dirty="0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đoạn</a:t>
            </a:r>
            <a:r>
              <a:rPr lang="en-US" sz="2400" b="1" kern="0" dirty="0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văn</a:t>
            </a:r>
            <a:r>
              <a:rPr lang="en-US" sz="2400" b="1" kern="0" dirty="0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sau</a:t>
            </a:r>
            <a:r>
              <a:rPr lang="en-US" sz="2400" b="1" kern="0" dirty="0">
                <a:solidFill>
                  <a:srgbClr val="BAE5E4">
                    <a:lumMod val="50000"/>
                  </a:srgbClr>
                </a:solidFill>
                <a:cs typeface="Arial"/>
                <a:sym typeface="Arial"/>
              </a:rPr>
              <a:t>: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48CB39F-0135-43E9-9608-2FF7EFAA0D64}"/>
              </a:ext>
            </a:extLst>
          </p:cNvPr>
          <p:cNvSpPr/>
          <p:nvPr/>
        </p:nvSpPr>
        <p:spPr>
          <a:xfrm>
            <a:off x="2069937" y="1898353"/>
            <a:ext cx="7946764" cy="2922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20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   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Ti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vi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là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bạn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của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cả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gia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đình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em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 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Bố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em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thường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thích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xem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thời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sự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 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bóng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đá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 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Mẹ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em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thích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nghe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nhạc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  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xem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phim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truyền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hình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Còn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em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thích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nhất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là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chương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cs typeface="Arial"/>
                <a:sym typeface="Arial"/>
              </a:rPr>
              <a:t>trình</a:t>
            </a:r>
            <a:r>
              <a:rPr lang="en-US" sz="24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cs typeface="Arial"/>
                <a:sym typeface="Arial"/>
              </a:rPr>
              <a:t>Thế</a:t>
            </a:r>
            <a:r>
              <a:rPr lang="en-US" sz="2400" i="1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cs typeface="Arial"/>
                <a:sym typeface="Arial"/>
              </a:rPr>
              <a:t>giới</a:t>
            </a:r>
            <a:r>
              <a:rPr lang="en-US" sz="2400" i="1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cs typeface="Arial"/>
                <a:sym typeface="Arial"/>
              </a:rPr>
              <a:t>động</a:t>
            </a:r>
            <a:r>
              <a:rPr lang="en-US" sz="2400" i="1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400" i="1" kern="0" dirty="0" err="1">
                <a:solidFill>
                  <a:srgbClr val="000000"/>
                </a:solidFill>
                <a:cs typeface="Arial"/>
                <a:sym typeface="Arial"/>
              </a:rPr>
              <a:t>vật</a:t>
            </a:r>
            <a:endParaRPr lang="en-US" sz="2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CEFDE0F8-74D0-4266-A4F2-E05F17B31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52636" y="4276976"/>
            <a:ext cx="3264065" cy="2105225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464A1F41-7565-4E7A-8090-107736D7778E}"/>
              </a:ext>
            </a:extLst>
          </p:cNvPr>
          <p:cNvGrpSpPr/>
          <p:nvPr/>
        </p:nvGrpSpPr>
        <p:grpSpPr>
          <a:xfrm>
            <a:off x="6885781" y="2223620"/>
            <a:ext cx="288745" cy="288745"/>
            <a:chOff x="7507111" y="2996098"/>
            <a:chExt cx="417689" cy="41768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F58C5F1-8AF0-4E58-9B07-BE8405688CCF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25400" cap="flat" cmpd="sng" algn="ctr">
              <a:solidFill>
                <a:srgbClr val="FFAB40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50A62E1-1A1B-4CAF-9606-9DE0E2700AFC}"/>
                </a:ext>
              </a:extLst>
            </p:cNvPr>
            <p:cNvCxnSpPr>
              <a:stCxn id="39" idx="0"/>
              <a:endCxn id="39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9525" cap="flat" cmpd="sng" algn="ctr">
              <a:solidFill>
                <a:srgbClr val="213054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268434C-E892-48EC-8934-80E1C5AF2EC7}"/>
                </a:ext>
              </a:extLst>
            </p:cNvPr>
            <p:cNvCxnSpPr>
              <a:stCxn id="39" idx="3"/>
              <a:endCxn id="39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9525" cap="flat" cmpd="sng" algn="ctr">
              <a:solidFill>
                <a:srgbClr val="213054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03EDC39A-7E21-44C9-8588-6E1AFECCC4FF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  <a:noFill/>
            <a:ln w="9525" cap="flat" cmpd="sng" algn="ctr">
              <a:solidFill>
                <a:srgbClr val="213054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F004693-4A5F-43FE-9519-DF29A9884344}"/>
              </a:ext>
            </a:extLst>
          </p:cNvPr>
          <p:cNvGrpSpPr/>
          <p:nvPr/>
        </p:nvGrpSpPr>
        <p:grpSpPr>
          <a:xfrm>
            <a:off x="3878301" y="2958411"/>
            <a:ext cx="288745" cy="288745"/>
            <a:chOff x="7507111" y="2996098"/>
            <a:chExt cx="417689" cy="417689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6612F8F-7A69-46B4-A35E-FC78B5B5460F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25400" cap="flat" cmpd="sng" algn="ctr">
              <a:solidFill>
                <a:srgbClr val="FFAB40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D4B0375F-DBB3-4F9F-8978-39966DEA2431}"/>
                </a:ext>
              </a:extLst>
            </p:cNvPr>
            <p:cNvCxnSpPr>
              <a:stCxn id="44" idx="0"/>
              <a:endCxn id="44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9525" cap="flat" cmpd="sng" algn="ctr">
              <a:solidFill>
                <a:srgbClr val="213054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67EA1E7-AF55-4F60-A702-BBF121859985}"/>
                </a:ext>
              </a:extLst>
            </p:cNvPr>
            <p:cNvCxnSpPr>
              <a:stCxn id="44" idx="3"/>
              <a:endCxn id="44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9525" cap="flat" cmpd="sng" algn="ctr">
              <a:solidFill>
                <a:srgbClr val="213054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1D51227-6D72-4D16-B013-CD443A99F606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  <a:noFill/>
            <a:ln w="9525" cap="flat" cmpd="sng" algn="ctr">
              <a:solidFill>
                <a:srgbClr val="213054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687DC91-9E31-4793-9DBB-6E139ED55CB4}"/>
              </a:ext>
            </a:extLst>
          </p:cNvPr>
          <p:cNvGrpSpPr/>
          <p:nvPr/>
        </p:nvGrpSpPr>
        <p:grpSpPr>
          <a:xfrm>
            <a:off x="5323780" y="2958411"/>
            <a:ext cx="288745" cy="288745"/>
            <a:chOff x="7507111" y="2996098"/>
            <a:chExt cx="417689" cy="417689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19E52DD-CCA9-468E-B371-720A871A1E80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25400" cap="flat" cmpd="sng" algn="ctr">
              <a:solidFill>
                <a:srgbClr val="FFAB40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901DB9E-99BB-4EF5-8876-8ED5C7BDEFF6}"/>
                </a:ext>
              </a:extLst>
            </p:cNvPr>
            <p:cNvCxnSpPr>
              <a:stCxn id="49" idx="0"/>
              <a:endCxn id="49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9525" cap="flat" cmpd="sng" algn="ctr">
              <a:solidFill>
                <a:srgbClr val="213054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01BFE2D-6D4F-4790-9DFE-E728C821037A}"/>
                </a:ext>
              </a:extLst>
            </p:cNvPr>
            <p:cNvCxnSpPr>
              <a:stCxn id="49" idx="3"/>
              <a:endCxn id="49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9525" cap="flat" cmpd="sng" algn="ctr">
              <a:solidFill>
                <a:srgbClr val="213054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8DAD9F7-987C-457E-99A4-D03C96488193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  <a:noFill/>
            <a:ln w="9525" cap="flat" cmpd="sng" algn="ctr">
              <a:solidFill>
                <a:srgbClr val="213054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CF523A8-FAF3-4D50-95D9-3CC1E240D0C3}"/>
              </a:ext>
            </a:extLst>
          </p:cNvPr>
          <p:cNvGrpSpPr/>
          <p:nvPr/>
        </p:nvGrpSpPr>
        <p:grpSpPr>
          <a:xfrm>
            <a:off x="8966139" y="2998915"/>
            <a:ext cx="288745" cy="288745"/>
            <a:chOff x="7507111" y="2996098"/>
            <a:chExt cx="417689" cy="417689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1D63421-866A-402D-8DF0-148132FC2322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25400" cap="flat" cmpd="sng" algn="ctr">
              <a:solidFill>
                <a:srgbClr val="FFAB40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4F698E0-C356-4627-B100-28B62E4FB8AE}"/>
                </a:ext>
              </a:extLst>
            </p:cNvPr>
            <p:cNvCxnSpPr>
              <a:stCxn id="54" idx="0"/>
              <a:endCxn id="54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9525" cap="flat" cmpd="sng" algn="ctr">
              <a:solidFill>
                <a:srgbClr val="213054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43025E5-63E6-4C90-9964-595607020539}"/>
                </a:ext>
              </a:extLst>
            </p:cNvPr>
            <p:cNvCxnSpPr>
              <a:stCxn id="54" idx="3"/>
              <a:endCxn id="54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9525" cap="flat" cmpd="sng" algn="ctr">
              <a:solidFill>
                <a:srgbClr val="213054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B531015F-4344-4AE0-BA91-3DF11553D4CD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  <a:noFill/>
            <a:ln w="9525" cap="flat" cmpd="sng" algn="ctr">
              <a:solidFill>
                <a:srgbClr val="213054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78E59A2-40E8-4248-97F9-5AD529DE3536}"/>
              </a:ext>
            </a:extLst>
          </p:cNvPr>
          <p:cNvGrpSpPr/>
          <p:nvPr/>
        </p:nvGrpSpPr>
        <p:grpSpPr>
          <a:xfrm>
            <a:off x="3978169" y="4451091"/>
            <a:ext cx="288745" cy="288745"/>
            <a:chOff x="7507111" y="2996098"/>
            <a:chExt cx="417689" cy="417689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54CCE81-C11C-49E3-91C5-6DFF88D3C363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25400" cap="flat" cmpd="sng" algn="ctr">
              <a:solidFill>
                <a:srgbClr val="FFAB40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81DE3CE5-49CE-45B4-9DCC-E13B14CB9275}"/>
                </a:ext>
              </a:extLst>
            </p:cNvPr>
            <p:cNvCxnSpPr>
              <a:stCxn id="59" idx="0"/>
              <a:endCxn id="59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9525" cap="flat" cmpd="sng" algn="ctr">
              <a:solidFill>
                <a:srgbClr val="213054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2F9A5AD-1671-404D-B0DC-3540B040A1C1}"/>
                </a:ext>
              </a:extLst>
            </p:cNvPr>
            <p:cNvCxnSpPr>
              <a:stCxn id="59" idx="3"/>
              <a:endCxn id="59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9525" cap="flat" cmpd="sng" algn="ctr">
              <a:solidFill>
                <a:srgbClr val="213054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C63137D-AF6D-413E-9E62-7C5905F94155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  <a:noFill/>
            <a:ln w="9525" cap="flat" cmpd="sng" algn="ctr">
              <a:solidFill>
                <a:srgbClr val="213054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3DC3F580-303D-440A-8D3F-836ED3C82178}"/>
              </a:ext>
            </a:extLst>
          </p:cNvPr>
          <p:cNvSpPr txBox="1"/>
          <p:nvPr/>
        </p:nvSpPr>
        <p:spPr>
          <a:xfrm flipH="1">
            <a:off x="6899564" y="2103682"/>
            <a:ext cx="494861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667" b="1" kern="0" dirty="0">
                <a:solidFill>
                  <a:srgbClr val="FF0000"/>
                </a:solidFill>
                <a:cs typeface="Arial"/>
                <a:sym typeface="Arial"/>
              </a:rPr>
              <a:t>.</a:t>
            </a:r>
            <a:endParaRPr lang="en-US" sz="2533" b="1" kern="0" dirty="0">
              <a:solidFill>
                <a:srgbClr val="FF0000"/>
              </a:solidFill>
              <a:cs typeface="Arial"/>
              <a:sym typeface="Arial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2361AA2-E67F-43A9-ACC9-596CCA54C787}"/>
              </a:ext>
            </a:extLst>
          </p:cNvPr>
          <p:cNvSpPr txBox="1"/>
          <p:nvPr/>
        </p:nvSpPr>
        <p:spPr>
          <a:xfrm flipH="1">
            <a:off x="3878302" y="2851401"/>
            <a:ext cx="668760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667" b="1" kern="0" dirty="0">
                <a:solidFill>
                  <a:srgbClr val="FF0000"/>
                </a:solidFill>
                <a:cs typeface="Arial"/>
                <a:sym typeface="Arial"/>
              </a:rPr>
              <a:t>,</a:t>
            </a:r>
            <a:endParaRPr lang="en-US" sz="2533" b="1" kern="0" dirty="0">
              <a:solidFill>
                <a:srgbClr val="FF0000"/>
              </a:solidFill>
              <a:cs typeface="Arial"/>
              <a:sym typeface="Arial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38FC0DC-6A00-42E4-BB45-923C45AB9266}"/>
              </a:ext>
            </a:extLst>
          </p:cNvPr>
          <p:cNvSpPr txBox="1"/>
          <p:nvPr/>
        </p:nvSpPr>
        <p:spPr>
          <a:xfrm>
            <a:off x="5343163" y="2779214"/>
            <a:ext cx="249977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667" b="1" kern="0" dirty="0">
                <a:solidFill>
                  <a:srgbClr val="FF0000"/>
                </a:solidFill>
                <a:cs typeface="Arial"/>
                <a:sym typeface="Arial"/>
              </a:rPr>
              <a:t>.</a:t>
            </a:r>
            <a:endParaRPr lang="en-US" sz="2533" b="1" kern="0" dirty="0">
              <a:solidFill>
                <a:srgbClr val="FF0000"/>
              </a:solidFill>
              <a:cs typeface="Arial"/>
              <a:sym typeface="Arial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7661D15-7371-40D1-9A9E-8122B2BE7BC6}"/>
              </a:ext>
            </a:extLst>
          </p:cNvPr>
          <p:cNvSpPr txBox="1"/>
          <p:nvPr/>
        </p:nvSpPr>
        <p:spPr>
          <a:xfrm>
            <a:off x="8985524" y="2891905"/>
            <a:ext cx="341547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667" b="1" kern="0" dirty="0">
                <a:solidFill>
                  <a:srgbClr val="FF0000"/>
                </a:solidFill>
                <a:cs typeface="Arial"/>
                <a:sym typeface="Arial"/>
              </a:rPr>
              <a:t>,</a:t>
            </a:r>
            <a:endParaRPr lang="en-US" sz="2533" b="1" kern="0" dirty="0">
              <a:solidFill>
                <a:srgbClr val="FF0000"/>
              </a:solidFill>
              <a:cs typeface="Arial"/>
              <a:sym typeface="Arial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FC678A8-94C4-4089-A70A-2E672ED5BB8A}"/>
              </a:ext>
            </a:extLst>
          </p:cNvPr>
          <p:cNvSpPr txBox="1"/>
          <p:nvPr/>
        </p:nvSpPr>
        <p:spPr>
          <a:xfrm>
            <a:off x="3917069" y="4360270"/>
            <a:ext cx="249977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667" b="1" kern="0" dirty="0">
                <a:solidFill>
                  <a:srgbClr val="FF0000"/>
                </a:solidFill>
                <a:cs typeface="Arial"/>
                <a:sym typeface="Arial"/>
              </a:rPr>
              <a:t>.</a:t>
            </a:r>
            <a:endParaRPr lang="en-US" sz="2533" b="1" kern="0" dirty="0">
              <a:solidFill>
                <a:srgbClr val="FF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508493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/>
      <p:bldP spid="65" grpId="0"/>
      <p:bldP spid="66" grpId="0"/>
      <p:bldP spid="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70" y="-10596"/>
            <a:ext cx="12287370" cy="700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1" descr="C:\Users\ADMIN\Desktop\Tai nguyen thiet ke tro choi\Angry birds epic birds\1505573783630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363" y="1584751"/>
            <a:ext cx="1265902" cy="69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34960" y="-30755"/>
            <a:ext cx="4527431" cy="9248895"/>
          </a:xfrm>
          <a:prstGeom prst="rect">
            <a:avLst/>
          </a:prstGeom>
        </p:spPr>
      </p:pic>
      <p:pic>
        <p:nvPicPr>
          <p:cNvPr id="7" name="Nhac Comandos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871526" y="4288892"/>
            <a:ext cx="609600" cy="609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1BA151-01D2-4AA9-BC33-067FBA851C20}"/>
              </a:ext>
            </a:extLst>
          </p:cNvPr>
          <p:cNvSpPr txBox="1"/>
          <p:nvPr/>
        </p:nvSpPr>
        <p:spPr>
          <a:xfrm>
            <a:off x="4107301" y="3323953"/>
            <a:ext cx="49335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/>
              <a:t>Trò</a:t>
            </a:r>
            <a:r>
              <a:rPr lang="en-US" sz="4800" dirty="0"/>
              <a:t> </a:t>
            </a:r>
            <a:r>
              <a:rPr lang="en-US" sz="4800" dirty="0" err="1"/>
              <a:t>chơi</a:t>
            </a:r>
            <a:r>
              <a:rPr lang="en-US" sz="4800" dirty="0"/>
              <a:t> </a:t>
            </a:r>
            <a:r>
              <a:rPr lang="en-US" sz="4800" dirty="0" err="1"/>
              <a:t>củng</a:t>
            </a:r>
            <a:r>
              <a:rPr lang="en-US" sz="4800" dirty="0"/>
              <a:t> </a:t>
            </a:r>
            <a:r>
              <a:rPr lang="en-US" sz="4800" dirty="0" err="1"/>
              <a:t>cố</a:t>
            </a:r>
            <a:endParaRPr lang="en-US" sz="4800" dirty="0"/>
          </a:p>
        </p:txBody>
      </p:sp>
      <p:sp>
        <p:nvSpPr>
          <p:cNvPr id="2" name="TextBox 1"/>
          <p:cNvSpPr txBox="1"/>
          <p:nvPr/>
        </p:nvSpPr>
        <p:spPr>
          <a:xfrm>
            <a:off x="2811580" y="4288892"/>
            <a:ext cx="68900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CHUẨN BỊ HÀNH TRANG</a:t>
            </a:r>
          </a:p>
        </p:txBody>
      </p:sp>
    </p:spTree>
    <p:extLst>
      <p:ext uri="{BB962C8B-B14F-4D97-AF65-F5344CB8AC3E}">
        <p14:creationId xmlns:p14="http://schemas.microsoft.com/office/powerpoint/2010/main" val="248252190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70" y="-10596"/>
            <a:ext cx="12287370" cy="700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0467" y1="28692" x2="13465" y2="784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367" y="6149848"/>
            <a:ext cx="1802040" cy="76675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358">
            <a:off x="3802375" y="2844300"/>
            <a:ext cx="1547251" cy="177747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11272">
            <a:off x="4217522" y="4761674"/>
            <a:ext cx="713356" cy="82481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565" y="616677"/>
            <a:ext cx="1039302" cy="59795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66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646" y="1865269"/>
            <a:ext cx="1008710" cy="89032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66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287" y="3365863"/>
            <a:ext cx="1997784" cy="17633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313" y="2585380"/>
            <a:ext cx="1758383" cy="390991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11272">
            <a:off x="7974905" y="4714404"/>
            <a:ext cx="548852" cy="63461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62" b="93905" l="0" r="89716">
                        <a14:backgroundMark x1="51860" y1="50095" x2="61269" y2="575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358">
            <a:off x="6834753" y="3402154"/>
            <a:ext cx="2171731" cy="249487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313" y="2301032"/>
            <a:ext cx="1757997" cy="101145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5960" l="0" r="100000">
                        <a14:foregroundMark x1="18621" y1="29293" x2="25747" y2="56566"/>
                        <a14:foregroundMark x1="91264" y1="95960" x2="91264" y2="959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832" y="5698460"/>
            <a:ext cx="2022368" cy="947078"/>
          </a:xfrm>
          <a:prstGeom prst="rect">
            <a:avLst/>
          </a:prstGeom>
        </p:spPr>
      </p:pic>
      <p:sp>
        <p:nvSpPr>
          <p:cNvPr id="2" name="Rounded Rectangle 1">
            <a:hlinkClick r:id="rId21" action="ppaction://hlinksldjump"/>
          </p:cNvPr>
          <p:cNvSpPr/>
          <p:nvPr/>
        </p:nvSpPr>
        <p:spPr>
          <a:xfrm>
            <a:off x="3967365" y="147504"/>
            <a:ext cx="1164225" cy="469173"/>
          </a:xfrm>
          <a:prstGeom prst="round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ounded Rectangle 14">
            <a:hlinkClick r:id="rId22" action="ppaction://hlinksldjump"/>
          </p:cNvPr>
          <p:cNvSpPr/>
          <p:nvPr/>
        </p:nvSpPr>
        <p:spPr>
          <a:xfrm>
            <a:off x="3981103" y="1297620"/>
            <a:ext cx="1164225" cy="469173"/>
          </a:xfrm>
          <a:prstGeom prst="round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lô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ounded Rectangle 15">
            <a:hlinkClick r:id="rId23" action="ppaction://hlinksldjump"/>
          </p:cNvPr>
          <p:cNvSpPr/>
          <p:nvPr/>
        </p:nvSpPr>
        <p:spPr>
          <a:xfrm>
            <a:off x="3992765" y="2843310"/>
            <a:ext cx="1164225" cy="469173"/>
          </a:xfrm>
          <a:prstGeom prst="round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ounded Rectangle 16">
            <a:hlinkClick r:id="rId24" action="ppaction://hlinksldjump"/>
          </p:cNvPr>
          <p:cNvSpPr/>
          <p:nvPr/>
        </p:nvSpPr>
        <p:spPr>
          <a:xfrm>
            <a:off x="3663602" y="4272399"/>
            <a:ext cx="1937888" cy="469173"/>
          </a:xfrm>
          <a:prstGeom prst="round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8" name="Rounded Rectangle 17">
            <a:hlinkClick r:id="rId25" action="ppaction://hlinksldjump"/>
          </p:cNvPr>
          <p:cNvSpPr/>
          <p:nvPr/>
        </p:nvSpPr>
        <p:spPr>
          <a:xfrm>
            <a:off x="3967365" y="5669351"/>
            <a:ext cx="1164225" cy="469173"/>
          </a:xfrm>
          <a:prstGeom prst="round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" name="Right Arrow Callout 2">
            <a:hlinkClick r:id="" action="ppaction://noaction"/>
          </p:cNvPr>
          <p:cNvSpPr/>
          <p:nvPr/>
        </p:nvSpPr>
        <p:spPr>
          <a:xfrm>
            <a:off x="10214256" y="210440"/>
            <a:ext cx="1763486" cy="718458"/>
          </a:xfrm>
          <a:prstGeom prst="rightArrowCallou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LÊN ĐƯỜNG</a:t>
            </a:r>
          </a:p>
        </p:txBody>
      </p:sp>
      <p:pic>
        <p:nvPicPr>
          <p:cNvPr id="4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2634848" y="77290"/>
            <a:ext cx="609600" cy="609600"/>
          </a:xfrm>
          <a:prstGeom prst="rect">
            <a:avLst/>
          </a:prstGeom>
        </p:spPr>
      </p:pic>
      <p:pic>
        <p:nvPicPr>
          <p:cNvPr id="21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2787248" y="229690"/>
            <a:ext cx="609600" cy="609600"/>
          </a:xfrm>
          <a:prstGeom prst="rect">
            <a:avLst/>
          </a:prstGeom>
        </p:spPr>
      </p:pic>
      <p:pic>
        <p:nvPicPr>
          <p:cNvPr id="22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2939648" y="382090"/>
            <a:ext cx="609600" cy="609600"/>
          </a:xfrm>
          <a:prstGeom prst="rect">
            <a:avLst/>
          </a:prstGeom>
        </p:spPr>
      </p:pic>
      <p:pic>
        <p:nvPicPr>
          <p:cNvPr id="23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3092048" y="534490"/>
            <a:ext cx="609600" cy="609600"/>
          </a:xfrm>
          <a:prstGeom prst="rect">
            <a:avLst/>
          </a:prstGeom>
        </p:spPr>
      </p:pic>
      <p:pic>
        <p:nvPicPr>
          <p:cNvPr id="24" name="Dung-o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3244448" y="6868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8400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5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25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25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252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2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70" y="-10596"/>
            <a:ext cx="12287370" cy="704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8963" y="-2573355"/>
            <a:ext cx="3674364" cy="89399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6263" y="1987713"/>
            <a:ext cx="2961204" cy="66438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6255" y="835427"/>
            <a:ext cx="76131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Nói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tiếp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để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hoàn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thành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công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dụng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của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đồ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vật</a:t>
            </a:r>
            <a:endParaRPr lang="en-US" sz="4400" dirty="0">
              <a:solidFill>
                <a:srgbClr val="0033CC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“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Nhờ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có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đèn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bàn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,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em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có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4400" dirty="0" err="1">
                <a:solidFill>
                  <a:srgbClr val="0033CC"/>
                </a:solidFill>
                <a:latin typeface="Calibri" panose="020F0502020204030204"/>
              </a:rPr>
              <a:t>thể</a:t>
            </a:r>
            <a:r>
              <a:rPr lang="en-US" sz="4400" dirty="0">
                <a:solidFill>
                  <a:srgbClr val="0033CC"/>
                </a:solidFill>
                <a:latin typeface="Calibri" panose="020F0502020204030204"/>
              </a:rPr>
              <a:t> …”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85029" y="4986486"/>
            <a:ext cx="38956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srgbClr val="0033CC"/>
                </a:solidFill>
                <a:latin typeface="Calibri" panose="020F0502020204030204"/>
              </a:rPr>
              <a:t>Học</a:t>
            </a:r>
            <a:r>
              <a:rPr lang="en-US" sz="36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Calibri" panose="020F0502020204030204"/>
              </a:rPr>
              <a:t>bài</a:t>
            </a:r>
            <a:r>
              <a:rPr lang="en-US" sz="36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Calibri" panose="020F0502020204030204"/>
              </a:rPr>
              <a:t>vào</a:t>
            </a:r>
            <a:r>
              <a:rPr lang="en-US" sz="36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Calibri" panose="020F0502020204030204"/>
              </a:rPr>
              <a:t>buổi</a:t>
            </a:r>
            <a:r>
              <a:rPr lang="en-US" sz="3600" dirty="0">
                <a:solidFill>
                  <a:srgbClr val="0033CC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Calibri" panose="020F0502020204030204"/>
              </a:rPr>
              <a:t>tối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118" y="6109502"/>
            <a:ext cx="1761011" cy="74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84247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xb314ozk">
      <a:majorFont>
        <a:latin typeface="字魂59号-创粗黑" panose="020F0302020204030204"/>
        <a:ea typeface="字魂59号-创粗黑"/>
        <a:cs typeface=""/>
      </a:majorFont>
      <a:minorFont>
        <a:latin typeface="字魂59号-创粗黑" panose="020F0502020204030204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387</Words>
  <Application>Microsoft Office PowerPoint</Application>
  <PresentationFormat>Widescreen</PresentationFormat>
  <Paragraphs>57</Paragraphs>
  <Slides>13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等线</vt:lpstr>
      <vt:lpstr>微软雅黑</vt:lpstr>
      <vt:lpstr>黑体</vt:lpstr>
      <vt:lpstr>Arial</vt:lpstr>
      <vt:lpstr>Arial-Rounded</vt:lpstr>
      <vt:lpstr>Calibri</vt:lpstr>
      <vt:lpstr>Calibri Light</vt:lpstr>
      <vt:lpstr>HP001 4 hàng</vt:lpstr>
      <vt:lpstr>字魂59号-创粗黑</vt:lpstr>
      <vt:lpstr>Office Theme</vt:lpstr>
      <vt:lpstr>1_Office 主题</vt:lpstr>
      <vt:lpstr>千图网海量PPT模板www.58pic.com​​</vt:lpstr>
      <vt:lpstr>2_Office 主题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Administrator</cp:lastModifiedBy>
  <cp:revision>45</cp:revision>
  <dcterms:created xsi:type="dcterms:W3CDTF">2021-07-20T01:55:21Z</dcterms:created>
  <dcterms:modified xsi:type="dcterms:W3CDTF">2024-04-04T00:20:22Z</dcterms:modified>
</cp:coreProperties>
</file>