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5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6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8" r:id="rId2"/>
    <p:sldMasterId id="2147483761" r:id="rId3"/>
    <p:sldMasterId id="2147483827" r:id="rId4"/>
    <p:sldMasterId id="2147483859" r:id="rId5"/>
    <p:sldMasterId id="2147483873" r:id="rId6"/>
    <p:sldMasterId id="2147483895" r:id="rId7"/>
  </p:sldMasterIdLst>
  <p:notesMasterIdLst>
    <p:notesMasterId r:id="rId15"/>
  </p:notesMasterIdLst>
  <p:sldIdLst>
    <p:sldId id="3401" r:id="rId8"/>
    <p:sldId id="3403" r:id="rId9"/>
    <p:sldId id="3399" r:id="rId10"/>
    <p:sldId id="3402" r:id="rId11"/>
    <p:sldId id="265" r:id="rId12"/>
    <p:sldId id="496" r:id="rId13"/>
    <p:sldId id="340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17" autoAdjust="0"/>
    <p:restoredTop sz="94660"/>
  </p:normalViewPr>
  <p:slideViewPr>
    <p:cSldViewPr snapToGrid="0">
      <p:cViewPr varScale="1">
        <p:scale>
          <a:sx n="79" d="100"/>
          <a:sy n="79" d="100"/>
        </p:scale>
        <p:origin x="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747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55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47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7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54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87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10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98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86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24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9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81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17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87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9496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70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50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455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520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303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46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01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995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746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3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269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95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85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8352495"/>
      </p:ext>
    </p:extLst>
  </p:cSld>
  <p:clrMapOvr>
    <a:masterClrMapping/>
  </p:clrMapOvr>
  <p:transition spd="slow" advClick="0" advTm="1000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40.jpe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7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6.xml"/><Relationship Id="rId16" Type="http://schemas.openxmlformats.org/officeDocument/2006/relationships/image" Target="../media/image41.jpg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image" Target="../media/image40.jpeg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2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8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340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  <p:sldLayoutId id="2147483900" r:id="rId14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786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2024/4/11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32158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899" r:id="rId4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45.png"/><Relationship Id="rId5" Type="http://schemas.openxmlformats.org/officeDocument/2006/relationships/image" Target="../media/image42.png"/><Relationship Id="rId10" Type="http://schemas.openxmlformats.org/officeDocument/2006/relationships/image" Target="../media/image49.png"/><Relationship Id="rId4" Type="http://schemas.openxmlformats.org/officeDocument/2006/relationships/image" Target="../media/image44.png"/><Relationship Id="rId9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8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54.emf"/><Relationship Id="rId4" Type="http://schemas.openxmlformats.org/officeDocument/2006/relationships/image" Target="../media/image5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9041C1-0297-43E5-9F8C-0E957D431BAB}"/>
              </a:ext>
            </a:extLst>
          </p:cNvPr>
          <p:cNvSpPr txBox="1"/>
          <p:nvPr/>
        </p:nvSpPr>
        <p:spPr>
          <a:xfrm>
            <a:off x="2332201" y="1565038"/>
            <a:ext cx="7606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thầy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cô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và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Tiếng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Việt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Content Placeholder 3" descr="ô li vàn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635" y="635"/>
            <a:ext cx="12191365" cy="6857365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991150" y="980548"/>
            <a:ext cx="63177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Thứ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vi-VN" sz="32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Năm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ngày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lang="vi-VN" sz="3200" b="1" noProof="0" dirty="0">
                <a:solidFill>
                  <a:prstClr val="white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1</a:t>
            </a:r>
            <a:r>
              <a:rPr lang="en-US" sz="3200" b="1" noProof="0" dirty="0">
                <a:solidFill>
                  <a:prstClr val="white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1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tháng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lang="en-US" sz="3200" b="1" dirty="0">
                <a:solidFill>
                  <a:prstClr val="white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4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năm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202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4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3679655" y="1656176"/>
            <a:ext cx="206121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Tiếng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Việt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HP001 4 hàng" panose="020B0603050302020204" pitchFamily="34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293047" y="2330594"/>
            <a:ext cx="108956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Luyện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tập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: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lang="vi-VN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Mở rộng vốn từ về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nghề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nghiệp</a:t>
            </a:r>
            <a:r>
              <a:rPr lang="vi-VN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endParaRPr kumimoji="0" lang="vi-V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cs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424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61" y="4285397"/>
            <a:ext cx="11818861" cy="238835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101" y="1473958"/>
            <a:ext cx="8272979" cy="263529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881" y="395786"/>
            <a:ext cx="9935813" cy="1302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321" y="2872861"/>
            <a:ext cx="7195481" cy="3419904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2647896" y="1984039"/>
            <a:ext cx="90609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方正静蕾简体" panose="02000000000000000000" pitchFamily="2" charset="-122"/>
                <a:cs typeface="+mn-cs"/>
              </a:rPr>
              <a:t>Tiết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方正静蕾简体" panose="02000000000000000000" pitchFamily="2" charset="-122"/>
                <a:cs typeface="+mn-cs"/>
              </a:rPr>
              <a:t> 4: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方正静蕾简体" panose="02000000000000000000" pitchFamily="2" charset="-122"/>
                <a:cs typeface="+mn-cs"/>
              </a:rPr>
              <a:t>Luyện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方正静蕾简体" panose="02000000000000000000" pitchFamily="2" charset="-122"/>
                <a:cs typeface="+mn-cs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方正静蕾简体" panose="02000000000000000000" pitchFamily="2" charset="-122"/>
                <a:cs typeface="+mn-cs"/>
              </a:rPr>
              <a:t>từ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方正静蕾简体" panose="02000000000000000000" pitchFamily="2" charset="-122"/>
                <a:cs typeface="+mn-cs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方正静蕾简体" panose="02000000000000000000" pitchFamily="2" charset="-122"/>
                <a:cs typeface="+mn-cs"/>
              </a:rPr>
              <a:t>và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方正静蕾简体" panose="02000000000000000000" pitchFamily="2" charset="-122"/>
                <a:cs typeface="+mn-cs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方正静蕾简体" panose="02000000000000000000" pitchFamily="2" charset="-122"/>
                <a:cs typeface="+mn-cs"/>
              </a:rPr>
              <a:t>câu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方正静蕾简体" panose="02000000000000000000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242007F-E3E3-4C76-BE9A-3FC3EED60E71}"/>
              </a:ext>
            </a:extLst>
          </p:cNvPr>
          <p:cNvSpPr txBox="1"/>
          <p:nvPr/>
        </p:nvSpPr>
        <p:spPr>
          <a:xfrm>
            <a:off x="1029868" y="1561673"/>
            <a:ext cx="105911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1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.</a:t>
            </a:r>
          </a:p>
        </p:txBody>
      </p:sp>
      <p:sp>
        <p:nvSpPr>
          <p:cNvPr id="3" name="Rounded Rectangle 21">
            <a:extLst>
              <a:ext uri="{FF2B5EF4-FFF2-40B4-BE49-F238E27FC236}">
                <a16:creationId xmlns:a16="http://schemas.microsoft.com/office/drawing/2014/main" id="{7A1BABF6-715A-4F34-A1B3-3EA8822F0D95}"/>
              </a:ext>
            </a:extLst>
          </p:cNvPr>
          <p:cNvSpPr/>
          <p:nvPr/>
        </p:nvSpPr>
        <p:spPr>
          <a:xfrm>
            <a:off x="4872188" y="2786926"/>
            <a:ext cx="3711454" cy="8071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+mj-lt"/>
              </a:rPr>
              <a:t>bộ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đội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hải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quân</a:t>
            </a:r>
            <a:endParaRPr lang="en-US"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Rounded Rectangle 21">
            <a:extLst>
              <a:ext uri="{FF2B5EF4-FFF2-40B4-BE49-F238E27FC236}">
                <a16:creationId xmlns:a16="http://schemas.microsoft.com/office/drawing/2014/main" id="{BF6FA7D1-2F0B-4307-930E-4D2DEDE7E6EC}"/>
              </a:ext>
            </a:extLst>
          </p:cNvPr>
          <p:cNvSpPr/>
          <p:nvPr/>
        </p:nvSpPr>
        <p:spPr>
          <a:xfrm>
            <a:off x="8812515" y="2795306"/>
            <a:ext cx="1291220" cy="8071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+mj-lt"/>
              </a:rPr>
              <a:t>lái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xe</a:t>
            </a:r>
            <a:endParaRPr lang="en-US"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Rounded Rectangle 21">
            <a:extLst>
              <a:ext uri="{FF2B5EF4-FFF2-40B4-BE49-F238E27FC236}">
                <a16:creationId xmlns:a16="http://schemas.microsoft.com/office/drawing/2014/main" id="{82EC8FA2-2B1B-4E78-A0FE-2D44361BC5FF}"/>
              </a:ext>
            </a:extLst>
          </p:cNvPr>
          <p:cNvSpPr/>
          <p:nvPr/>
        </p:nvSpPr>
        <p:spPr>
          <a:xfrm>
            <a:off x="2715457" y="2751965"/>
            <a:ext cx="1884070" cy="8071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+mj-lt"/>
              </a:rPr>
              <a:t>ngư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dân</a:t>
            </a:r>
            <a:endParaRPr lang="en-US"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Rounded Rectangle 21">
            <a:extLst>
              <a:ext uri="{FF2B5EF4-FFF2-40B4-BE49-F238E27FC236}">
                <a16:creationId xmlns:a16="http://schemas.microsoft.com/office/drawing/2014/main" id="{ABF6292F-B052-4F4E-AEA9-47834F34F220}"/>
              </a:ext>
            </a:extLst>
          </p:cNvPr>
          <p:cNvSpPr/>
          <p:nvPr/>
        </p:nvSpPr>
        <p:spPr>
          <a:xfrm>
            <a:off x="2715457" y="3977804"/>
            <a:ext cx="1884070" cy="8071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+mj-lt"/>
              </a:rPr>
              <a:t>thợ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lặn</a:t>
            </a:r>
            <a:endParaRPr lang="en-US"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Rounded Rectangle 21">
            <a:extLst>
              <a:ext uri="{FF2B5EF4-FFF2-40B4-BE49-F238E27FC236}">
                <a16:creationId xmlns:a16="http://schemas.microsoft.com/office/drawing/2014/main" id="{253C3BE6-FB0C-4364-B7DE-A780158A0856}"/>
              </a:ext>
            </a:extLst>
          </p:cNvPr>
          <p:cNvSpPr/>
          <p:nvPr/>
        </p:nvSpPr>
        <p:spPr>
          <a:xfrm>
            <a:off x="5271829" y="4005042"/>
            <a:ext cx="1884070" cy="8071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+mj-lt"/>
              </a:rPr>
              <a:t>thủy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thủ</a:t>
            </a:r>
            <a:endParaRPr lang="en-US"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Rounded Rectangle 21">
            <a:extLst>
              <a:ext uri="{FF2B5EF4-FFF2-40B4-BE49-F238E27FC236}">
                <a16:creationId xmlns:a16="http://schemas.microsoft.com/office/drawing/2014/main" id="{3AD41FC6-8BD5-4F4A-B3F0-5FA83C4B6F83}"/>
              </a:ext>
            </a:extLst>
          </p:cNvPr>
          <p:cNvSpPr/>
          <p:nvPr/>
        </p:nvSpPr>
        <p:spPr>
          <a:xfrm>
            <a:off x="7898023" y="4005042"/>
            <a:ext cx="2205712" cy="8071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+mj-lt"/>
              </a:rPr>
              <a:t>nông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dân</a:t>
            </a:r>
            <a:endParaRPr lang="en-US" sz="32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81300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5" presetClass="emph" presetSubtype="0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mph" presetSubtype="0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0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5" presetClass="emph" presetSubtype="0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4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mph" presetSubtype="0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矩形 92"/>
          <p:cNvSpPr/>
          <p:nvPr/>
        </p:nvSpPr>
        <p:spPr>
          <a:xfrm>
            <a:off x="4141654" y="0"/>
            <a:ext cx="3908692" cy="647700"/>
          </a:xfrm>
          <a:prstGeom prst="rect">
            <a:avLst/>
          </a:prstGeom>
          <a:solidFill>
            <a:srgbClr val="7D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4" name="等腰三角形 93"/>
          <p:cNvSpPr/>
          <p:nvPr/>
        </p:nvSpPr>
        <p:spPr>
          <a:xfrm flipV="1">
            <a:off x="8035741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5" name="等腰三角形 94"/>
          <p:cNvSpPr/>
          <p:nvPr/>
        </p:nvSpPr>
        <p:spPr>
          <a:xfrm flipH="1" flipV="1">
            <a:off x="3795395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747934-A5A0-4E40-A121-8B22528F4876}"/>
              </a:ext>
            </a:extLst>
          </p:cNvPr>
          <p:cNvSpPr txBox="1"/>
          <p:nvPr/>
        </p:nvSpPr>
        <p:spPr>
          <a:xfrm>
            <a:off x="926853" y="1419540"/>
            <a:ext cx="10606599" cy="660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2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Rounded Rectangle 10">
            <a:extLst>
              <a:ext uri="{FF2B5EF4-FFF2-40B4-BE49-F238E27FC236}">
                <a16:creationId xmlns:a16="http://schemas.microsoft.com/office/drawing/2014/main" id="{27ED04E4-B237-4BE8-965B-72DE6F029770}"/>
              </a:ext>
            </a:extLst>
          </p:cNvPr>
          <p:cNvSpPr/>
          <p:nvPr/>
        </p:nvSpPr>
        <p:spPr>
          <a:xfrm>
            <a:off x="7228775" y="2788966"/>
            <a:ext cx="4146142" cy="65146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>
                <a:solidFill>
                  <a:srgbClr val="000000"/>
                </a:solidFill>
                <a:latin typeface="+mj-lt"/>
              </a:rPr>
              <a:t>để</a:t>
            </a:r>
            <a:r>
              <a:rPr lang="en-US" sz="36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+mj-lt"/>
              </a:rPr>
              <a:t>nuôi</a:t>
            </a:r>
            <a:r>
              <a:rPr lang="en-US" sz="36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+mj-lt"/>
              </a:rPr>
              <a:t>tôm</a:t>
            </a:r>
            <a:r>
              <a:rPr lang="en-US" sz="36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+mj-lt"/>
              </a:rPr>
              <a:t>cá</a:t>
            </a:r>
            <a:r>
              <a:rPr lang="en-US" sz="3600" dirty="0">
                <a:solidFill>
                  <a:srgbClr val="000000"/>
                </a:solidFill>
                <a:latin typeface="+mj-lt"/>
              </a:rPr>
              <a:t>.</a:t>
            </a:r>
          </a:p>
        </p:txBody>
      </p:sp>
      <p:sp>
        <p:nvSpPr>
          <p:cNvPr id="7" name="Rounded Rectangle 11">
            <a:extLst>
              <a:ext uri="{FF2B5EF4-FFF2-40B4-BE49-F238E27FC236}">
                <a16:creationId xmlns:a16="http://schemas.microsoft.com/office/drawing/2014/main" id="{2E511A4D-3744-4211-895D-121F9B4382B2}"/>
              </a:ext>
            </a:extLst>
          </p:cNvPr>
          <p:cNvSpPr/>
          <p:nvPr/>
        </p:nvSpPr>
        <p:spPr>
          <a:xfrm>
            <a:off x="7228775" y="3617209"/>
            <a:ext cx="4146143" cy="65146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>
                <a:solidFill>
                  <a:srgbClr val="000000"/>
                </a:solidFill>
                <a:latin typeface="+mj-lt"/>
              </a:rPr>
              <a:t>để</a:t>
            </a:r>
            <a:r>
              <a:rPr lang="en-US" sz="36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+mj-lt"/>
              </a:rPr>
              <a:t>đánh</a:t>
            </a:r>
            <a:r>
              <a:rPr lang="en-US" sz="36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+mj-lt"/>
              </a:rPr>
              <a:t>cá</a:t>
            </a:r>
            <a:r>
              <a:rPr lang="en-US" sz="3600" dirty="0">
                <a:solidFill>
                  <a:srgbClr val="000000"/>
                </a:solidFill>
                <a:latin typeface="+mj-lt"/>
              </a:rPr>
              <a:t>.</a:t>
            </a:r>
          </a:p>
        </p:txBody>
      </p:sp>
      <p:sp>
        <p:nvSpPr>
          <p:cNvPr id="8" name="Rounded Rectangle 12">
            <a:extLst>
              <a:ext uri="{FF2B5EF4-FFF2-40B4-BE49-F238E27FC236}">
                <a16:creationId xmlns:a16="http://schemas.microsoft.com/office/drawing/2014/main" id="{142A8617-3D74-45D4-9C2A-BA9678FF34CD}"/>
              </a:ext>
            </a:extLst>
          </p:cNvPr>
          <p:cNvSpPr/>
          <p:nvPr/>
        </p:nvSpPr>
        <p:spPr>
          <a:xfrm>
            <a:off x="7189967" y="4445336"/>
            <a:ext cx="4184951" cy="65146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rgbClr val="000000"/>
                </a:solidFill>
                <a:latin typeface="+mj-lt"/>
              </a:rPr>
              <a:t>để</a:t>
            </a:r>
            <a:r>
              <a:rPr lang="en-US" sz="3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+mj-lt"/>
              </a:rPr>
              <a:t>canh</a:t>
            </a:r>
            <a:r>
              <a:rPr lang="en-US" sz="3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+mj-lt"/>
              </a:rPr>
              <a:t>giữ</a:t>
            </a:r>
            <a:r>
              <a:rPr lang="en-US" sz="3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+mj-lt"/>
              </a:rPr>
              <a:t>biển</a:t>
            </a:r>
            <a:r>
              <a:rPr lang="en-US" sz="3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+mj-lt"/>
              </a:rPr>
              <a:t>đảo</a:t>
            </a:r>
            <a:r>
              <a:rPr lang="en-US" sz="3200" dirty="0">
                <a:solidFill>
                  <a:srgbClr val="000000"/>
                </a:solidFill>
                <a:latin typeface="+mj-lt"/>
              </a:rPr>
              <a:t>.</a:t>
            </a:r>
          </a:p>
        </p:txBody>
      </p:sp>
      <p:sp>
        <p:nvSpPr>
          <p:cNvPr id="9" name="Rounded Rectangle 13">
            <a:extLst>
              <a:ext uri="{FF2B5EF4-FFF2-40B4-BE49-F238E27FC236}">
                <a16:creationId xmlns:a16="http://schemas.microsoft.com/office/drawing/2014/main" id="{E3E37838-3F3D-46AB-B21F-50EC477A8AFF}"/>
              </a:ext>
            </a:extLst>
          </p:cNvPr>
          <p:cNvSpPr/>
          <p:nvPr/>
        </p:nvSpPr>
        <p:spPr>
          <a:xfrm>
            <a:off x="1150235" y="2826998"/>
            <a:ext cx="5527273" cy="654232"/>
          </a:xfrm>
          <a:prstGeom prst="roundRect">
            <a:avLst/>
          </a:prstGeom>
          <a:solidFill>
            <a:srgbClr val="92D050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rgbClr val="000000"/>
                </a:solidFill>
                <a:latin typeface="+mj-lt"/>
              </a:rPr>
              <a:t>Những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người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dân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chài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ra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khơi</a:t>
            </a:r>
            <a:endParaRPr lang="en-US" sz="28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Rounded Rectangle 14">
            <a:extLst>
              <a:ext uri="{FF2B5EF4-FFF2-40B4-BE49-F238E27FC236}">
                <a16:creationId xmlns:a16="http://schemas.microsoft.com/office/drawing/2014/main" id="{987AD379-4A5D-492C-ABF4-8B43AF356F75}"/>
              </a:ext>
            </a:extLst>
          </p:cNvPr>
          <p:cNvSpPr/>
          <p:nvPr/>
        </p:nvSpPr>
        <p:spPr>
          <a:xfrm>
            <a:off x="1150235" y="3650434"/>
            <a:ext cx="5527273" cy="651467"/>
          </a:xfrm>
          <a:prstGeom prst="roundRect">
            <a:avLst/>
          </a:prstGeom>
          <a:solidFill>
            <a:srgbClr val="92D050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rgbClr val="000000"/>
                </a:solidFill>
                <a:latin typeface="+mj-lt"/>
              </a:rPr>
              <a:t>Các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chú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bộ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đội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hải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quân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tuần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tra</a:t>
            </a:r>
            <a:endParaRPr lang="en-US" sz="28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1" name="Rounded Rectangle 15">
            <a:extLst>
              <a:ext uri="{FF2B5EF4-FFF2-40B4-BE49-F238E27FC236}">
                <a16:creationId xmlns:a16="http://schemas.microsoft.com/office/drawing/2014/main" id="{AD7059F6-DB16-4D64-81C0-5B30CEAE9FCF}"/>
              </a:ext>
            </a:extLst>
          </p:cNvPr>
          <p:cNvSpPr/>
          <p:nvPr/>
        </p:nvSpPr>
        <p:spPr>
          <a:xfrm>
            <a:off x="1150235" y="4448164"/>
            <a:ext cx="5527273" cy="651467"/>
          </a:xfrm>
          <a:prstGeom prst="roundRect">
            <a:avLst/>
          </a:prstGeom>
          <a:solidFill>
            <a:srgbClr val="92D050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rgbClr val="000000"/>
                </a:solidFill>
                <a:latin typeface="+mj-lt"/>
              </a:rPr>
              <a:t>Người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dân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biển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làm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lồng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bè</a:t>
            </a:r>
            <a:endParaRPr lang="en-US" sz="28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B4D0891-1538-4710-91DD-6AD6A69E8FE1}"/>
              </a:ext>
            </a:extLst>
          </p:cNvPr>
          <p:cNvSpPr txBox="1"/>
          <p:nvPr/>
        </p:nvSpPr>
        <p:spPr>
          <a:xfrm>
            <a:off x="2701963" y="2322359"/>
            <a:ext cx="9053624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4000" b="1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/>
                </a:solidFill>
                <a:latin typeface="+mj-lt"/>
              </a:rPr>
              <a:t>   </a:t>
            </a:r>
            <a:r>
              <a:rPr lang="en-US" sz="4000" b="1" dirty="0">
                <a:ln>
                  <a:solidFill>
                    <a:schemeClr val="tx2">
                      <a:lumMod val="50000"/>
                    </a:schemeClr>
                  </a:solidFill>
                </a:ln>
                <a:latin typeface="+mj-lt"/>
              </a:rPr>
              <a:t>A</a:t>
            </a:r>
            <a:r>
              <a:rPr lang="en-US" sz="4000" b="1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/>
                </a:solidFill>
                <a:latin typeface="+mj-lt"/>
              </a:rPr>
              <a:t>                                    </a:t>
            </a:r>
            <a:r>
              <a:rPr lang="en-US" sz="4000" b="1" dirty="0">
                <a:ln>
                  <a:solidFill>
                    <a:schemeClr val="tx2">
                      <a:lumMod val="50000"/>
                    </a:schemeClr>
                  </a:solidFill>
                </a:ln>
                <a:latin typeface="+mj-lt"/>
              </a:rPr>
              <a:t>B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5A24CB3-70EC-4BCF-AC15-A59FDAA92F7A}"/>
              </a:ext>
            </a:extLst>
          </p:cNvPr>
          <p:cNvCxnSpPr>
            <a:cxnSpLocks/>
            <a:stCxn id="9" idx="3"/>
            <a:endCxn id="7" idx="1"/>
          </p:cNvCxnSpPr>
          <p:nvPr/>
        </p:nvCxnSpPr>
        <p:spPr>
          <a:xfrm>
            <a:off x="6677508" y="3154114"/>
            <a:ext cx="551267" cy="788829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8587877-FA4B-4979-8F01-0A8D038F079B}"/>
              </a:ext>
            </a:extLst>
          </p:cNvPr>
          <p:cNvCxnSpPr>
            <a:cxnSpLocks/>
            <a:stCxn id="10" idx="3"/>
            <a:endCxn id="8" idx="1"/>
          </p:cNvCxnSpPr>
          <p:nvPr/>
        </p:nvCxnSpPr>
        <p:spPr>
          <a:xfrm>
            <a:off x="6677508" y="3976168"/>
            <a:ext cx="512459" cy="794902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464DF49-9227-4845-B501-1AA21BC87DC0}"/>
              </a:ext>
            </a:extLst>
          </p:cNvPr>
          <p:cNvCxnSpPr>
            <a:cxnSpLocks/>
            <a:stCxn id="11" idx="3"/>
            <a:endCxn id="6" idx="1"/>
          </p:cNvCxnSpPr>
          <p:nvPr/>
        </p:nvCxnSpPr>
        <p:spPr>
          <a:xfrm flipV="1">
            <a:off x="6677508" y="3114700"/>
            <a:ext cx="551267" cy="1659198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244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84C0791A-6676-4043-BBF1-DD2993D19C98}"/>
              </a:ext>
            </a:extLst>
          </p:cNvPr>
          <p:cNvSpPr/>
          <p:nvPr/>
        </p:nvSpPr>
        <p:spPr>
          <a:xfrm flipV="1">
            <a:off x="2205" y="1040782"/>
            <a:ext cx="12187592" cy="45708"/>
          </a:xfrm>
          <a:prstGeom prst="rect">
            <a:avLst/>
          </a:prstGeom>
          <a:solidFill>
            <a:srgbClr val="75B2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 sz="2400">
              <a:solidFill>
                <a:srgbClr val="FFFFFF"/>
              </a:solidFill>
              <a:latin typeface=""/>
              <a:ea typeface="字魂35号-经典雅黑" panose="00000500000000000000" pitchFamily="2" charset="-122"/>
              <a:sym typeface=""/>
            </a:endParaRPr>
          </a:p>
        </p:txBody>
      </p:sp>
      <p:cxnSp>
        <p:nvCxnSpPr>
          <p:cNvPr id="20" name="30">
            <a:extLst>
              <a:ext uri="{FF2B5EF4-FFF2-40B4-BE49-F238E27FC236}">
                <a16:creationId xmlns:a16="http://schemas.microsoft.com/office/drawing/2014/main" id="{F5229C80-1FED-4B9B-A731-14A567100433}"/>
              </a:ext>
            </a:extLst>
          </p:cNvPr>
          <p:cNvCxnSpPr/>
          <p:nvPr/>
        </p:nvCxnSpPr>
        <p:spPr>
          <a:xfrm>
            <a:off x="1530206" y="2971960"/>
            <a:ext cx="3887451" cy="1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31">
            <a:extLst>
              <a:ext uri="{FF2B5EF4-FFF2-40B4-BE49-F238E27FC236}">
                <a16:creationId xmlns:a16="http://schemas.microsoft.com/office/drawing/2014/main" id="{97CEFCB1-9421-4B34-BE4F-D64631E6410E}"/>
              </a:ext>
            </a:extLst>
          </p:cNvPr>
          <p:cNvCxnSpPr/>
          <p:nvPr/>
        </p:nvCxnSpPr>
        <p:spPr>
          <a:xfrm>
            <a:off x="1530206" y="4692022"/>
            <a:ext cx="3887451" cy="1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F6ED9402-3531-4675-A0BA-D76053E158DC}"/>
              </a:ext>
            </a:extLst>
          </p:cNvPr>
          <p:cNvSpPr txBox="1"/>
          <p:nvPr/>
        </p:nvSpPr>
        <p:spPr>
          <a:xfrm>
            <a:off x="5585867" y="1288403"/>
            <a:ext cx="6228915" cy="16554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b="1" dirty="0">
                <a:latin typeface="+mj-lt"/>
                <a:ea typeface="+mj-ea"/>
                <a:cs typeface="+mj-cs"/>
              </a:rPr>
              <a:t>3. </a:t>
            </a:r>
            <a:r>
              <a:rPr lang="en-US" sz="3700" b="1" dirty="0" err="1">
                <a:latin typeface="+mj-lt"/>
                <a:ea typeface="+mj-ea"/>
                <a:cs typeface="+mj-cs"/>
              </a:rPr>
              <a:t>Dựa</a:t>
            </a:r>
            <a:r>
              <a:rPr lang="en-US" sz="3700" b="1" dirty="0">
                <a:latin typeface="+mj-lt"/>
                <a:ea typeface="+mj-ea"/>
                <a:cs typeface="+mj-cs"/>
              </a:rPr>
              <a:t> </a:t>
            </a:r>
            <a:r>
              <a:rPr lang="en-US" sz="3700" b="1" dirty="0" err="1">
                <a:latin typeface="+mj-lt"/>
                <a:ea typeface="+mj-ea"/>
                <a:cs typeface="+mj-cs"/>
              </a:rPr>
              <a:t>vào</a:t>
            </a:r>
            <a:r>
              <a:rPr lang="en-US" sz="3700" b="1" dirty="0">
                <a:latin typeface="+mj-lt"/>
                <a:ea typeface="+mj-ea"/>
                <a:cs typeface="+mj-cs"/>
              </a:rPr>
              <a:t> </a:t>
            </a:r>
            <a:r>
              <a:rPr lang="en-US" sz="3700" b="1" dirty="0" err="1">
                <a:latin typeface="+mj-lt"/>
                <a:ea typeface="+mj-ea"/>
                <a:cs typeface="+mj-cs"/>
              </a:rPr>
              <a:t>kết</a:t>
            </a:r>
            <a:r>
              <a:rPr lang="en-US" sz="3700" b="1" dirty="0">
                <a:latin typeface="+mj-lt"/>
                <a:ea typeface="+mj-ea"/>
                <a:cs typeface="+mj-cs"/>
              </a:rPr>
              <a:t> </a:t>
            </a:r>
            <a:r>
              <a:rPr lang="en-US" sz="3700" b="1" dirty="0" err="1">
                <a:latin typeface="+mj-lt"/>
                <a:ea typeface="+mj-ea"/>
                <a:cs typeface="+mj-cs"/>
              </a:rPr>
              <a:t>quả</a:t>
            </a:r>
            <a:r>
              <a:rPr lang="en-US" sz="3700" b="1" dirty="0">
                <a:latin typeface="+mj-lt"/>
                <a:ea typeface="+mj-ea"/>
                <a:cs typeface="+mj-cs"/>
              </a:rPr>
              <a:t> ở </a:t>
            </a:r>
            <a:r>
              <a:rPr lang="en-US" sz="3700" b="1" dirty="0" err="1">
                <a:latin typeface="+mj-lt"/>
                <a:ea typeface="+mj-ea"/>
                <a:cs typeface="+mj-cs"/>
              </a:rPr>
              <a:t>bài</a:t>
            </a:r>
            <a:r>
              <a:rPr lang="en-US" sz="3700" b="1" dirty="0">
                <a:latin typeface="+mj-lt"/>
                <a:ea typeface="+mj-ea"/>
                <a:cs typeface="+mj-cs"/>
              </a:rPr>
              <a:t> </a:t>
            </a:r>
            <a:r>
              <a:rPr lang="en-US" sz="3700" b="1" dirty="0" err="1">
                <a:latin typeface="+mj-lt"/>
                <a:ea typeface="+mj-ea"/>
                <a:cs typeface="+mj-cs"/>
              </a:rPr>
              <a:t>tập</a:t>
            </a:r>
            <a:r>
              <a:rPr lang="en-US" sz="3700" b="1" dirty="0">
                <a:latin typeface="+mj-lt"/>
                <a:ea typeface="+mj-ea"/>
                <a:cs typeface="+mj-cs"/>
              </a:rPr>
              <a:t> 2, </a:t>
            </a:r>
            <a:r>
              <a:rPr lang="en-US" sz="3700" b="1" dirty="0" err="1">
                <a:latin typeface="+mj-lt"/>
                <a:ea typeface="+mj-ea"/>
                <a:cs typeface="+mj-cs"/>
              </a:rPr>
              <a:t>đặt</a:t>
            </a:r>
            <a:r>
              <a:rPr lang="en-US" sz="3700" b="1" dirty="0">
                <a:latin typeface="+mj-lt"/>
                <a:ea typeface="+mj-ea"/>
                <a:cs typeface="+mj-cs"/>
              </a:rPr>
              <a:t> 2 </a:t>
            </a:r>
            <a:r>
              <a:rPr lang="en-US" sz="3700" b="1" dirty="0" err="1">
                <a:latin typeface="+mj-lt"/>
                <a:ea typeface="+mj-ea"/>
                <a:cs typeface="+mj-cs"/>
              </a:rPr>
              <a:t>câu</a:t>
            </a:r>
            <a:r>
              <a:rPr lang="en-US" sz="3700" b="1" dirty="0">
                <a:latin typeface="+mj-lt"/>
                <a:ea typeface="+mj-ea"/>
                <a:cs typeface="+mj-cs"/>
              </a:rPr>
              <a:t> </a:t>
            </a:r>
            <a:r>
              <a:rPr lang="en-US" sz="3700" b="1" dirty="0" err="1">
                <a:latin typeface="+mj-lt"/>
                <a:ea typeface="+mj-ea"/>
                <a:cs typeface="+mj-cs"/>
              </a:rPr>
              <a:t>hỏi</a:t>
            </a:r>
            <a:r>
              <a:rPr lang="en-US" sz="3700" b="1" dirty="0">
                <a:latin typeface="+mj-lt"/>
                <a:ea typeface="+mj-ea"/>
                <a:cs typeface="+mj-cs"/>
              </a:rPr>
              <a:t> </a:t>
            </a:r>
            <a:r>
              <a:rPr lang="en-US" sz="3700" b="1" dirty="0" err="1">
                <a:latin typeface="+mj-lt"/>
                <a:ea typeface="+mj-ea"/>
                <a:cs typeface="+mj-cs"/>
              </a:rPr>
              <a:t>và</a:t>
            </a:r>
            <a:r>
              <a:rPr lang="en-US" sz="3700" b="1" dirty="0">
                <a:latin typeface="+mj-lt"/>
                <a:ea typeface="+mj-ea"/>
                <a:cs typeface="+mj-cs"/>
              </a:rPr>
              <a:t> 2 </a:t>
            </a:r>
            <a:r>
              <a:rPr lang="en-US" sz="3700" b="1" dirty="0" err="1">
                <a:latin typeface="+mj-lt"/>
                <a:ea typeface="+mj-ea"/>
                <a:cs typeface="+mj-cs"/>
              </a:rPr>
              <a:t>câu</a:t>
            </a:r>
            <a:r>
              <a:rPr lang="en-US" sz="3700" b="1" dirty="0">
                <a:latin typeface="+mj-lt"/>
                <a:ea typeface="+mj-ea"/>
                <a:cs typeface="+mj-cs"/>
              </a:rPr>
              <a:t> </a:t>
            </a:r>
            <a:r>
              <a:rPr lang="en-US" sz="3700" b="1" dirty="0" err="1">
                <a:latin typeface="+mj-lt"/>
                <a:ea typeface="+mj-ea"/>
                <a:cs typeface="+mj-cs"/>
              </a:rPr>
              <a:t>trả</a:t>
            </a:r>
            <a:r>
              <a:rPr lang="en-US" sz="3700" b="1" dirty="0">
                <a:latin typeface="+mj-lt"/>
                <a:ea typeface="+mj-ea"/>
                <a:cs typeface="+mj-cs"/>
              </a:rPr>
              <a:t> </a:t>
            </a:r>
            <a:r>
              <a:rPr lang="en-US" sz="3700" b="1" dirty="0" err="1">
                <a:latin typeface="+mj-lt"/>
                <a:ea typeface="+mj-ea"/>
                <a:cs typeface="+mj-cs"/>
              </a:rPr>
              <a:t>lời</a:t>
            </a:r>
            <a:r>
              <a:rPr lang="en-US" sz="3700" b="1" dirty="0">
                <a:latin typeface="+mj-lt"/>
                <a:ea typeface="+mj-ea"/>
                <a:cs typeface="+mj-cs"/>
              </a:rPr>
              <a:t> </a:t>
            </a:r>
            <a:r>
              <a:rPr lang="en-US" sz="3700" b="1" dirty="0" err="1">
                <a:latin typeface="+mj-lt"/>
                <a:ea typeface="+mj-ea"/>
                <a:cs typeface="+mj-cs"/>
              </a:rPr>
              <a:t>theo</a:t>
            </a:r>
            <a:r>
              <a:rPr lang="en-US" sz="3700" b="1" dirty="0">
                <a:latin typeface="+mj-lt"/>
                <a:ea typeface="+mj-ea"/>
                <a:cs typeface="+mj-cs"/>
              </a:rPr>
              <a:t> </a:t>
            </a:r>
            <a:r>
              <a:rPr lang="en-US" sz="3700" b="1" dirty="0" err="1">
                <a:latin typeface="+mj-lt"/>
                <a:ea typeface="+mj-ea"/>
                <a:cs typeface="+mj-cs"/>
              </a:rPr>
              <a:t>mẫu</a:t>
            </a:r>
            <a:r>
              <a:rPr lang="en-US" sz="3700" b="1" dirty="0">
                <a:latin typeface="+mj-lt"/>
                <a:ea typeface="+mj-ea"/>
                <a:cs typeface="+mj-cs"/>
              </a:rPr>
              <a:t>.</a:t>
            </a:r>
          </a:p>
        </p:txBody>
      </p:sp>
      <p:pic>
        <p:nvPicPr>
          <p:cNvPr id="6" name="Picture 2" descr="Fisher cartoon character Royalty Free Vector Image">
            <a:extLst>
              <a:ext uri="{FF2B5EF4-FFF2-40B4-BE49-F238E27FC236}">
                <a16:creationId xmlns:a16="http://schemas.microsoft.com/office/drawing/2014/main" id="{88478B44-7478-42F9-AF4F-E435E9BA3A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1862"/>
          <a:stretch/>
        </p:blipFill>
        <p:spPr bwMode="auto">
          <a:xfrm>
            <a:off x="1068129" y="1288403"/>
            <a:ext cx="3876165" cy="4338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E5B149DA-ED7E-41DB-88CF-7FB4E344E8A7}"/>
              </a:ext>
            </a:extLst>
          </p:cNvPr>
          <p:cNvSpPr txBox="1">
            <a:spLocks/>
          </p:cNvSpPr>
          <p:nvPr/>
        </p:nvSpPr>
        <p:spPr>
          <a:xfrm>
            <a:off x="5585869" y="3192703"/>
            <a:ext cx="5754896" cy="301476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457098" indent="-457098" algn="l" defTabSz="12189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2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377" indent="-380914" algn="l" defTabSz="1218926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657" indent="-304731" algn="l" defTabSz="12189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120" indent="-304731" algn="l" defTabSz="1218926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582" indent="-304731" algn="l" defTabSz="1218926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045" indent="-304731" algn="l" defTabSz="12189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509" indent="-304731" algn="l" defTabSz="12189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0972" indent="-304731" algn="l" defTabSz="12189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434" indent="-304731" algn="l" defTabSz="121892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3200" b="1" dirty="0">
                <a:solidFill>
                  <a:srgbClr val="FF0000"/>
                </a:solidFill>
                <a:latin typeface="+mj-lt"/>
              </a:rPr>
              <a:t>M: </a:t>
            </a:r>
          </a:p>
          <a:p>
            <a:pPr marL="380990"/>
            <a:r>
              <a:rPr lang="en-US" sz="3200" dirty="0" err="1">
                <a:latin typeface="+mj-lt"/>
              </a:rPr>
              <a:t>Những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người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dân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chài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ra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khơi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để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làm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gì</a:t>
            </a:r>
            <a:r>
              <a:rPr lang="en-US" sz="3200" dirty="0">
                <a:latin typeface="+mj-lt"/>
              </a:rPr>
              <a:t>?</a:t>
            </a:r>
          </a:p>
          <a:p>
            <a:pPr marL="380990"/>
            <a:r>
              <a:rPr lang="en-US" sz="3200" dirty="0" err="1">
                <a:latin typeface="+mj-lt"/>
              </a:rPr>
              <a:t>Những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người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dân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chài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ra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khơi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để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đánh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cá</a:t>
            </a:r>
            <a:r>
              <a:rPr lang="en-US" sz="3200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06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33DFE6B-DC5C-4F0F-B734-11A4C3D1DDB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8" r="715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6A1BE35-9D62-434D-AAE2-5E57C40B9B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641" y="4226362"/>
            <a:ext cx="3480085" cy="245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614</TotalTime>
  <Words>174</Words>
  <Application>Microsoft Office PowerPoint</Application>
  <PresentationFormat>Widescreen</PresentationFormat>
  <Paragraphs>26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7</vt:i4>
      </vt:variant>
    </vt:vector>
  </HeadingPairs>
  <TitlesOfParts>
    <vt:vector size="27" baseType="lpstr">
      <vt:lpstr>等线</vt:lpstr>
      <vt:lpstr>微软雅黑</vt:lpstr>
      <vt:lpstr>黑体</vt:lpstr>
      <vt:lpstr>宋体</vt:lpstr>
      <vt:lpstr>Arial</vt:lpstr>
      <vt:lpstr>Arial-Rounded</vt:lpstr>
      <vt:lpstr>Calibri</vt:lpstr>
      <vt:lpstr>HP001 4 hàng</vt:lpstr>
      <vt:lpstr>HP001 5 hàng</vt:lpstr>
      <vt:lpstr>ITC Avant Garde Std Bk</vt:lpstr>
      <vt:lpstr>Times New Roman</vt:lpstr>
      <vt:lpstr>字魂35号-经典雅黑</vt:lpstr>
      <vt:lpstr>方正静蕾简体</vt:lpstr>
      <vt:lpstr>Office Theme</vt:lpstr>
      <vt:lpstr>1_Office 主题</vt:lpstr>
      <vt:lpstr>2_Office 主题</vt:lpstr>
      <vt:lpstr>https://www.freeppt7.com</vt:lpstr>
      <vt:lpstr>1_Office Theme</vt:lpstr>
      <vt:lpstr>3_Office 主题</vt:lpstr>
      <vt:lpstr>3_Office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Administrator</cp:lastModifiedBy>
  <cp:revision>55</cp:revision>
  <dcterms:created xsi:type="dcterms:W3CDTF">2021-07-20T01:55:21Z</dcterms:created>
  <dcterms:modified xsi:type="dcterms:W3CDTF">2024-04-11T00:42:17Z</dcterms:modified>
</cp:coreProperties>
</file>