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58" r:id="rId3"/>
    <p:sldId id="262" r:id="rId4"/>
    <p:sldId id="259" r:id="rId5"/>
    <p:sldId id="260" r:id="rId6"/>
    <p:sldId id="279" r:id="rId7"/>
    <p:sldId id="261" r:id="rId8"/>
    <p:sldId id="263" r:id="rId9"/>
    <p:sldId id="264" r:id="rId10"/>
    <p:sldId id="265" r:id="rId11"/>
    <p:sldId id="267" r:id="rId12"/>
    <p:sldId id="268" r:id="rId13"/>
    <p:sldId id="269" r:id="rId14"/>
    <p:sldId id="271" r:id="rId15"/>
    <p:sldId id="272" r:id="rId16"/>
    <p:sldId id="273" r:id="rId17"/>
    <p:sldId id="274" r:id="rId18"/>
    <p:sldId id="275" r:id="rId19"/>
    <p:sldId id="276" r:id="rId20"/>
    <p:sldId id="266" r:id="rId21"/>
    <p:sldId id="294" r:id="rId22"/>
    <p:sldId id="278" r:id="rId23"/>
    <p:sldId id="290" r:id="rId24"/>
    <p:sldId id="291" r:id="rId25"/>
    <p:sldId id="281" r:id="rId26"/>
    <p:sldId id="282" r:id="rId27"/>
    <p:sldId id="283" r:id="rId28"/>
    <p:sldId id="284" r:id="rId29"/>
    <p:sldId id="292" r:id="rId30"/>
    <p:sldId id="293" r:id="rId31"/>
    <p:sldId id="285" r:id="rId32"/>
    <p:sldId id="286" r:id="rId33"/>
    <p:sldId id="287" r:id="rId34"/>
    <p:sldId id="304" r:id="rId35"/>
  </p:sldIdLst>
  <p:sldSz cx="12192000" cy="6858000"/>
  <p:notesSz cx="6858000" cy="9144000"/>
  <p:embeddedFontLst>
    <p:embeddedFont>
      <p:font typeface="#9Slide02 Noi dung dai" panose="02000000000000000000" pitchFamily="2" charset="0"/>
      <p:regular r:id="rId36"/>
    </p:embeddedFont>
    <p:embeddedFont>
      <p:font typeface="#9Slide02 Tieu de dai" panose="02000000000000000000" pitchFamily="2" charset="0"/>
      <p:bold r:id="rId37"/>
    </p:embeddedFont>
    <p:embeddedFont>
      <p:font typeface="#9Slide02 Tieu de rat dai 01" panose="02000000000000000000" pitchFamily="2" charset="0"/>
      <p:bold r:id="rId38"/>
    </p:embeddedFont>
    <p:embeddedFont>
      <p:font typeface="#9Slide03 IcielPanton Black" panose="00000A00000000000000" pitchFamily="2" charset="0"/>
      <p:bold r:id="rId39"/>
    </p:embeddedFont>
    <p:embeddedFont>
      <p:font typeface="#9Slide03 Quicksand" panose="00000500000000000000" pitchFamily="2" charset="0"/>
      <p:regular r:id="rId40"/>
    </p:embeddedFont>
    <p:embeddedFont>
      <p:font typeface="#9Slide06 SVNBlow Brush" pitchFamily="2" charset="0"/>
      <p:regular r:id="rId41"/>
    </p:embeddedFont>
    <p:embeddedFont>
      <p:font typeface="#9Slide07 Cadena" panose="02000503000000020004" pitchFamily="2" charset="0"/>
      <p:bold r:id="rId42"/>
    </p:embeddedFont>
    <p:embeddedFont>
      <p:font typeface="Calibri" panose="020F0502020204030204" pitchFamily="34" charset="0"/>
      <p:regular r:id="rId43"/>
      <p:bold r:id="rId44"/>
      <p:italic r:id="rId45"/>
      <p:boldItalic r:id="rId46"/>
    </p:embeddedFont>
  </p:embeddedFontLst>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23A5D2"/>
    <a:srgbClr val="F62D04"/>
    <a:srgbClr val="1AA1D0"/>
    <a:srgbClr val="F8F853"/>
    <a:srgbClr val="FBF4ED"/>
    <a:srgbClr val="1D5669"/>
    <a:srgbClr val="F6E7C8"/>
    <a:srgbClr val="FFFFFF"/>
    <a:srgbClr val="9759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89" autoAdjust="0"/>
    <p:restoredTop sz="93324" autoAdjust="0"/>
  </p:normalViewPr>
  <p:slideViewPr>
    <p:cSldViewPr showGuides="1">
      <p:cViewPr>
        <p:scale>
          <a:sx n="34" d="100"/>
          <a:sy n="34" d="100"/>
        </p:scale>
        <p:origin x="1108" y="536"/>
      </p:cViewPr>
      <p:guideLst>
        <p:guide orient="horz" pos="2160"/>
        <p:guide pos="3840"/>
      </p:guideLst>
    </p:cSldViewPr>
  </p:slideViewPr>
  <p:notesTextViewPr>
    <p:cViewPr>
      <p:scale>
        <a:sx n="1" d="1"/>
        <a:sy n="1" d="1"/>
      </p:scale>
      <p:origin x="0" y="0"/>
    </p:cViewPr>
  </p:notesTextViewPr>
  <p:sorterViewPr>
    <p:cViewPr>
      <p:scale>
        <a:sx n="123" d="100"/>
        <a:sy n="123" d="100"/>
      </p:scale>
      <p:origin x="0" y="-39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9962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8421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6125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55816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0093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4224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0175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1882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9652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15708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8270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61145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7932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340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2089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51349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397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4392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92195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9177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1522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06327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5578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9697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168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8676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6741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0811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4105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6236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1940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02840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2859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5001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64360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3364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7640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4D75F301-7D5A-4267-AA9A-9BC22BA5E7C2}"/>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2/8/2022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44"/>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45"/>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46"/>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94" r:id="rId2"/>
    <p:sldLayoutId id="2147483693" r:id="rId3"/>
    <p:sldLayoutId id="2147483692" r:id="rId4"/>
    <p:sldLayoutId id="2147483691" r:id="rId5"/>
    <p:sldLayoutId id="2147483690" r:id="rId6"/>
    <p:sldLayoutId id="2147483689" r:id="rId7"/>
    <p:sldLayoutId id="2147483688" r:id="rId8"/>
    <p:sldLayoutId id="2147483687" r:id="rId9"/>
    <p:sldLayoutId id="2147483686" r:id="rId10"/>
    <p:sldLayoutId id="2147483685" r:id="rId11"/>
    <p:sldLayoutId id="2147483684" r:id="rId12"/>
    <p:sldLayoutId id="2147483683" r:id="rId13"/>
    <p:sldLayoutId id="2147483682" r:id="rId14"/>
    <p:sldLayoutId id="2147483681" r:id="rId15"/>
    <p:sldLayoutId id="2147483680" r:id="rId16"/>
    <p:sldLayoutId id="2147483679" r:id="rId17"/>
    <p:sldLayoutId id="2147483678" r:id="rId18"/>
    <p:sldLayoutId id="2147483677" r:id="rId19"/>
    <p:sldLayoutId id="2147483676" r:id="rId20"/>
    <p:sldLayoutId id="2147483675" r:id="rId21"/>
    <p:sldLayoutId id="2147483674" r:id="rId22"/>
    <p:sldLayoutId id="2147483673" r:id="rId23"/>
    <p:sldLayoutId id="2147483672" r:id="rId24"/>
    <p:sldLayoutId id="2147483671" r:id="rId25"/>
    <p:sldLayoutId id="2147483670" r:id="rId26"/>
    <p:sldLayoutId id="2147483669" r:id="rId27"/>
    <p:sldLayoutId id="2147483668" r:id="rId28"/>
    <p:sldLayoutId id="2147483667" r:id="rId29"/>
    <p:sldLayoutId id="2147483666" r:id="rId30"/>
    <p:sldLayoutId id="2147483665" r:id="rId31"/>
    <p:sldLayoutId id="2147483664" r:id="rId32"/>
    <p:sldLayoutId id="2147483663" r:id="rId33"/>
    <p:sldLayoutId id="2147483662" r:id="rId34"/>
    <p:sldLayoutId id="2147483661" r:id="rId35"/>
    <p:sldLayoutId id="2147483660" r:id="rId36"/>
    <p:sldLayoutId id="2147483659" r:id="rId37"/>
    <p:sldLayoutId id="2147483658" r:id="rId38"/>
    <p:sldLayoutId id="2147483654" r:id="rId39"/>
    <p:sldLayoutId id="2147483649" r:id="rId40"/>
    <p:sldLayoutId id="2147483657" r:id="rId41"/>
    <p:sldLayoutId id="2147483650" r:id="rId4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slide" Target="slide29.xml"/><Relationship Id="rId3" Type="http://schemas.openxmlformats.org/officeDocument/2006/relationships/image" Target="../media/image18.png"/><Relationship Id="rId7" Type="http://schemas.openxmlformats.org/officeDocument/2006/relationships/slide" Target="slide26.xml"/><Relationship Id="rId12" Type="http://schemas.openxmlformats.org/officeDocument/2006/relationships/slide" Target="slide33.xml"/><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slide" Target="slide25.xml"/><Relationship Id="rId11" Type="http://schemas.openxmlformats.org/officeDocument/2006/relationships/slide" Target="slide32.xml"/><Relationship Id="rId5" Type="http://schemas.openxmlformats.org/officeDocument/2006/relationships/image" Target="../media/image19.png"/><Relationship Id="rId10" Type="http://schemas.openxmlformats.org/officeDocument/2006/relationships/slide" Target="slide31.xml"/><Relationship Id="rId4" Type="http://schemas.microsoft.com/office/2007/relationships/hdphoto" Target="../media/hdphoto5.wdp"/><Relationship Id="rId9" Type="http://schemas.openxmlformats.org/officeDocument/2006/relationships/slide" Target="slide28.xml"/><Relationship Id="rId14" Type="http://schemas.openxmlformats.org/officeDocument/2006/relationships/slide" Target="slide30.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youtube.com/watch?v=Np9fpDdKRO0"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1.xml"/><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2.sv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hyperlink" Target="https://www.google.com/maps/search/%C4%91%E1%BB%81n+H%C3%B9ng/@21.3639486,105.3208762,2006m/data=!3m1!1e3?hl=vi-VN" TargetMode="External"/><Relationship Id="rId7"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8.png"/><Relationship Id="rId10" Type="http://schemas.microsoft.com/office/2007/relationships/hdphoto" Target="../media/hdphoto4.wdp"/><Relationship Id="rId4" Type="http://schemas.openxmlformats.org/officeDocument/2006/relationships/image" Target="../media/image33.png"/><Relationship Id="rId9"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4.png"/><Relationship Id="rId7" Type="http://schemas.openxmlformats.org/officeDocument/2006/relationships/slide" Target="slide10.xml"/><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19.png"/><Relationship Id="rId5" Type="http://schemas.microsoft.com/office/2007/relationships/hdphoto" Target="../media/hdphoto5.wdp"/><Relationship Id="rId4" Type="http://schemas.openxmlformats.org/officeDocument/2006/relationships/image" Target="../media/image18.png"/><Relationship Id="rId9" Type="http://schemas.microsoft.com/office/2007/relationships/hdphoto" Target="../media/hdphoto4.wdp"/></Relationships>
</file>

<file path=ppt/slides/_rels/slide2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slide" Target="slide10.xml"/><Relationship Id="rId5" Type="http://schemas.openxmlformats.org/officeDocument/2006/relationships/image" Target="../media/image19.png"/><Relationship Id="rId4" Type="http://schemas.microsoft.com/office/2007/relationships/hdphoto" Target="../media/hdphoto5.wdp"/><Relationship Id="rId9" Type="http://schemas.openxmlformats.org/officeDocument/2006/relationships/image" Target="../media/image35.png"/></Relationships>
</file>

<file path=ppt/slides/_rels/slide2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37.png"/><Relationship Id="rId5" Type="http://schemas.microsoft.com/office/2007/relationships/hdphoto" Target="../media/hdphoto5.wdp"/><Relationship Id="rId10" Type="http://schemas.microsoft.com/office/2007/relationships/hdphoto" Target="../media/hdphoto4.wdp"/><Relationship Id="rId4" Type="http://schemas.openxmlformats.org/officeDocument/2006/relationships/image" Target="../media/image18.png"/><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slide" Target="slide10.xml"/><Relationship Id="rId5" Type="http://schemas.openxmlformats.org/officeDocument/2006/relationships/image" Target="../media/image19.png"/><Relationship Id="rId4" Type="http://schemas.microsoft.com/office/2007/relationships/hdphoto" Target="../media/hdphoto5.wdp"/><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9.png"/><Relationship Id="rId7" Type="http://schemas.openxmlformats.org/officeDocument/2006/relationships/slide" Target="slide10.xml"/><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19.png"/><Relationship Id="rId5" Type="http://schemas.microsoft.com/office/2007/relationships/hdphoto" Target="../media/hdphoto5.wdp"/><Relationship Id="rId10" Type="http://schemas.openxmlformats.org/officeDocument/2006/relationships/image" Target="../media/image40.png"/><Relationship Id="rId4" Type="http://schemas.openxmlformats.org/officeDocument/2006/relationships/image" Target="../media/image18.png"/><Relationship Id="rId9" Type="http://schemas.microsoft.com/office/2007/relationships/hdphoto" Target="../media/hdphoto4.wdp"/></Relationships>
</file>

<file path=ppt/slides/_rels/slide3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slide" Target="slide10.xml"/><Relationship Id="rId11" Type="http://schemas.microsoft.com/office/2007/relationships/hdphoto" Target="../media/hdphoto6.wdp"/><Relationship Id="rId5" Type="http://schemas.openxmlformats.org/officeDocument/2006/relationships/image" Target="../media/image19.png"/><Relationship Id="rId10" Type="http://schemas.openxmlformats.org/officeDocument/2006/relationships/image" Target="../media/image42.png"/><Relationship Id="rId4" Type="http://schemas.microsoft.com/office/2007/relationships/hdphoto" Target="../media/hdphoto5.wdp"/><Relationship Id="rId9" Type="http://schemas.openxmlformats.org/officeDocument/2006/relationships/image" Target="../media/image41.png"/></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3.png"/><Relationship Id="rId7" Type="http://schemas.openxmlformats.org/officeDocument/2006/relationships/slide" Target="slide10.xml"/><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19.png"/><Relationship Id="rId5" Type="http://schemas.microsoft.com/office/2007/relationships/hdphoto" Target="../media/hdphoto5.wdp"/><Relationship Id="rId10" Type="http://schemas.openxmlformats.org/officeDocument/2006/relationships/image" Target="../media/image44.png"/><Relationship Id="rId4" Type="http://schemas.openxmlformats.org/officeDocument/2006/relationships/image" Target="../media/image18.png"/><Relationship Id="rId9" Type="http://schemas.microsoft.com/office/2007/relationships/hdphoto" Target="../media/hdphoto4.wdp"/></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5.png"/><Relationship Id="rId7" Type="http://schemas.microsoft.com/office/2007/relationships/hdphoto" Target="../media/hdphoto5.wdp"/><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18.png"/><Relationship Id="rId11" Type="http://schemas.microsoft.com/office/2007/relationships/hdphoto" Target="../media/hdphoto4.wdp"/><Relationship Id="rId5" Type="http://schemas.microsoft.com/office/2007/relationships/hdphoto" Target="../media/hdphoto7.wdp"/><Relationship Id="rId10" Type="http://schemas.openxmlformats.org/officeDocument/2006/relationships/image" Target="../media/image14.png"/><Relationship Id="rId4" Type="http://schemas.openxmlformats.org/officeDocument/2006/relationships/image" Target="../media/image46.png"/><Relationship Id="rId9" Type="http://schemas.openxmlformats.org/officeDocument/2006/relationships/slide" Target="slide10.xml"/></Relationships>
</file>

<file path=ppt/slides/_rels/slide3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hyperlink" Target="https://www.google.com/maps/search/%C4%91%E1%BB%81n+H%C3%B9ng/@21.3639486,105.3208762,2006m/data=!3m1!1e3?hl=vi-VN" TargetMode="External"/><Relationship Id="rId7"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8.png"/><Relationship Id="rId10" Type="http://schemas.microsoft.com/office/2007/relationships/hdphoto" Target="../media/hdphoto4.wdp"/><Relationship Id="rId4" Type="http://schemas.openxmlformats.org/officeDocument/2006/relationships/image" Target="../media/image33.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1.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1.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0BE467-9ED1-47EE-86FF-5ADBB98CD8A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2000"/>
                    </a14:imgEffect>
                  </a14:imgLayer>
                </a14:imgProps>
              </a:ext>
            </a:extLst>
          </a:blip>
          <a:srcRect l="19457" t="2500"/>
          <a:stretch/>
        </p:blipFill>
        <p:spPr>
          <a:xfrm>
            <a:off x="0" y="0"/>
            <a:ext cx="6858000" cy="6220035"/>
          </a:xfrm>
          <a:prstGeom prst="rect">
            <a:avLst/>
          </a:prstGeom>
        </p:spPr>
      </p:pic>
      <p:pic>
        <p:nvPicPr>
          <p:cNvPr id="6" name="Picture 5">
            <a:extLst>
              <a:ext uri="{FF2B5EF4-FFF2-40B4-BE49-F238E27FC236}">
                <a16:creationId xmlns:a16="http://schemas.microsoft.com/office/drawing/2014/main" id="{770CF8C2-FEC3-4F04-B42D-64FA4D5BEB4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477" b="96040" l="400" r="97200">
                        <a14:foregroundMark x1="1400" y1="21075" x2="1100" y2="22065"/>
                        <a14:foregroundMark x1="4625" y1="61412" x2="4800" y2="70156"/>
                        <a14:foregroundMark x1="3900" y1="25177" x2="4106" y2="35450"/>
                        <a14:foregroundMark x1="13641" y1="14062" x2="14532" y2="13929"/>
                        <a14:foregroundMark x1="2700" y1="15700" x2="12959" y2="14164"/>
                        <a14:foregroundMark x1="49516" y1="12864" x2="51800" y2="13013"/>
                        <a14:foregroundMark x1="31786" y1="11708" x2="38861" y2="12170"/>
                        <a14:foregroundMark x1="75300" y1="24187" x2="91100" y2="78925"/>
                        <a14:foregroundMark x1="91100" y1="78925" x2="91100" y2="79208"/>
                        <a14:foregroundMark x1="1100" y1="14003" x2="5200" y2="12730"/>
                        <a14:foregroundMark x1="13804" y1="13618" x2="14300" y2="13720"/>
                        <a14:foregroundMark x1="8800" y1="12588" x2="13204" y2="13495"/>
                        <a14:foregroundMark x1="400" y1="12588" x2="4800" y2="12306"/>
                        <a14:foregroundMark x1="82000" y1="23055" x2="85100" y2="77793"/>
                        <a14:foregroundMark x1="61300" y1="19236" x2="69700" y2="84158"/>
                        <a14:foregroundMark x1="58600" y1="13296" x2="95300" y2="20368"/>
                        <a14:foregroundMark x1="95300" y1="20368" x2="95700" y2="20651"/>
                        <a14:foregroundMark x1="3400" y1="85573" x2="17700" y2="86846"/>
                        <a14:foregroundMark x1="17700" y1="86846" x2="80200" y2="83310"/>
                        <a14:foregroundMark x1="80200" y1="83310" x2="96500" y2="87836"/>
                        <a14:foregroundMark x1="2900" y1="74682" x2="6600" y2="89392"/>
                        <a14:foregroundMark x1="2900" y1="90665" x2="43600" y2="82603"/>
                        <a14:foregroundMark x1="11700" y1="93211" x2="37300" y2="90806"/>
                        <a14:foregroundMark x1="37300" y1="90806" x2="43300" y2="91655"/>
                        <a14:foregroundMark x1="13800" y1="94201" x2="20600" y2="94059"/>
                        <a14:foregroundMark x1="20600" y1="94059" x2="38800" y2="94625"/>
                        <a14:foregroundMark x1="6600" y1="92786" x2="11400" y2="93918"/>
                        <a14:foregroundMark x1="1400" y1="90099" x2="9300" y2="94767"/>
                        <a14:foregroundMark x1="9300" y1="94767" x2="11700" y2="93918"/>
                        <a14:foregroundMark x1="1100" y1="91796" x2="6300" y2="93069"/>
                        <a14:foregroundMark x1="13600" y1="93918" x2="13600" y2="93918"/>
                        <a14:foregroundMark x1="1300" y1="92786" x2="22600" y2="96040"/>
                        <a14:foregroundMark x1="22600" y1="96040" x2="28800" y2="95191"/>
                        <a14:foregroundMark x1="98100" y1="23479" x2="97200" y2="70580"/>
                        <a14:foregroundMark x1="97200" y1="70580" x2="96500" y2="73550"/>
                        <a14:foregroundMark x1="83800" y1="14286" x2="96300" y2="17539"/>
                        <a14:foregroundMark x1="52400" y1="12588" x2="58000" y2="14286"/>
                        <a14:foregroundMark x1="58000" y1="14286" x2="76900" y2="12023"/>
                        <a14:foregroundMark x1="76900" y1="12023" x2="76900" y2="11881"/>
                        <a14:foregroundMark x1="70700" y1="14003" x2="91100" y2="9477"/>
                        <a14:foregroundMark x1="91100" y1="9477" x2="91100" y2="9477"/>
                        <a14:foregroundMark x1="49286" y1="13385" x2="64300" y2="16832"/>
                        <a14:backgroundMark x1="3700" y1="50354" x2="5500" y2="50919"/>
                        <a14:backgroundMark x1="400" y1="47525" x2="6600" y2="58557"/>
                        <a14:backgroundMark x1="3500" y1="39745" x2="6600" y2="51627"/>
                        <a14:backgroundMark x1="1900" y1="39180" x2="7000" y2="39745"/>
                        <a14:backgroundMark x1="3700" y1="36351" x2="4700" y2="36351"/>
                        <a14:backgroundMark x1="3700" y1="59689" x2="5200" y2="60396"/>
                        <a14:backgroundMark x1="9100" y1="73692" x2="9100" y2="73692"/>
                        <a14:backgroundMark x1="41200" y1="14710" x2="45600" y2="13296"/>
                        <a14:backgroundMark x1="45600" y1="13720" x2="49200" y2="13579"/>
                        <a14:backgroundMark x1="14500" y1="14003" x2="19700" y2="13579"/>
                        <a14:backgroundMark x1="12500" y1="15417" x2="13300" y2="14993"/>
                        <a14:backgroundMark x1="19500" y1="13296" x2="31400" y2="12588"/>
                        <a14:backgroundMark x1="42700" y1="13720" x2="45100" y2="14710"/>
                        <a14:backgroundMark x1="38800" y1="12306" x2="43500" y2="12306"/>
                      </a14:backgroundRemoval>
                    </a14:imgEffect>
                    <a14:imgEffect>
                      <a14:saturation sat="400000"/>
                    </a14:imgEffect>
                    <a14:imgEffect>
                      <a14:brightnessContrast bright="2000" contrast="-36000"/>
                    </a14:imgEffect>
                  </a14:imgLayer>
                </a14:imgProps>
              </a:ext>
            </a:extLst>
          </a:blip>
          <a:srcRect t="12482" b="5304"/>
          <a:stretch/>
        </p:blipFill>
        <p:spPr>
          <a:xfrm>
            <a:off x="-3810" y="0"/>
            <a:ext cx="12306318" cy="6858000"/>
          </a:xfrm>
          <a:prstGeom prst="rect">
            <a:avLst/>
          </a:prstGeom>
        </p:spPr>
      </p:pic>
      <p:sp>
        <p:nvSpPr>
          <p:cNvPr id="7" name="TextBox 6">
            <a:extLst>
              <a:ext uri="{FF2B5EF4-FFF2-40B4-BE49-F238E27FC236}">
                <a16:creationId xmlns:a16="http://schemas.microsoft.com/office/drawing/2014/main" id="{57E10008-7BCB-4111-9A13-89F79A60E25C}"/>
              </a:ext>
            </a:extLst>
          </p:cNvPr>
          <p:cNvSpPr txBox="1"/>
          <p:nvPr/>
        </p:nvSpPr>
        <p:spPr>
          <a:xfrm>
            <a:off x="2534864" y="228891"/>
            <a:ext cx="981038" cy="307777"/>
          </a:xfrm>
          <a:prstGeom prst="rect">
            <a:avLst/>
          </a:prstGeom>
          <a:noFill/>
        </p:spPr>
        <p:txBody>
          <a:bodyPr wrap="none" lIns="0" tIns="0" rIns="0" bIns="0" rtlCol="0">
            <a:spAutoFit/>
          </a:bodyPr>
          <a:lstStyle/>
          <a:p>
            <a:pPr algn="l"/>
            <a:r>
              <a:rPr lang="en-SG" sz="2000" b="1">
                <a:solidFill>
                  <a:srgbClr val="7030A0"/>
                </a:solidFill>
                <a:latin typeface="#9Slide07 Cadena" panose="02000503000000020004" pitchFamily="2" charset="0"/>
              </a:rPr>
              <a:t>TẬP ĐỌC</a:t>
            </a:r>
            <a:endParaRPr lang="en-US" sz="2000" b="1">
              <a:solidFill>
                <a:srgbClr val="7030A0"/>
              </a:solidFill>
              <a:latin typeface="#9Slide07 Cadena" panose="02000503000000020004" pitchFamily="2" charset="0"/>
            </a:endParaRPr>
          </a:p>
        </p:txBody>
      </p:sp>
      <p:sp>
        <p:nvSpPr>
          <p:cNvPr id="8" name="TextBox 7">
            <a:extLst>
              <a:ext uri="{FF2B5EF4-FFF2-40B4-BE49-F238E27FC236}">
                <a16:creationId xmlns:a16="http://schemas.microsoft.com/office/drawing/2014/main" id="{96D5C8DC-F05A-4D10-916D-0B816E0A2D12}"/>
              </a:ext>
            </a:extLst>
          </p:cNvPr>
          <p:cNvSpPr txBox="1"/>
          <p:nvPr/>
        </p:nvSpPr>
        <p:spPr>
          <a:xfrm>
            <a:off x="685800" y="717433"/>
            <a:ext cx="4679166" cy="615553"/>
          </a:xfrm>
          <a:prstGeom prst="rect">
            <a:avLst/>
          </a:prstGeom>
          <a:noFill/>
        </p:spPr>
        <p:txBody>
          <a:bodyPr wrap="none" lIns="0" tIns="0" rIns="0" bIns="0" rtlCol="0">
            <a:spAutoFit/>
          </a:bodyPr>
          <a:lstStyle/>
          <a:p>
            <a:pPr algn="l"/>
            <a:r>
              <a:rPr lang="en-SG" sz="4000">
                <a:solidFill>
                  <a:sysClr val="windowText" lastClr="000000"/>
                </a:solidFill>
                <a:latin typeface="#9Slide06 SVNBlow Brush" pitchFamily="2" charset="0"/>
              </a:rPr>
              <a:t>PHONG CẢNH ĐỀN HÙNG</a:t>
            </a:r>
            <a:endParaRPr lang="en-US" sz="4000">
              <a:solidFill>
                <a:sysClr val="windowText" lastClr="000000"/>
              </a:solidFill>
              <a:latin typeface="#9Slide06 SVNBlow Brush" pitchFamily="2" charset="0"/>
            </a:endParaRPr>
          </a:p>
        </p:txBody>
      </p:sp>
      <p:sp>
        <p:nvSpPr>
          <p:cNvPr id="9" name="TextBox 8">
            <a:extLst>
              <a:ext uri="{FF2B5EF4-FFF2-40B4-BE49-F238E27FC236}">
                <a16:creationId xmlns:a16="http://schemas.microsoft.com/office/drawing/2014/main" id="{1E1D7542-2CE1-42C0-B633-BAB6D41CAE09}"/>
              </a:ext>
            </a:extLst>
          </p:cNvPr>
          <p:cNvSpPr txBox="1"/>
          <p:nvPr/>
        </p:nvSpPr>
        <p:spPr>
          <a:xfrm>
            <a:off x="1738973" y="6246911"/>
            <a:ext cx="2572820" cy="307777"/>
          </a:xfrm>
          <a:prstGeom prst="rect">
            <a:avLst/>
          </a:prstGeom>
          <a:noFill/>
        </p:spPr>
        <p:txBody>
          <a:bodyPr wrap="none" lIns="0" tIns="0" rIns="0" bIns="0" rtlCol="0">
            <a:spAutoFit/>
          </a:bodyPr>
          <a:lstStyle/>
          <a:p>
            <a:pPr algn="l"/>
            <a:r>
              <a:rPr lang="en-SG" sz="2000" i="1">
                <a:solidFill>
                  <a:schemeClr val="accent2">
                    <a:lumMod val="50000"/>
                  </a:schemeClr>
                </a:solidFill>
                <a:latin typeface="#9Slide07 Cadena" panose="02000503000000020004" pitchFamily="2" charset="0"/>
              </a:rPr>
              <a:t>Theo Đoàn Minh Tuấn </a:t>
            </a:r>
            <a:endParaRPr lang="en-US" sz="2000" i="1">
              <a:solidFill>
                <a:schemeClr val="accent2">
                  <a:lumMod val="50000"/>
                </a:schemeClr>
              </a:solidFill>
              <a:latin typeface="#9Slide07 Cadena" panose="02000503000000020004" pitchFamily="2" charset="0"/>
            </a:endParaRPr>
          </a:p>
        </p:txBody>
      </p:sp>
    </p:spTree>
    <p:extLst>
      <p:ext uri="{BB962C8B-B14F-4D97-AF65-F5344CB8AC3E}">
        <p14:creationId xmlns:p14="http://schemas.microsoft.com/office/powerpoint/2010/main" val="410477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A6F2663-12D2-45C2-8714-CA87FF51AAE3}"/>
              </a:ext>
            </a:extLst>
          </p:cNvPr>
          <p:cNvSpPr txBox="1"/>
          <p:nvPr/>
        </p:nvSpPr>
        <p:spPr>
          <a:xfrm>
            <a:off x="1295400" y="547512"/>
            <a:ext cx="3123804" cy="677108"/>
          </a:xfrm>
          <a:prstGeom prst="rect">
            <a:avLst/>
          </a:prstGeom>
          <a:noFill/>
        </p:spPr>
        <p:txBody>
          <a:bodyPr wrap="none" lIns="0" tIns="0" rIns="0" bIns="0" rtlCol="0">
            <a:spAutoFit/>
          </a:bodyPr>
          <a:lstStyle/>
          <a:p>
            <a:r>
              <a:rPr lang="en-SG" sz="4400">
                <a:solidFill>
                  <a:schemeClr val="accent2">
                    <a:lumMod val="50000"/>
                  </a:schemeClr>
                </a:solidFill>
                <a:latin typeface="#9Slide07 Cadena" panose="02000503000000020004" pitchFamily="2" charset="0"/>
              </a:rPr>
              <a:t>Luyện đọc từ</a:t>
            </a:r>
            <a:endParaRPr lang="en-US" sz="4400">
              <a:solidFill>
                <a:schemeClr val="accent2">
                  <a:lumMod val="50000"/>
                </a:schemeClr>
              </a:solidFill>
              <a:latin typeface="#9Slide07 Cadena" panose="02000503000000020004" pitchFamily="2" charset="0"/>
            </a:endParaRPr>
          </a:p>
        </p:txBody>
      </p:sp>
      <p:sp>
        <p:nvSpPr>
          <p:cNvPr id="7" name="TextBox 6">
            <a:extLst>
              <a:ext uri="{FF2B5EF4-FFF2-40B4-BE49-F238E27FC236}">
                <a16:creationId xmlns:a16="http://schemas.microsoft.com/office/drawing/2014/main" id="{612D812D-326F-4026-A369-97864918C3E3}"/>
              </a:ext>
            </a:extLst>
          </p:cNvPr>
          <p:cNvSpPr txBox="1"/>
          <p:nvPr/>
        </p:nvSpPr>
        <p:spPr>
          <a:xfrm>
            <a:off x="7303962" y="547512"/>
            <a:ext cx="3137077" cy="677108"/>
          </a:xfrm>
          <a:prstGeom prst="rect">
            <a:avLst/>
          </a:prstGeom>
          <a:noFill/>
        </p:spPr>
        <p:txBody>
          <a:bodyPr wrap="none" lIns="0" tIns="0" rIns="0" bIns="0" rtlCol="0">
            <a:spAutoFit/>
          </a:bodyPr>
          <a:lstStyle/>
          <a:p>
            <a:r>
              <a:rPr lang="en-SG" sz="4400">
                <a:solidFill>
                  <a:schemeClr val="accent1">
                    <a:lumMod val="50000"/>
                  </a:schemeClr>
                </a:solidFill>
                <a:latin typeface="#9Slide07 Cadena" panose="02000503000000020004" pitchFamily="2" charset="0"/>
              </a:rPr>
              <a:t>Giải nghĩa từ</a:t>
            </a:r>
            <a:endParaRPr lang="en-US" sz="4400">
              <a:solidFill>
                <a:schemeClr val="accent1">
                  <a:lumMod val="50000"/>
                </a:schemeClr>
              </a:solidFill>
              <a:latin typeface="#9Slide07 Cadena" panose="02000503000000020004" pitchFamily="2" charset="0"/>
            </a:endParaRPr>
          </a:p>
        </p:txBody>
      </p:sp>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8" name="TextBox 7">
            <a:extLst>
              <a:ext uri="{FF2B5EF4-FFF2-40B4-BE49-F238E27FC236}">
                <a16:creationId xmlns:a16="http://schemas.microsoft.com/office/drawing/2014/main" id="{90C4DB16-9594-4D03-A7D6-46AC55132F35}"/>
              </a:ext>
            </a:extLst>
          </p:cNvPr>
          <p:cNvSpPr txBox="1"/>
          <p:nvPr/>
        </p:nvSpPr>
        <p:spPr>
          <a:xfrm>
            <a:off x="2181139" y="1431806"/>
            <a:ext cx="1577868"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chót vót</a:t>
            </a:r>
            <a:endParaRPr lang="en-US" sz="3600" b="1">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44E2F7F-057B-47F4-875F-2616DDA7DCF6}"/>
              </a:ext>
            </a:extLst>
          </p:cNvPr>
          <p:cNvSpPr txBox="1"/>
          <p:nvPr/>
        </p:nvSpPr>
        <p:spPr>
          <a:xfrm>
            <a:off x="2181139" y="2154548"/>
            <a:ext cx="1617430"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dập dờn</a:t>
            </a:r>
            <a:endParaRPr lang="en-US" sz="3600" b="1">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5684618D-66E5-4556-AE3D-A5F9C73E01D9}"/>
              </a:ext>
            </a:extLst>
          </p:cNvPr>
          <p:cNvSpPr txBox="1"/>
          <p:nvPr/>
        </p:nvSpPr>
        <p:spPr>
          <a:xfrm>
            <a:off x="1999199" y="2877290"/>
            <a:ext cx="2008563"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uy nghiêm</a:t>
            </a:r>
            <a:endParaRPr lang="en-US" sz="3600" b="1">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40995340-F724-453B-9325-B2DC9EAC3435}"/>
              </a:ext>
            </a:extLst>
          </p:cNvPr>
          <p:cNvSpPr txBox="1"/>
          <p:nvPr/>
        </p:nvSpPr>
        <p:spPr>
          <a:xfrm>
            <a:off x="2339836" y="3600032"/>
            <a:ext cx="1256178"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vòi vọi</a:t>
            </a:r>
            <a:endParaRPr lang="en-US" sz="3600" b="1">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B21E065B-C1F8-4AF9-8997-E19F0C567FC3}"/>
              </a:ext>
            </a:extLst>
          </p:cNvPr>
          <p:cNvSpPr txBox="1"/>
          <p:nvPr/>
        </p:nvSpPr>
        <p:spPr>
          <a:xfrm>
            <a:off x="2022442" y="4322774"/>
            <a:ext cx="2005357"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sừng sững</a:t>
            </a:r>
            <a:endParaRPr lang="en-US" sz="3600" b="1">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81F21B4C-F891-4632-901C-8FF19E4328F9}"/>
              </a:ext>
            </a:extLst>
          </p:cNvPr>
          <p:cNvSpPr txBox="1"/>
          <p:nvPr/>
        </p:nvSpPr>
        <p:spPr>
          <a:xfrm>
            <a:off x="1875767" y="5045514"/>
            <a:ext cx="2151358"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Ngã Ba Hạc</a:t>
            </a:r>
            <a:endParaRPr lang="en-US" sz="3600" b="1">
              <a:latin typeface="Calibri" panose="020F0502020204030204" pitchFamily="34" charset="0"/>
              <a:cs typeface="Calibri" panose="020F0502020204030204" pitchFamily="34" charset="0"/>
            </a:endParaRPr>
          </a:p>
        </p:txBody>
      </p:sp>
      <p:sp>
        <p:nvSpPr>
          <p:cNvPr id="17" name="TextBox 16">
            <a:hlinkClick r:id="rId6" action="ppaction://hlinksldjump"/>
            <a:extLst>
              <a:ext uri="{FF2B5EF4-FFF2-40B4-BE49-F238E27FC236}">
                <a16:creationId xmlns:a16="http://schemas.microsoft.com/office/drawing/2014/main" id="{FC9DB102-1B73-413C-A228-243B6E9D2DDB}"/>
              </a:ext>
            </a:extLst>
          </p:cNvPr>
          <p:cNvSpPr txBox="1"/>
          <p:nvPr/>
        </p:nvSpPr>
        <p:spPr>
          <a:xfrm>
            <a:off x="6135395" y="1402231"/>
            <a:ext cx="1856277" cy="553998"/>
          </a:xfrm>
          <a:prstGeom prst="rect">
            <a:avLst/>
          </a:prstGeom>
          <a:noFill/>
        </p:spPr>
        <p:txBody>
          <a:bodyPr wrap="none" lIns="0" tIns="0" rIns="0" bIns="0" rtlCol="0">
            <a:spAutoFit/>
          </a:bodyPr>
          <a:lstStyle/>
          <a:p>
            <a:r>
              <a:rPr lang="en-US" sz="3600" b="1">
                <a:latin typeface="Calibri" panose="020F0502020204030204" pitchFamily="34" charset="0"/>
                <a:cs typeface="Calibri" panose="020F0502020204030204" pitchFamily="34" charset="0"/>
              </a:rPr>
              <a:t>đền Hùng</a:t>
            </a:r>
          </a:p>
        </p:txBody>
      </p:sp>
      <p:sp>
        <p:nvSpPr>
          <p:cNvPr id="18" name="TextBox 17">
            <a:hlinkClick r:id="rId7" action="ppaction://hlinksldjump"/>
            <a:extLst>
              <a:ext uri="{FF2B5EF4-FFF2-40B4-BE49-F238E27FC236}">
                <a16:creationId xmlns:a16="http://schemas.microsoft.com/office/drawing/2014/main" id="{8845DBDE-B87C-43AD-8D19-4A7D4A6C848C}"/>
              </a:ext>
            </a:extLst>
          </p:cNvPr>
          <p:cNvSpPr txBox="1"/>
          <p:nvPr/>
        </p:nvSpPr>
        <p:spPr>
          <a:xfrm>
            <a:off x="5383586" y="2125240"/>
            <a:ext cx="3359894"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Nam quốc s</a:t>
            </a:r>
            <a:r>
              <a:rPr lang="vi-VN" sz="3600" b="1">
                <a:latin typeface="Calibri" panose="020F0502020204030204" pitchFamily="34" charset="0"/>
                <a:cs typeface="Calibri" panose="020F0502020204030204" pitchFamily="34" charset="0"/>
              </a:rPr>
              <a:t>ơ</a:t>
            </a:r>
            <a:r>
              <a:rPr lang="en-SG" sz="3600" b="1">
                <a:latin typeface="Calibri" panose="020F0502020204030204" pitchFamily="34" charset="0"/>
                <a:cs typeface="Calibri" panose="020F0502020204030204" pitchFamily="34" charset="0"/>
              </a:rPr>
              <a:t>n hà</a:t>
            </a:r>
            <a:endParaRPr lang="en-US" sz="3600" b="1">
              <a:latin typeface="Calibri" panose="020F0502020204030204" pitchFamily="34" charset="0"/>
              <a:cs typeface="Calibri" panose="020F0502020204030204" pitchFamily="34" charset="0"/>
            </a:endParaRPr>
          </a:p>
        </p:txBody>
      </p:sp>
      <p:sp>
        <p:nvSpPr>
          <p:cNvPr id="19" name="TextBox 18">
            <a:hlinkClick r:id="rId8" action="ppaction://hlinksldjump"/>
            <a:extLst>
              <a:ext uri="{FF2B5EF4-FFF2-40B4-BE49-F238E27FC236}">
                <a16:creationId xmlns:a16="http://schemas.microsoft.com/office/drawing/2014/main" id="{7B5271AB-6D4F-4E16-9ACF-BEDBD6F87E14}"/>
              </a:ext>
            </a:extLst>
          </p:cNvPr>
          <p:cNvSpPr txBox="1"/>
          <p:nvPr/>
        </p:nvSpPr>
        <p:spPr>
          <a:xfrm>
            <a:off x="5672928" y="2848249"/>
            <a:ext cx="2781211"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bức hoành phi</a:t>
            </a:r>
            <a:endParaRPr lang="en-US" sz="3600" b="1">
              <a:latin typeface="Calibri" panose="020F0502020204030204" pitchFamily="34" charset="0"/>
              <a:cs typeface="Calibri" panose="020F0502020204030204" pitchFamily="34" charset="0"/>
            </a:endParaRPr>
          </a:p>
        </p:txBody>
      </p:sp>
      <p:sp>
        <p:nvSpPr>
          <p:cNvPr id="20" name="TextBox 19">
            <a:hlinkClick r:id="rId9" action="ppaction://hlinksldjump"/>
            <a:extLst>
              <a:ext uri="{FF2B5EF4-FFF2-40B4-BE49-F238E27FC236}">
                <a16:creationId xmlns:a16="http://schemas.microsoft.com/office/drawing/2014/main" id="{B967BFBA-AE7F-459D-ABF7-D4263236CF6C}"/>
              </a:ext>
            </a:extLst>
          </p:cNvPr>
          <p:cNvSpPr txBox="1"/>
          <p:nvPr/>
        </p:nvSpPr>
        <p:spPr>
          <a:xfrm>
            <a:off x="5987854" y="3571258"/>
            <a:ext cx="2151358"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Ngã Ba Hạc</a:t>
            </a:r>
            <a:endParaRPr lang="en-US" sz="3600" b="1">
              <a:latin typeface="Calibri" panose="020F0502020204030204" pitchFamily="34" charset="0"/>
              <a:cs typeface="Calibri" panose="020F0502020204030204" pitchFamily="34" charset="0"/>
            </a:endParaRPr>
          </a:p>
        </p:txBody>
      </p:sp>
      <p:sp>
        <p:nvSpPr>
          <p:cNvPr id="21" name="TextBox 20">
            <a:hlinkClick r:id="rId10" action="ppaction://hlinksldjump"/>
            <a:extLst>
              <a:ext uri="{FF2B5EF4-FFF2-40B4-BE49-F238E27FC236}">
                <a16:creationId xmlns:a16="http://schemas.microsoft.com/office/drawing/2014/main" id="{9B7C25CC-7B10-4C9C-87AD-D89DAFDFCFB1}"/>
              </a:ext>
            </a:extLst>
          </p:cNvPr>
          <p:cNvSpPr txBox="1"/>
          <p:nvPr/>
        </p:nvSpPr>
        <p:spPr>
          <a:xfrm>
            <a:off x="9485410" y="2184161"/>
            <a:ext cx="1734770" cy="553998"/>
          </a:xfrm>
          <a:prstGeom prst="rect">
            <a:avLst/>
          </a:prstGeom>
          <a:noFill/>
        </p:spPr>
        <p:txBody>
          <a:bodyPr wrap="none" lIns="0" tIns="0" rIns="0" bIns="0" rtlCol="0">
            <a:spAutoFit/>
          </a:bodyPr>
          <a:lstStyle/>
          <a:p>
            <a:r>
              <a:rPr lang="en-SG" sz="3600" b="1">
                <a:latin typeface="Calibri" panose="020F0502020204030204" pitchFamily="34" charset="0"/>
                <a:cs typeface="Calibri" panose="020F0502020204030204" pitchFamily="34" charset="0"/>
              </a:rPr>
              <a:t>ngọc phả</a:t>
            </a:r>
            <a:endParaRPr lang="en-US" sz="3600" b="1">
              <a:latin typeface="Calibri" panose="020F0502020204030204" pitchFamily="34" charset="0"/>
              <a:cs typeface="Calibri" panose="020F0502020204030204" pitchFamily="34" charset="0"/>
            </a:endParaRPr>
          </a:p>
        </p:txBody>
      </p:sp>
      <p:sp>
        <p:nvSpPr>
          <p:cNvPr id="22" name="TextBox 21">
            <a:hlinkClick r:id="rId11" action="ppaction://hlinksldjump"/>
            <a:extLst>
              <a:ext uri="{FF2B5EF4-FFF2-40B4-BE49-F238E27FC236}">
                <a16:creationId xmlns:a16="http://schemas.microsoft.com/office/drawing/2014/main" id="{5882F49D-DB85-4E2E-BF68-A1DA6CA649FC}"/>
              </a:ext>
            </a:extLst>
          </p:cNvPr>
          <p:cNvSpPr txBox="1"/>
          <p:nvPr/>
        </p:nvSpPr>
        <p:spPr>
          <a:xfrm>
            <a:off x="9758530" y="2920522"/>
            <a:ext cx="1188530" cy="553998"/>
          </a:xfrm>
          <a:prstGeom prst="rect">
            <a:avLst/>
          </a:prstGeom>
          <a:noFill/>
        </p:spPr>
        <p:txBody>
          <a:bodyPr wrap="none" lIns="0" tIns="0" rIns="0" bIns="0" rtlCol="0">
            <a:spAutoFit/>
          </a:bodyPr>
          <a:lstStyle/>
          <a:p>
            <a:r>
              <a:rPr lang="en-US" sz="3600" b="1">
                <a:latin typeface="Calibri" panose="020F0502020204030204" pitchFamily="34" charset="0"/>
                <a:cs typeface="Calibri" panose="020F0502020204030204" pitchFamily="34" charset="0"/>
              </a:rPr>
              <a:t>đất Tổ</a:t>
            </a:r>
          </a:p>
        </p:txBody>
      </p:sp>
      <p:sp>
        <p:nvSpPr>
          <p:cNvPr id="23" name="TextBox 22">
            <a:hlinkClick r:id="rId12" action="ppaction://hlinksldjump"/>
            <a:extLst>
              <a:ext uri="{FF2B5EF4-FFF2-40B4-BE49-F238E27FC236}">
                <a16:creationId xmlns:a16="http://schemas.microsoft.com/office/drawing/2014/main" id="{89E6B5AF-A556-4DE7-AE0D-220091C552EC}"/>
              </a:ext>
            </a:extLst>
          </p:cNvPr>
          <p:cNvSpPr txBox="1"/>
          <p:nvPr/>
        </p:nvSpPr>
        <p:spPr>
          <a:xfrm>
            <a:off x="10074674" y="3656882"/>
            <a:ext cx="556243" cy="553998"/>
          </a:xfrm>
          <a:prstGeom prst="rect">
            <a:avLst/>
          </a:prstGeom>
          <a:noFill/>
        </p:spPr>
        <p:txBody>
          <a:bodyPr wrap="square" lIns="0" tIns="0" rIns="0" bIns="0" rtlCol="0">
            <a:spAutoFit/>
          </a:bodyPr>
          <a:lstStyle/>
          <a:p>
            <a:r>
              <a:rPr lang="en-SG" sz="3600" b="1">
                <a:latin typeface="Calibri" panose="020F0502020204030204" pitchFamily="34" charset="0"/>
                <a:cs typeface="Calibri" panose="020F0502020204030204" pitchFamily="34" charset="0"/>
              </a:rPr>
              <a:t>chi</a:t>
            </a:r>
            <a:endParaRPr lang="en-US" sz="36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GV bấm vào các từ ở cột giải nghĩa để xem phần giải nghĩa từ.</a:t>
            </a:r>
            <a:endParaRPr lang="en-US" sz="2400"/>
          </a:p>
        </p:txBody>
      </p:sp>
      <p:sp>
        <p:nvSpPr>
          <p:cNvPr id="25" name="TextBox 24">
            <a:hlinkClick r:id="rId13" action="ppaction://hlinksldjump"/>
            <a:extLst>
              <a:ext uri="{FF2B5EF4-FFF2-40B4-BE49-F238E27FC236}">
                <a16:creationId xmlns:a16="http://schemas.microsoft.com/office/drawing/2014/main" id="{41CCC117-769A-42DA-8981-1F14BD9A5329}"/>
              </a:ext>
            </a:extLst>
          </p:cNvPr>
          <p:cNvSpPr txBox="1"/>
          <p:nvPr/>
        </p:nvSpPr>
        <p:spPr>
          <a:xfrm>
            <a:off x="5554471" y="4294268"/>
            <a:ext cx="3018124" cy="553998"/>
          </a:xfrm>
          <a:prstGeom prst="rect">
            <a:avLst/>
          </a:prstGeom>
          <a:noFill/>
        </p:spPr>
        <p:txBody>
          <a:bodyPr wrap="square" lIns="0" tIns="0" rIns="0" bIns="0" rtlCol="0">
            <a:spAutoFit/>
          </a:bodyPr>
          <a:lstStyle/>
          <a:p>
            <a:pPr algn="ctr"/>
            <a:r>
              <a:rPr lang="en-SG" sz="3600" b="1">
                <a:latin typeface="Calibri" panose="020F0502020204030204" pitchFamily="34" charset="0"/>
                <a:cs typeface="Calibri" panose="020F0502020204030204" pitchFamily="34" charset="0"/>
              </a:rPr>
              <a:t>dãy Tam Đảo</a:t>
            </a:r>
            <a:endParaRPr lang="en-US" sz="3600" b="1">
              <a:latin typeface="Calibri" panose="020F0502020204030204" pitchFamily="34" charset="0"/>
              <a:cs typeface="Calibri" panose="020F0502020204030204" pitchFamily="34" charset="0"/>
            </a:endParaRPr>
          </a:p>
        </p:txBody>
      </p:sp>
      <p:sp>
        <p:nvSpPr>
          <p:cNvPr id="26" name="TextBox 25">
            <a:hlinkClick r:id="rId14" action="ppaction://hlinksldjump"/>
            <a:extLst>
              <a:ext uri="{FF2B5EF4-FFF2-40B4-BE49-F238E27FC236}">
                <a16:creationId xmlns:a16="http://schemas.microsoft.com/office/drawing/2014/main" id="{A2B0179B-7080-4533-8920-6306C764AF92}"/>
              </a:ext>
            </a:extLst>
          </p:cNvPr>
          <p:cNvSpPr txBox="1"/>
          <p:nvPr/>
        </p:nvSpPr>
        <p:spPr>
          <a:xfrm>
            <a:off x="8843733" y="1447800"/>
            <a:ext cx="3018124" cy="553998"/>
          </a:xfrm>
          <a:prstGeom prst="rect">
            <a:avLst/>
          </a:prstGeom>
          <a:noFill/>
        </p:spPr>
        <p:txBody>
          <a:bodyPr wrap="square" lIns="0" tIns="0" rIns="0" bIns="0" rtlCol="0">
            <a:spAutoFit/>
          </a:bodyPr>
          <a:lstStyle/>
          <a:p>
            <a:pPr algn="ctr"/>
            <a:r>
              <a:rPr lang="en-SG" sz="3600" b="1">
                <a:latin typeface="Calibri" panose="020F0502020204030204" pitchFamily="34" charset="0"/>
                <a:cs typeface="Calibri" panose="020F0502020204030204" pitchFamily="34" charset="0"/>
              </a:rPr>
              <a:t>núi Sóc S</a:t>
            </a:r>
            <a:r>
              <a:rPr lang="vi-VN" sz="3600" b="1">
                <a:latin typeface="Calibri" panose="020F0502020204030204" pitchFamily="34" charset="0"/>
                <a:cs typeface="Calibri" panose="020F0502020204030204" pitchFamily="34" charset="0"/>
              </a:rPr>
              <a:t>ơ</a:t>
            </a:r>
            <a:r>
              <a:rPr lang="en-SG" sz="3600" b="1">
                <a:latin typeface="Calibri" panose="020F0502020204030204" pitchFamily="34" charset="0"/>
                <a:cs typeface="Calibri" panose="020F0502020204030204" pitchFamily="34" charset="0"/>
              </a:rPr>
              <a:t>n</a:t>
            </a:r>
            <a:endParaRPr lang="en-US" sz="36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022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14:presetBounceEnd="60000">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14:bounceEnd="60000">
                                          <p:cBhvr additive="base">
                                            <p:cTn id="13" dur="1300" fill="hold"/>
                                            <p:tgtEl>
                                              <p:spTgt spid="7"/>
                                            </p:tgtEl>
                                            <p:attrNameLst>
                                              <p:attrName>ppt_x</p:attrName>
                                            </p:attrNameLst>
                                          </p:cBhvr>
                                          <p:tavLst>
                                            <p:tav tm="0">
                                              <p:val>
                                                <p:strVal val="1+#ppt_w/2"/>
                                              </p:val>
                                            </p:tav>
                                            <p:tav tm="100000">
                                              <p:val>
                                                <p:strVal val="#ppt_x"/>
                                              </p:val>
                                            </p:tav>
                                          </p:tavLst>
                                        </p:anim>
                                        <p:anim calcmode="lin" valueType="num" p14:bounceEnd="60000">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4" grpId="0"/>
          <p:bldP spid="15" grpId="0"/>
          <p:bldP spid="16" grpId="0"/>
          <p:bldP spid="17" grpId="0"/>
          <p:bldP spid="18" grpId="0"/>
          <p:bldP spid="19" grpId="0"/>
          <p:bldP spid="20" grpId="0"/>
          <p:bldP spid="21" grpId="0"/>
          <p:bldP spid="22" grpId="0"/>
          <p:bldP spid="23" grpId="0"/>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300" fill="hold"/>
                                            <p:tgtEl>
                                              <p:spTgt spid="7"/>
                                            </p:tgtEl>
                                            <p:attrNameLst>
                                              <p:attrName>ppt_x</p:attrName>
                                            </p:attrNameLst>
                                          </p:cBhvr>
                                          <p:tavLst>
                                            <p:tav tm="0">
                                              <p:val>
                                                <p:strVal val="1+#ppt_w/2"/>
                                              </p:val>
                                            </p:tav>
                                            <p:tav tm="100000">
                                              <p:val>
                                                <p:strVal val="#ppt_x"/>
                                              </p:val>
                                            </p:tav>
                                          </p:tavLst>
                                        </p:anim>
                                        <p:anim calcmode="lin" valueType="num">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4" grpId="0"/>
          <p:bldP spid="15" grpId="0"/>
          <p:bldP spid="16" grpId="0"/>
          <p:bldP spid="17" grpId="0"/>
          <p:bldP spid="18" grpId="0"/>
          <p:bldP spid="19" grpId="0"/>
          <p:bldP spid="20" grpId="0"/>
          <p:bldP spid="21" grpId="0"/>
          <p:bldP spid="22" grpId="0"/>
          <p:bldP spid="23" grpId="0"/>
          <p:bldP spid="25" grpId="0"/>
          <p:bldP spid="2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0EBCDCF-438A-4E15-B57E-F4BDC7E39953}"/>
              </a:ext>
            </a:extLst>
          </p:cNvPr>
          <p:cNvGrpSpPr/>
          <p:nvPr/>
        </p:nvGrpSpPr>
        <p:grpSpPr>
          <a:xfrm>
            <a:off x="0" y="-17929"/>
            <a:ext cx="12192000" cy="6875929"/>
            <a:chOff x="0" y="-17929"/>
            <a:chExt cx="12192000" cy="6875929"/>
          </a:xfrm>
        </p:grpSpPr>
        <p:pic>
          <p:nvPicPr>
            <p:cNvPr id="3" name="Picture 2">
              <a:extLst>
                <a:ext uri="{FF2B5EF4-FFF2-40B4-BE49-F238E27FC236}">
                  <a16:creationId xmlns:a16="http://schemas.microsoft.com/office/drawing/2014/main" id="{5D3E1233-076B-47E6-8BF8-8745CD9F0706}"/>
                </a:ext>
              </a:extLst>
            </p:cNvPr>
            <p:cNvPicPr>
              <a:picLocks noChangeAspect="1"/>
            </p:cNvPicPr>
            <p:nvPr/>
          </p:nvPicPr>
          <p:blipFill rotWithShape="1">
            <a:blip r:embed="rId2"/>
            <a:srcRect l="1875" t="2235" r="1875" b="1660"/>
            <a:stretch/>
          </p:blipFill>
          <p:spPr>
            <a:xfrm>
              <a:off x="0" y="-17929"/>
              <a:ext cx="12192000" cy="6875929"/>
            </a:xfrm>
            <a:prstGeom prst="rect">
              <a:avLst/>
            </a:prstGeom>
          </p:spPr>
        </p:pic>
        <p:sp>
          <p:nvSpPr>
            <p:cNvPr id="4" name="Rectangle: Rounded Corners 3">
              <a:extLst>
                <a:ext uri="{FF2B5EF4-FFF2-40B4-BE49-F238E27FC236}">
                  <a16:creationId xmlns:a16="http://schemas.microsoft.com/office/drawing/2014/main" id="{AF88C279-5710-4230-AD9B-92BEF4E4ECB3}"/>
                </a:ext>
              </a:extLst>
            </p:cNvPr>
            <p:cNvSpPr/>
            <p:nvPr/>
          </p:nvSpPr>
          <p:spPr>
            <a:xfrm>
              <a:off x="762000" y="838200"/>
              <a:ext cx="4267200" cy="4648200"/>
            </a:xfrm>
            <a:prstGeom prst="roundRect">
              <a:avLst>
                <a:gd name="adj" fmla="val 2341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10E20FD-18F8-4C26-BB0D-9C7527D43550}"/>
              </a:ext>
            </a:extLst>
          </p:cNvPr>
          <p:cNvSpPr txBox="1"/>
          <p:nvPr/>
        </p:nvSpPr>
        <p:spPr>
          <a:xfrm>
            <a:off x="685800" y="2505670"/>
            <a:ext cx="4926990" cy="923330"/>
          </a:xfrm>
          <a:prstGeom prst="rect">
            <a:avLst/>
          </a:prstGeom>
          <a:noFill/>
        </p:spPr>
        <p:txBody>
          <a:bodyPr wrap="none" lIns="0" tIns="0" rIns="0" bIns="0" rtlCol="0">
            <a:spAutoFit/>
          </a:bodyPr>
          <a:lstStyle/>
          <a:p>
            <a:r>
              <a:rPr lang="en-SG" sz="6000">
                <a:solidFill>
                  <a:schemeClr val="accent1">
                    <a:lumMod val="50000"/>
                  </a:schemeClr>
                </a:solidFill>
                <a:latin typeface="#9Slide07 Cadena" panose="02000503000000020004" pitchFamily="2" charset="0"/>
              </a:rPr>
              <a:t>2. Tìm hiểu bài</a:t>
            </a:r>
            <a:endParaRPr lang="en-US" sz="6000">
              <a:solidFill>
                <a:schemeClr val="accent1">
                  <a:lumMod val="50000"/>
                </a:schemeClr>
              </a:solidFill>
              <a:latin typeface="#9Slide07 Cadena" panose="02000503000000020004" pitchFamily="2" charset="0"/>
            </a:endParaRPr>
          </a:p>
        </p:txBody>
      </p:sp>
    </p:spTree>
    <p:extLst>
      <p:ext uri="{BB962C8B-B14F-4D97-AF65-F5344CB8AC3E}">
        <p14:creationId xmlns:p14="http://schemas.microsoft.com/office/powerpoint/2010/main" val="36215014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E06425-04F9-49F3-BB2B-30391F92D611}"/>
              </a:ext>
            </a:extLst>
          </p:cNvPr>
          <p:cNvSpPr/>
          <p:nvPr/>
        </p:nvSpPr>
        <p:spPr>
          <a:xfrm>
            <a:off x="0" y="0"/>
            <a:ext cx="12192000" cy="6858000"/>
          </a:xfrm>
          <a:prstGeom prst="rect">
            <a:avLst/>
          </a:prstGeom>
          <a:solidFill>
            <a:srgbClr val="F6E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699B857-1C2D-4189-919E-222E19FFCB3D}"/>
              </a:ext>
            </a:extLst>
          </p:cNvPr>
          <p:cNvPicPr>
            <a:picLocks noChangeAspect="1"/>
          </p:cNvPicPr>
          <p:nvPr/>
        </p:nvPicPr>
        <p:blipFill rotWithShape="1">
          <a:blip r:embed="rId2"/>
          <a:srcRect l="4138" t="23215" r="4828"/>
          <a:stretch/>
        </p:blipFill>
        <p:spPr>
          <a:xfrm>
            <a:off x="2095500" y="0"/>
            <a:ext cx="8001000" cy="6858000"/>
          </a:xfrm>
          <a:prstGeom prst="rect">
            <a:avLst/>
          </a:prstGeom>
        </p:spPr>
      </p:pic>
      <p:sp>
        <p:nvSpPr>
          <p:cNvPr id="5" name="Rectangle 4">
            <a:extLst>
              <a:ext uri="{FF2B5EF4-FFF2-40B4-BE49-F238E27FC236}">
                <a16:creationId xmlns:a16="http://schemas.microsoft.com/office/drawing/2014/main" id="{ADD51373-1487-48C7-8FF2-31EE46BEE77A}"/>
              </a:ext>
            </a:extLst>
          </p:cNvPr>
          <p:cNvSpPr/>
          <p:nvPr/>
        </p:nvSpPr>
        <p:spPr>
          <a:xfrm>
            <a:off x="0" y="0"/>
            <a:ext cx="12192000" cy="1600200"/>
          </a:xfrm>
          <a:prstGeom prst="rect">
            <a:avLst/>
          </a:prstGeom>
          <a:solidFill>
            <a:srgbClr val="F6E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A957CD1-1D77-4AAB-A613-F186CB6839D4}"/>
              </a:ext>
            </a:extLst>
          </p:cNvPr>
          <p:cNvSpPr txBox="1"/>
          <p:nvPr/>
        </p:nvSpPr>
        <p:spPr>
          <a:xfrm>
            <a:off x="449166" y="338435"/>
            <a:ext cx="11293669" cy="615553"/>
          </a:xfrm>
          <a:prstGeom prst="rect">
            <a:avLst/>
          </a:prstGeom>
          <a:noFill/>
        </p:spPr>
        <p:txBody>
          <a:bodyPr wrap="none" lIns="0" tIns="0" rIns="0" bIns="0" rtlCol="0">
            <a:spAutoFit/>
          </a:bodyPr>
          <a:lstStyle/>
          <a:p>
            <a:r>
              <a:rPr lang="en-SG" sz="4000" b="1">
                <a:solidFill>
                  <a:srgbClr val="1D5669"/>
                </a:solidFill>
                <a:latin typeface="#9Slide07 Cadena" panose="02000503000000020004" pitchFamily="2" charset="0"/>
              </a:rPr>
              <a:t>Câu 1: Hãy kể những điều em biết về các vua Hùng.</a:t>
            </a:r>
            <a:endParaRPr lang="en-US" sz="4000" b="1">
              <a:solidFill>
                <a:srgbClr val="1D5669"/>
              </a:solidFill>
              <a:latin typeface="#9Slide07 Cadena" panose="02000503000000020004" pitchFamily="2" charset="0"/>
            </a:endParaRPr>
          </a:p>
        </p:txBody>
      </p:sp>
    </p:spTree>
    <p:extLst>
      <p:ext uri="{BB962C8B-B14F-4D97-AF65-F5344CB8AC3E}">
        <p14:creationId xmlns:p14="http://schemas.microsoft.com/office/powerpoint/2010/main" val="33014035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03460-A1A7-4E89-9FB0-B825698D1003}"/>
              </a:ext>
            </a:extLst>
          </p:cNvPr>
          <p:cNvSpPr/>
          <p:nvPr/>
        </p:nvSpPr>
        <p:spPr>
          <a:xfrm>
            <a:off x="0" y="0"/>
            <a:ext cx="12192000" cy="6858000"/>
          </a:xfrm>
          <a:prstGeom prst="rect">
            <a:avLst/>
          </a:prstGeom>
          <a:solidFill>
            <a:srgbClr val="FBF4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6FDF6A4-87F0-4366-8ABB-72414A66EC51}"/>
              </a:ext>
            </a:extLst>
          </p:cNvPr>
          <p:cNvSpPr txBox="1"/>
          <p:nvPr/>
        </p:nvSpPr>
        <p:spPr>
          <a:xfrm>
            <a:off x="-152400" y="460775"/>
            <a:ext cx="11293669" cy="553998"/>
          </a:xfrm>
          <a:prstGeom prst="rect">
            <a:avLst/>
          </a:prstGeom>
          <a:noFill/>
        </p:spPr>
        <p:txBody>
          <a:bodyPr wrap="square" lIns="0" tIns="0" rIns="0" bIns="0" rtlCol="0">
            <a:spAutoFit/>
          </a:bodyPr>
          <a:lstStyle/>
          <a:p>
            <a:pPr algn="ctr"/>
            <a:r>
              <a:rPr lang="en-SG" sz="3600" b="1">
                <a:solidFill>
                  <a:schemeClr val="accent1">
                    <a:lumMod val="50000"/>
                  </a:schemeClr>
                </a:solidFill>
                <a:latin typeface="#9Slide07 Cadena" panose="02000503000000020004" pitchFamily="2" charset="0"/>
              </a:rPr>
              <a:t>Câu 1: Hãy kể những điều em biết về các vua Hùng.</a:t>
            </a:r>
            <a:endParaRPr lang="en-US" sz="3600" b="1">
              <a:solidFill>
                <a:schemeClr val="accent1">
                  <a:lumMod val="50000"/>
                </a:schemeClr>
              </a:solidFill>
              <a:latin typeface="#9Slide07 Cadena" panose="02000503000000020004" pitchFamily="2" charset="0"/>
            </a:endParaRPr>
          </a:p>
        </p:txBody>
      </p:sp>
      <p:pic>
        <p:nvPicPr>
          <p:cNvPr id="3" name="Picture 2">
            <a:extLst>
              <a:ext uri="{FF2B5EF4-FFF2-40B4-BE49-F238E27FC236}">
                <a16:creationId xmlns:a16="http://schemas.microsoft.com/office/drawing/2014/main" id="{C3D3FCD7-6083-4B39-B779-F83964C2E96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477" b="85573" l="34400" r="83800">
                        <a14:foregroundMark x1="78500" y1="22065" x2="61700" y2="42574"/>
                        <a14:foregroundMark x1="61700" y1="42574" x2="61500" y2="42150"/>
                        <a14:foregroundMark x1="79400" y1="13437" x2="68300" y2="26591"/>
                        <a14:foregroundMark x1="81900" y1="13296" x2="80100" y2="17397"/>
                        <a14:foregroundMark x1="83600" y1="11174" x2="82000" y2="13013"/>
                        <a14:foregroundMark x1="81500" y1="10184" x2="80700" y2="12023"/>
                        <a14:foregroundMark x1="82800" y1="18246" x2="78300" y2="40877"/>
                        <a14:foregroundMark x1="83400" y1="13437" x2="83100" y2="38614"/>
                        <a14:foregroundMark x1="83100" y1="38614" x2="83000" y2="39180"/>
                        <a14:foregroundMark x1="73360" y1="51888" x2="70700" y2="61669"/>
                        <a14:foregroundMark x1="70700" y1="61669" x2="63200" y2="71853"/>
                        <a14:foregroundMark x1="63200" y1="71853" x2="62100" y2="71994"/>
                        <a14:foregroundMark x1="68346" y1="54652" x2="59400" y2="71994"/>
                        <a14:foregroundMark x1="71805" y1="47946" x2="71256" y2="49010"/>
                        <a14:foregroundMark x1="76400" y1="39038" x2="73806" y2="44067"/>
                        <a14:foregroundMark x1="59400" y1="71994" x2="59500" y2="72277"/>
                        <a14:foregroundMark x1="68527" y1="54810" x2="66200" y2="74399"/>
                        <a14:foregroundMark x1="70400" y1="39038" x2="69595" y2="45818"/>
                        <a14:foregroundMark x1="66200" y1="74399" x2="66200" y2="74399"/>
                        <a14:foregroundMark x1="79100" y1="41018" x2="73000" y2="75955"/>
                        <a14:foregroundMark x1="73000" y1="75955" x2="72600" y2="75955"/>
                        <a14:foregroundMark x1="80100" y1="40311" x2="70600" y2="74682"/>
                        <a14:foregroundMark x1="70600" y1="74682" x2="68400" y2="76662"/>
                        <a14:foregroundMark x1="83300" y1="41443" x2="80100" y2="72702"/>
                        <a14:foregroundMark x1="80100" y1="72702" x2="79000" y2="74257"/>
                        <a14:foregroundMark x1="81300" y1="65912" x2="82200" y2="72277"/>
                        <a14:foregroundMark x1="82200" y1="72277" x2="78400" y2="80622"/>
                        <a14:foregroundMark x1="78400" y1="80622" x2="68200" y2="81471"/>
                        <a14:foregroundMark x1="68200" y1="81471" x2="63900" y2="80481"/>
                        <a14:foregroundMark x1="81100" y1="56153" x2="79700" y2="78076"/>
                        <a14:foregroundMark x1="82600" y1="59264" x2="83400" y2="69590"/>
                        <a14:foregroundMark x1="82800" y1="57001" x2="82900" y2="64356"/>
                        <a14:foregroundMark x1="82800" y1="43847" x2="82300" y2="57992"/>
                        <a14:foregroundMark x1="82300" y1="57992" x2="81800" y2="60255"/>
                        <a14:foregroundMark x1="83800" y1="72984" x2="81200" y2="77228"/>
                        <a14:foregroundMark x1="81200" y1="77228" x2="78200" y2="80057"/>
                        <a14:foregroundMark x1="82900" y1="80764" x2="77900" y2="82461"/>
                        <a14:foregroundMark x1="83000" y1="81754" x2="80500" y2="83027"/>
                        <a14:foregroundMark x1="83100" y1="82461" x2="80700" y2="83451"/>
                        <a14:foregroundMark x1="63500" y1="77228" x2="45200" y2="75672"/>
                        <a14:foregroundMark x1="45200" y1="75672" x2="45100" y2="75672"/>
                        <a14:foregroundMark x1="45200" y1="55446" x2="53900" y2="81895"/>
                        <a14:foregroundMark x1="53900" y1="81895" x2="53900" y2="82178"/>
                        <a14:foregroundMark x1="38896" y1="67586" x2="36100" y2="77652"/>
                        <a14:foregroundMark x1="41600" y1="57850" x2="39325" y2="66041"/>
                        <a14:foregroundMark x1="36100" y1="77652" x2="36100" y2="78076"/>
                        <a14:foregroundMark x1="34400" y1="56860" x2="36000" y2="59830"/>
                        <a14:foregroundMark x1="52400" y1="75813" x2="49600" y2="79491"/>
                        <a14:foregroundMark x1="49600" y1="79491" x2="45800" y2="82178"/>
                        <a14:foregroundMark x1="49200" y1="78925" x2="46100" y2="82603"/>
                        <a14:foregroundMark x1="46100" y1="82603" x2="41200" y2="85573"/>
                        <a14:foregroundMark x1="41200" y1="85573" x2="40800" y2="85573"/>
                        <a14:foregroundMark x1="35700" y1="61952" x2="35200" y2="68034"/>
                        <a14:foregroundMark x1="35200" y1="68034" x2="37500" y2="76379"/>
                        <a14:foregroundMark x1="35000" y1="63508" x2="35800" y2="77935"/>
                        <a14:foregroundMark x1="34900" y1="65205" x2="35700" y2="75672"/>
                        <a14:foregroundMark x1="66100" y1="30127" x2="59900" y2="29562"/>
                        <a14:foregroundMark x1="59900" y1="29562" x2="58716" y2="28892"/>
                        <a14:foregroundMark x1="58817" y1="28136" x2="58623" y2="28667"/>
                        <a14:foregroundMark x1="61500" y1="20792" x2="59472" y2="26342"/>
                        <a14:foregroundMark x1="65000" y1="22631" x2="61600" y2="24752"/>
                        <a14:foregroundMark x1="60100" y1="20509" x2="59100" y2="20085"/>
                        <a14:foregroundMark x1="56600" y1="33946" x2="55600" y2="30410"/>
                        <a14:foregroundMark x1="54600" y1="30835" x2="55400" y2="32673"/>
                        <a14:foregroundMark x1="56900" y1="35785" x2="55900" y2="37199"/>
                        <a14:foregroundMark x1="76100" y1="44696" x2="75400" y2="49081"/>
                        <a14:foregroundMark x1="76200" y1="42433" x2="75500" y2="46818"/>
                        <a14:foregroundMark x1="82900" y1="9477" x2="81800" y2="11315"/>
                        <a14:foregroundMark x1="82900" y1="48091" x2="82700" y2="55446"/>
                        <a14:foregroundMark x1="82700" y1="55446" x2="82700" y2="55446"/>
                        <a14:foregroundMark x1="83300" y1="45686" x2="82500" y2="50495"/>
                        <a14:backgroundMark x1="52700" y1="36351" x2="45200" y2="38190"/>
                        <a14:backgroundMark x1="58000" y1="27157" x2="55200" y2="26591"/>
                        <a14:backgroundMark x1="59000" y1="25884" x2="58100" y2="27440"/>
                        <a14:backgroundMark x1="57400" y1="33663" x2="56600" y2="31542"/>
                        <a14:backgroundMark x1="55900" y1="26874" x2="54100" y2="27440"/>
                        <a14:backgroundMark x1="55900" y1="43847" x2="52100" y2="48091"/>
                        <a14:backgroundMark x1="66700" y1="48091" x2="63800" y2="50212"/>
                        <a14:backgroundMark x1="69600" y1="45827" x2="68200" y2="46535"/>
                        <a14:backgroundMark x1="73100" y1="47383" x2="71500" y2="47242"/>
                        <a14:backgroundMark x1="68700" y1="48656" x2="66500" y2="53041"/>
                        <a14:backgroundMark x1="73165" y1="48378" x2="73400" y2="49929"/>
                        <a14:backgroundMark x1="74300" y1="48798" x2="73400" y2="51909"/>
                        <a14:backgroundMark x1="69700" y1="47666" x2="68300" y2="50495"/>
                        <a14:backgroundMark x1="40900" y1="70156" x2="41200" y2="73692"/>
                        <a14:backgroundMark x1="41600" y1="65912" x2="41700" y2="69448"/>
                        <a14:backgroundMark x1="41700" y1="67468" x2="40100" y2="69165"/>
                      </a14:backgroundRemoval>
                    </a14:imgEffect>
                  </a14:imgLayer>
                </a14:imgProps>
              </a:ext>
            </a:extLst>
          </a:blip>
          <a:srcRect l="30996" t="10113" r="16736" b="17223"/>
          <a:stretch/>
        </p:blipFill>
        <p:spPr>
          <a:xfrm flipH="1">
            <a:off x="-1" y="3276600"/>
            <a:ext cx="3660987" cy="3581399"/>
          </a:xfrm>
          <a:prstGeom prst="rect">
            <a:avLst/>
          </a:prstGeom>
        </p:spPr>
      </p:pic>
      <p:pic>
        <p:nvPicPr>
          <p:cNvPr id="8" name="Picture 7">
            <a:extLst>
              <a:ext uri="{FF2B5EF4-FFF2-40B4-BE49-F238E27FC236}">
                <a16:creationId xmlns:a16="http://schemas.microsoft.com/office/drawing/2014/main" id="{0E602FFB-2FC1-44E0-8801-5C79EC2FFF35}"/>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10467" b="82178" l="600" r="20600">
                        <a14:foregroundMark x1="5200" y1="12306" x2="1700" y2="22207"/>
                        <a14:foregroundMark x1="15600" y1="10467" x2="5300" y2="13437"/>
                        <a14:foregroundMark x1="19700" y1="82037" x2="5000" y2="76945"/>
                        <a14:foregroundMark x1="5000" y1="76945" x2="4800" y2="76945"/>
                        <a14:foregroundMark x1="17700" y1="81895" x2="1500" y2="78501"/>
                        <a14:foregroundMark x1="1500" y1="78501" x2="700" y2="78501"/>
                        <a14:foregroundMark x1="20000" y1="82320" x2="6600" y2="81188"/>
                        <a14:foregroundMark x1="6600" y1="81188" x2="4600" y2="81188"/>
                        <a14:foregroundMark x1="12900" y1="82037" x2="900" y2="82178"/>
                      </a14:backgroundRemoval>
                    </a14:imgEffect>
                  </a14:imgLayer>
                </a14:imgProps>
              </a:ext>
            </a:extLst>
          </a:blip>
          <a:srcRect t="10113" r="77048" b="17223"/>
          <a:stretch/>
        </p:blipFill>
        <p:spPr>
          <a:xfrm flipH="1">
            <a:off x="9220200" y="7257"/>
            <a:ext cx="2971800" cy="6858000"/>
          </a:xfrm>
          <a:prstGeom prst="rect">
            <a:avLst/>
          </a:prstGeom>
        </p:spPr>
      </p:pic>
      <p:sp>
        <p:nvSpPr>
          <p:cNvPr id="9" name="TextBox 8">
            <a:extLst>
              <a:ext uri="{FF2B5EF4-FFF2-40B4-BE49-F238E27FC236}">
                <a16:creationId xmlns:a16="http://schemas.microsoft.com/office/drawing/2014/main" id="{65A5B09B-A5AF-4802-89F3-FFAEA9AA4C17}"/>
              </a:ext>
            </a:extLst>
          </p:cNvPr>
          <p:cNvSpPr txBox="1"/>
          <p:nvPr/>
        </p:nvSpPr>
        <p:spPr>
          <a:xfrm>
            <a:off x="2209800" y="1295400"/>
            <a:ext cx="9094346" cy="4278094"/>
          </a:xfrm>
          <a:prstGeom prst="rect">
            <a:avLst/>
          </a:prstGeom>
          <a:noFill/>
        </p:spPr>
        <p:txBody>
          <a:bodyPr wrap="square">
            <a:spAutoFit/>
          </a:bodyPr>
          <a:lstStyle/>
          <a:p>
            <a:pPr algn="just"/>
            <a:r>
              <a:rPr kumimoji="0" lang="en-SG" sz="3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lang="en-SG" sz="3400" b="0" i="0" dirty="0">
                <a:solidFill>
                  <a:srgbClr val="000000"/>
                </a:solidFill>
                <a:effectLst/>
                <a:latin typeface="Arial" panose="020B0604020202020204" pitchFamily="34" charset="0"/>
              </a:rPr>
              <a:t>Theo </a:t>
            </a:r>
            <a:r>
              <a:rPr lang="en-SG" sz="3400" b="0" i="0" dirty="0" err="1">
                <a:solidFill>
                  <a:srgbClr val="000000"/>
                </a:solidFill>
                <a:effectLst/>
                <a:latin typeface="Arial" panose="020B0604020202020204" pitchFamily="34" charset="0"/>
              </a:rPr>
              <a:t>truyền</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thuyết</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Lạc</a:t>
            </a:r>
            <a:r>
              <a:rPr lang="en-SG" sz="3400" b="0" i="0" dirty="0">
                <a:solidFill>
                  <a:srgbClr val="000000"/>
                </a:solidFill>
                <a:effectLst/>
                <a:latin typeface="Arial" panose="020B0604020202020204" pitchFamily="34" charset="0"/>
              </a:rPr>
              <a:t> Long </a:t>
            </a:r>
            <a:r>
              <a:rPr lang="en-SG" sz="3400" b="0" i="0" dirty="0" err="1">
                <a:solidFill>
                  <a:srgbClr val="000000"/>
                </a:solidFill>
                <a:effectLst/>
                <a:latin typeface="Arial" panose="020B0604020202020204" pitchFamily="34" charset="0"/>
              </a:rPr>
              <a:t>Quân</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cho</a:t>
            </a:r>
            <a:r>
              <a:rPr lang="en-SG" sz="3400" b="0" i="0" dirty="0">
                <a:solidFill>
                  <a:srgbClr val="000000"/>
                </a:solidFill>
                <a:effectLst/>
                <a:latin typeface="Arial" panose="020B0604020202020204" pitchFamily="34" charset="0"/>
              </a:rPr>
              <a:t> ng</a:t>
            </a:r>
            <a:r>
              <a:rPr lang="vi-VN" sz="3400" b="0" i="0" dirty="0" err="1">
                <a:solidFill>
                  <a:srgbClr val="000000"/>
                </a:solidFill>
                <a:effectLst/>
                <a:latin typeface="Arial" panose="020B0604020202020204" pitchFamily="34" charset="0"/>
              </a:rPr>
              <a:t>ười</a:t>
            </a:r>
            <a:r>
              <a:rPr lang="en-SG" sz="3400" b="0" i="0" dirty="0">
                <a:solidFill>
                  <a:srgbClr val="000000"/>
                </a:solidFill>
                <a:effectLst/>
                <a:latin typeface="Arial" panose="020B0604020202020204" pitchFamily="34" charset="0"/>
              </a:rPr>
              <a:t> con </a:t>
            </a:r>
            <a:r>
              <a:rPr lang="en-SG" sz="3400" b="0" i="0" dirty="0" err="1">
                <a:solidFill>
                  <a:srgbClr val="000000"/>
                </a:solidFill>
                <a:effectLst/>
                <a:latin typeface="Arial" panose="020B0604020202020204" pitchFamily="34" charset="0"/>
              </a:rPr>
              <a:t>trai</a:t>
            </a:r>
            <a:r>
              <a:rPr lang="en-SG" sz="3400" b="0" i="0" dirty="0">
                <a:solidFill>
                  <a:srgbClr val="000000"/>
                </a:solidFill>
                <a:effectLst/>
                <a:latin typeface="Arial" panose="020B0604020202020204" pitchFamily="34" charset="0"/>
              </a:rPr>
              <a:t> tr</a:t>
            </a:r>
            <a:r>
              <a:rPr lang="vi-VN" sz="3400" b="0" i="0" dirty="0" err="1">
                <a:solidFill>
                  <a:srgbClr val="000000"/>
                </a:solidFill>
                <a:effectLst/>
                <a:latin typeface="Arial" panose="020B0604020202020204" pitchFamily="34" charset="0"/>
              </a:rPr>
              <a:t>ưởng</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làm</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vua</a:t>
            </a:r>
            <a:r>
              <a:rPr lang="en-SG" sz="3400" b="0" i="0" dirty="0">
                <a:solidFill>
                  <a:srgbClr val="000000"/>
                </a:solidFill>
                <a:effectLst/>
                <a:latin typeface="Arial" panose="020B0604020202020204" pitchFamily="34" charset="0"/>
              </a:rPr>
              <a:t> n</a:t>
            </a:r>
            <a:r>
              <a:rPr lang="vi-VN" sz="3400" b="0" i="0" dirty="0" err="1">
                <a:solidFill>
                  <a:srgbClr val="000000"/>
                </a:solidFill>
                <a:effectLst/>
                <a:latin typeface="Arial" panose="020B0604020202020204" pitchFamily="34" charset="0"/>
              </a:rPr>
              <a:t>ước</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Văn</a:t>
            </a:r>
            <a:r>
              <a:rPr lang="en-SG" sz="3400" b="0" i="0" dirty="0">
                <a:solidFill>
                  <a:srgbClr val="000000"/>
                </a:solidFill>
                <a:effectLst/>
                <a:latin typeface="Arial" panose="020B0604020202020204" pitchFamily="34" charset="0"/>
              </a:rPr>
              <a:t> Lang, x</a:t>
            </a:r>
            <a:r>
              <a:rPr lang="vi-VN" sz="3400" b="0" i="0" dirty="0">
                <a:solidFill>
                  <a:srgbClr val="000000"/>
                </a:solidFill>
                <a:effectLst/>
                <a:latin typeface="Arial" panose="020B0604020202020204" pitchFamily="34" charset="0"/>
              </a:rPr>
              <a:t>ưng</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là</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Hùng</a:t>
            </a:r>
            <a:r>
              <a:rPr lang="en-SG" sz="3400" b="0" i="0" dirty="0">
                <a:solidFill>
                  <a:srgbClr val="000000"/>
                </a:solidFill>
                <a:effectLst/>
                <a:latin typeface="Arial" panose="020B0604020202020204" pitchFamily="34" charset="0"/>
              </a:rPr>
              <a:t> V</a:t>
            </a:r>
            <a:r>
              <a:rPr lang="vi-VN" sz="3400" b="0" i="0" dirty="0">
                <a:solidFill>
                  <a:srgbClr val="000000"/>
                </a:solidFill>
                <a:effectLst/>
                <a:latin typeface="Arial" panose="020B0604020202020204" pitchFamily="34" charset="0"/>
              </a:rPr>
              <a:t>ương</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đóng</a:t>
            </a:r>
            <a:r>
              <a:rPr lang="en-SG" sz="3400" b="0" i="0" dirty="0">
                <a:solidFill>
                  <a:srgbClr val="000000"/>
                </a:solidFill>
                <a:effectLst/>
                <a:latin typeface="Arial" panose="020B0604020202020204" pitchFamily="34" charset="0"/>
              </a:rPr>
              <a:t> </a:t>
            </a:r>
            <a:r>
              <a:rPr lang="en-SG" sz="3400" b="0" i="0" dirty="0" err="1">
                <a:solidFill>
                  <a:srgbClr val="000000"/>
                </a:solidFill>
                <a:effectLst/>
                <a:latin typeface="Arial" panose="020B0604020202020204" pitchFamily="34" charset="0"/>
              </a:rPr>
              <a:t>đô</a:t>
            </a:r>
            <a:r>
              <a:rPr lang="en-SG" sz="3400" b="0" i="0" dirty="0">
                <a:solidFill>
                  <a:srgbClr val="000000"/>
                </a:solidFill>
                <a:effectLst/>
                <a:latin typeface="Arial" panose="020B0604020202020204" pitchFamily="34" charset="0"/>
              </a:rPr>
              <a:t> ở</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thành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Phong</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Châu</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từ</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Ngã</a:t>
            </a:r>
            <a:r>
              <a:rPr lang="en-SG" sz="3400" dirty="0">
                <a:solidFill>
                  <a:srgbClr val="000000"/>
                </a:solidFill>
                <a:latin typeface="Arial" panose="020B0604020202020204" pitchFamily="34" charset="0"/>
              </a:rPr>
              <a:t> Ba </a:t>
            </a:r>
            <a:r>
              <a:rPr lang="en-SG" sz="3400" dirty="0" err="1">
                <a:solidFill>
                  <a:srgbClr val="000000"/>
                </a:solidFill>
                <a:latin typeface="Arial" panose="020B0604020202020204" pitchFamily="34" charset="0"/>
              </a:rPr>
              <a:t>Hạc</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về</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tới</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các</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vùng</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đất</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quanh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núi</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Nghĩa</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Lĩnh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có</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thành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phố</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Việt</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Trì</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và</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một</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phần</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đất</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thuộc</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các</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huyện</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Lâm</a:t>
            </a:r>
            <a:r>
              <a:rPr lang="en-SG" sz="3400" dirty="0">
                <a:solidFill>
                  <a:srgbClr val="000000"/>
                </a:solidFill>
                <a:latin typeface="Arial" panose="020B0604020202020204" pitchFamily="34" charset="0"/>
              </a:rPr>
              <a:t> Thao, </a:t>
            </a:r>
            <a:r>
              <a:rPr lang="en-SG" sz="3400" dirty="0" err="1">
                <a:solidFill>
                  <a:srgbClr val="000000"/>
                </a:solidFill>
                <a:latin typeface="Arial" panose="020B0604020202020204" pitchFamily="34" charset="0"/>
              </a:rPr>
              <a:t>Phù</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Ninh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tỉnh</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Phú</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Thọ</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ngày</a:t>
            </a:r>
            <a:r>
              <a:rPr lang="en-SG" sz="3400" dirty="0">
                <a:solidFill>
                  <a:srgbClr val="000000"/>
                </a:solidFill>
                <a:latin typeface="Arial" panose="020B0604020202020204" pitchFamily="34" charset="0"/>
              </a:rPr>
              <a:t> nay. </a:t>
            </a:r>
          </a:p>
          <a:p>
            <a:pPr algn="just"/>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Hùng</a:t>
            </a:r>
            <a:r>
              <a:rPr lang="en-SG" sz="3400" dirty="0">
                <a:solidFill>
                  <a:srgbClr val="000000"/>
                </a:solidFill>
                <a:latin typeface="Arial" panose="020B0604020202020204" pitchFamily="34" charset="0"/>
              </a:rPr>
              <a:t> V</a:t>
            </a:r>
            <a:r>
              <a:rPr lang="vi-VN" sz="3400" dirty="0">
                <a:solidFill>
                  <a:srgbClr val="000000"/>
                </a:solidFill>
                <a:latin typeface="Arial" panose="020B0604020202020204" pitchFamily="34" charset="0"/>
              </a:rPr>
              <a:t>ương</a:t>
            </a:r>
            <a:r>
              <a:rPr lang="en-SG" sz="3400" dirty="0">
                <a:solidFill>
                  <a:srgbClr val="000000"/>
                </a:solidFill>
                <a:latin typeface="Arial" panose="020B0604020202020204" pitchFamily="34" charset="0"/>
              </a:rPr>
              <a:t> </a:t>
            </a:r>
            <a:r>
              <a:rPr lang="en-SG" sz="3400" dirty="0" err="1">
                <a:solidFill>
                  <a:srgbClr val="000000"/>
                </a:solidFill>
                <a:latin typeface="Arial" panose="020B0604020202020204" pitchFamily="34" charset="0"/>
              </a:rPr>
              <a:t>truyền</a:t>
            </a:r>
            <a:r>
              <a:rPr lang="en-SG" sz="3400" dirty="0">
                <a:solidFill>
                  <a:srgbClr val="000000"/>
                </a:solidFill>
                <a:latin typeface="Arial" panose="020B0604020202020204" pitchFamily="34" charset="0"/>
              </a:rPr>
              <a:t> đ</a:t>
            </a:r>
            <a:r>
              <a:rPr lang="vi-VN" sz="3400" dirty="0" err="1">
                <a:solidFill>
                  <a:srgbClr val="000000"/>
                </a:solidFill>
                <a:latin typeface="Arial" panose="020B0604020202020204" pitchFamily="34" charset="0"/>
              </a:rPr>
              <a:t>ược</a:t>
            </a:r>
            <a:r>
              <a:rPr lang="en-SG" sz="3400" dirty="0">
                <a:solidFill>
                  <a:srgbClr val="000000"/>
                </a:solidFill>
                <a:latin typeface="Arial" panose="020B0604020202020204" pitchFamily="34" charset="0"/>
              </a:rPr>
              <a:t> 18 </a:t>
            </a:r>
            <a:r>
              <a:rPr lang="en-SG" sz="3400" dirty="0" err="1">
                <a:solidFill>
                  <a:srgbClr val="000000"/>
                </a:solidFill>
                <a:latin typeface="Arial" panose="020B0604020202020204" pitchFamily="34" charset="0"/>
              </a:rPr>
              <a:t>đời</a:t>
            </a:r>
            <a:r>
              <a:rPr lang="en-SG" sz="3400" dirty="0">
                <a:solidFill>
                  <a:srgbClr val="000000"/>
                </a:solidFill>
                <a:latin typeface="Arial" panose="020B0604020202020204" pitchFamily="34" charset="0"/>
              </a:rPr>
              <a:t>.</a:t>
            </a:r>
            <a:endParaRPr lang="en-US" sz="3400" dirty="0"/>
          </a:p>
        </p:txBody>
      </p:sp>
    </p:spTree>
    <p:extLst>
      <p:ext uri="{BB962C8B-B14F-4D97-AF65-F5344CB8AC3E}">
        <p14:creationId xmlns:p14="http://schemas.microsoft.com/office/powerpoint/2010/main" val="399739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851A48-B34C-4466-8F1E-B580EC470014}"/>
              </a:ext>
            </a:extLst>
          </p:cNvPr>
          <p:cNvPicPr>
            <a:picLocks noChangeAspect="1"/>
          </p:cNvPicPr>
          <p:nvPr/>
        </p:nvPicPr>
        <p:blipFill>
          <a:blip r:embed="rId2"/>
          <a:stretch>
            <a:fillRect/>
          </a:stretch>
        </p:blipFill>
        <p:spPr>
          <a:xfrm>
            <a:off x="0" y="0"/>
            <a:ext cx="12192000" cy="6858000"/>
          </a:xfrm>
          <a:prstGeom prst="rect">
            <a:avLst/>
          </a:prstGeom>
        </p:spPr>
      </p:pic>
      <p:sp>
        <p:nvSpPr>
          <p:cNvPr id="10" name="Rectangle: Rounded Corners 9">
            <a:extLst>
              <a:ext uri="{FF2B5EF4-FFF2-40B4-BE49-F238E27FC236}">
                <a16:creationId xmlns:a16="http://schemas.microsoft.com/office/drawing/2014/main" id="{23903C19-0846-4DCE-83AF-25A15C05EB1D}"/>
              </a:ext>
            </a:extLst>
          </p:cNvPr>
          <p:cNvSpPr/>
          <p:nvPr/>
        </p:nvSpPr>
        <p:spPr>
          <a:xfrm>
            <a:off x="228600" y="217995"/>
            <a:ext cx="11734800" cy="6422010"/>
          </a:xfrm>
          <a:prstGeom prst="roundRect">
            <a:avLst>
              <a:gd name="adj" fmla="val 6399"/>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6FDF6A4-87F0-4366-8ABB-72414A66EC51}"/>
              </a:ext>
            </a:extLst>
          </p:cNvPr>
          <p:cNvSpPr txBox="1"/>
          <p:nvPr/>
        </p:nvSpPr>
        <p:spPr>
          <a:xfrm>
            <a:off x="914400" y="380923"/>
            <a:ext cx="10363200" cy="984885"/>
          </a:xfrm>
          <a:prstGeom prst="rect">
            <a:avLst/>
          </a:prstGeom>
          <a:noFill/>
        </p:spPr>
        <p:txBody>
          <a:bodyPr wrap="square" lIns="0" tIns="0" rIns="0" bIns="0" rtlCol="0">
            <a:spAutoFit/>
          </a:bodyPr>
          <a:lstStyle/>
          <a:p>
            <a:pPr algn="ctr"/>
            <a:r>
              <a:rPr lang="en-SG" sz="3200" b="1">
                <a:solidFill>
                  <a:schemeClr val="accent1">
                    <a:lumMod val="50000"/>
                  </a:schemeClr>
                </a:solidFill>
                <a:latin typeface="#9Slide07 Cadena" panose="02000503000000020004" pitchFamily="2" charset="0"/>
              </a:rPr>
              <a:t>Câu 2: </a:t>
            </a:r>
            <a:r>
              <a:rPr lang="vi-VN" sz="3200" b="1">
                <a:solidFill>
                  <a:schemeClr val="accent1">
                    <a:lumMod val="50000"/>
                  </a:schemeClr>
                </a:solidFill>
                <a:latin typeface="#9Slide07 Cadena" panose="02000503000000020004" pitchFamily="2" charset="0"/>
              </a:rPr>
              <a:t>Tìm những từ ngữ miêu tả cảnh đẹp của thiên nhiên nơi đền Hùng.</a:t>
            </a:r>
            <a:endParaRPr lang="en-US" sz="3200" b="1">
              <a:solidFill>
                <a:schemeClr val="accent1">
                  <a:lumMod val="50000"/>
                </a:schemeClr>
              </a:solidFill>
              <a:latin typeface="#9Slide07 Cadena" panose="02000503000000020004" pitchFamily="2" charset="0"/>
            </a:endParaRPr>
          </a:p>
        </p:txBody>
      </p:sp>
      <p:sp>
        <p:nvSpPr>
          <p:cNvPr id="9" name="TextBox 8">
            <a:extLst>
              <a:ext uri="{FF2B5EF4-FFF2-40B4-BE49-F238E27FC236}">
                <a16:creationId xmlns:a16="http://schemas.microsoft.com/office/drawing/2014/main" id="{65A5B09B-A5AF-4802-89F3-FFAEA9AA4C17}"/>
              </a:ext>
            </a:extLst>
          </p:cNvPr>
          <p:cNvSpPr txBox="1"/>
          <p:nvPr/>
        </p:nvSpPr>
        <p:spPr>
          <a:xfrm>
            <a:off x="685800" y="1599043"/>
            <a:ext cx="10896600" cy="3924151"/>
          </a:xfrm>
          <a:prstGeom prst="rect">
            <a:avLst/>
          </a:prstGeom>
          <a:noFill/>
        </p:spPr>
        <p:txBody>
          <a:bodyPr wrap="square">
            <a:spAutoFit/>
          </a:bodyPr>
          <a:lstStyle/>
          <a:p>
            <a:pPr algn="just">
              <a:spcBef>
                <a:spcPts val="600"/>
              </a:spcBef>
            </a:pPr>
            <a:r>
              <a:rPr lang="vi-VN" sz="2800" b="0" i="0">
                <a:effectLst/>
                <a:latin typeface="Arial" panose="020B0604020202020204" pitchFamily="34" charset="0"/>
              </a:rPr>
              <a:t>- Trước đền, khóm hải đường đâm bông rực rỡ.</a:t>
            </a:r>
          </a:p>
          <a:p>
            <a:pPr algn="just">
              <a:spcBef>
                <a:spcPts val="600"/>
              </a:spcBef>
            </a:pPr>
            <a:r>
              <a:rPr lang="vi-VN" sz="2800" b="0" i="0">
                <a:effectLst/>
                <a:latin typeface="Arial" panose="020B0604020202020204" pitchFamily="34" charset="0"/>
              </a:rPr>
              <a:t>- Những cánh bướm nhiều màu sắc bay dập dờn như đang múa quạt xòe hoa.</a:t>
            </a:r>
          </a:p>
          <a:p>
            <a:pPr algn="just">
              <a:spcBef>
                <a:spcPts val="600"/>
              </a:spcBef>
            </a:pPr>
            <a:r>
              <a:rPr lang="vi-VN" sz="2800" b="0" i="0">
                <a:effectLst/>
                <a:latin typeface="Arial" panose="020B0604020202020204" pitchFamily="34" charset="0"/>
              </a:rPr>
              <a:t>- Bên </a:t>
            </a:r>
            <a:r>
              <a:rPr lang="en-SG" sz="2800" b="0" i="0">
                <a:effectLst/>
                <a:latin typeface="Arial" panose="020B0604020202020204" pitchFamily="34" charset="0"/>
              </a:rPr>
              <a:t>phải</a:t>
            </a:r>
            <a:r>
              <a:rPr lang="vi-VN" sz="2800" b="0" i="0">
                <a:effectLst/>
                <a:latin typeface="Arial" panose="020B0604020202020204" pitchFamily="34" charset="0"/>
              </a:rPr>
              <a:t> là đỉnh Ba Vì vòi vọi</a:t>
            </a:r>
            <a:r>
              <a:rPr lang="en-SG" sz="2800" b="0" i="0">
                <a:effectLst/>
                <a:latin typeface="Arial" panose="020B0604020202020204" pitchFamily="34" charset="0"/>
              </a:rPr>
              <a:t>.</a:t>
            </a:r>
          </a:p>
          <a:p>
            <a:pPr algn="just">
              <a:spcBef>
                <a:spcPts val="600"/>
              </a:spcBef>
            </a:pPr>
            <a:r>
              <a:rPr lang="en-SG" sz="2800">
                <a:latin typeface="Arial" panose="020B0604020202020204" pitchFamily="34" charset="0"/>
              </a:rPr>
              <a:t>- B</a:t>
            </a:r>
            <a:r>
              <a:rPr lang="en-SG" sz="2800" b="0" i="0">
                <a:effectLst/>
                <a:latin typeface="Arial" panose="020B0604020202020204" pitchFamily="34" charset="0"/>
              </a:rPr>
              <a:t>ên trái là d</a:t>
            </a:r>
            <a:r>
              <a:rPr lang="vi-VN" sz="2800" b="0" i="0">
                <a:effectLst/>
                <a:latin typeface="Arial" panose="020B0604020202020204" pitchFamily="34" charset="0"/>
              </a:rPr>
              <a:t>ãy Tam Đảo như bức tường xanh sừng sững.</a:t>
            </a:r>
          </a:p>
          <a:p>
            <a:pPr algn="just">
              <a:spcBef>
                <a:spcPts val="600"/>
              </a:spcBef>
            </a:pPr>
            <a:r>
              <a:rPr lang="vi-VN" sz="2800" b="0" i="0">
                <a:effectLst/>
                <a:latin typeface="Arial" panose="020B0604020202020204" pitchFamily="34" charset="0"/>
              </a:rPr>
              <a:t>- Phía xa xa là núi Sóc Sơ</a:t>
            </a:r>
            <a:r>
              <a:rPr lang="en-SG" sz="2800" b="0" i="0">
                <a:effectLst/>
                <a:latin typeface="Arial" panose="020B0604020202020204" pitchFamily="34" charset="0"/>
              </a:rPr>
              <a:t>n.</a:t>
            </a:r>
            <a:endParaRPr lang="vi-VN" sz="2800" b="0" i="0">
              <a:effectLst/>
              <a:latin typeface="Arial" panose="020B0604020202020204" pitchFamily="34" charset="0"/>
            </a:endParaRPr>
          </a:p>
          <a:p>
            <a:pPr algn="just">
              <a:spcBef>
                <a:spcPts val="600"/>
              </a:spcBef>
            </a:pPr>
            <a:r>
              <a:rPr lang="vi-VN" sz="2800" b="0" i="0">
                <a:effectLst/>
                <a:latin typeface="Arial" panose="020B0604020202020204" pitchFamily="34" charset="0"/>
              </a:rPr>
              <a:t>- </a:t>
            </a:r>
            <a:r>
              <a:rPr lang="en-SG" sz="2800" b="0" i="0">
                <a:effectLst/>
                <a:latin typeface="Arial" panose="020B0604020202020204" pitchFamily="34" charset="0"/>
              </a:rPr>
              <a:t>Tr</a:t>
            </a:r>
            <a:r>
              <a:rPr lang="vi-VN" sz="2800" b="0" i="0">
                <a:effectLst/>
                <a:latin typeface="Arial" panose="020B0604020202020204" pitchFamily="34" charset="0"/>
              </a:rPr>
              <a:t>ước</a:t>
            </a:r>
            <a:r>
              <a:rPr lang="en-SG" sz="2800" b="0" i="0">
                <a:effectLst/>
                <a:latin typeface="Arial" panose="020B0604020202020204" pitchFamily="34" charset="0"/>
              </a:rPr>
              <a:t> mặt là Ngã Ba Hạc, những</a:t>
            </a:r>
            <a:r>
              <a:rPr lang="en-SG" sz="2800">
                <a:latin typeface="Arial" panose="020B0604020202020204" pitchFamily="34" charset="0"/>
              </a:rPr>
              <a:t> cây đại, cây thông già, giếng Ngọc trong xanh,...</a:t>
            </a:r>
            <a:endParaRPr lang="vi-VN" sz="2800" b="0" i="0">
              <a:effectLst/>
              <a:latin typeface="Arial" panose="020B0604020202020204" pitchFamily="34" charset="0"/>
            </a:endParaRPr>
          </a:p>
        </p:txBody>
      </p:sp>
      <p:sp>
        <p:nvSpPr>
          <p:cNvPr id="11" name="TextBox 10">
            <a:extLst>
              <a:ext uri="{FF2B5EF4-FFF2-40B4-BE49-F238E27FC236}">
                <a16:creationId xmlns:a16="http://schemas.microsoft.com/office/drawing/2014/main" id="{F5AF68B9-0521-4827-ADA8-B730A1B54456}"/>
              </a:ext>
            </a:extLst>
          </p:cNvPr>
          <p:cNvSpPr txBox="1"/>
          <p:nvPr/>
        </p:nvSpPr>
        <p:spPr>
          <a:xfrm>
            <a:off x="457200" y="5756429"/>
            <a:ext cx="11277600" cy="584775"/>
          </a:xfrm>
          <a:prstGeom prst="rect">
            <a:avLst/>
          </a:prstGeom>
          <a:noFill/>
        </p:spPr>
        <p:txBody>
          <a:bodyPr wrap="square">
            <a:spAutoFit/>
          </a:bodyPr>
          <a:lstStyle/>
          <a:p>
            <a:pPr algn="just">
              <a:spcBef>
                <a:spcPts val="600"/>
              </a:spcBef>
            </a:pPr>
            <a:r>
              <a:rPr lang="vi-VN" sz="3200" b="1" i="0">
                <a:solidFill>
                  <a:srgbClr val="FF0066"/>
                </a:solidFill>
                <a:effectLst/>
                <a:latin typeface="Arial" panose="020B0604020202020204" pitchFamily="34" charset="0"/>
                <a:sym typeface="Wingdings 3" panose="05040102010807070707" pitchFamily="18" charset="2"/>
              </a:rPr>
              <a:t></a:t>
            </a:r>
            <a:r>
              <a:rPr lang="en-SG" sz="3200" b="1" i="0">
                <a:solidFill>
                  <a:srgbClr val="FF0066"/>
                </a:solidFill>
                <a:effectLst/>
                <a:latin typeface="Arial" panose="020B0604020202020204" pitchFamily="34" charset="0"/>
                <a:sym typeface="Wingdings 3" panose="05040102010807070707" pitchFamily="18" charset="2"/>
              </a:rPr>
              <a:t> Cảnh thiên nhiên n</a:t>
            </a:r>
            <a:r>
              <a:rPr lang="vi-VN" sz="3200" b="1" i="0">
                <a:solidFill>
                  <a:srgbClr val="FF0066"/>
                </a:solidFill>
                <a:effectLst/>
                <a:latin typeface="Arial" panose="020B0604020202020204" pitchFamily="34" charset="0"/>
                <a:sym typeface="Wingdings 3" panose="05040102010807070707" pitchFamily="18" charset="2"/>
              </a:rPr>
              <a:t>ơi</a:t>
            </a:r>
            <a:r>
              <a:rPr lang="en-SG" sz="3200" b="1" i="0">
                <a:solidFill>
                  <a:srgbClr val="FF0066"/>
                </a:solidFill>
                <a:effectLst/>
                <a:latin typeface="Arial" panose="020B0604020202020204" pitchFamily="34" charset="0"/>
                <a:sym typeface="Wingdings 3" panose="05040102010807070707" pitchFamily="18" charset="2"/>
              </a:rPr>
              <a:t> đền Hùng thật tráng lệ, hùng vĩ.</a:t>
            </a:r>
            <a:endParaRPr lang="vi-VN" sz="3200" b="1" i="0">
              <a:solidFill>
                <a:srgbClr val="FF0066"/>
              </a:solidFill>
              <a:effectLst/>
              <a:latin typeface="Arial" panose="020B0604020202020204" pitchFamily="34" charset="0"/>
            </a:endParaRPr>
          </a:p>
        </p:txBody>
      </p:sp>
    </p:spTree>
    <p:extLst>
      <p:ext uri="{BB962C8B-B14F-4D97-AF65-F5344CB8AC3E}">
        <p14:creationId xmlns:p14="http://schemas.microsoft.com/office/powerpoint/2010/main" val="942603940"/>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5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fade">
                                          <p:cBhvr>
                                            <p:cTn id="38" dur="500"/>
                                            <p:tgtEl>
                                              <p:spTgt spid="9">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fltVal val="0"/>
                                              </p:val>
                                            </p:tav>
                                            <p:tav tm="100000">
                                              <p:val>
                                                <p:strVal val="#ppt_w"/>
                                              </p:val>
                                            </p:tav>
                                          </p:tavLst>
                                        </p:anim>
                                        <p:anim calcmode="lin" valueType="num">
                                          <p:cBhvr>
                                            <p:cTn id="44" dur="1000" fill="hold"/>
                                            <p:tgtEl>
                                              <p:spTgt spid="11"/>
                                            </p:tgtEl>
                                            <p:attrNameLst>
                                              <p:attrName>ppt_h</p:attrName>
                                            </p:attrNameLst>
                                          </p:cBhvr>
                                          <p:tavLst>
                                            <p:tav tm="0">
                                              <p:val>
                                                <p:fltVal val="0"/>
                                              </p:val>
                                            </p:tav>
                                            <p:tav tm="100000">
                                              <p:val>
                                                <p:strVal val="#ppt_h"/>
                                              </p:val>
                                            </p:tav>
                                          </p:tavLst>
                                        </p:anim>
                                        <p:anim calcmode="lin" valueType="num">
                                          <p:cBhvr>
                                            <p:cTn id="45" dur="1000" fill="hold"/>
                                            <p:tgtEl>
                                              <p:spTgt spid="11"/>
                                            </p:tgtEl>
                                            <p:attrNameLst>
                                              <p:attrName>style.rotation</p:attrName>
                                            </p:attrNameLst>
                                          </p:cBhvr>
                                          <p:tavLst>
                                            <p:tav tm="0">
                                              <p:val>
                                                <p:fltVal val="90"/>
                                              </p:val>
                                            </p:tav>
                                            <p:tav tm="100000">
                                              <p:val>
                                                <p:fltVal val="0"/>
                                              </p:val>
                                            </p:tav>
                                          </p:tavLst>
                                        </p:anim>
                                        <p:animEffect transition="in" filter="fade">
                                          <p:cBhvr>
                                            <p:cTn id="4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ppt_x"/>
                                              </p:val>
                                            </p:tav>
                                            <p:tav tm="100000">
                                              <p:val>
                                                <p:strVal val="#ppt_x"/>
                                              </p:val>
                                            </p:tav>
                                          </p:tavLst>
                                        </p:anim>
                                        <p:anim calcmode="lin" valueType="num">
                                          <p:cBhvr additive="base">
                                            <p:cTn id="8"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5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fade">
                                          <p:cBhvr>
                                            <p:cTn id="38" dur="500"/>
                                            <p:tgtEl>
                                              <p:spTgt spid="9">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fltVal val="0"/>
                                              </p:val>
                                            </p:tav>
                                            <p:tav tm="100000">
                                              <p:val>
                                                <p:strVal val="#ppt_w"/>
                                              </p:val>
                                            </p:tav>
                                          </p:tavLst>
                                        </p:anim>
                                        <p:anim calcmode="lin" valueType="num">
                                          <p:cBhvr>
                                            <p:cTn id="44" dur="1000" fill="hold"/>
                                            <p:tgtEl>
                                              <p:spTgt spid="11"/>
                                            </p:tgtEl>
                                            <p:attrNameLst>
                                              <p:attrName>ppt_h</p:attrName>
                                            </p:attrNameLst>
                                          </p:cBhvr>
                                          <p:tavLst>
                                            <p:tav tm="0">
                                              <p:val>
                                                <p:fltVal val="0"/>
                                              </p:val>
                                            </p:tav>
                                            <p:tav tm="100000">
                                              <p:val>
                                                <p:strVal val="#ppt_h"/>
                                              </p:val>
                                            </p:tav>
                                          </p:tavLst>
                                        </p:anim>
                                        <p:anim calcmode="lin" valueType="num">
                                          <p:cBhvr>
                                            <p:cTn id="45" dur="1000" fill="hold"/>
                                            <p:tgtEl>
                                              <p:spTgt spid="11"/>
                                            </p:tgtEl>
                                            <p:attrNameLst>
                                              <p:attrName>style.rotation</p:attrName>
                                            </p:attrNameLst>
                                          </p:cBhvr>
                                          <p:tavLst>
                                            <p:tav tm="0">
                                              <p:val>
                                                <p:fltVal val="90"/>
                                              </p:val>
                                            </p:tav>
                                            <p:tav tm="100000">
                                              <p:val>
                                                <p:fltVal val="0"/>
                                              </p:val>
                                            </p:tav>
                                          </p:tavLst>
                                        </p:anim>
                                        <p:animEffect transition="in" filter="fade">
                                          <p:cBhvr>
                                            <p:cTn id="4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148FD2B-B87B-4C8F-85E4-A845481450EB}"/>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7B4FE7B5-DF32-4F0D-8B9E-C882AC49F8A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3903C19-0846-4DCE-83AF-25A15C05EB1D}"/>
              </a:ext>
            </a:extLst>
          </p:cNvPr>
          <p:cNvSpPr/>
          <p:nvPr/>
        </p:nvSpPr>
        <p:spPr>
          <a:xfrm>
            <a:off x="127334" y="163782"/>
            <a:ext cx="11937332" cy="6530436"/>
          </a:xfrm>
          <a:prstGeom prst="roundRect">
            <a:avLst>
              <a:gd name="adj" fmla="val 6399"/>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6FDF6A4-87F0-4366-8ABB-72414A66EC51}"/>
              </a:ext>
            </a:extLst>
          </p:cNvPr>
          <p:cNvSpPr txBox="1"/>
          <p:nvPr/>
        </p:nvSpPr>
        <p:spPr>
          <a:xfrm>
            <a:off x="914400" y="635453"/>
            <a:ext cx="10439400" cy="1477328"/>
          </a:xfrm>
          <a:prstGeom prst="rect">
            <a:avLst/>
          </a:prstGeom>
          <a:noFill/>
        </p:spPr>
        <p:txBody>
          <a:bodyPr wrap="square" lIns="0" tIns="0" rIns="0" bIns="0" rtlCol="0">
            <a:spAutoFit/>
          </a:bodyPr>
          <a:lstStyle/>
          <a:p>
            <a:pPr algn="ctr"/>
            <a:r>
              <a:rPr lang="en-SG" sz="3200" b="1">
                <a:solidFill>
                  <a:schemeClr val="accent1">
                    <a:lumMod val="50000"/>
                  </a:schemeClr>
                </a:solidFill>
                <a:latin typeface="#9Slide07 Cadena" panose="02000503000000020004" pitchFamily="2" charset="0"/>
              </a:rPr>
              <a:t>Câu 3: Bài văn đã gợi cho em nhớ đến một số truyền thuyết về sự nghiệp dựng n</a:t>
            </a:r>
            <a:r>
              <a:rPr lang="vi-VN" sz="3200" b="1">
                <a:solidFill>
                  <a:schemeClr val="accent1">
                    <a:lumMod val="50000"/>
                  </a:schemeClr>
                </a:solidFill>
                <a:latin typeface="#9Slide07 Cadena" panose="02000503000000020004" pitchFamily="2" charset="0"/>
              </a:rPr>
              <a:t>ước</a:t>
            </a:r>
            <a:r>
              <a:rPr lang="en-SG" sz="3200" b="1">
                <a:solidFill>
                  <a:schemeClr val="accent1">
                    <a:lumMod val="50000"/>
                  </a:schemeClr>
                </a:solidFill>
                <a:latin typeface="#9Slide07 Cadena" panose="02000503000000020004" pitchFamily="2" charset="0"/>
              </a:rPr>
              <a:t> và giữ n</a:t>
            </a:r>
            <a:r>
              <a:rPr lang="vi-VN" sz="3200" b="1">
                <a:solidFill>
                  <a:schemeClr val="accent1">
                    <a:lumMod val="50000"/>
                  </a:schemeClr>
                </a:solidFill>
                <a:latin typeface="#9Slide07 Cadena" panose="02000503000000020004" pitchFamily="2" charset="0"/>
              </a:rPr>
              <a:t>ước</a:t>
            </a:r>
            <a:r>
              <a:rPr lang="en-SG" sz="3200" b="1">
                <a:solidFill>
                  <a:schemeClr val="accent1">
                    <a:lumMod val="50000"/>
                  </a:schemeClr>
                </a:solidFill>
                <a:latin typeface="#9Slide07 Cadena" panose="02000503000000020004" pitchFamily="2" charset="0"/>
              </a:rPr>
              <a:t> của dân tộc. </a:t>
            </a:r>
          </a:p>
          <a:p>
            <a:pPr algn="ctr"/>
            <a:r>
              <a:rPr lang="en-SG" sz="3200" b="1">
                <a:solidFill>
                  <a:schemeClr val="accent1">
                    <a:lumMod val="50000"/>
                  </a:schemeClr>
                </a:solidFill>
                <a:latin typeface="#9Slide07 Cadena" panose="02000503000000020004" pitchFamily="2" charset="0"/>
              </a:rPr>
              <a:t>Hãy kể tên các truyền thuyết đó.</a:t>
            </a:r>
            <a:endParaRPr lang="en-US" sz="3200" b="1">
              <a:solidFill>
                <a:schemeClr val="accent1">
                  <a:lumMod val="50000"/>
                </a:schemeClr>
              </a:solidFill>
              <a:latin typeface="#9Slide07 Cadena" panose="02000503000000020004" pitchFamily="2" charset="0"/>
            </a:endParaRPr>
          </a:p>
        </p:txBody>
      </p:sp>
      <p:sp>
        <p:nvSpPr>
          <p:cNvPr id="9" name="TextBox 8">
            <a:extLst>
              <a:ext uri="{FF2B5EF4-FFF2-40B4-BE49-F238E27FC236}">
                <a16:creationId xmlns:a16="http://schemas.microsoft.com/office/drawing/2014/main" id="{65A5B09B-A5AF-4802-89F3-FFAEA9AA4C17}"/>
              </a:ext>
            </a:extLst>
          </p:cNvPr>
          <p:cNvSpPr txBox="1"/>
          <p:nvPr/>
        </p:nvSpPr>
        <p:spPr>
          <a:xfrm>
            <a:off x="440059" y="5236706"/>
            <a:ext cx="3707128" cy="907941"/>
          </a:xfrm>
          <a:prstGeom prst="rect">
            <a:avLst/>
          </a:prstGeom>
          <a:noFill/>
        </p:spPr>
        <p:txBody>
          <a:bodyPr wrap="square">
            <a:spAutoFit/>
          </a:bodyPr>
          <a:lstStyle/>
          <a:p>
            <a:pPr algn="ctr">
              <a:spcBef>
                <a:spcPts val="600"/>
              </a:spcBef>
            </a:pPr>
            <a:r>
              <a:rPr lang="en-SG" sz="2400" b="1">
                <a:latin typeface="Arial" panose="020B0604020202020204" pitchFamily="34" charset="0"/>
              </a:rPr>
              <a:t>T</a:t>
            </a:r>
            <a:r>
              <a:rPr lang="vi-VN" sz="2400" b="1" i="0">
                <a:effectLst/>
                <a:latin typeface="Arial" panose="020B0604020202020204" pitchFamily="34" charset="0"/>
              </a:rPr>
              <a:t>ruyền thuyết </a:t>
            </a:r>
            <a:endParaRPr lang="en-SG" sz="2400" b="1" i="0">
              <a:effectLst/>
              <a:latin typeface="Arial" panose="020B0604020202020204" pitchFamily="34" charset="0"/>
            </a:endParaRPr>
          </a:p>
          <a:p>
            <a:pPr algn="ctr">
              <a:spcBef>
                <a:spcPts val="600"/>
              </a:spcBef>
            </a:pPr>
            <a:r>
              <a:rPr lang="vi-VN" sz="2400" b="1" i="0">
                <a:effectLst/>
                <a:latin typeface="Arial" panose="020B0604020202020204" pitchFamily="34" charset="0"/>
              </a:rPr>
              <a:t>Sơn Tinh, Thủy Tinh</a:t>
            </a:r>
          </a:p>
        </p:txBody>
      </p:sp>
      <p:sp>
        <p:nvSpPr>
          <p:cNvPr id="8" name="TextBox 7">
            <a:extLst>
              <a:ext uri="{FF2B5EF4-FFF2-40B4-BE49-F238E27FC236}">
                <a16:creationId xmlns:a16="http://schemas.microsoft.com/office/drawing/2014/main" id="{527DE0DE-5F17-47AE-AE82-252BB08AFC2E}"/>
              </a:ext>
            </a:extLst>
          </p:cNvPr>
          <p:cNvSpPr txBox="1"/>
          <p:nvPr/>
        </p:nvSpPr>
        <p:spPr>
          <a:xfrm>
            <a:off x="4487230" y="5268440"/>
            <a:ext cx="3200400" cy="907941"/>
          </a:xfrm>
          <a:prstGeom prst="rect">
            <a:avLst/>
          </a:prstGeom>
          <a:noFill/>
        </p:spPr>
        <p:txBody>
          <a:bodyPr wrap="square">
            <a:spAutoFit/>
          </a:bodyPr>
          <a:lstStyle/>
          <a:p>
            <a:pPr algn="ctr">
              <a:spcBef>
                <a:spcPts val="600"/>
              </a:spcBef>
            </a:pPr>
            <a:r>
              <a:rPr lang="en-SG" sz="2400" b="1">
                <a:latin typeface="Arial" panose="020B0604020202020204" pitchFamily="34" charset="0"/>
              </a:rPr>
              <a:t>T</a:t>
            </a:r>
            <a:r>
              <a:rPr lang="vi-VN" sz="2400" b="1" i="0">
                <a:effectLst/>
                <a:latin typeface="Arial" panose="020B0604020202020204" pitchFamily="34" charset="0"/>
              </a:rPr>
              <a:t>ruyền thuyết </a:t>
            </a:r>
            <a:endParaRPr lang="en-SG" sz="2400" b="1" i="0">
              <a:effectLst/>
              <a:latin typeface="Arial" panose="020B0604020202020204" pitchFamily="34" charset="0"/>
            </a:endParaRPr>
          </a:p>
          <a:p>
            <a:pPr algn="ctr">
              <a:spcBef>
                <a:spcPts val="600"/>
              </a:spcBef>
            </a:pPr>
            <a:r>
              <a:rPr lang="en-SG" sz="2400" b="1" i="0">
                <a:effectLst/>
                <a:latin typeface="Arial" panose="020B0604020202020204" pitchFamily="34" charset="0"/>
              </a:rPr>
              <a:t>Thánh Gióng</a:t>
            </a:r>
            <a:endParaRPr lang="vi-VN" sz="2400" b="1" i="0">
              <a:effectLst/>
              <a:latin typeface="Arial" panose="020B0604020202020204" pitchFamily="34" charset="0"/>
            </a:endParaRPr>
          </a:p>
        </p:txBody>
      </p:sp>
      <p:sp>
        <p:nvSpPr>
          <p:cNvPr id="12" name="TextBox 11">
            <a:extLst>
              <a:ext uri="{FF2B5EF4-FFF2-40B4-BE49-F238E27FC236}">
                <a16:creationId xmlns:a16="http://schemas.microsoft.com/office/drawing/2014/main" id="{404B27B0-D9C3-49B6-9D65-271644D47182}"/>
              </a:ext>
            </a:extLst>
          </p:cNvPr>
          <p:cNvSpPr txBox="1"/>
          <p:nvPr/>
        </p:nvSpPr>
        <p:spPr>
          <a:xfrm>
            <a:off x="8027673" y="5262313"/>
            <a:ext cx="4227493" cy="907941"/>
          </a:xfrm>
          <a:prstGeom prst="rect">
            <a:avLst/>
          </a:prstGeom>
          <a:noFill/>
        </p:spPr>
        <p:txBody>
          <a:bodyPr wrap="square">
            <a:spAutoFit/>
          </a:bodyPr>
          <a:lstStyle/>
          <a:p>
            <a:pPr algn="ctr">
              <a:spcBef>
                <a:spcPts val="600"/>
              </a:spcBef>
            </a:pPr>
            <a:r>
              <a:rPr lang="en-SG" sz="2400" b="1">
                <a:latin typeface="Arial" panose="020B0604020202020204" pitchFamily="34" charset="0"/>
              </a:rPr>
              <a:t>T</a:t>
            </a:r>
            <a:r>
              <a:rPr lang="vi-VN" sz="2400" b="1" i="0">
                <a:effectLst/>
                <a:latin typeface="Arial" panose="020B0604020202020204" pitchFamily="34" charset="0"/>
              </a:rPr>
              <a:t>ruyền thuyết </a:t>
            </a:r>
            <a:r>
              <a:rPr lang="en-SG" sz="2400" b="1" i="0">
                <a:effectLst/>
                <a:latin typeface="Arial" panose="020B0604020202020204" pitchFamily="34" charset="0"/>
              </a:rPr>
              <a:t>về </a:t>
            </a:r>
          </a:p>
          <a:p>
            <a:pPr algn="ctr">
              <a:spcBef>
                <a:spcPts val="600"/>
              </a:spcBef>
            </a:pPr>
            <a:r>
              <a:rPr lang="en-SG" sz="2400" b="1" i="0">
                <a:effectLst/>
                <a:latin typeface="Arial" panose="020B0604020202020204" pitchFamily="34" charset="0"/>
              </a:rPr>
              <a:t>An D</a:t>
            </a:r>
            <a:r>
              <a:rPr lang="vi-VN" sz="2400" b="1" i="0">
                <a:effectLst/>
                <a:latin typeface="Arial" panose="020B0604020202020204" pitchFamily="34" charset="0"/>
              </a:rPr>
              <a:t>ương</a:t>
            </a:r>
            <a:r>
              <a:rPr lang="en-SG" sz="2400" b="1" i="0">
                <a:effectLst/>
                <a:latin typeface="Arial" panose="020B0604020202020204" pitchFamily="34" charset="0"/>
              </a:rPr>
              <a:t> V</a:t>
            </a:r>
            <a:r>
              <a:rPr lang="vi-VN" sz="2400" b="1" i="0">
                <a:effectLst/>
                <a:latin typeface="Arial" panose="020B0604020202020204" pitchFamily="34" charset="0"/>
              </a:rPr>
              <a:t>ươ</a:t>
            </a:r>
            <a:r>
              <a:rPr lang="en-SG" sz="2400" b="1" i="0">
                <a:effectLst/>
                <a:latin typeface="Arial" panose="020B0604020202020204" pitchFamily="34" charset="0"/>
              </a:rPr>
              <a:t>ng</a:t>
            </a:r>
            <a:endParaRPr lang="vi-VN" sz="2400" b="1" i="0">
              <a:effectLst/>
              <a:latin typeface="Arial" panose="020B0604020202020204" pitchFamily="34" charset="0"/>
            </a:endParaRPr>
          </a:p>
        </p:txBody>
      </p:sp>
      <p:pic>
        <p:nvPicPr>
          <p:cNvPr id="2" name="Picture 1">
            <a:extLst>
              <a:ext uri="{FF2B5EF4-FFF2-40B4-BE49-F238E27FC236}">
                <a16:creationId xmlns:a16="http://schemas.microsoft.com/office/drawing/2014/main" id="{37395BC9-4CE5-4716-9DFB-C5061415359B}"/>
              </a:ext>
            </a:extLst>
          </p:cNvPr>
          <p:cNvPicPr>
            <a:picLocks noChangeAspect="1"/>
          </p:cNvPicPr>
          <p:nvPr/>
        </p:nvPicPr>
        <p:blipFill>
          <a:blip r:embed="rId3"/>
          <a:stretch>
            <a:fillRect/>
          </a:stretch>
        </p:blipFill>
        <p:spPr>
          <a:xfrm>
            <a:off x="535006" y="2774648"/>
            <a:ext cx="3234643" cy="2286893"/>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F8C9A287-E783-4E05-8D07-6FBD94A73E3E}"/>
              </a:ext>
            </a:extLst>
          </p:cNvPr>
          <p:cNvPicPr>
            <a:picLocks noChangeAspect="1"/>
          </p:cNvPicPr>
          <p:nvPr/>
        </p:nvPicPr>
        <p:blipFill rotWithShape="1">
          <a:blip r:embed="rId4"/>
          <a:srcRect t="11827" r="12936"/>
          <a:stretch/>
        </p:blipFill>
        <p:spPr>
          <a:xfrm>
            <a:off x="4270550" y="2774648"/>
            <a:ext cx="3429000" cy="2286893"/>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A109710B-D9DB-4546-9638-98A46A6B9EC7}"/>
              </a:ext>
            </a:extLst>
          </p:cNvPr>
          <p:cNvPicPr>
            <a:picLocks noChangeAspect="1"/>
          </p:cNvPicPr>
          <p:nvPr/>
        </p:nvPicPr>
        <p:blipFill rotWithShape="1">
          <a:blip r:embed="rId5"/>
          <a:srcRect l="1969" r="31699" b="8792"/>
          <a:stretch/>
        </p:blipFill>
        <p:spPr>
          <a:xfrm>
            <a:off x="8200451" y="2752385"/>
            <a:ext cx="3449198" cy="230915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55492198"/>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8"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ppt_x"/>
                                              </p:val>
                                            </p:tav>
                                            <p:tav tm="100000">
                                              <p:val>
                                                <p:strVal val="#ppt_x"/>
                                              </p:val>
                                            </p:tav>
                                          </p:tavLst>
                                        </p:anim>
                                        <p:anim calcmode="lin" valueType="num">
                                          <p:cBhvr additive="base">
                                            <p:cTn id="8"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8" grpId="0"/>
          <p:bldP spid="12"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148FD2B-B87B-4C8F-85E4-A845481450EB}"/>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7B4FE7B5-DF32-4F0D-8B9E-C882AC49F8A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3903C19-0846-4DCE-83AF-25A15C05EB1D}"/>
              </a:ext>
            </a:extLst>
          </p:cNvPr>
          <p:cNvSpPr/>
          <p:nvPr/>
        </p:nvSpPr>
        <p:spPr>
          <a:xfrm>
            <a:off x="266700" y="260826"/>
            <a:ext cx="11734800" cy="6422010"/>
          </a:xfrm>
          <a:prstGeom prst="roundRect">
            <a:avLst>
              <a:gd name="adj" fmla="val 6399"/>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6FDF6A4-87F0-4366-8ABB-72414A66EC51}"/>
              </a:ext>
            </a:extLst>
          </p:cNvPr>
          <p:cNvSpPr txBox="1"/>
          <p:nvPr/>
        </p:nvSpPr>
        <p:spPr>
          <a:xfrm>
            <a:off x="914400" y="426615"/>
            <a:ext cx="10439400" cy="1477328"/>
          </a:xfrm>
          <a:prstGeom prst="rect">
            <a:avLst/>
          </a:prstGeom>
          <a:noFill/>
        </p:spPr>
        <p:txBody>
          <a:bodyPr wrap="square" lIns="0" tIns="0" rIns="0" bIns="0" rtlCol="0">
            <a:spAutoFit/>
          </a:bodyPr>
          <a:lstStyle/>
          <a:p>
            <a:pPr algn="ctr"/>
            <a:r>
              <a:rPr lang="en-SG" sz="3200" b="1">
                <a:solidFill>
                  <a:schemeClr val="accent1">
                    <a:lumMod val="50000"/>
                  </a:schemeClr>
                </a:solidFill>
                <a:latin typeface="#9Slide07 Cadena" panose="02000503000000020004" pitchFamily="2" charset="0"/>
              </a:rPr>
              <a:t>Câu 3: Bài văn đã gợi cho em nhớ đến một số truyền thuyết về sự nghiệp dựng n</a:t>
            </a:r>
            <a:r>
              <a:rPr lang="vi-VN" sz="3200" b="1">
                <a:solidFill>
                  <a:schemeClr val="accent1">
                    <a:lumMod val="50000"/>
                  </a:schemeClr>
                </a:solidFill>
                <a:latin typeface="#9Slide07 Cadena" panose="02000503000000020004" pitchFamily="2" charset="0"/>
              </a:rPr>
              <a:t>ước</a:t>
            </a:r>
            <a:r>
              <a:rPr lang="en-SG" sz="3200" b="1">
                <a:solidFill>
                  <a:schemeClr val="accent1">
                    <a:lumMod val="50000"/>
                  </a:schemeClr>
                </a:solidFill>
                <a:latin typeface="#9Slide07 Cadena" panose="02000503000000020004" pitchFamily="2" charset="0"/>
              </a:rPr>
              <a:t> và giữ n</a:t>
            </a:r>
            <a:r>
              <a:rPr lang="vi-VN" sz="3200" b="1">
                <a:solidFill>
                  <a:schemeClr val="accent1">
                    <a:lumMod val="50000"/>
                  </a:schemeClr>
                </a:solidFill>
                <a:latin typeface="#9Slide07 Cadena" panose="02000503000000020004" pitchFamily="2" charset="0"/>
              </a:rPr>
              <a:t>ước</a:t>
            </a:r>
            <a:r>
              <a:rPr lang="en-SG" sz="3200" b="1">
                <a:solidFill>
                  <a:schemeClr val="accent1">
                    <a:lumMod val="50000"/>
                  </a:schemeClr>
                </a:solidFill>
                <a:latin typeface="#9Slide07 Cadena" panose="02000503000000020004" pitchFamily="2" charset="0"/>
              </a:rPr>
              <a:t> của dân tộc. </a:t>
            </a:r>
          </a:p>
          <a:p>
            <a:pPr algn="ctr"/>
            <a:r>
              <a:rPr lang="en-SG" sz="3200" b="1">
                <a:solidFill>
                  <a:schemeClr val="accent1">
                    <a:lumMod val="50000"/>
                  </a:schemeClr>
                </a:solidFill>
                <a:latin typeface="#9Slide07 Cadena" panose="02000503000000020004" pitchFamily="2" charset="0"/>
              </a:rPr>
              <a:t>Hãy kể tên các truyền thuyết đó.</a:t>
            </a:r>
            <a:endParaRPr lang="en-US" sz="3200" b="1">
              <a:solidFill>
                <a:schemeClr val="accent1">
                  <a:lumMod val="50000"/>
                </a:schemeClr>
              </a:solidFill>
              <a:latin typeface="#9Slide07 Cadena" panose="02000503000000020004" pitchFamily="2" charset="0"/>
            </a:endParaRPr>
          </a:p>
        </p:txBody>
      </p:sp>
      <p:sp>
        <p:nvSpPr>
          <p:cNvPr id="13" name="TextBox 12">
            <a:extLst>
              <a:ext uri="{FF2B5EF4-FFF2-40B4-BE49-F238E27FC236}">
                <a16:creationId xmlns:a16="http://schemas.microsoft.com/office/drawing/2014/main" id="{2F7935A2-829A-43EB-A427-7C03DEE075BF}"/>
              </a:ext>
            </a:extLst>
          </p:cNvPr>
          <p:cNvSpPr txBox="1"/>
          <p:nvPr/>
        </p:nvSpPr>
        <p:spPr>
          <a:xfrm>
            <a:off x="385670" y="5306559"/>
            <a:ext cx="5791200" cy="907941"/>
          </a:xfrm>
          <a:prstGeom prst="rect">
            <a:avLst/>
          </a:prstGeom>
          <a:noFill/>
        </p:spPr>
        <p:txBody>
          <a:bodyPr wrap="square">
            <a:spAutoFit/>
          </a:bodyPr>
          <a:lstStyle/>
          <a:p>
            <a:pPr algn="ctr">
              <a:spcBef>
                <a:spcPts val="600"/>
              </a:spcBef>
            </a:pPr>
            <a:r>
              <a:rPr lang="en-SG" sz="2400" b="1">
                <a:latin typeface="Arial" panose="020B0604020202020204" pitchFamily="34" charset="0"/>
              </a:rPr>
              <a:t>T</a:t>
            </a:r>
            <a:r>
              <a:rPr lang="vi-VN" sz="2400" b="1" i="0">
                <a:effectLst/>
                <a:latin typeface="Arial" panose="020B0604020202020204" pitchFamily="34" charset="0"/>
              </a:rPr>
              <a:t>ruyền thuyết </a:t>
            </a:r>
            <a:r>
              <a:rPr lang="en-SG" sz="2400" b="1" i="0">
                <a:effectLst/>
                <a:latin typeface="Arial" panose="020B0604020202020204" pitchFamily="34" charset="0"/>
              </a:rPr>
              <a:t>về </a:t>
            </a:r>
          </a:p>
          <a:p>
            <a:pPr algn="ctr">
              <a:spcBef>
                <a:spcPts val="600"/>
              </a:spcBef>
            </a:pPr>
            <a:r>
              <a:rPr lang="en-SG" sz="2400" b="1" i="0">
                <a:effectLst/>
                <a:latin typeface="Arial" panose="020B0604020202020204" pitchFamily="34" charset="0"/>
              </a:rPr>
              <a:t>Lạc Long Quân và Âu C</a:t>
            </a:r>
            <a:r>
              <a:rPr lang="vi-VN" sz="2400" b="1" i="0">
                <a:effectLst/>
                <a:latin typeface="Arial" panose="020B0604020202020204" pitchFamily="34" charset="0"/>
              </a:rPr>
              <a:t>ơ</a:t>
            </a:r>
          </a:p>
        </p:txBody>
      </p:sp>
      <p:sp>
        <p:nvSpPr>
          <p:cNvPr id="14" name="TextBox 13">
            <a:extLst>
              <a:ext uri="{FF2B5EF4-FFF2-40B4-BE49-F238E27FC236}">
                <a16:creationId xmlns:a16="http://schemas.microsoft.com/office/drawing/2014/main" id="{EE09FF2D-CCFF-40E9-8B0A-50B49D1C0786}"/>
              </a:ext>
            </a:extLst>
          </p:cNvPr>
          <p:cNvSpPr txBox="1"/>
          <p:nvPr/>
        </p:nvSpPr>
        <p:spPr>
          <a:xfrm>
            <a:off x="6110909" y="5306559"/>
            <a:ext cx="5791200" cy="461665"/>
          </a:xfrm>
          <a:prstGeom prst="rect">
            <a:avLst/>
          </a:prstGeom>
          <a:noFill/>
        </p:spPr>
        <p:txBody>
          <a:bodyPr wrap="square">
            <a:spAutoFit/>
          </a:bodyPr>
          <a:lstStyle/>
          <a:p>
            <a:pPr algn="ctr">
              <a:spcBef>
                <a:spcPts val="600"/>
              </a:spcBef>
            </a:pPr>
            <a:r>
              <a:rPr lang="en-SG" sz="2400" b="1" i="0">
                <a:effectLst/>
                <a:latin typeface="Arial" panose="020B0604020202020204" pitchFamily="34" charset="0"/>
              </a:rPr>
              <a:t>Sự tích bánh ch</a:t>
            </a:r>
            <a:r>
              <a:rPr lang="vi-VN" sz="2400" b="1" i="0">
                <a:effectLst/>
                <a:latin typeface="Arial" panose="020B0604020202020204" pitchFamily="34" charset="0"/>
              </a:rPr>
              <a:t>ưng</a:t>
            </a:r>
            <a:r>
              <a:rPr lang="en-SG" sz="2400" b="1">
                <a:latin typeface="Arial" panose="020B0604020202020204" pitchFamily="34" charset="0"/>
              </a:rPr>
              <a:t>, bánh giầy</a:t>
            </a:r>
            <a:endParaRPr lang="vi-VN" sz="2400" b="1" i="0">
              <a:effectLst/>
              <a:latin typeface="Arial" panose="020B0604020202020204" pitchFamily="34" charset="0"/>
            </a:endParaRPr>
          </a:p>
        </p:txBody>
      </p:sp>
      <p:pic>
        <p:nvPicPr>
          <p:cNvPr id="17" name="Picture 16">
            <a:extLst>
              <a:ext uri="{FF2B5EF4-FFF2-40B4-BE49-F238E27FC236}">
                <a16:creationId xmlns:a16="http://schemas.microsoft.com/office/drawing/2014/main" id="{D0A907A0-B957-484F-9A25-D353803330B8}"/>
              </a:ext>
            </a:extLst>
          </p:cNvPr>
          <p:cNvPicPr>
            <a:picLocks noChangeAspect="1"/>
          </p:cNvPicPr>
          <p:nvPr/>
        </p:nvPicPr>
        <p:blipFill>
          <a:blip r:embed="rId3"/>
          <a:stretch>
            <a:fillRect/>
          </a:stretch>
        </p:blipFill>
        <p:spPr>
          <a:xfrm>
            <a:off x="1059108" y="2372279"/>
            <a:ext cx="4267200" cy="2700278"/>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C8390C8C-912B-4937-87F8-E35861089581}"/>
              </a:ext>
            </a:extLst>
          </p:cNvPr>
          <p:cNvPicPr>
            <a:picLocks noChangeAspect="1"/>
          </p:cNvPicPr>
          <p:nvPr/>
        </p:nvPicPr>
        <p:blipFill>
          <a:blip r:embed="rId4"/>
          <a:stretch>
            <a:fillRect/>
          </a:stretch>
        </p:blipFill>
        <p:spPr>
          <a:xfrm>
            <a:off x="6602420" y="2384904"/>
            <a:ext cx="4751380" cy="26750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3702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148FD2B-B87B-4C8F-85E4-A845481450EB}"/>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7B4FE7B5-DF32-4F0D-8B9E-C882AC49F8A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bbon: Tilted Up 2">
            <a:extLst>
              <a:ext uri="{FF2B5EF4-FFF2-40B4-BE49-F238E27FC236}">
                <a16:creationId xmlns:a16="http://schemas.microsoft.com/office/drawing/2014/main" id="{A3C947ED-8C00-4AAB-8793-D3DB1AC6CCEC}"/>
              </a:ext>
            </a:extLst>
          </p:cNvPr>
          <p:cNvSpPr/>
          <p:nvPr/>
        </p:nvSpPr>
        <p:spPr>
          <a:xfrm>
            <a:off x="1209676" y="533400"/>
            <a:ext cx="9534524" cy="2365224"/>
          </a:xfrm>
          <a:prstGeom prst="ribbon2">
            <a:avLst>
              <a:gd name="adj1" fmla="val 14426"/>
              <a:gd name="adj2" fmla="val 75000"/>
            </a:avLst>
          </a:prstGeom>
          <a:solidFill>
            <a:srgbClr val="F8F853"/>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6FDF6A4-87F0-4366-8ABB-72414A66EC51}"/>
              </a:ext>
            </a:extLst>
          </p:cNvPr>
          <p:cNvSpPr txBox="1"/>
          <p:nvPr/>
        </p:nvSpPr>
        <p:spPr>
          <a:xfrm>
            <a:off x="2450307" y="838200"/>
            <a:ext cx="6977062" cy="1384995"/>
          </a:xfrm>
          <a:prstGeom prst="rect">
            <a:avLst/>
          </a:prstGeom>
          <a:noFill/>
        </p:spPr>
        <p:txBody>
          <a:bodyPr wrap="square" lIns="0" tIns="0" rIns="0" bIns="0" rtlCol="0">
            <a:spAutoFit/>
          </a:bodyPr>
          <a:lstStyle/>
          <a:p>
            <a:pPr algn="ctr"/>
            <a:r>
              <a:rPr lang="en-SG" sz="3000">
                <a:latin typeface="#9Slide07 Cadena" panose="02000503000000020004" pitchFamily="2" charset="0"/>
              </a:rPr>
              <a:t>Mỗi ngọn núi, con suối, dòng sông, mái đền ở vùng đất Tổ đều gợi nhớ về những ngày xa x</a:t>
            </a:r>
            <a:r>
              <a:rPr lang="vi-VN" sz="3000">
                <a:latin typeface="#9Slide07 Cadena" panose="02000503000000020004" pitchFamily="2" charset="0"/>
              </a:rPr>
              <a:t>ưa</a:t>
            </a:r>
            <a:r>
              <a:rPr lang="en-SG" sz="3000">
                <a:latin typeface="#9Slide07 Cadena" panose="02000503000000020004" pitchFamily="2" charset="0"/>
              </a:rPr>
              <a:t>, về cội nguồn dân tộc.</a:t>
            </a:r>
            <a:endParaRPr lang="en-US" sz="3000">
              <a:latin typeface="#9Slide07 Cadena" panose="02000503000000020004" pitchFamily="2" charset="0"/>
            </a:endParaRPr>
          </a:p>
        </p:txBody>
      </p:sp>
    </p:spTree>
    <p:extLst>
      <p:ext uri="{BB962C8B-B14F-4D97-AF65-F5344CB8AC3E}">
        <p14:creationId xmlns:p14="http://schemas.microsoft.com/office/powerpoint/2010/main" val="6893350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658BD4-289C-4E91-BA47-DA70D51C0BC0}"/>
              </a:ext>
            </a:extLst>
          </p:cNvPr>
          <p:cNvPicPr>
            <a:picLocks noChangeAspect="1"/>
          </p:cNvPicPr>
          <p:nvPr/>
        </p:nvPicPr>
        <p:blipFill rotWithShape="1">
          <a:blip r:embed="rId4"/>
          <a:srcRect l="2074" t="2555" r="4086" b="2222"/>
          <a:stretch/>
        </p:blipFill>
        <p:spPr>
          <a:xfrm>
            <a:off x="-1" y="-75862"/>
            <a:ext cx="12205253" cy="6950427"/>
          </a:xfrm>
          <a:prstGeom prst="rect">
            <a:avLst/>
          </a:prstGeom>
        </p:spPr>
      </p:pic>
      <p:sp>
        <p:nvSpPr>
          <p:cNvPr id="7" name="Oval 6">
            <a:extLst>
              <a:ext uri="{FF2B5EF4-FFF2-40B4-BE49-F238E27FC236}">
                <a16:creationId xmlns:a16="http://schemas.microsoft.com/office/drawing/2014/main" id="{D71B0BCB-54C4-4CE2-ABD2-10395CA8C37F}"/>
              </a:ext>
            </a:extLst>
          </p:cNvPr>
          <p:cNvSpPr/>
          <p:nvPr/>
        </p:nvSpPr>
        <p:spPr>
          <a:xfrm>
            <a:off x="531065" y="-1859147"/>
            <a:ext cx="10968130" cy="10442881"/>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6FDF6A4-87F0-4366-8ABB-72414A66EC51}"/>
              </a:ext>
            </a:extLst>
          </p:cNvPr>
          <p:cNvSpPr txBox="1"/>
          <p:nvPr/>
        </p:nvSpPr>
        <p:spPr>
          <a:xfrm>
            <a:off x="882925" y="533400"/>
            <a:ext cx="10439400" cy="1477328"/>
          </a:xfrm>
          <a:prstGeom prst="rect">
            <a:avLst/>
          </a:prstGeom>
          <a:noFill/>
        </p:spPr>
        <p:txBody>
          <a:bodyPr wrap="square" lIns="0" tIns="0" rIns="0" bIns="0" rtlCol="0">
            <a:spAutoFit/>
          </a:bodyPr>
          <a:lstStyle/>
          <a:p>
            <a:pPr algn="ctr"/>
            <a:r>
              <a:rPr lang="en-SG" sz="3200" b="1">
                <a:solidFill>
                  <a:schemeClr val="accent1">
                    <a:lumMod val="50000"/>
                  </a:schemeClr>
                </a:solidFill>
                <a:latin typeface="#9Slide07 Cadena" panose="02000503000000020004" pitchFamily="2" charset="0"/>
              </a:rPr>
              <a:t>Câu 4: Em hiểu câu ca dao sau nh</a:t>
            </a:r>
            <a:r>
              <a:rPr lang="vi-VN" sz="3200" b="1">
                <a:solidFill>
                  <a:schemeClr val="accent1">
                    <a:lumMod val="50000"/>
                  </a:schemeClr>
                </a:solidFill>
                <a:latin typeface="#9Slide07 Cadena" panose="02000503000000020004" pitchFamily="2" charset="0"/>
              </a:rPr>
              <a:t>ư</a:t>
            </a:r>
            <a:r>
              <a:rPr lang="en-SG" sz="3200" b="1">
                <a:solidFill>
                  <a:schemeClr val="accent1">
                    <a:lumMod val="50000"/>
                  </a:schemeClr>
                </a:solidFill>
                <a:latin typeface="#9Slide07 Cadena" panose="02000503000000020004" pitchFamily="2" charset="0"/>
              </a:rPr>
              <a:t> thế nào?</a:t>
            </a:r>
          </a:p>
          <a:p>
            <a:pPr algn="ctr"/>
            <a:r>
              <a:rPr lang="en-SG" sz="3200" b="1">
                <a:solidFill>
                  <a:srgbClr val="FF0066"/>
                </a:solidFill>
                <a:latin typeface="#9Slide07 Cadena" panose="02000503000000020004" pitchFamily="2" charset="0"/>
              </a:rPr>
              <a:t>"Dù ai đi ng</a:t>
            </a:r>
            <a:r>
              <a:rPr lang="vi-VN" sz="3200" b="1">
                <a:solidFill>
                  <a:srgbClr val="FF0066"/>
                </a:solidFill>
                <a:latin typeface="#9Slide07 Cadena" panose="02000503000000020004" pitchFamily="2" charset="0"/>
              </a:rPr>
              <a:t>ược</a:t>
            </a:r>
            <a:r>
              <a:rPr lang="en-SG" sz="3200" b="1">
                <a:solidFill>
                  <a:srgbClr val="FF0066"/>
                </a:solidFill>
                <a:latin typeface="#9Slide07 Cadena" panose="02000503000000020004" pitchFamily="2" charset="0"/>
              </a:rPr>
              <a:t> về xuôi</a:t>
            </a:r>
          </a:p>
          <a:p>
            <a:pPr algn="ctr"/>
            <a:r>
              <a:rPr lang="en-SG" sz="3200" b="1">
                <a:solidFill>
                  <a:srgbClr val="FF0066"/>
                </a:solidFill>
                <a:latin typeface="#9Slide07 Cadena" panose="02000503000000020004" pitchFamily="2" charset="0"/>
              </a:rPr>
              <a:t>Nhớ ngày giỗ Tổ mùng m</a:t>
            </a:r>
            <a:r>
              <a:rPr lang="vi-VN" sz="3200" b="1">
                <a:solidFill>
                  <a:srgbClr val="FF0066"/>
                </a:solidFill>
                <a:latin typeface="#9Slide07 Cadena" panose="02000503000000020004" pitchFamily="2" charset="0"/>
              </a:rPr>
              <a:t>ười</a:t>
            </a:r>
            <a:r>
              <a:rPr lang="en-SG" sz="3200" b="1">
                <a:solidFill>
                  <a:srgbClr val="FF0066"/>
                </a:solidFill>
                <a:latin typeface="#9Slide07 Cadena" panose="02000503000000020004" pitchFamily="2" charset="0"/>
              </a:rPr>
              <a:t> tháng ba."</a:t>
            </a:r>
            <a:endParaRPr lang="en-US" sz="3200" b="1">
              <a:solidFill>
                <a:srgbClr val="FF0066"/>
              </a:solidFill>
              <a:latin typeface="#9Slide07 Cadena" panose="02000503000000020004" pitchFamily="2" charset="0"/>
            </a:endParaRPr>
          </a:p>
        </p:txBody>
      </p:sp>
      <p:sp>
        <p:nvSpPr>
          <p:cNvPr id="19" name="TextBox 18">
            <a:extLst>
              <a:ext uri="{FF2B5EF4-FFF2-40B4-BE49-F238E27FC236}">
                <a16:creationId xmlns:a16="http://schemas.microsoft.com/office/drawing/2014/main" id="{1D43FC04-5AD0-4E84-A2E1-FE3FDAAD6FEA}"/>
              </a:ext>
            </a:extLst>
          </p:cNvPr>
          <p:cNvSpPr txBox="1"/>
          <p:nvPr/>
        </p:nvSpPr>
        <p:spPr>
          <a:xfrm>
            <a:off x="1421972" y="2438400"/>
            <a:ext cx="9361305" cy="3693319"/>
          </a:xfrm>
          <a:prstGeom prst="rect">
            <a:avLst/>
          </a:prstGeom>
          <a:noFill/>
        </p:spPr>
        <p:txBody>
          <a:bodyPr wrap="square">
            <a:spAutoFit/>
          </a:bodyPr>
          <a:lstStyle/>
          <a:p>
            <a:pPr algn="just">
              <a:spcBef>
                <a:spcPts val="600"/>
              </a:spcBef>
            </a:pPr>
            <a:r>
              <a:rPr lang="en-SG" sz="2800">
                <a:latin typeface="Arial" panose="020B0604020202020204" pitchFamily="34" charset="0"/>
              </a:rPr>
              <a:t>	Theo truyền thuyết, vua Hùng V</a:t>
            </a:r>
            <a:r>
              <a:rPr lang="vi-VN" sz="2800">
                <a:latin typeface="Arial" panose="020B0604020202020204" pitchFamily="34" charset="0"/>
              </a:rPr>
              <a:t>ương</a:t>
            </a:r>
            <a:r>
              <a:rPr lang="en-SG" sz="2800">
                <a:latin typeface="Arial" panose="020B0604020202020204" pitchFamily="34" charset="0"/>
              </a:rPr>
              <a:t> thứ 6 đã "hoá thân" bên gốc cây kim giao trên đỉnh núi Nghĩa Lĩnh vào ngày 10 tháng 3 âm lịch.</a:t>
            </a:r>
          </a:p>
          <a:p>
            <a:pPr algn="just">
              <a:spcBef>
                <a:spcPts val="600"/>
              </a:spcBef>
            </a:pPr>
            <a:r>
              <a:rPr lang="en-SG" sz="2800" i="0">
                <a:effectLst/>
                <a:latin typeface="Arial" panose="020B0604020202020204" pitchFamily="34" charset="0"/>
              </a:rPr>
              <a:t>	Từ</a:t>
            </a:r>
            <a:r>
              <a:rPr lang="en-SG" sz="2800">
                <a:latin typeface="Arial" panose="020B0604020202020204" pitchFamily="34" charset="0"/>
              </a:rPr>
              <a:t> đấy, ng</a:t>
            </a:r>
            <a:r>
              <a:rPr lang="vi-VN" sz="2800">
                <a:latin typeface="Arial" panose="020B0604020202020204" pitchFamily="34" charset="0"/>
              </a:rPr>
              <a:t>ười</a:t>
            </a:r>
            <a:r>
              <a:rPr lang="en-SG" sz="2800">
                <a:latin typeface="Arial" panose="020B0604020202020204" pitchFamily="34" charset="0"/>
              </a:rPr>
              <a:t> Việt đã lấy ngày mùng m</a:t>
            </a:r>
            <a:r>
              <a:rPr lang="vi-VN" sz="2800">
                <a:latin typeface="Arial" panose="020B0604020202020204" pitchFamily="34" charset="0"/>
              </a:rPr>
              <a:t>ười</a:t>
            </a:r>
            <a:r>
              <a:rPr lang="en-SG" sz="2800">
                <a:latin typeface="Arial" panose="020B0604020202020204" pitchFamily="34" charset="0"/>
              </a:rPr>
              <a:t> tháng ba làm ngày giỗ Tổ. </a:t>
            </a:r>
          </a:p>
          <a:p>
            <a:pPr algn="just">
              <a:spcBef>
                <a:spcPts val="600"/>
              </a:spcBef>
            </a:pPr>
            <a:r>
              <a:rPr lang="en-SG" sz="2800" i="0">
                <a:effectLst/>
                <a:latin typeface="Arial" panose="020B0604020202020204" pitchFamily="34" charset="0"/>
              </a:rPr>
              <a:t>	Câ</a:t>
            </a:r>
            <a:r>
              <a:rPr lang="en-SG" sz="2800">
                <a:latin typeface="Arial" panose="020B0604020202020204" pitchFamily="34" charset="0"/>
              </a:rPr>
              <a:t>u ca dao nhắc nhở mọi ng</a:t>
            </a:r>
            <a:r>
              <a:rPr lang="vi-VN" sz="2800">
                <a:latin typeface="Arial" panose="020B0604020202020204" pitchFamily="34" charset="0"/>
              </a:rPr>
              <a:t>ười</a:t>
            </a:r>
            <a:r>
              <a:rPr lang="en-SG" sz="2800">
                <a:latin typeface="Arial" panose="020B0604020202020204" pitchFamily="34" charset="0"/>
              </a:rPr>
              <a:t> dân Việt h</a:t>
            </a:r>
            <a:r>
              <a:rPr lang="vi-VN" sz="2800">
                <a:latin typeface="Arial" panose="020B0604020202020204" pitchFamily="34" charset="0"/>
              </a:rPr>
              <a:t>ướng</a:t>
            </a:r>
            <a:r>
              <a:rPr lang="en-SG" sz="2800">
                <a:latin typeface="Arial" panose="020B0604020202020204" pitchFamily="34" charset="0"/>
              </a:rPr>
              <a:t> về cội nguồn, đoàn kết cùng nhau chia ngọt sẻ bùi trong chiến tranh cũng nh</a:t>
            </a:r>
            <a:r>
              <a:rPr lang="vi-VN" sz="2800">
                <a:latin typeface="Arial" panose="020B0604020202020204" pitchFamily="34" charset="0"/>
              </a:rPr>
              <a:t>ư</a:t>
            </a:r>
            <a:r>
              <a:rPr lang="en-SG" sz="2800">
                <a:latin typeface="Arial" panose="020B0604020202020204" pitchFamily="34" charset="0"/>
              </a:rPr>
              <a:t> khi hoà bình.</a:t>
            </a:r>
            <a:endParaRPr lang="vi-VN" sz="2800" i="0">
              <a:effectLst/>
              <a:latin typeface="Arial" panose="020B0604020202020204" pitchFamily="34" charset="0"/>
            </a:endParaRPr>
          </a:p>
        </p:txBody>
      </p:sp>
      <p:pic>
        <p:nvPicPr>
          <p:cNvPr id="8" name="Toàn Cảnh Lễ Hội Đền Hùng - Giỗ Tổ Hùng Vương Siêu Đẹp Tại Việt Trì 4k - Nếm TV">
            <a:hlinkClick r:id="" action="ppaction://media"/>
            <a:extLst>
              <a:ext uri="{FF2B5EF4-FFF2-40B4-BE49-F238E27FC236}">
                <a16:creationId xmlns:a16="http://schemas.microsoft.com/office/drawing/2014/main" id="{EC9C3116-1A15-42D2-87F6-554047A382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208042" cy="6858000"/>
          </a:xfrm>
          <a:prstGeom prst="rect">
            <a:avLst/>
          </a:prstGeom>
        </p:spPr>
      </p:pic>
      <p:sp>
        <p:nvSpPr>
          <p:cNvPr id="9" name="TextBox 8">
            <a:hlinkClick r:id="rId6"/>
            <a:extLst>
              <a:ext uri="{FF2B5EF4-FFF2-40B4-BE49-F238E27FC236}">
                <a16:creationId xmlns:a16="http://schemas.microsoft.com/office/drawing/2014/main" id="{AE889294-DBDC-43EC-AB79-D06DCB3D8A5F}"/>
              </a:ext>
            </a:extLst>
          </p:cNvPr>
          <p:cNvSpPr txBox="1"/>
          <p:nvPr/>
        </p:nvSpPr>
        <p:spPr>
          <a:xfrm>
            <a:off x="-76200" y="70247"/>
            <a:ext cx="12268200" cy="615553"/>
          </a:xfrm>
          <a:prstGeom prst="rect">
            <a:avLst/>
          </a:prstGeom>
          <a:noFill/>
        </p:spPr>
        <p:txBody>
          <a:bodyPr wrap="square" lIns="0" tIns="0" rIns="0" bIns="0" rtlCol="0">
            <a:spAutoFit/>
          </a:bodyPr>
          <a:lstStyle/>
          <a:p>
            <a:pPr algn="ctr"/>
            <a:r>
              <a:rPr lang="en-SG" sz="4000" b="1">
                <a:solidFill>
                  <a:srgbClr val="FFFF00"/>
                </a:solidFill>
                <a:latin typeface="#9Slide07 Cadena" panose="02000503000000020004" pitchFamily="2" charset="0"/>
              </a:rPr>
              <a:t>Chúng ta hãy cũng xem Lễ giỗ Tổ Hùng V</a:t>
            </a:r>
            <a:r>
              <a:rPr lang="vi-VN" sz="4000" b="1">
                <a:solidFill>
                  <a:srgbClr val="FFFF00"/>
                </a:solidFill>
                <a:latin typeface="#9Slide07 Cadena" panose="02000503000000020004" pitchFamily="2" charset="0"/>
              </a:rPr>
              <a:t>ương</a:t>
            </a:r>
            <a:r>
              <a:rPr lang="en-SG" sz="4000" b="1">
                <a:solidFill>
                  <a:srgbClr val="FFFF00"/>
                </a:solidFill>
                <a:latin typeface="#9Slide07 Cadena" panose="02000503000000020004" pitchFamily="2" charset="0"/>
              </a:rPr>
              <a:t>.</a:t>
            </a:r>
            <a:endParaRPr lang="en-US" sz="4000" b="1">
              <a:solidFill>
                <a:srgbClr val="FFFF00"/>
              </a:solidFill>
              <a:latin typeface="#9Slide07 Cadena" panose="02000503000000020004" pitchFamily="2" charset="0"/>
            </a:endParaRPr>
          </a:p>
        </p:txBody>
      </p:sp>
      <p:pic>
        <p:nvPicPr>
          <p:cNvPr id="10" name="Picture 9">
            <a:extLst>
              <a:ext uri="{FF2B5EF4-FFF2-40B4-BE49-F238E27FC236}">
                <a16:creationId xmlns:a16="http://schemas.microsoft.com/office/drawing/2014/main" id="{802A2A0E-CFCD-4CFA-A044-E472C2A57F2E}"/>
              </a:ext>
            </a:extLst>
          </p:cNvPr>
          <p:cNvPicPr>
            <a:picLocks noChangeAspect="1"/>
          </p:cNvPicPr>
          <p:nvPr/>
        </p:nvPicPr>
        <p:blipFill>
          <a:blip r:embed="rId7"/>
          <a:stretch>
            <a:fillRect/>
          </a:stretch>
        </p:blipFill>
        <p:spPr>
          <a:xfrm>
            <a:off x="11349510" y="762000"/>
            <a:ext cx="825025" cy="876589"/>
          </a:xfrm>
          <a:prstGeom prst="rect">
            <a:avLst/>
          </a:prstGeom>
          <a:solidFill>
            <a:schemeClr val="accent3">
              <a:lumMod val="20000"/>
              <a:lumOff val="80000"/>
            </a:schemeClr>
          </a:solidFill>
        </p:spPr>
      </p:pic>
    </p:spTree>
    <p:extLst>
      <p:ext uri="{BB962C8B-B14F-4D97-AF65-F5344CB8AC3E}">
        <p14:creationId xmlns:p14="http://schemas.microsoft.com/office/powerpoint/2010/main" val="409865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750" fill="hold"/>
                                            <p:tgtEl>
                                              <p:spTgt spid="7"/>
                                            </p:tgtEl>
                                            <p:attrNameLst>
                                              <p:attrName>ppt_w</p:attrName>
                                            </p:attrNameLst>
                                          </p:cBhvr>
                                          <p:tavLst>
                                            <p:tav tm="0">
                                              <p:val>
                                                <p:fltVal val="0"/>
                                              </p:val>
                                            </p:tav>
                                            <p:tav tm="100000">
                                              <p:val>
                                                <p:strVal val="#ppt_w"/>
                                              </p:val>
                                            </p:tav>
                                          </p:tavLst>
                                        </p:anim>
                                        <p:anim calcmode="lin" valueType="num">
                                          <p:cBhvr>
                                            <p:cTn id="8" dur="1750" fill="hold"/>
                                            <p:tgtEl>
                                              <p:spTgt spid="7"/>
                                            </p:tgtEl>
                                            <p:attrNameLst>
                                              <p:attrName>ppt_h</p:attrName>
                                            </p:attrNameLst>
                                          </p:cBhvr>
                                          <p:tavLst>
                                            <p:tav tm="0">
                                              <p:val>
                                                <p:fltVal val="0"/>
                                              </p:val>
                                            </p:tav>
                                            <p:tav tm="100000">
                                              <p:val>
                                                <p:strVal val="#ppt_h"/>
                                              </p:val>
                                            </p:tav>
                                          </p:tavLst>
                                        </p:anim>
                                        <p:animEffect transition="in" filter="fade">
                                          <p:cBhvr>
                                            <p:cTn id="9" dur="1750"/>
                                            <p:tgtEl>
                                              <p:spTgt spid="7"/>
                                            </p:tgtEl>
                                          </p:cBhvr>
                                        </p:animEffect>
                                      </p:childTnLst>
                                    </p:cTn>
                                  </p:par>
                                </p:childTnLst>
                              </p:cTn>
                            </p:par>
                            <p:par>
                              <p:cTn id="10" fill="hold">
                                <p:stCondLst>
                                  <p:cond delay="1750"/>
                                </p:stCondLst>
                                <p:childTnLst>
                                  <p:par>
                                    <p:cTn id="11" presetID="2" presetClass="entr" presetSubtype="1" fill="hold" grpId="0" nodeType="afterEffect" p14:presetBounceEnd="60000">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14:bounceEnd="60000">
                                          <p:cBhvr additive="base">
                                            <p:cTn id="13" dur="13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14"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fade">
                                          <p:cBhvr>
                                            <p:cTn id="19" dur="500"/>
                                            <p:tgtEl>
                                              <p:spTgt spid="1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1" end="1"/>
                                                </p:txEl>
                                              </p:spTgt>
                                            </p:tgtEl>
                                            <p:attrNameLst>
                                              <p:attrName>style.visibility</p:attrName>
                                            </p:attrNameLst>
                                          </p:cBhvr>
                                          <p:to>
                                            <p:strVal val="visible"/>
                                          </p:to>
                                        </p:set>
                                        <p:animEffect transition="in" filter="fade">
                                          <p:cBhvr>
                                            <p:cTn id="24" dur="500"/>
                                            <p:tgtEl>
                                              <p:spTgt spid="1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
                                                <p:txEl>
                                                  <p:pRg st="2" end="2"/>
                                                </p:txEl>
                                              </p:spTgt>
                                            </p:tgtEl>
                                            <p:attrNameLst>
                                              <p:attrName>style.visibility</p:attrName>
                                            </p:attrNameLst>
                                          </p:cBhvr>
                                          <p:to>
                                            <p:strVal val="visible"/>
                                          </p:to>
                                        </p:set>
                                        <p:animEffect transition="in" filter="fade">
                                          <p:cBhvr>
                                            <p:cTn id="29" dur="500"/>
                                            <p:tgtEl>
                                              <p:spTgt spid="1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8"/>
                    </p:tgtEl>
                  </p:cMediaNode>
                </p:video>
              </p:childTnLst>
            </p:cTn>
          </p:par>
        </p:tnLst>
        <p:bldLst>
          <p:bldP spid="7" grpId="0" animBg="1"/>
          <p:bldP spid="5" grpId="0"/>
          <p:bldP spid="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750" fill="hold"/>
                                            <p:tgtEl>
                                              <p:spTgt spid="7"/>
                                            </p:tgtEl>
                                            <p:attrNameLst>
                                              <p:attrName>ppt_w</p:attrName>
                                            </p:attrNameLst>
                                          </p:cBhvr>
                                          <p:tavLst>
                                            <p:tav tm="0">
                                              <p:val>
                                                <p:fltVal val="0"/>
                                              </p:val>
                                            </p:tav>
                                            <p:tav tm="100000">
                                              <p:val>
                                                <p:strVal val="#ppt_w"/>
                                              </p:val>
                                            </p:tav>
                                          </p:tavLst>
                                        </p:anim>
                                        <p:anim calcmode="lin" valueType="num">
                                          <p:cBhvr>
                                            <p:cTn id="8" dur="1750" fill="hold"/>
                                            <p:tgtEl>
                                              <p:spTgt spid="7"/>
                                            </p:tgtEl>
                                            <p:attrNameLst>
                                              <p:attrName>ppt_h</p:attrName>
                                            </p:attrNameLst>
                                          </p:cBhvr>
                                          <p:tavLst>
                                            <p:tav tm="0">
                                              <p:val>
                                                <p:fltVal val="0"/>
                                              </p:val>
                                            </p:tav>
                                            <p:tav tm="100000">
                                              <p:val>
                                                <p:strVal val="#ppt_h"/>
                                              </p:val>
                                            </p:tav>
                                          </p:tavLst>
                                        </p:anim>
                                        <p:animEffect transition="in" filter="fade">
                                          <p:cBhvr>
                                            <p:cTn id="9" dur="1750"/>
                                            <p:tgtEl>
                                              <p:spTgt spid="7"/>
                                            </p:tgtEl>
                                          </p:cBhvr>
                                        </p:animEffect>
                                      </p:childTnLst>
                                    </p:cTn>
                                  </p:par>
                                </p:childTnLst>
                              </p:cTn>
                            </p:par>
                            <p:par>
                              <p:cTn id="10" fill="hold">
                                <p:stCondLst>
                                  <p:cond delay="1750"/>
                                </p:stCondLst>
                                <p:childTnLst>
                                  <p:par>
                                    <p:cTn id="11" presetID="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300" fill="hold"/>
                                            <p:tgtEl>
                                              <p:spTgt spid="5"/>
                                            </p:tgtEl>
                                            <p:attrNameLst>
                                              <p:attrName>ppt_x</p:attrName>
                                            </p:attrNameLst>
                                          </p:cBhvr>
                                          <p:tavLst>
                                            <p:tav tm="0">
                                              <p:val>
                                                <p:strVal val="#ppt_x"/>
                                              </p:val>
                                            </p:tav>
                                            <p:tav tm="100000">
                                              <p:val>
                                                <p:strVal val="#ppt_x"/>
                                              </p:val>
                                            </p:tav>
                                          </p:tavLst>
                                        </p:anim>
                                        <p:anim calcmode="lin" valueType="num">
                                          <p:cBhvr additive="base">
                                            <p:cTn id="14" dur="13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fade">
                                          <p:cBhvr>
                                            <p:cTn id="19" dur="500"/>
                                            <p:tgtEl>
                                              <p:spTgt spid="1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1" end="1"/>
                                                </p:txEl>
                                              </p:spTgt>
                                            </p:tgtEl>
                                            <p:attrNameLst>
                                              <p:attrName>style.visibility</p:attrName>
                                            </p:attrNameLst>
                                          </p:cBhvr>
                                          <p:to>
                                            <p:strVal val="visible"/>
                                          </p:to>
                                        </p:set>
                                        <p:animEffect transition="in" filter="fade">
                                          <p:cBhvr>
                                            <p:cTn id="24" dur="500"/>
                                            <p:tgtEl>
                                              <p:spTgt spid="1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
                                                <p:txEl>
                                                  <p:pRg st="2" end="2"/>
                                                </p:txEl>
                                              </p:spTgt>
                                            </p:tgtEl>
                                            <p:attrNameLst>
                                              <p:attrName>style.visibility</p:attrName>
                                            </p:attrNameLst>
                                          </p:cBhvr>
                                          <p:to>
                                            <p:strVal val="visible"/>
                                          </p:to>
                                        </p:set>
                                        <p:animEffect transition="in" filter="fade">
                                          <p:cBhvr>
                                            <p:cTn id="29" dur="500"/>
                                            <p:tgtEl>
                                              <p:spTgt spid="1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8"/>
                    </p:tgtEl>
                  </p:cMediaNode>
                </p:video>
              </p:childTnLst>
            </p:cTn>
          </p:par>
        </p:tnLst>
        <p:bldLst>
          <p:bldP spid="7" grpId="0" animBg="1"/>
          <p:bldP spid="5" grpId="0"/>
          <p:bldP spid="9"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9CA5B13-4F6C-48AC-8E82-36D85065C020}"/>
              </a:ext>
            </a:extLst>
          </p:cNvPr>
          <p:cNvGrpSpPr/>
          <p:nvPr/>
        </p:nvGrpSpPr>
        <p:grpSpPr>
          <a:xfrm>
            <a:off x="0" y="-17929"/>
            <a:ext cx="12192000" cy="6875929"/>
            <a:chOff x="0" y="-17929"/>
            <a:chExt cx="12192000" cy="6875929"/>
          </a:xfrm>
        </p:grpSpPr>
        <p:pic>
          <p:nvPicPr>
            <p:cNvPr id="7" name="Picture 6">
              <a:extLst>
                <a:ext uri="{FF2B5EF4-FFF2-40B4-BE49-F238E27FC236}">
                  <a16:creationId xmlns:a16="http://schemas.microsoft.com/office/drawing/2014/main" id="{92D51A86-2FE9-4CB8-B3A0-0D9323A0548F}"/>
                </a:ext>
              </a:extLst>
            </p:cNvPr>
            <p:cNvPicPr>
              <a:picLocks noChangeAspect="1"/>
            </p:cNvPicPr>
            <p:nvPr/>
          </p:nvPicPr>
          <p:blipFill rotWithShape="1">
            <a:blip r:embed="rId2"/>
            <a:srcRect l="1875" t="2235" r="1875" b="1660"/>
            <a:stretch/>
          </p:blipFill>
          <p:spPr>
            <a:xfrm>
              <a:off x="0" y="-17929"/>
              <a:ext cx="12192000" cy="6875929"/>
            </a:xfrm>
            <a:prstGeom prst="rect">
              <a:avLst/>
            </a:prstGeom>
          </p:spPr>
        </p:pic>
        <p:sp>
          <p:nvSpPr>
            <p:cNvPr id="8" name="Rectangle: Rounded Corners 7">
              <a:extLst>
                <a:ext uri="{FF2B5EF4-FFF2-40B4-BE49-F238E27FC236}">
                  <a16:creationId xmlns:a16="http://schemas.microsoft.com/office/drawing/2014/main" id="{F05860AE-F310-4632-9F4D-14C0305C5198}"/>
                </a:ext>
              </a:extLst>
            </p:cNvPr>
            <p:cNvSpPr/>
            <p:nvPr/>
          </p:nvSpPr>
          <p:spPr>
            <a:xfrm>
              <a:off x="762000" y="838200"/>
              <a:ext cx="4267200" cy="4648200"/>
            </a:xfrm>
            <a:prstGeom prst="roundRect">
              <a:avLst>
                <a:gd name="adj" fmla="val 2341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E823AF74-FCDE-47B5-9B7F-7E4FCF4A8553}"/>
              </a:ext>
            </a:extLst>
          </p:cNvPr>
          <p:cNvSpPr/>
          <p:nvPr/>
        </p:nvSpPr>
        <p:spPr>
          <a:xfrm>
            <a:off x="0" y="-17930"/>
            <a:ext cx="12192000" cy="6875929"/>
          </a:xfrm>
          <a:prstGeom prst="rect">
            <a:avLst/>
          </a:prstGeom>
          <a:solidFill>
            <a:schemeClr val="accent2">
              <a:lumMod val="20000"/>
              <a:lumOff val="80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3413EBD1-569B-48BC-970E-BC3534DAA3DC}"/>
              </a:ext>
            </a:extLst>
          </p:cNvPr>
          <p:cNvSpPr/>
          <p:nvPr/>
        </p:nvSpPr>
        <p:spPr>
          <a:xfrm>
            <a:off x="348916" y="306495"/>
            <a:ext cx="11430000" cy="62908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65F499CA-3B15-4CEA-A767-8FBAC33379F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9098" r="42629" b="68136"/>
          <a:stretch/>
        </p:blipFill>
        <p:spPr>
          <a:xfrm rot="10800000">
            <a:off x="8095033" y="5725597"/>
            <a:ext cx="2869006" cy="1146245"/>
          </a:xfrm>
          <a:prstGeom prst="rect">
            <a:avLst/>
          </a:prstGeom>
        </p:spPr>
      </p:pic>
      <p:pic>
        <p:nvPicPr>
          <p:cNvPr id="12" name="Picture 11">
            <a:extLst>
              <a:ext uri="{FF2B5EF4-FFF2-40B4-BE49-F238E27FC236}">
                <a16:creationId xmlns:a16="http://schemas.microsoft.com/office/drawing/2014/main" id="{0A9D1520-B369-4245-8F54-AF270B8832D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9253480" y="2633221"/>
            <a:ext cx="3043862" cy="419100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0AB2D06D-7BA4-4984-8A2D-3D4DF5A07DD2}"/>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3068" b="18271" l="1716" r="18097">
                        <a14:foregroundMark x1="2262" y1="3766" x2="2808" y2="11297"/>
                        <a14:foregroundMark x1="2808" y1="11297" x2="2808" y2="11297"/>
                        <a14:foregroundMark x1="2106" y1="3068" x2="1716" y2="8089"/>
                      </a14:backgroundRemoval>
                    </a14:imgEffect>
                  </a14:imgLayer>
                </a14:imgProps>
              </a:ext>
            </a:extLst>
          </a:blip>
          <a:srcRect l="1875" t="2235" r="80078" b="79659"/>
          <a:stretch/>
        </p:blipFill>
        <p:spPr>
          <a:xfrm>
            <a:off x="0" y="0"/>
            <a:ext cx="3200400" cy="1813560"/>
          </a:xfrm>
          <a:prstGeom prst="rect">
            <a:avLst/>
          </a:prstGeom>
        </p:spPr>
      </p:pic>
      <p:pic>
        <p:nvPicPr>
          <p:cNvPr id="14" name="Picture 13">
            <a:extLst>
              <a:ext uri="{FF2B5EF4-FFF2-40B4-BE49-F238E27FC236}">
                <a16:creationId xmlns:a16="http://schemas.microsoft.com/office/drawing/2014/main" id="{1B18E4B9-A4A5-45CC-ABB0-5E9FB9E1B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3758" r="42629" b="68136"/>
          <a:stretch/>
        </p:blipFill>
        <p:spPr>
          <a:xfrm>
            <a:off x="9190710" y="613768"/>
            <a:ext cx="2515127" cy="1425239"/>
          </a:xfrm>
          <a:prstGeom prst="rect">
            <a:avLst/>
          </a:prstGeom>
        </p:spPr>
      </p:pic>
      <p:sp>
        <p:nvSpPr>
          <p:cNvPr id="15" name="TextBox 14">
            <a:extLst>
              <a:ext uri="{FF2B5EF4-FFF2-40B4-BE49-F238E27FC236}">
                <a16:creationId xmlns:a16="http://schemas.microsoft.com/office/drawing/2014/main" id="{54A195CB-B566-4A0A-A9FC-55C99E193B76}"/>
              </a:ext>
            </a:extLst>
          </p:cNvPr>
          <p:cNvSpPr txBox="1"/>
          <p:nvPr/>
        </p:nvSpPr>
        <p:spPr>
          <a:xfrm>
            <a:off x="2728953" y="1210270"/>
            <a:ext cx="6287299" cy="923330"/>
          </a:xfrm>
          <a:prstGeom prst="rect">
            <a:avLst/>
          </a:prstGeom>
          <a:noFill/>
        </p:spPr>
        <p:txBody>
          <a:bodyPr wrap="none" lIns="0" tIns="0" rIns="0" bIns="0" rtlCol="0">
            <a:spAutoFit/>
          </a:bodyPr>
          <a:lstStyle/>
          <a:p>
            <a:r>
              <a:rPr lang="en-SG" sz="6000">
                <a:solidFill>
                  <a:srgbClr val="FF0066"/>
                </a:solidFill>
                <a:latin typeface="#9Slide07 Cadena" panose="02000503000000020004" pitchFamily="2" charset="0"/>
              </a:rPr>
              <a:t>NỘI DUNG BÀI HỌC</a:t>
            </a:r>
            <a:endParaRPr lang="en-US" sz="6000">
              <a:solidFill>
                <a:srgbClr val="FF0066"/>
              </a:solidFill>
              <a:latin typeface="#9Slide07 Cadena" panose="02000503000000020004" pitchFamily="2" charset="0"/>
            </a:endParaRPr>
          </a:p>
        </p:txBody>
      </p:sp>
      <p:sp>
        <p:nvSpPr>
          <p:cNvPr id="16" name="TextBox 15">
            <a:extLst>
              <a:ext uri="{FF2B5EF4-FFF2-40B4-BE49-F238E27FC236}">
                <a16:creationId xmlns:a16="http://schemas.microsoft.com/office/drawing/2014/main" id="{EEF127BA-4605-4149-A461-331DC9062408}"/>
              </a:ext>
            </a:extLst>
          </p:cNvPr>
          <p:cNvSpPr txBox="1"/>
          <p:nvPr/>
        </p:nvSpPr>
        <p:spPr>
          <a:xfrm>
            <a:off x="866274" y="2410123"/>
            <a:ext cx="9023684" cy="2923877"/>
          </a:xfrm>
          <a:prstGeom prst="rect">
            <a:avLst/>
          </a:prstGeom>
          <a:noFill/>
        </p:spPr>
        <p:txBody>
          <a:bodyPr wrap="square">
            <a:spAutoFit/>
          </a:bodyPr>
          <a:lstStyle/>
          <a:p>
            <a:pPr algn="just"/>
            <a:r>
              <a:rPr lang="en-SG" sz="4600">
                <a:solidFill>
                  <a:prstClr val="black"/>
                </a:solidFill>
                <a:latin typeface="Calibri" panose="020F0502020204030204" pitchFamily="34" charset="0"/>
                <a:cs typeface="Calibri" panose="020F0502020204030204" pitchFamily="34" charset="0"/>
              </a:rPr>
              <a:t>	</a:t>
            </a:r>
            <a:r>
              <a:rPr lang="vi-VN" sz="4600">
                <a:solidFill>
                  <a:prstClr val="black"/>
                </a:solidFill>
                <a:latin typeface="Calibri" panose="020F0502020204030204" pitchFamily="34" charset="0"/>
                <a:cs typeface="Calibri" panose="020F0502020204030204" pitchFamily="34" charset="0"/>
              </a:rPr>
              <a:t>Ca ngợi vẻ đẹp tráng lệ của đền Hùng và vùng đất Tổ, đồng thời bày tỏ niềm thành kính thiêng liêng của mỗi con người đối với tổ tiên.</a:t>
            </a:r>
            <a:endParaRPr lang="en-US" sz="4600"/>
          </a:p>
        </p:txBody>
      </p:sp>
    </p:spTree>
    <p:extLst>
      <p:ext uri="{BB962C8B-B14F-4D97-AF65-F5344CB8AC3E}">
        <p14:creationId xmlns:p14="http://schemas.microsoft.com/office/powerpoint/2010/main" val="26750216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B7DE7-F873-4051-8E4A-14D35C1D912D}"/>
              </a:ext>
            </a:extLst>
          </p:cNvPr>
          <p:cNvPicPr>
            <a:picLocks noChangeAspect="1"/>
          </p:cNvPicPr>
          <p:nvPr/>
        </p:nvPicPr>
        <p:blipFill rotWithShape="1">
          <a:blip r:embed="rId2"/>
          <a:srcRect t="5799" b="5799"/>
          <a:stretch/>
        </p:blipFill>
        <p:spPr>
          <a:xfrm>
            <a:off x="0" y="0"/>
            <a:ext cx="12192000" cy="6858000"/>
          </a:xfrm>
          <a:prstGeom prst="rect">
            <a:avLst/>
          </a:prstGeom>
        </p:spPr>
      </p:pic>
      <p:sp>
        <p:nvSpPr>
          <p:cNvPr id="4" name="TextBox 3">
            <a:extLst>
              <a:ext uri="{FF2B5EF4-FFF2-40B4-BE49-F238E27FC236}">
                <a16:creationId xmlns:a16="http://schemas.microsoft.com/office/drawing/2014/main" id="{43B4FD38-BDAF-4ABB-8365-1E20FD4FA92A}"/>
              </a:ext>
            </a:extLst>
          </p:cNvPr>
          <p:cNvSpPr txBox="1"/>
          <p:nvPr/>
        </p:nvSpPr>
        <p:spPr>
          <a:xfrm>
            <a:off x="7543800" y="602431"/>
            <a:ext cx="2449388" cy="677108"/>
          </a:xfrm>
          <a:prstGeom prst="rect">
            <a:avLst/>
          </a:prstGeom>
          <a:noFill/>
        </p:spPr>
        <p:txBody>
          <a:bodyPr wrap="none" lIns="0" tIns="0" rIns="0" bIns="0" rtlCol="0">
            <a:spAutoFit/>
          </a:bodyPr>
          <a:lstStyle/>
          <a:p>
            <a:pPr algn="l"/>
            <a:r>
              <a:rPr lang="en-SG" sz="4400">
                <a:solidFill>
                  <a:schemeClr val="accent1">
                    <a:lumMod val="50000"/>
                  </a:schemeClr>
                </a:solidFill>
                <a:latin typeface="#9Slide07 Cadena" panose="02000503000000020004" pitchFamily="2" charset="0"/>
              </a:rPr>
              <a:t>MỤC TIÊU</a:t>
            </a:r>
            <a:endParaRPr lang="en-US" sz="4400">
              <a:solidFill>
                <a:schemeClr val="accent1">
                  <a:lumMod val="50000"/>
                </a:schemeClr>
              </a:solidFill>
              <a:latin typeface="#9Slide07 Cadena" panose="02000503000000020004" pitchFamily="2" charset="0"/>
            </a:endParaRPr>
          </a:p>
        </p:txBody>
      </p:sp>
      <p:sp>
        <p:nvSpPr>
          <p:cNvPr id="5" name="TextBox 4">
            <a:extLst>
              <a:ext uri="{FF2B5EF4-FFF2-40B4-BE49-F238E27FC236}">
                <a16:creationId xmlns:a16="http://schemas.microsoft.com/office/drawing/2014/main" id="{F4B990CA-2477-42ED-9B27-DE5FB4785F9F}"/>
              </a:ext>
            </a:extLst>
          </p:cNvPr>
          <p:cNvSpPr txBox="1"/>
          <p:nvPr/>
        </p:nvSpPr>
        <p:spPr>
          <a:xfrm>
            <a:off x="6096000" y="1707939"/>
            <a:ext cx="5676442" cy="861774"/>
          </a:xfrm>
          <a:prstGeom prst="rect">
            <a:avLst/>
          </a:prstGeom>
          <a:noFill/>
        </p:spPr>
        <p:txBody>
          <a:bodyPr wrap="square" lIns="0" tIns="0" rIns="0" bIns="0" rtlCol="0">
            <a:spAutoFit/>
          </a:bodyPr>
          <a:lstStyle/>
          <a:p>
            <a:pPr algn="just"/>
            <a:r>
              <a:rPr lang="en-SG" sz="2800" b="1">
                <a:solidFill>
                  <a:srgbClr val="97593D"/>
                </a:solidFill>
                <a:latin typeface="#9Slide03 Quicksand" panose="00000500000000000000" pitchFamily="2" charset="0"/>
              </a:rPr>
              <a:t>1) Đọc l</a:t>
            </a:r>
            <a:r>
              <a:rPr lang="vi-VN" sz="2800" b="1">
                <a:solidFill>
                  <a:srgbClr val="97593D"/>
                </a:solidFill>
                <a:latin typeface="#9Slide03 Quicksand" panose="00000500000000000000" pitchFamily="2" charset="0"/>
              </a:rPr>
              <a:t>ưu</a:t>
            </a:r>
            <a:r>
              <a:rPr lang="en-SG" sz="2800" b="1">
                <a:solidFill>
                  <a:srgbClr val="97593D"/>
                </a:solidFill>
                <a:latin typeface="#9Slide03 Quicksand" panose="00000500000000000000" pitchFamily="2" charset="0"/>
              </a:rPr>
              <a:t> loát, diễn cảm toàn bài; </a:t>
            </a:r>
          </a:p>
          <a:p>
            <a:pPr algn="just"/>
            <a:r>
              <a:rPr lang="en-SG" sz="2800" b="1">
                <a:solidFill>
                  <a:srgbClr val="97593D"/>
                </a:solidFill>
                <a:latin typeface="#9Slide03 Quicksand" panose="00000500000000000000" pitchFamily="2" charset="0"/>
              </a:rPr>
              <a:t>giọng đọc trang trọng, tha thiết.</a:t>
            </a:r>
            <a:endParaRPr lang="en-US" sz="2800" b="1">
              <a:solidFill>
                <a:srgbClr val="97593D"/>
              </a:solidFill>
              <a:latin typeface="#9Slide03 Quicksand" panose="00000500000000000000" pitchFamily="2" charset="0"/>
            </a:endParaRPr>
          </a:p>
        </p:txBody>
      </p:sp>
      <p:sp>
        <p:nvSpPr>
          <p:cNvPr id="6" name="TextBox 5">
            <a:extLst>
              <a:ext uri="{FF2B5EF4-FFF2-40B4-BE49-F238E27FC236}">
                <a16:creationId xmlns:a16="http://schemas.microsoft.com/office/drawing/2014/main" id="{777E48A9-F3F4-4749-95C1-C7662C33FE5B}"/>
              </a:ext>
            </a:extLst>
          </p:cNvPr>
          <p:cNvSpPr txBox="1"/>
          <p:nvPr/>
        </p:nvSpPr>
        <p:spPr>
          <a:xfrm>
            <a:off x="7086600" y="2998113"/>
            <a:ext cx="4762958" cy="861774"/>
          </a:xfrm>
          <a:prstGeom prst="rect">
            <a:avLst/>
          </a:prstGeom>
          <a:noFill/>
        </p:spPr>
        <p:txBody>
          <a:bodyPr wrap="square" lIns="0" tIns="0" rIns="0" bIns="0" rtlCol="0">
            <a:spAutoFit/>
          </a:bodyPr>
          <a:lstStyle/>
          <a:p>
            <a:pPr algn="just"/>
            <a:r>
              <a:rPr lang="en-SG" sz="2800" b="1">
                <a:solidFill>
                  <a:srgbClr val="97593D"/>
                </a:solidFill>
                <a:latin typeface="#9Slide03 Quicksand" panose="00000500000000000000" pitchFamily="2" charset="0"/>
              </a:rPr>
              <a:t>2) Trình bày đ</a:t>
            </a:r>
            <a:r>
              <a:rPr lang="vi-VN" sz="2800" b="1">
                <a:solidFill>
                  <a:srgbClr val="97593D"/>
                </a:solidFill>
                <a:latin typeface="#9Slide03 Quicksand" panose="00000500000000000000" pitchFamily="2" charset="0"/>
              </a:rPr>
              <a:t>ược</a:t>
            </a:r>
            <a:r>
              <a:rPr lang="en-SG" sz="2800" b="1">
                <a:solidFill>
                  <a:srgbClr val="97593D"/>
                </a:solidFill>
                <a:latin typeface="#9Slide03 Quicksand" panose="00000500000000000000" pitchFamily="2" charset="0"/>
              </a:rPr>
              <a:t> nội dung, ý nghĩa của câu chuyện.</a:t>
            </a:r>
            <a:endParaRPr lang="en-US" sz="2800" b="1">
              <a:solidFill>
                <a:srgbClr val="97593D"/>
              </a:solidFill>
              <a:latin typeface="#9Slide03 Quicksand" panose="00000500000000000000" pitchFamily="2" charset="0"/>
            </a:endParaRPr>
          </a:p>
        </p:txBody>
      </p:sp>
    </p:spTree>
    <p:extLst>
      <p:ext uri="{BB962C8B-B14F-4D97-AF65-F5344CB8AC3E}">
        <p14:creationId xmlns:p14="http://schemas.microsoft.com/office/powerpoint/2010/main" val="2486072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14:presetBounceEnd="60000">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60000">
                                          <p:cBhvr additive="base">
                                            <p:cTn id="13" dur="14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14" dur="14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ppt_x"/>
                                              </p:val>
                                            </p:tav>
                                            <p:tav tm="100000">
                                              <p:val>
                                                <p:strVal val="#ppt_x"/>
                                              </p:val>
                                            </p:tav>
                                          </p:tavLst>
                                        </p:anim>
                                        <p:anim calcmode="lin" valueType="num">
                                          <p:cBhvr additive="base">
                                            <p:cTn id="8" dur="13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400" fill="hold"/>
                                            <p:tgtEl>
                                              <p:spTgt spid="6"/>
                                            </p:tgtEl>
                                            <p:attrNameLst>
                                              <p:attrName>ppt_x</p:attrName>
                                            </p:attrNameLst>
                                          </p:cBhvr>
                                          <p:tavLst>
                                            <p:tav tm="0">
                                              <p:val>
                                                <p:strVal val="#ppt_x"/>
                                              </p:val>
                                            </p:tav>
                                            <p:tav tm="100000">
                                              <p:val>
                                                <p:strVal val="#ppt_x"/>
                                              </p:val>
                                            </p:tav>
                                          </p:tavLst>
                                        </p:anim>
                                        <p:anim calcmode="lin" valueType="num">
                                          <p:cBhvr additive="base">
                                            <p:cTn id="14" dur="14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0EBCDCF-438A-4E15-B57E-F4BDC7E39953}"/>
              </a:ext>
            </a:extLst>
          </p:cNvPr>
          <p:cNvGrpSpPr/>
          <p:nvPr/>
        </p:nvGrpSpPr>
        <p:grpSpPr>
          <a:xfrm>
            <a:off x="0" y="-17929"/>
            <a:ext cx="12192000" cy="6875929"/>
            <a:chOff x="0" y="-17929"/>
            <a:chExt cx="12192000" cy="6875929"/>
          </a:xfrm>
        </p:grpSpPr>
        <p:pic>
          <p:nvPicPr>
            <p:cNvPr id="3" name="Picture 2">
              <a:extLst>
                <a:ext uri="{FF2B5EF4-FFF2-40B4-BE49-F238E27FC236}">
                  <a16:creationId xmlns:a16="http://schemas.microsoft.com/office/drawing/2014/main" id="{5D3E1233-076B-47E6-8BF8-8745CD9F0706}"/>
                </a:ext>
              </a:extLst>
            </p:cNvPr>
            <p:cNvPicPr>
              <a:picLocks noChangeAspect="1"/>
            </p:cNvPicPr>
            <p:nvPr/>
          </p:nvPicPr>
          <p:blipFill rotWithShape="1">
            <a:blip r:embed="rId2"/>
            <a:srcRect l="1875" t="2235" r="1875" b="1660"/>
            <a:stretch/>
          </p:blipFill>
          <p:spPr>
            <a:xfrm>
              <a:off x="0" y="-17929"/>
              <a:ext cx="12192000" cy="6875929"/>
            </a:xfrm>
            <a:prstGeom prst="rect">
              <a:avLst/>
            </a:prstGeom>
          </p:spPr>
        </p:pic>
        <p:sp>
          <p:nvSpPr>
            <p:cNvPr id="4" name="Rectangle: Rounded Corners 3">
              <a:extLst>
                <a:ext uri="{FF2B5EF4-FFF2-40B4-BE49-F238E27FC236}">
                  <a16:creationId xmlns:a16="http://schemas.microsoft.com/office/drawing/2014/main" id="{AF88C279-5710-4230-AD9B-92BEF4E4ECB3}"/>
                </a:ext>
              </a:extLst>
            </p:cNvPr>
            <p:cNvSpPr/>
            <p:nvPr/>
          </p:nvSpPr>
          <p:spPr>
            <a:xfrm>
              <a:off x="762000" y="838200"/>
              <a:ext cx="4267200" cy="4648200"/>
            </a:xfrm>
            <a:prstGeom prst="roundRect">
              <a:avLst>
                <a:gd name="adj" fmla="val 2341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10E20FD-18F8-4C26-BB0D-9C7527D43550}"/>
              </a:ext>
            </a:extLst>
          </p:cNvPr>
          <p:cNvSpPr txBox="1"/>
          <p:nvPr/>
        </p:nvSpPr>
        <p:spPr>
          <a:xfrm>
            <a:off x="762000" y="2589038"/>
            <a:ext cx="4860305" cy="830997"/>
          </a:xfrm>
          <a:prstGeom prst="rect">
            <a:avLst/>
          </a:prstGeom>
          <a:noFill/>
        </p:spPr>
        <p:txBody>
          <a:bodyPr wrap="none" lIns="0" tIns="0" rIns="0" bIns="0" rtlCol="0">
            <a:spAutoFit/>
          </a:bodyPr>
          <a:lstStyle/>
          <a:p>
            <a:r>
              <a:rPr lang="en-SG" sz="5400">
                <a:solidFill>
                  <a:schemeClr val="accent1">
                    <a:lumMod val="50000"/>
                  </a:schemeClr>
                </a:solidFill>
                <a:latin typeface="#9Slide07 Cadena" panose="02000503000000020004" pitchFamily="2" charset="0"/>
              </a:rPr>
              <a:t>3. Đọc diễn cảm </a:t>
            </a:r>
            <a:endParaRPr lang="en-US" sz="5400">
              <a:solidFill>
                <a:schemeClr val="accent1">
                  <a:lumMod val="50000"/>
                </a:schemeClr>
              </a:solidFill>
              <a:latin typeface="#9Slide07 Cadena" panose="02000503000000020004" pitchFamily="2" charset="0"/>
            </a:endParaRPr>
          </a:p>
        </p:txBody>
      </p:sp>
    </p:spTree>
    <p:extLst>
      <p:ext uri="{BB962C8B-B14F-4D97-AF65-F5344CB8AC3E}">
        <p14:creationId xmlns:p14="http://schemas.microsoft.com/office/powerpoint/2010/main" val="23211776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CBEFD0DA-0B42-4A81-A500-B825B2C23FD6}"/>
              </a:ext>
            </a:extLst>
          </p:cNvPr>
          <p:cNvPicPr>
            <a:picLocks noChangeAspect="1"/>
          </p:cNvPicPr>
          <p:nvPr/>
        </p:nvPicPr>
        <p:blipFill rotWithShape="1">
          <a:blip r:embed="rId2"/>
          <a:srcRect l="31814" t="6020" r="1250" b="7079"/>
          <a:stretch/>
        </p:blipFill>
        <p:spPr>
          <a:xfrm>
            <a:off x="0" y="0"/>
            <a:ext cx="12188150" cy="6858000"/>
          </a:xfrm>
          <a:prstGeom prst="rect">
            <a:avLst/>
          </a:prstGeom>
        </p:spPr>
      </p:pic>
      <p:sp>
        <p:nvSpPr>
          <p:cNvPr id="3" name="Rectangle: Rounded Corners 2">
            <a:extLst>
              <a:ext uri="{FF2B5EF4-FFF2-40B4-BE49-F238E27FC236}">
                <a16:creationId xmlns:a16="http://schemas.microsoft.com/office/drawing/2014/main" id="{72E3FC3C-B98F-408B-9359-FF2F99BDADB7}"/>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alpha val="86000"/>
            </a:schemeClr>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D2C8678-456C-4DF3-8263-CFEB01D7EBAB}"/>
              </a:ext>
            </a:extLst>
          </p:cNvPr>
          <p:cNvSpPr/>
          <p:nvPr/>
        </p:nvSpPr>
        <p:spPr>
          <a:xfrm>
            <a:off x="1853963" y="432137"/>
            <a:ext cx="8407879"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7 Cadena" panose="02000503000000020004" pitchFamily="2" charset="0"/>
              </a:rPr>
              <a:t>TIÊU CHÍ ĐỌC VÀ NHẬN XÉT</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7 Cadena" panose="02000503000000020004" pitchFamily="2" charset="0"/>
            </a:endParaRPr>
          </a:p>
        </p:txBody>
      </p:sp>
      <p:grpSp>
        <p:nvGrpSpPr>
          <p:cNvPr id="13" name="Group 12">
            <a:extLst>
              <a:ext uri="{FF2B5EF4-FFF2-40B4-BE49-F238E27FC236}">
                <a16:creationId xmlns:a16="http://schemas.microsoft.com/office/drawing/2014/main" id="{29EFB8A1-2111-4209-80CD-2ACFE7ECCF00}"/>
              </a:ext>
            </a:extLst>
          </p:cNvPr>
          <p:cNvGrpSpPr/>
          <p:nvPr/>
        </p:nvGrpSpPr>
        <p:grpSpPr>
          <a:xfrm>
            <a:off x="6055147" y="2239905"/>
            <a:ext cx="4841453" cy="3688055"/>
            <a:chOff x="6055147" y="2239905"/>
            <a:chExt cx="4841453" cy="3688055"/>
          </a:xfrm>
        </p:grpSpPr>
        <p:grpSp>
          <p:nvGrpSpPr>
            <p:cNvPr id="38" name="Group 37">
              <a:extLst>
                <a:ext uri="{FF2B5EF4-FFF2-40B4-BE49-F238E27FC236}">
                  <a16:creationId xmlns:a16="http://schemas.microsoft.com/office/drawing/2014/main" id="{847E7D12-1ED8-4E84-9551-E790886BC0E1}"/>
                </a:ext>
              </a:extLst>
            </p:cNvPr>
            <p:cNvGrpSpPr/>
            <p:nvPr/>
          </p:nvGrpSpPr>
          <p:grpSpPr>
            <a:xfrm>
              <a:off x="6087813" y="3520840"/>
              <a:ext cx="4771249" cy="974960"/>
              <a:chOff x="6055147" y="2239905"/>
              <a:chExt cx="4771249" cy="974960"/>
            </a:xfrm>
          </p:grpSpPr>
          <p:sp>
            <p:nvSpPr>
              <p:cNvPr id="39" name="Star: 5 Points 38">
                <a:extLst>
                  <a:ext uri="{FF2B5EF4-FFF2-40B4-BE49-F238E27FC236}">
                    <a16:creationId xmlns:a16="http://schemas.microsoft.com/office/drawing/2014/main" id="{8A327789-141C-41FD-B745-9F9994E2557F}"/>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ar: 5 Points 39">
                <a:extLst>
                  <a:ext uri="{FF2B5EF4-FFF2-40B4-BE49-F238E27FC236}">
                    <a16:creationId xmlns:a16="http://schemas.microsoft.com/office/drawing/2014/main" id="{C586068D-0B92-4A19-8B5E-266228CC697A}"/>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tar: 5 Points 43">
                <a:extLst>
                  <a:ext uri="{FF2B5EF4-FFF2-40B4-BE49-F238E27FC236}">
                    <a16:creationId xmlns:a16="http://schemas.microsoft.com/office/drawing/2014/main" id="{8548AB4C-5273-4837-9DD9-398417FB5A02}"/>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D1C1B226-423B-48D8-919A-1D27A8407737}"/>
                </a:ext>
              </a:extLst>
            </p:cNvPr>
            <p:cNvGrpSpPr/>
            <p:nvPr/>
          </p:nvGrpSpPr>
          <p:grpSpPr>
            <a:xfrm>
              <a:off x="6055147" y="2239905"/>
              <a:ext cx="4771249" cy="974960"/>
              <a:chOff x="6055147" y="2239905"/>
              <a:chExt cx="4771249" cy="974960"/>
            </a:xfrm>
          </p:grpSpPr>
          <p:sp>
            <p:nvSpPr>
              <p:cNvPr id="2" name="Star: 5 Points 1">
                <a:extLst>
                  <a:ext uri="{FF2B5EF4-FFF2-40B4-BE49-F238E27FC236}">
                    <a16:creationId xmlns:a16="http://schemas.microsoft.com/office/drawing/2014/main" id="{634DA71A-4C08-4F2D-B718-710D7EBF50B8}"/>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tar: 5 Points 34">
                <a:extLst>
                  <a:ext uri="{FF2B5EF4-FFF2-40B4-BE49-F238E27FC236}">
                    <a16:creationId xmlns:a16="http://schemas.microsoft.com/office/drawing/2014/main" id="{BF115228-A0A9-4733-ADA9-ACFF8EB3C410}"/>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tar: 5 Points 35">
                <a:extLst>
                  <a:ext uri="{FF2B5EF4-FFF2-40B4-BE49-F238E27FC236}">
                    <a16:creationId xmlns:a16="http://schemas.microsoft.com/office/drawing/2014/main" id="{0D9EBB19-CEF4-4CD1-9309-B62E17D1D0FF}"/>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B9531B83-AF14-4361-B426-F531E5FCA7E3}"/>
                </a:ext>
              </a:extLst>
            </p:cNvPr>
            <p:cNvGrpSpPr/>
            <p:nvPr/>
          </p:nvGrpSpPr>
          <p:grpSpPr>
            <a:xfrm>
              <a:off x="6125351" y="4953000"/>
              <a:ext cx="4771249" cy="974960"/>
              <a:chOff x="6055147" y="2239905"/>
              <a:chExt cx="4771249" cy="974960"/>
            </a:xfrm>
          </p:grpSpPr>
          <p:sp>
            <p:nvSpPr>
              <p:cNvPr id="48" name="Star: 5 Points 47">
                <a:extLst>
                  <a:ext uri="{FF2B5EF4-FFF2-40B4-BE49-F238E27FC236}">
                    <a16:creationId xmlns:a16="http://schemas.microsoft.com/office/drawing/2014/main" id="{2BAB334F-378D-4F1E-A7EB-B00505344242}"/>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tar: 5 Points 48">
                <a:extLst>
                  <a:ext uri="{FF2B5EF4-FFF2-40B4-BE49-F238E27FC236}">
                    <a16:creationId xmlns:a16="http://schemas.microsoft.com/office/drawing/2014/main" id="{A6C08788-95C6-4FCF-B134-6B51CD20CEE2}"/>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r: 5 Points 49">
                <a:extLst>
                  <a:ext uri="{FF2B5EF4-FFF2-40B4-BE49-F238E27FC236}">
                    <a16:creationId xmlns:a16="http://schemas.microsoft.com/office/drawing/2014/main" id="{78DAD9C9-E179-4315-9FA8-995EE34182A7}"/>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 name="Rectangle: Rounded Corners 4">
            <a:extLst>
              <a:ext uri="{FF2B5EF4-FFF2-40B4-BE49-F238E27FC236}">
                <a16:creationId xmlns:a16="http://schemas.microsoft.com/office/drawing/2014/main" id="{6FD00A2D-CE44-41D7-B936-A5B2AD83DB52}"/>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2">
                    <a:lumMod val="75000"/>
                  </a:schemeClr>
                </a:solidFill>
                <a:latin typeface="Calibri" panose="020F0502020204030204" pitchFamily="34" charset="0"/>
                <a:cs typeface="Calibri" panose="020F0502020204030204" pitchFamily="34" charset="0"/>
              </a:rPr>
              <a:t>Đọc</a:t>
            </a:r>
            <a:r>
              <a:rPr lang="en-SG" sz="3200" b="1">
                <a:solidFill>
                  <a:schemeClr val="accent2">
                    <a:lumMod val="75000"/>
                  </a:schemeClr>
                </a:solidFill>
                <a:latin typeface="Calibri" panose="020F0502020204030204" pitchFamily="34" charset="0"/>
                <a:cs typeface="Calibri" panose="020F0502020204030204" pitchFamily="34" charset="0"/>
              </a:rPr>
              <a:t> đúng tiếng, đúng từ, </a:t>
            </a:r>
          </a:p>
          <a:p>
            <a:pPr algn="ctr"/>
            <a:r>
              <a:rPr lang="en-SG" sz="3200" b="1">
                <a:solidFill>
                  <a:schemeClr val="accent2">
                    <a:lumMod val="75000"/>
                  </a:schemeClr>
                </a:solidFill>
                <a:latin typeface="Calibri" panose="020F0502020204030204" pitchFamily="34" charset="0"/>
                <a:cs typeface="Calibri" panose="020F0502020204030204" pitchFamily="34" charset="0"/>
              </a:rPr>
              <a:t>l</a:t>
            </a:r>
            <a:r>
              <a:rPr lang="vi-VN" sz="3200" b="1">
                <a:solidFill>
                  <a:schemeClr val="accent2">
                    <a:lumMod val="75000"/>
                  </a:schemeClr>
                </a:solidFill>
                <a:latin typeface="Calibri" panose="020F0502020204030204" pitchFamily="34" charset="0"/>
                <a:cs typeface="Calibri" panose="020F0502020204030204" pitchFamily="34" charset="0"/>
              </a:rPr>
              <a:t>ưu</a:t>
            </a:r>
            <a:r>
              <a:rPr lang="en-SG" sz="3200" b="1">
                <a:solidFill>
                  <a:schemeClr val="accent2">
                    <a:lumMod val="75000"/>
                  </a:schemeClr>
                </a:solidFill>
                <a:latin typeface="Calibri" panose="020F0502020204030204" pitchFamily="34" charset="0"/>
                <a:cs typeface="Calibri" panose="020F0502020204030204" pitchFamily="34" charset="0"/>
              </a:rPr>
              <a:t> loát, mạch lạc</a:t>
            </a:r>
            <a:endParaRPr lang="en-US" sz="3200" b="1">
              <a:solidFill>
                <a:schemeClr val="accent2">
                  <a:lumMod val="75000"/>
                </a:schemeClr>
              </a:solidFill>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B073F3B6-E130-4172-9BEE-B740298A0A90}"/>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accent2">
                    <a:lumMod val="75000"/>
                  </a:schemeClr>
                </a:solidFill>
                <a:latin typeface="Calibri" panose="020F0502020204030204" pitchFamily="34" charset="0"/>
                <a:cs typeface="Calibri" panose="020F0502020204030204" pitchFamily="34" charset="0"/>
              </a:rPr>
              <a:t>Ngắt, nghỉ hơi đúng ở các dấu câu, </a:t>
            </a:r>
            <a:r>
              <a:rPr lang="en-SG" sz="3200" b="1">
                <a:solidFill>
                  <a:schemeClr val="accent2">
                    <a:lumMod val="75000"/>
                  </a:schemeClr>
                </a:solidFill>
                <a:latin typeface="Calibri" panose="020F0502020204030204" pitchFamily="34" charset="0"/>
                <a:cs typeface="Calibri" panose="020F0502020204030204" pitchFamily="34" charset="0"/>
              </a:rPr>
              <a:t>cụm từ rõ nghĩa</a:t>
            </a:r>
            <a:endParaRPr lang="vi-VN" sz="3200" b="1">
              <a:solidFill>
                <a:schemeClr val="accent2">
                  <a:lumMod val="75000"/>
                </a:schemeClr>
              </a:solidFill>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6A5001F8-4FB6-4D50-AD7C-ABDBD3CFBEB1}"/>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err="1">
                <a:solidFill>
                  <a:schemeClr val="accent2">
                    <a:lumMod val="75000"/>
                  </a:schemeClr>
                </a:solidFill>
                <a:latin typeface="Calibri" panose="020F0502020204030204" pitchFamily="34" charset="0"/>
                <a:cs typeface="Calibri" panose="020F0502020204030204" pitchFamily="34" charset="0"/>
              </a:rPr>
              <a:t>Cường</a:t>
            </a:r>
            <a:r>
              <a:rPr lang="vi-VN" sz="3200" b="1" dirty="0">
                <a:solidFill>
                  <a:schemeClr val="accent2">
                    <a:lumMod val="75000"/>
                  </a:schemeClr>
                </a:solidFill>
                <a:latin typeface="Calibri" panose="020F0502020204030204" pitchFamily="34" charset="0"/>
                <a:cs typeface="Calibri" panose="020F0502020204030204" pitchFamily="34" charset="0"/>
              </a:rPr>
              <a:t> </a:t>
            </a:r>
            <a:r>
              <a:rPr lang="vi-VN" sz="3200" b="1" dirty="0" err="1">
                <a:solidFill>
                  <a:schemeClr val="accent2">
                    <a:lumMod val="75000"/>
                  </a:schemeClr>
                </a:solidFill>
                <a:latin typeface="Calibri" panose="020F0502020204030204" pitchFamily="34" charset="0"/>
                <a:cs typeface="Calibri" panose="020F0502020204030204" pitchFamily="34" charset="0"/>
              </a:rPr>
              <a:t>độ</a:t>
            </a:r>
            <a:r>
              <a:rPr lang="vi-VN" sz="3200" b="1" dirty="0">
                <a:solidFill>
                  <a:schemeClr val="accent2">
                    <a:lumMod val="75000"/>
                  </a:schemeClr>
                </a:solidFill>
                <a:latin typeface="Calibri" panose="020F0502020204030204" pitchFamily="34" charset="0"/>
                <a:cs typeface="Calibri" panose="020F0502020204030204" pitchFamily="34" charset="0"/>
              </a:rPr>
              <a:t> </a:t>
            </a:r>
            <a:r>
              <a:rPr lang="vi-VN" sz="3200" b="1" dirty="0" err="1">
                <a:solidFill>
                  <a:schemeClr val="accent2">
                    <a:lumMod val="75000"/>
                  </a:schemeClr>
                </a:solidFill>
                <a:latin typeface="Calibri" panose="020F0502020204030204" pitchFamily="34" charset="0"/>
                <a:cs typeface="Calibri" panose="020F0502020204030204" pitchFamily="34" charset="0"/>
              </a:rPr>
              <a:t>đọc</a:t>
            </a:r>
            <a:r>
              <a:rPr lang="vi-VN" sz="3200" b="1" dirty="0">
                <a:solidFill>
                  <a:schemeClr val="accent2">
                    <a:lumMod val="75000"/>
                  </a:schemeClr>
                </a:solidFill>
                <a:latin typeface="Calibri" panose="020F0502020204030204" pitchFamily="34" charset="0"/>
                <a:cs typeface="Calibri" panose="020F0502020204030204" pitchFamily="34" charset="0"/>
              </a:rPr>
              <a:t>, </a:t>
            </a:r>
            <a:r>
              <a:rPr lang="en-US" sz="3200" b="1" dirty="0" err="1">
                <a:solidFill>
                  <a:schemeClr val="accent2">
                    <a:lumMod val="75000"/>
                  </a:schemeClr>
                </a:solidFill>
                <a:latin typeface="Calibri" panose="020F0502020204030204" pitchFamily="34" charset="0"/>
                <a:cs typeface="Calibri" panose="020F0502020204030204" pitchFamily="34" charset="0"/>
              </a:rPr>
              <a:t>giọng</a:t>
            </a:r>
            <a:r>
              <a:rPr lang="en-US" sz="3200" b="1" dirty="0">
                <a:solidFill>
                  <a:schemeClr val="accent2">
                    <a:lumMod val="75000"/>
                  </a:schemeClr>
                </a:solidFill>
                <a:latin typeface="Calibri" panose="020F0502020204030204" pitchFamily="34" charset="0"/>
                <a:cs typeface="Calibri" panose="020F0502020204030204" pitchFamily="34" charset="0"/>
              </a:rPr>
              <a:t> </a:t>
            </a:r>
            <a:r>
              <a:rPr lang="vi-VN" sz="3200" b="1" dirty="0" err="1">
                <a:solidFill>
                  <a:schemeClr val="accent2">
                    <a:lumMod val="75000"/>
                  </a:schemeClr>
                </a:solidFill>
                <a:latin typeface="Calibri" panose="020F0502020204030204" pitchFamily="34" charset="0"/>
                <a:cs typeface="Calibri" panose="020F0502020204030204" pitchFamily="34" charset="0"/>
              </a:rPr>
              <a:t>đọc</a:t>
            </a:r>
            <a:r>
              <a:rPr lang="vi-VN" sz="3200" b="1" dirty="0">
                <a:solidFill>
                  <a:schemeClr val="accent2">
                    <a:lumMod val="75000"/>
                  </a:schemeClr>
                </a:solidFill>
                <a:latin typeface="Calibri" panose="020F0502020204030204" pitchFamily="34" charset="0"/>
                <a:cs typeface="Calibri" panose="020F0502020204030204" pitchFamily="34" charset="0"/>
              </a:rPr>
              <a:t> </a:t>
            </a:r>
            <a:r>
              <a:rPr lang="vi-VN" sz="3200" b="1" dirty="0" err="1">
                <a:solidFill>
                  <a:schemeClr val="accent2">
                    <a:lumMod val="75000"/>
                  </a:schemeClr>
                </a:solidFill>
                <a:latin typeface="Calibri" panose="020F0502020204030204" pitchFamily="34" charset="0"/>
                <a:cs typeface="Calibri" panose="020F0502020204030204" pitchFamily="34" charset="0"/>
              </a:rPr>
              <a:t>đạt</a:t>
            </a:r>
            <a:r>
              <a:rPr lang="vi-VN" sz="3200" b="1" dirty="0">
                <a:solidFill>
                  <a:schemeClr val="accent2">
                    <a:lumMod val="75000"/>
                  </a:schemeClr>
                </a:solidFill>
                <a:latin typeface="Calibri" panose="020F0502020204030204" pitchFamily="34" charset="0"/>
                <a:cs typeface="Calibri" panose="020F0502020204030204" pitchFamily="34" charset="0"/>
              </a:rPr>
              <a:t> yêu </a:t>
            </a:r>
            <a:r>
              <a:rPr lang="vi-VN" sz="3200" b="1" dirty="0" err="1">
                <a:solidFill>
                  <a:schemeClr val="accent2">
                    <a:lumMod val="75000"/>
                  </a:schemeClr>
                </a:solidFill>
                <a:latin typeface="Calibri" panose="020F0502020204030204" pitchFamily="34" charset="0"/>
                <a:cs typeface="Calibri" panose="020F0502020204030204" pitchFamily="34" charset="0"/>
              </a:rPr>
              <a:t>cầu</a:t>
            </a:r>
            <a:r>
              <a:rPr lang="en-US" sz="3200" b="1" dirty="0">
                <a:solidFill>
                  <a:schemeClr val="accent2">
                    <a:lumMod val="75000"/>
                  </a:schemeClr>
                </a:solidFill>
                <a:latin typeface="Calibri" panose="020F0502020204030204" pitchFamily="34" charset="0"/>
                <a:cs typeface="Calibri" panose="020F0502020204030204" pitchFamily="34" charset="0"/>
              </a:rPr>
              <a:t>, </a:t>
            </a:r>
            <a:r>
              <a:rPr lang="en-US" sz="3200" b="1" dirty="0" err="1">
                <a:solidFill>
                  <a:schemeClr val="accent2">
                    <a:lumMod val="75000"/>
                  </a:schemeClr>
                </a:solidFill>
                <a:latin typeface="Calibri" panose="020F0502020204030204" pitchFamily="34" charset="0"/>
                <a:cs typeface="Calibri" panose="020F0502020204030204" pitchFamily="34" charset="0"/>
              </a:rPr>
              <a:t>phù</a:t>
            </a:r>
            <a:r>
              <a:rPr lang="en-US" sz="3200" b="1" dirty="0">
                <a:solidFill>
                  <a:schemeClr val="accent2">
                    <a:lumMod val="75000"/>
                  </a:schemeClr>
                </a:solidFill>
                <a:latin typeface="Calibri" panose="020F0502020204030204" pitchFamily="34" charset="0"/>
                <a:cs typeface="Calibri" panose="020F0502020204030204" pitchFamily="34" charset="0"/>
              </a:rPr>
              <a:t> </a:t>
            </a:r>
            <a:r>
              <a:rPr lang="en-US" sz="3200" b="1" dirty="0" err="1">
                <a:solidFill>
                  <a:schemeClr val="accent2">
                    <a:lumMod val="75000"/>
                  </a:schemeClr>
                </a:solidFill>
                <a:latin typeface="Calibri" panose="020F0502020204030204" pitchFamily="34" charset="0"/>
                <a:cs typeface="Calibri" panose="020F0502020204030204" pitchFamily="34" charset="0"/>
              </a:rPr>
              <a:t>hợp</a:t>
            </a:r>
            <a:endParaRPr lang="vi-VN" sz="3200" b="1" dirty="0">
              <a:solidFill>
                <a:schemeClr val="accent2">
                  <a:lumMod val="75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06BAFE0-E3E4-4B02-8347-714F018D2F07}"/>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9Slide07 Cadena" panose="02000503000000020004" pitchFamily="2" charset="0"/>
                <a:cs typeface="Calibri" panose="020F0502020204030204" pitchFamily="34" charset="0"/>
              </a:rPr>
              <a:t>TIÊU CHÍ</a:t>
            </a:r>
            <a:endParaRPr lang="en-US" sz="3600" b="1">
              <a:solidFill>
                <a:srgbClr val="257997"/>
              </a:solidFill>
              <a:latin typeface="#9Slide07 Cadena" panose="02000503000000020004" pitchFamily="2" charset="0"/>
              <a:cs typeface="Calibri" panose="020F0502020204030204" pitchFamily="34" charset="0"/>
            </a:endParaRPr>
          </a:p>
        </p:txBody>
      </p:sp>
      <p:sp>
        <p:nvSpPr>
          <p:cNvPr id="10" name="TextBox 9">
            <a:extLst>
              <a:ext uri="{FF2B5EF4-FFF2-40B4-BE49-F238E27FC236}">
                <a16:creationId xmlns:a16="http://schemas.microsoft.com/office/drawing/2014/main" id="{61054695-1BB9-4834-9518-FB5D7738DC1A}"/>
              </a:ext>
            </a:extLst>
          </p:cNvPr>
          <p:cNvSpPr txBox="1"/>
          <p:nvPr/>
        </p:nvSpPr>
        <p:spPr>
          <a:xfrm>
            <a:off x="5181600" y="1669978"/>
            <a:ext cx="2819399"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Bình th</a:t>
            </a:r>
            <a:r>
              <a:rPr lang="vi-VN" sz="2800" b="1">
                <a:solidFill>
                  <a:srgbClr val="116B8B"/>
                </a:solidFill>
                <a:latin typeface="#9Slide07 Cadena" panose="02000503000000020004" pitchFamily="2" charset="0"/>
                <a:cs typeface="Calibri" panose="020F0502020204030204" pitchFamily="34" charset="0"/>
              </a:rPr>
              <a:t>ường</a:t>
            </a:r>
            <a:endParaRPr lang="en-US" sz="2800" b="1">
              <a:solidFill>
                <a:srgbClr val="116B8B"/>
              </a:solidFill>
              <a:latin typeface="#9Slide07 Cadena" panose="02000503000000020004" pitchFamily="2" charset="0"/>
              <a:cs typeface="Calibri" panose="020F0502020204030204" pitchFamily="34" charset="0"/>
            </a:endParaRPr>
          </a:p>
        </p:txBody>
      </p:sp>
      <p:sp>
        <p:nvSpPr>
          <p:cNvPr id="11" name="TextBox 10">
            <a:extLst>
              <a:ext uri="{FF2B5EF4-FFF2-40B4-BE49-F238E27FC236}">
                <a16:creationId xmlns:a16="http://schemas.microsoft.com/office/drawing/2014/main" id="{90FE6DE2-02A4-4522-8C39-049715952AC6}"/>
              </a:ext>
            </a:extLst>
          </p:cNvPr>
          <p:cNvSpPr txBox="1"/>
          <p:nvPr/>
        </p:nvSpPr>
        <p:spPr>
          <a:xfrm>
            <a:off x="7848599" y="1702713"/>
            <a:ext cx="1249679"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Tốt</a:t>
            </a:r>
            <a:endParaRPr lang="en-US" sz="2800" b="1">
              <a:solidFill>
                <a:srgbClr val="116B8B"/>
              </a:solidFill>
              <a:latin typeface="#9Slide07 Cadena" panose="02000503000000020004" pitchFamily="2" charset="0"/>
              <a:cs typeface="Calibri" panose="020F0502020204030204" pitchFamily="34" charset="0"/>
            </a:endParaRPr>
          </a:p>
        </p:txBody>
      </p:sp>
      <p:sp>
        <p:nvSpPr>
          <p:cNvPr id="12" name="TextBox 11">
            <a:extLst>
              <a:ext uri="{FF2B5EF4-FFF2-40B4-BE49-F238E27FC236}">
                <a16:creationId xmlns:a16="http://schemas.microsoft.com/office/drawing/2014/main" id="{4F4BE14B-E940-460E-9E88-0C1A0751E10E}"/>
              </a:ext>
            </a:extLst>
          </p:cNvPr>
          <p:cNvSpPr txBox="1"/>
          <p:nvPr/>
        </p:nvSpPr>
        <p:spPr>
          <a:xfrm>
            <a:off x="9220199" y="1669978"/>
            <a:ext cx="1946204"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Rất tốt</a:t>
            </a:r>
            <a:endParaRPr lang="en-US" sz="2800" b="1">
              <a:solidFill>
                <a:srgbClr val="116B8B"/>
              </a:solidFill>
              <a:latin typeface="#9Slide07 Cadena" panose="02000503000000020004" pitchFamily="2" charset="0"/>
              <a:cs typeface="Calibri" panose="020F0502020204030204" pitchFamily="34" charset="0"/>
            </a:endParaRPr>
          </a:p>
        </p:txBody>
      </p:sp>
      <p:grpSp>
        <p:nvGrpSpPr>
          <p:cNvPr id="47" name="Group 46">
            <a:extLst>
              <a:ext uri="{FF2B5EF4-FFF2-40B4-BE49-F238E27FC236}">
                <a16:creationId xmlns:a16="http://schemas.microsoft.com/office/drawing/2014/main" id="{6787F0FE-148F-4A35-9D26-357ADE90780C}"/>
              </a:ext>
            </a:extLst>
          </p:cNvPr>
          <p:cNvGrpSpPr/>
          <p:nvPr/>
        </p:nvGrpSpPr>
        <p:grpSpPr>
          <a:xfrm>
            <a:off x="6340931" y="2223395"/>
            <a:ext cx="4207266" cy="1089438"/>
            <a:chOff x="6340931" y="2223395"/>
            <a:chExt cx="4207266" cy="1089438"/>
          </a:xfrm>
        </p:grpSpPr>
        <p:sp>
          <p:nvSpPr>
            <p:cNvPr id="42" name="Rectangle: Rounded Corners 41">
              <a:extLst>
                <a:ext uri="{FF2B5EF4-FFF2-40B4-BE49-F238E27FC236}">
                  <a16:creationId xmlns:a16="http://schemas.microsoft.com/office/drawing/2014/main" id="{F27EE89D-F3CE-45D7-B15C-23911F77412B}"/>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6BD0D986-6446-45E1-97FA-0F77BE8E8278}"/>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46" name="Rectangle: Rounded Corners 45">
              <a:extLst>
                <a:ext uri="{FF2B5EF4-FFF2-40B4-BE49-F238E27FC236}">
                  <a16:creationId xmlns:a16="http://schemas.microsoft.com/office/drawing/2014/main" id="{EDA33714-360D-43F9-B55E-2C2C02682CD2}"/>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grpSp>
        <p:nvGrpSpPr>
          <p:cNvPr id="63" name="Group 62">
            <a:extLst>
              <a:ext uri="{FF2B5EF4-FFF2-40B4-BE49-F238E27FC236}">
                <a16:creationId xmlns:a16="http://schemas.microsoft.com/office/drawing/2014/main" id="{BCE5D4FE-2FF9-44EE-9FF3-BCC2EA736610}"/>
              </a:ext>
            </a:extLst>
          </p:cNvPr>
          <p:cNvGrpSpPr/>
          <p:nvPr/>
        </p:nvGrpSpPr>
        <p:grpSpPr>
          <a:xfrm>
            <a:off x="6369805" y="3506011"/>
            <a:ext cx="4207266" cy="1089438"/>
            <a:chOff x="6340931" y="2223395"/>
            <a:chExt cx="4207266" cy="1089438"/>
          </a:xfrm>
        </p:grpSpPr>
        <p:sp>
          <p:nvSpPr>
            <p:cNvPr id="64" name="Rectangle: Rounded Corners 63">
              <a:extLst>
                <a:ext uri="{FF2B5EF4-FFF2-40B4-BE49-F238E27FC236}">
                  <a16:creationId xmlns:a16="http://schemas.microsoft.com/office/drawing/2014/main" id="{B66D487F-D4A1-458C-9C06-50C43AAF1AEC}"/>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65" name="Rectangle: Rounded Corners 64">
              <a:extLst>
                <a:ext uri="{FF2B5EF4-FFF2-40B4-BE49-F238E27FC236}">
                  <a16:creationId xmlns:a16="http://schemas.microsoft.com/office/drawing/2014/main" id="{42F3EF31-0455-4926-812B-CCE14E87C2C3}"/>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66" name="Rectangle: Rounded Corners 65">
              <a:extLst>
                <a:ext uri="{FF2B5EF4-FFF2-40B4-BE49-F238E27FC236}">
                  <a16:creationId xmlns:a16="http://schemas.microsoft.com/office/drawing/2014/main" id="{FF55CFA5-A9D4-4C96-A554-5DB13A254949}"/>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grpSp>
        <p:nvGrpSpPr>
          <p:cNvPr id="67" name="Group 66">
            <a:extLst>
              <a:ext uri="{FF2B5EF4-FFF2-40B4-BE49-F238E27FC236}">
                <a16:creationId xmlns:a16="http://schemas.microsoft.com/office/drawing/2014/main" id="{67AD43C8-2C57-405B-BEFE-EB36FCC16A35}"/>
              </a:ext>
            </a:extLst>
          </p:cNvPr>
          <p:cNvGrpSpPr/>
          <p:nvPr/>
        </p:nvGrpSpPr>
        <p:grpSpPr>
          <a:xfrm>
            <a:off x="6398679" y="4933938"/>
            <a:ext cx="4207266" cy="1089438"/>
            <a:chOff x="6340931" y="2223395"/>
            <a:chExt cx="4207266" cy="1089438"/>
          </a:xfrm>
        </p:grpSpPr>
        <p:sp>
          <p:nvSpPr>
            <p:cNvPr id="68" name="Rectangle: Rounded Corners 67">
              <a:extLst>
                <a:ext uri="{FF2B5EF4-FFF2-40B4-BE49-F238E27FC236}">
                  <a16:creationId xmlns:a16="http://schemas.microsoft.com/office/drawing/2014/main" id="{6D61164F-4B60-4DFE-AB14-3D0BBD08969C}"/>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69" name="Rectangle: Rounded Corners 68">
              <a:extLst>
                <a:ext uri="{FF2B5EF4-FFF2-40B4-BE49-F238E27FC236}">
                  <a16:creationId xmlns:a16="http://schemas.microsoft.com/office/drawing/2014/main" id="{0171B1F6-5923-4FB1-B86E-06C6A0B794C0}"/>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70" name="Rectangle: Rounded Corners 69">
              <a:extLst>
                <a:ext uri="{FF2B5EF4-FFF2-40B4-BE49-F238E27FC236}">
                  <a16:creationId xmlns:a16="http://schemas.microsoft.com/office/drawing/2014/main" id="{C7F6838E-7D3E-4838-867B-A2D7E5146D90}"/>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1129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par>
                                <p:cTn id="73" presetID="10" presetClass="entr" presetSubtype="0" fill="hold"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par>
                                <p:cTn id="76" presetID="10" presetClass="entr" presetSubtype="0" fill="hold" nodeType="withEffect">
                                  <p:stCondLst>
                                    <p:cond delay="0"/>
                                  </p:stCondLst>
                                  <p:childTnLst>
                                    <p:set>
                                      <p:cBhvr>
                                        <p:cTn id="77" dur="1" fill="hold">
                                          <p:stCondLst>
                                            <p:cond delay="0"/>
                                          </p:stCondLst>
                                        </p:cTn>
                                        <p:tgtEl>
                                          <p:spTgt spid="63"/>
                                        </p:tgtEl>
                                        <p:attrNameLst>
                                          <p:attrName>style.visibility</p:attrName>
                                        </p:attrNameLst>
                                      </p:cBhvr>
                                      <p:to>
                                        <p:strVal val="visible"/>
                                      </p:to>
                                    </p:set>
                                    <p:animEffect transition="in" filter="fade">
                                      <p:cBhvr>
                                        <p:cTn id="78" dur="500"/>
                                        <p:tgtEl>
                                          <p:spTgt spid="63"/>
                                        </p:tgtEl>
                                      </p:cBhvr>
                                    </p:animEffect>
                                  </p:childTnLst>
                                </p:cTn>
                              </p:par>
                              <p:par>
                                <p:cTn id="79" presetID="10" presetClass="entr" presetSubtype="0" fill="hold" nodeType="withEffect">
                                  <p:stCondLst>
                                    <p:cond delay="0"/>
                                  </p:stCondLst>
                                  <p:childTnLst>
                                    <p:set>
                                      <p:cBhvr>
                                        <p:cTn id="80" dur="1" fill="hold">
                                          <p:stCondLst>
                                            <p:cond delay="0"/>
                                          </p:stCondLst>
                                        </p:cTn>
                                        <p:tgtEl>
                                          <p:spTgt spid="67"/>
                                        </p:tgtEl>
                                        <p:attrNameLst>
                                          <p:attrName>style.visibility</p:attrName>
                                        </p:attrNameLst>
                                      </p:cBhvr>
                                      <p:to>
                                        <p:strVal val="visible"/>
                                      </p:to>
                                    </p:set>
                                    <p:animEffect transition="in" filter="fade">
                                      <p:cBhvr>
                                        <p:cTn id="81" dur="500"/>
                                        <p:tgtEl>
                                          <p:spTgt spid="67"/>
                                        </p:tgtEl>
                                      </p:cBhvr>
                                    </p:animEffect>
                                  </p:childTnLst>
                                </p:cTn>
                              </p:par>
                              <p:par>
                                <p:cTn id="82" presetID="10" presetClass="entr" presetSubtype="0" fill="hold"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B5C3CEC-6FAB-463E-B05A-3FE98E133829}"/>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5F53A298-7625-4865-A06A-08026CA3B01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00F5201-1B14-442C-8F7F-82B4CCCA20EB}"/>
              </a:ext>
            </a:extLst>
          </p:cNvPr>
          <p:cNvSpPr/>
          <p:nvPr/>
        </p:nvSpPr>
        <p:spPr>
          <a:xfrm>
            <a:off x="222584" y="217995"/>
            <a:ext cx="11746832" cy="6422011"/>
          </a:xfrm>
          <a:prstGeom prst="roundRect">
            <a:avLst>
              <a:gd name="adj" fmla="val 8614"/>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6D77597-12C7-498C-AD8F-5F0020F4865C}"/>
              </a:ext>
            </a:extLst>
          </p:cNvPr>
          <p:cNvSpPr txBox="1"/>
          <p:nvPr/>
        </p:nvSpPr>
        <p:spPr>
          <a:xfrm>
            <a:off x="800100" y="674400"/>
            <a:ext cx="10591800" cy="5509200"/>
          </a:xfrm>
          <a:prstGeom prst="rect">
            <a:avLst/>
          </a:prstGeom>
          <a:noFill/>
        </p:spPr>
        <p:txBody>
          <a:bodyPr wrap="square">
            <a:spAutoFit/>
          </a:bodyPr>
          <a:lstStyle/>
          <a:p>
            <a:pPr algn="just"/>
            <a:r>
              <a:rPr kumimoji="0" lang="en-SG" sz="3200" i="0" u="none" strike="noStrike" kern="1200" cap="none" spc="0" normalizeH="0" baseline="0" noProof="0">
                <a:ln>
                  <a:noFill/>
                </a:ln>
                <a:solidFill>
                  <a:sysClr val="windowText" lastClr="000000"/>
                </a:solidFill>
                <a:effectLst/>
                <a:uLnTx/>
                <a:uFillTx/>
                <a:latin typeface="Calibri" panose="020F0502020204030204" pitchFamily="34" charset="0"/>
                <a:cs typeface="Calibri" panose="020F0502020204030204" pitchFamily="34" charset="0"/>
              </a:rPr>
              <a:t>	</a:t>
            </a:r>
            <a:r>
              <a:rPr lang="vi-VN" sz="3200" i="0">
                <a:solidFill>
                  <a:sysClr val="windowText" lastClr="000000"/>
                </a:solidFill>
                <a:effectLst/>
                <a:latin typeface="Arial" panose="020B0604020202020204" pitchFamily="34" charset="0"/>
              </a:rPr>
              <a:t>Lăng của các vua Hùng kề bên đền Thượng, ẩn trong rừng cây xanh</a:t>
            </a:r>
            <a:r>
              <a:rPr lang="en-SG" sz="3200" i="0">
                <a:solidFill>
                  <a:sysClr val="windowText" lastClr="000000"/>
                </a:solidFill>
                <a:effectLst/>
                <a:latin typeface="Arial" panose="020B0604020202020204" pitchFamily="34" charset="0"/>
              </a:rPr>
              <a:t> xanh</a:t>
            </a:r>
            <a:r>
              <a:rPr lang="vi-VN" sz="3200" i="0">
                <a:solidFill>
                  <a:sysClr val="windowText" lastClr="000000"/>
                </a:solidFill>
                <a:effectLst/>
                <a:latin typeface="Arial" panose="020B0604020202020204" pitchFamily="34" charset="0"/>
              </a:rPr>
              <a:t>. Đứng ở đây, nhìn ra xa, phong cảnh thật là đẹp. Bên phải là đỉnh Ba Vì vòi vọi, nơi Mị Nương – con gái Hùng Vương thứ 18 – theo Sơn Tinh về trấn giữ núi cao. Dãy Tam Đảo như bức tường xan</a:t>
            </a:r>
            <a:r>
              <a:rPr lang="en-SG" sz="3200">
                <a:solidFill>
                  <a:sysClr val="windowText" lastClr="000000"/>
                </a:solidFill>
                <a:latin typeface="Arial" panose="020B0604020202020204" pitchFamily="34" charset="0"/>
              </a:rPr>
              <a:t>h</a:t>
            </a:r>
            <a:r>
              <a:rPr lang="en-SG" sz="3200" i="0">
                <a:solidFill>
                  <a:sysClr val="windowText" lastClr="000000"/>
                </a:solidFill>
                <a:effectLst/>
                <a:latin typeface="Arial" panose="020B0604020202020204" pitchFamily="34" charset="0"/>
              </a:rPr>
              <a:t> </a:t>
            </a:r>
            <a:r>
              <a:rPr lang="vi-VN" sz="3200" i="0">
                <a:solidFill>
                  <a:sysClr val="windowText" lastClr="000000"/>
                </a:solidFill>
                <a:effectLst/>
                <a:latin typeface="Arial" panose="020B0604020202020204" pitchFamily="34" charset="0"/>
              </a:rPr>
              <a:t>sừng sững chắn ngang bên trái đỡ lấy mây trời cuồn cuộn. Phía xa xa là núi Sóc Sơn, nơi in dấu chân ngựa sắt Phù Đổng, người có công giúp Hùng Vương đánh thắng giặc Ân xâm lược. Trước mặt là Ngã Ba Hạc, nơi gặp gỡ giữa ba dòng sông lớn tháng năm mải miết đắp bồi phù sa cho đồng bằng xanh mát.</a:t>
            </a:r>
            <a:endParaRPr lang="en-US" sz="1600">
              <a:solidFill>
                <a:sysClr val="windowText" lastClr="000000"/>
              </a:solidFill>
            </a:endParaRPr>
          </a:p>
        </p:txBody>
      </p:sp>
      <p:pic>
        <p:nvPicPr>
          <p:cNvPr id="19" name="Picture 18">
            <a:extLst>
              <a:ext uri="{FF2B5EF4-FFF2-40B4-BE49-F238E27FC236}">
                <a16:creationId xmlns:a16="http://schemas.microsoft.com/office/drawing/2014/main" id="{2F27EB1F-91EB-44A0-AB08-CEDC04BACC2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9098" r="42629" b="68136"/>
          <a:stretch/>
        </p:blipFill>
        <p:spPr>
          <a:xfrm rot="10800000">
            <a:off x="7010400" y="5292256"/>
            <a:ext cx="3953639" cy="1579585"/>
          </a:xfrm>
          <a:prstGeom prst="rect">
            <a:avLst/>
          </a:prstGeom>
        </p:spPr>
      </p:pic>
      <p:sp>
        <p:nvSpPr>
          <p:cNvPr id="2" name="Rectangle: Rounded Corners 1">
            <a:extLst>
              <a:ext uri="{FF2B5EF4-FFF2-40B4-BE49-F238E27FC236}">
                <a16:creationId xmlns:a16="http://schemas.microsoft.com/office/drawing/2014/main" id="{DF57B2F2-7CB0-4FA6-9226-BC7D89700BC3}"/>
              </a:ext>
            </a:extLst>
          </p:cNvPr>
          <p:cNvSpPr/>
          <p:nvPr/>
        </p:nvSpPr>
        <p:spPr>
          <a:xfrm>
            <a:off x="6515100" y="685800"/>
            <a:ext cx="1524000"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BF7B4D11-3AA6-4700-9722-CA9853B2A2FA}"/>
              </a:ext>
            </a:extLst>
          </p:cNvPr>
          <p:cNvSpPr/>
          <p:nvPr/>
        </p:nvSpPr>
        <p:spPr>
          <a:xfrm>
            <a:off x="10706100" y="701047"/>
            <a:ext cx="723900"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34FC67D5-3EFF-4F5F-8505-D52DB82270EF}"/>
              </a:ext>
            </a:extLst>
          </p:cNvPr>
          <p:cNvSpPr/>
          <p:nvPr/>
        </p:nvSpPr>
        <p:spPr>
          <a:xfrm>
            <a:off x="1790700" y="1676400"/>
            <a:ext cx="2133600"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62C49E58-ACB2-4AC9-AD0D-890D8EDB9A5C}"/>
              </a:ext>
            </a:extLst>
          </p:cNvPr>
          <p:cNvSpPr/>
          <p:nvPr/>
        </p:nvSpPr>
        <p:spPr>
          <a:xfrm>
            <a:off x="8536405" y="1676400"/>
            <a:ext cx="1369595"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F7180DE8-ED83-4D45-A717-06CF0E5DB7CD}"/>
              </a:ext>
            </a:extLst>
          </p:cNvPr>
          <p:cNvSpPr/>
          <p:nvPr/>
        </p:nvSpPr>
        <p:spPr>
          <a:xfrm>
            <a:off x="762000" y="2666205"/>
            <a:ext cx="1562100"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0A8D2B40-783F-4708-B101-2776BE5AE922}"/>
              </a:ext>
            </a:extLst>
          </p:cNvPr>
          <p:cNvSpPr/>
          <p:nvPr/>
        </p:nvSpPr>
        <p:spPr>
          <a:xfrm>
            <a:off x="10287000" y="2669584"/>
            <a:ext cx="1104900" cy="530021"/>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FDA8E47C-450F-4AD9-B1DC-ADA78EA143B7}"/>
              </a:ext>
            </a:extLst>
          </p:cNvPr>
          <p:cNvSpPr/>
          <p:nvPr/>
        </p:nvSpPr>
        <p:spPr>
          <a:xfrm>
            <a:off x="800100" y="3199605"/>
            <a:ext cx="1104900" cy="530021"/>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04E6324-A289-4AFC-B2F8-BF38437AFC53}"/>
              </a:ext>
            </a:extLst>
          </p:cNvPr>
          <p:cNvSpPr/>
          <p:nvPr/>
        </p:nvSpPr>
        <p:spPr>
          <a:xfrm>
            <a:off x="5925552" y="3124200"/>
            <a:ext cx="1389647" cy="530021"/>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DCB52B52-3941-4BFA-9C99-A4CDBBC81074}"/>
              </a:ext>
            </a:extLst>
          </p:cNvPr>
          <p:cNvSpPr/>
          <p:nvPr/>
        </p:nvSpPr>
        <p:spPr>
          <a:xfrm>
            <a:off x="6553200" y="3653907"/>
            <a:ext cx="2209800" cy="530021"/>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D778020C-16A0-4094-8DE0-F51C90D50FF2}"/>
              </a:ext>
            </a:extLst>
          </p:cNvPr>
          <p:cNvSpPr/>
          <p:nvPr/>
        </p:nvSpPr>
        <p:spPr>
          <a:xfrm>
            <a:off x="8285748" y="4150968"/>
            <a:ext cx="2209800" cy="530021"/>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2776AACB-20DC-48BC-85DB-A2858DB1F58E}"/>
              </a:ext>
            </a:extLst>
          </p:cNvPr>
          <p:cNvSpPr/>
          <p:nvPr/>
        </p:nvSpPr>
        <p:spPr>
          <a:xfrm>
            <a:off x="8988592" y="4670137"/>
            <a:ext cx="1506956" cy="467257"/>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692E208B-8C18-4BA7-B2C4-57006FCD4CD6}"/>
              </a:ext>
            </a:extLst>
          </p:cNvPr>
          <p:cNvSpPr/>
          <p:nvPr/>
        </p:nvSpPr>
        <p:spPr>
          <a:xfrm>
            <a:off x="6151143" y="5137394"/>
            <a:ext cx="1609487" cy="467257"/>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0D3F8AD3-6830-4A41-9ED5-B82223C48C69}"/>
              </a:ext>
            </a:extLst>
          </p:cNvPr>
          <p:cNvSpPr/>
          <p:nvPr/>
        </p:nvSpPr>
        <p:spPr>
          <a:xfrm>
            <a:off x="2975808" y="5604651"/>
            <a:ext cx="1752600" cy="533400"/>
          </a:xfrm>
          <a:prstGeom prst="round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C54F357B-98DA-4AD8-9144-DA5806C1233D}"/>
              </a:ext>
            </a:extLst>
          </p:cNvPr>
          <p:cNvCxnSpPr>
            <a:cxnSpLocks/>
          </p:cNvCxnSpPr>
          <p:nvPr/>
        </p:nvCxnSpPr>
        <p:spPr>
          <a:xfrm flipH="1">
            <a:off x="5903493" y="1676400"/>
            <a:ext cx="76200" cy="4629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804D02D-1F66-4640-8A73-4C9ADD5D0DC2}"/>
              </a:ext>
            </a:extLst>
          </p:cNvPr>
          <p:cNvCxnSpPr>
            <a:cxnSpLocks/>
          </p:cNvCxnSpPr>
          <p:nvPr/>
        </p:nvCxnSpPr>
        <p:spPr>
          <a:xfrm flipH="1">
            <a:off x="10210800" y="2717484"/>
            <a:ext cx="76200" cy="4629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C11B28-289B-47A7-B337-3E4C8125A4FD}"/>
              </a:ext>
            </a:extLst>
          </p:cNvPr>
          <p:cNvCxnSpPr>
            <a:cxnSpLocks/>
          </p:cNvCxnSpPr>
          <p:nvPr/>
        </p:nvCxnSpPr>
        <p:spPr>
          <a:xfrm flipH="1">
            <a:off x="5879430" y="3161944"/>
            <a:ext cx="76200" cy="4629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19A81D5-468C-4A95-996A-BFAC0FD22F37}"/>
              </a:ext>
            </a:extLst>
          </p:cNvPr>
          <p:cNvCxnSpPr>
            <a:cxnSpLocks/>
          </p:cNvCxnSpPr>
          <p:nvPr/>
        </p:nvCxnSpPr>
        <p:spPr>
          <a:xfrm flipH="1">
            <a:off x="5410200" y="4669526"/>
            <a:ext cx="76200" cy="4629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C4AA2C2-7F80-451C-B6CE-71C274F50C20}"/>
              </a:ext>
            </a:extLst>
          </p:cNvPr>
          <p:cNvCxnSpPr>
            <a:cxnSpLocks/>
          </p:cNvCxnSpPr>
          <p:nvPr/>
        </p:nvCxnSpPr>
        <p:spPr>
          <a:xfrm flipH="1">
            <a:off x="4038600" y="5105400"/>
            <a:ext cx="76200" cy="4629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758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fade">
                                      <p:cBhvr>
                                        <p:cTn id="75" dur="500"/>
                                        <p:tgtEl>
                                          <p:spTgt spid="4"/>
                                        </p:tgtEl>
                                      </p:cBhvr>
                                    </p:animEffect>
                                  </p:childTnLst>
                                </p:cTn>
                              </p:par>
                              <p:par>
                                <p:cTn id="76" presetID="10" presetClass="entr" presetSubtype="0" fill="hold" nodeType="with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500"/>
                                        <p:tgtEl>
                                          <p:spTgt spid="26"/>
                                        </p:tgtEl>
                                      </p:cBhvr>
                                    </p:animEffect>
                                  </p:childTnLst>
                                </p:cTn>
                              </p:par>
                              <p:par>
                                <p:cTn id="79" presetID="10" presetClass="entr" presetSubtype="0" fill="hold" nodeType="with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fade">
                                      <p:cBhvr>
                                        <p:cTn id="81" dur="500"/>
                                        <p:tgtEl>
                                          <p:spTgt spid="27"/>
                                        </p:tgtEl>
                                      </p:cBhvr>
                                    </p:animEffect>
                                  </p:childTnLst>
                                </p:cTn>
                              </p:par>
                              <p:par>
                                <p:cTn id="82" presetID="10" presetClass="entr" presetSubtype="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animBg="1"/>
      <p:bldP spid="10" grpId="0" animBg="1"/>
      <p:bldP spid="11" grpId="0" animBg="1"/>
      <p:bldP spid="12" grpId="0" animBg="1"/>
      <p:bldP spid="13" grpId="0" animBg="1"/>
      <p:bldP spid="15" grpId="0" animBg="1"/>
      <p:bldP spid="18" grpId="0" animBg="1"/>
      <p:bldP spid="20" grpId="0" animBg="1"/>
      <p:bldP spid="21" grpId="0" animBg="1"/>
      <p:bldP spid="22" grpId="0" animBg="1"/>
      <p:bldP spid="23" grpId="0" animBg="1"/>
      <p:bldP spid="24" grpId="0" animBg="1"/>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B7DE7-F873-4051-8E4A-14D35C1D912D}"/>
              </a:ext>
            </a:extLst>
          </p:cNvPr>
          <p:cNvPicPr>
            <a:picLocks noChangeAspect="1"/>
          </p:cNvPicPr>
          <p:nvPr/>
        </p:nvPicPr>
        <p:blipFill rotWithShape="1">
          <a:blip r:embed="rId2"/>
          <a:srcRect t="5799" b="5799"/>
          <a:stretch/>
        </p:blipFill>
        <p:spPr>
          <a:xfrm>
            <a:off x="0" y="0"/>
            <a:ext cx="12192000" cy="6858000"/>
          </a:xfrm>
          <a:prstGeom prst="rect">
            <a:avLst/>
          </a:prstGeom>
        </p:spPr>
      </p:pic>
      <p:sp>
        <p:nvSpPr>
          <p:cNvPr id="4" name="TextBox 3">
            <a:extLst>
              <a:ext uri="{FF2B5EF4-FFF2-40B4-BE49-F238E27FC236}">
                <a16:creationId xmlns:a16="http://schemas.microsoft.com/office/drawing/2014/main" id="{43B4FD38-BDAF-4ABB-8365-1E20FD4FA92A}"/>
              </a:ext>
            </a:extLst>
          </p:cNvPr>
          <p:cNvSpPr txBox="1"/>
          <p:nvPr/>
        </p:nvSpPr>
        <p:spPr>
          <a:xfrm>
            <a:off x="6767685" y="251826"/>
            <a:ext cx="4993355" cy="677108"/>
          </a:xfrm>
          <a:prstGeom prst="rect">
            <a:avLst/>
          </a:prstGeom>
          <a:noFill/>
        </p:spPr>
        <p:txBody>
          <a:bodyPr wrap="none" lIns="0" tIns="0" rIns="0" bIns="0" rtlCol="0">
            <a:spAutoFit/>
          </a:bodyPr>
          <a:lstStyle/>
          <a:p>
            <a:pPr algn="l"/>
            <a:r>
              <a:rPr lang="en-SG" sz="4400">
                <a:solidFill>
                  <a:schemeClr val="accent1">
                    <a:lumMod val="50000"/>
                  </a:schemeClr>
                </a:solidFill>
                <a:latin typeface="#9Slide07 Cadena" panose="02000503000000020004" pitchFamily="2" charset="0"/>
              </a:rPr>
              <a:t>ĐÁNH GIÁ MỤC TIÊU</a:t>
            </a:r>
            <a:endParaRPr lang="en-US" sz="4400">
              <a:solidFill>
                <a:schemeClr val="accent1">
                  <a:lumMod val="50000"/>
                </a:schemeClr>
              </a:solidFill>
              <a:latin typeface="#9Slide07 Cadena" panose="02000503000000020004" pitchFamily="2" charset="0"/>
            </a:endParaRPr>
          </a:p>
        </p:txBody>
      </p:sp>
      <p:sp>
        <p:nvSpPr>
          <p:cNvPr id="5" name="TextBox 4">
            <a:extLst>
              <a:ext uri="{FF2B5EF4-FFF2-40B4-BE49-F238E27FC236}">
                <a16:creationId xmlns:a16="http://schemas.microsoft.com/office/drawing/2014/main" id="{F4B990CA-2477-42ED-9B27-DE5FB4785F9F}"/>
              </a:ext>
            </a:extLst>
          </p:cNvPr>
          <p:cNvSpPr txBox="1"/>
          <p:nvPr/>
        </p:nvSpPr>
        <p:spPr>
          <a:xfrm>
            <a:off x="6848454" y="1209387"/>
            <a:ext cx="4993354" cy="1292662"/>
          </a:xfrm>
          <a:prstGeom prst="rect">
            <a:avLst/>
          </a:prstGeom>
          <a:noFill/>
        </p:spPr>
        <p:txBody>
          <a:bodyPr wrap="square" lIns="0" tIns="0" rIns="0" bIns="0" rtlCol="0">
            <a:spAutoFit/>
          </a:bodyPr>
          <a:lstStyle/>
          <a:p>
            <a:pPr algn="just"/>
            <a:r>
              <a:rPr lang="en-SG" sz="2800" b="1">
                <a:solidFill>
                  <a:srgbClr val="97593D"/>
                </a:solidFill>
                <a:latin typeface="#9Slide03 Quicksand" panose="00000500000000000000" pitchFamily="2" charset="0"/>
              </a:rPr>
              <a:t>1) Đọc l</a:t>
            </a:r>
            <a:r>
              <a:rPr lang="vi-VN" sz="2800" b="1">
                <a:solidFill>
                  <a:srgbClr val="97593D"/>
                </a:solidFill>
                <a:latin typeface="#9Slide03 Quicksand" panose="00000500000000000000" pitchFamily="2" charset="0"/>
              </a:rPr>
              <a:t>ưu</a:t>
            </a:r>
            <a:r>
              <a:rPr lang="en-SG" sz="2800" b="1">
                <a:solidFill>
                  <a:srgbClr val="97593D"/>
                </a:solidFill>
                <a:latin typeface="#9Slide03 Quicksand" panose="00000500000000000000" pitchFamily="2" charset="0"/>
              </a:rPr>
              <a:t> loát, diễn cảm toàn bài; giọng đọc trang trọng, tha thiết.</a:t>
            </a:r>
            <a:endParaRPr lang="en-US" sz="2800" b="1">
              <a:solidFill>
                <a:srgbClr val="97593D"/>
              </a:solidFill>
              <a:latin typeface="#9Slide03 Quicksand" panose="00000500000000000000" pitchFamily="2" charset="0"/>
            </a:endParaRPr>
          </a:p>
        </p:txBody>
      </p:sp>
      <p:sp>
        <p:nvSpPr>
          <p:cNvPr id="6" name="TextBox 5">
            <a:extLst>
              <a:ext uri="{FF2B5EF4-FFF2-40B4-BE49-F238E27FC236}">
                <a16:creationId xmlns:a16="http://schemas.microsoft.com/office/drawing/2014/main" id="{777E48A9-F3F4-4749-95C1-C7662C33FE5B}"/>
              </a:ext>
            </a:extLst>
          </p:cNvPr>
          <p:cNvSpPr txBox="1"/>
          <p:nvPr/>
        </p:nvSpPr>
        <p:spPr>
          <a:xfrm>
            <a:off x="6767685" y="2803417"/>
            <a:ext cx="4993354" cy="861774"/>
          </a:xfrm>
          <a:prstGeom prst="rect">
            <a:avLst/>
          </a:prstGeom>
          <a:noFill/>
        </p:spPr>
        <p:txBody>
          <a:bodyPr wrap="square" lIns="0" tIns="0" rIns="0" bIns="0" rtlCol="0">
            <a:spAutoFit/>
          </a:bodyPr>
          <a:lstStyle/>
          <a:p>
            <a:pPr algn="just"/>
            <a:r>
              <a:rPr lang="en-SG" sz="2800" b="1">
                <a:solidFill>
                  <a:srgbClr val="97593D"/>
                </a:solidFill>
                <a:latin typeface="#9Slide03 Quicksand" panose="00000500000000000000" pitchFamily="2" charset="0"/>
              </a:rPr>
              <a:t>2) Trình bày đ</a:t>
            </a:r>
            <a:r>
              <a:rPr lang="vi-VN" sz="2800" b="1">
                <a:solidFill>
                  <a:srgbClr val="97593D"/>
                </a:solidFill>
                <a:latin typeface="#9Slide03 Quicksand" panose="00000500000000000000" pitchFamily="2" charset="0"/>
              </a:rPr>
              <a:t>ược</a:t>
            </a:r>
            <a:r>
              <a:rPr lang="en-SG" sz="2800" b="1">
                <a:solidFill>
                  <a:srgbClr val="97593D"/>
                </a:solidFill>
                <a:latin typeface="#9Slide03 Quicksand" panose="00000500000000000000" pitchFamily="2" charset="0"/>
              </a:rPr>
              <a:t> nội dung, ý nghĩa của câu chuyện.</a:t>
            </a:r>
            <a:endParaRPr lang="en-US" sz="2800" b="1">
              <a:solidFill>
                <a:srgbClr val="97593D"/>
              </a:solidFill>
              <a:latin typeface="#9Slide03 Quicksand" panose="00000500000000000000" pitchFamily="2" charset="0"/>
            </a:endParaRPr>
          </a:p>
        </p:txBody>
      </p:sp>
      <p:pic>
        <p:nvPicPr>
          <p:cNvPr id="7" name="Graphic 6" descr="Badge Tick1 with solid fill">
            <a:extLst>
              <a:ext uri="{FF2B5EF4-FFF2-40B4-BE49-F238E27FC236}">
                <a16:creationId xmlns:a16="http://schemas.microsoft.com/office/drawing/2014/main" id="{D8E942DD-9D83-410A-ABA0-2C49F05FD2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42259" y="1209387"/>
            <a:ext cx="914400" cy="914400"/>
          </a:xfrm>
          <a:prstGeom prst="rect">
            <a:avLst/>
          </a:prstGeom>
        </p:spPr>
      </p:pic>
      <p:pic>
        <p:nvPicPr>
          <p:cNvPr id="8" name="Graphic 7" descr="Badge Tick1 with solid fill">
            <a:extLst>
              <a:ext uri="{FF2B5EF4-FFF2-40B4-BE49-F238E27FC236}">
                <a16:creationId xmlns:a16="http://schemas.microsoft.com/office/drawing/2014/main" id="{A011DF38-426C-44BC-B8CD-E8E7BB7684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42259" y="2777104"/>
            <a:ext cx="914400" cy="914400"/>
          </a:xfrm>
          <a:prstGeom prst="rect">
            <a:avLst/>
          </a:prstGeom>
        </p:spPr>
      </p:pic>
    </p:spTree>
    <p:extLst>
      <p:ext uri="{BB962C8B-B14F-4D97-AF65-F5344CB8AC3E}">
        <p14:creationId xmlns:p14="http://schemas.microsoft.com/office/powerpoint/2010/main" val="22558501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300"/>
                                </p:stCondLst>
                                <p:childTnLst>
                                  <p:par>
                                    <p:cTn id="10" presetID="26"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14:presetBounceEnd="60000">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14:bounceEnd="60000">
                                          <p:cBhvr additive="base">
                                            <p:cTn id="30" dur="14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31" dur="14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400"/>
                                </p:stCondLst>
                                <p:childTnLst>
                                  <p:par>
                                    <p:cTn id="33" presetID="26"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ppt_x"/>
                                              </p:val>
                                            </p:tav>
                                            <p:tav tm="100000">
                                              <p:val>
                                                <p:strVal val="#ppt_x"/>
                                              </p:val>
                                            </p:tav>
                                          </p:tavLst>
                                        </p:anim>
                                        <p:anim calcmode="lin" valueType="num">
                                          <p:cBhvr additive="base">
                                            <p:cTn id="8" dur="13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300"/>
                                </p:stCondLst>
                                <p:childTnLst>
                                  <p:par>
                                    <p:cTn id="10" presetID="26"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1400" fill="hold"/>
                                            <p:tgtEl>
                                              <p:spTgt spid="6"/>
                                            </p:tgtEl>
                                            <p:attrNameLst>
                                              <p:attrName>ppt_x</p:attrName>
                                            </p:attrNameLst>
                                          </p:cBhvr>
                                          <p:tavLst>
                                            <p:tav tm="0">
                                              <p:val>
                                                <p:strVal val="#ppt_x"/>
                                              </p:val>
                                            </p:tav>
                                            <p:tav tm="100000">
                                              <p:val>
                                                <p:strVal val="#ppt_x"/>
                                              </p:val>
                                            </p:tav>
                                          </p:tavLst>
                                        </p:anim>
                                        <p:anim calcmode="lin" valueType="num">
                                          <p:cBhvr additive="base">
                                            <p:cTn id="31" dur="14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400"/>
                                </p:stCondLst>
                                <p:childTnLst>
                                  <p:par>
                                    <p:cTn id="33" presetID="26"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148FD2B-B87B-4C8F-85E4-A845481450EB}"/>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7B4FE7B5-DF32-4F0D-8B9E-C882AC49F8A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bbon: Tilted Up 2">
            <a:extLst>
              <a:ext uri="{FF2B5EF4-FFF2-40B4-BE49-F238E27FC236}">
                <a16:creationId xmlns:a16="http://schemas.microsoft.com/office/drawing/2014/main" id="{A3C947ED-8C00-4AAB-8793-D3DB1AC6CCEC}"/>
              </a:ext>
            </a:extLst>
          </p:cNvPr>
          <p:cNvSpPr/>
          <p:nvPr/>
        </p:nvSpPr>
        <p:spPr>
          <a:xfrm>
            <a:off x="1209676" y="304800"/>
            <a:ext cx="9534524" cy="2593824"/>
          </a:xfrm>
          <a:prstGeom prst="ribbon2">
            <a:avLst>
              <a:gd name="adj1" fmla="val 14426"/>
              <a:gd name="adj2" fmla="val 75000"/>
            </a:avLst>
          </a:prstGeom>
          <a:solidFill>
            <a:srgbClr val="F8F853"/>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6FDF6A4-87F0-4366-8ABB-72414A66EC51}"/>
              </a:ext>
            </a:extLst>
          </p:cNvPr>
          <p:cNvSpPr txBox="1"/>
          <p:nvPr/>
        </p:nvSpPr>
        <p:spPr>
          <a:xfrm>
            <a:off x="2607469" y="457200"/>
            <a:ext cx="6977062" cy="1846659"/>
          </a:xfrm>
          <a:prstGeom prst="rect">
            <a:avLst/>
          </a:prstGeom>
          <a:noFill/>
        </p:spPr>
        <p:txBody>
          <a:bodyPr wrap="square" lIns="0" tIns="0" rIns="0" bIns="0" rtlCol="0">
            <a:spAutoFit/>
          </a:bodyPr>
          <a:lstStyle/>
          <a:p>
            <a:pPr algn="ctr">
              <a:lnSpc>
                <a:spcPts val="4800"/>
              </a:lnSpc>
            </a:pPr>
            <a:r>
              <a:rPr lang="en-SG" sz="4000">
                <a:solidFill>
                  <a:srgbClr val="FF0066"/>
                </a:solidFill>
                <a:latin typeface="#9Slide03 IcielPanton Black" panose="00000A00000000000000" pitchFamily="2" charset="0"/>
              </a:rPr>
              <a:t>DẶN DÒ</a:t>
            </a:r>
          </a:p>
          <a:p>
            <a:pPr>
              <a:lnSpc>
                <a:spcPts val="4800"/>
              </a:lnSpc>
            </a:pPr>
            <a:r>
              <a:rPr lang="en-SG" sz="4000" b="1">
                <a:latin typeface="#9Slide02 Tieu de rat dai 01" panose="02000000000000000000" pitchFamily="2" charset="0"/>
                <a:ea typeface="#9Slide02 Tieu de rat dai 01" panose="02000000000000000000" pitchFamily="2" charset="0"/>
              </a:rPr>
              <a:t>- Đọc và trả lời lại các câu hỏi.</a:t>
            </a:r>
          </a:p>
          <a:p>
            <a:pPr>
              <a:lnSpc>
                <a:spcPts val="4800"/>
              </a:lnSpc>
            </a:pPr>
            <a:r>
              <a:rPr lang="en-SG" sz="4000" b="1">
                <a:latin typeface="#9Slide02 Tieu de rat dai 01" panose="02000000000000000000" pitchFamily="2" charset="0"/>
                <a:ea typeface="#9Slide02 Tieu de rat dai 01" panose="02000000000000000000" pitchFamily="2" charset="0"/>
              </a:rPr>
              <a:t>- Chuẩn bị bài "Cửa sông".</a:t>
            </a:r>
            <a:endParaRPr lang="en-US" sz="4000" b="1">
              <a:latin typeface="#9Slide02 Tieu de rat dai 01" panose="02000000000000000000" pitchFamily="2" charset="0"/>
              <a:ea typeface="#9Slide02 Tieu de rat dai 01" panose="02000000000000000000" pitchFamily="2" charset="0"/>
            </a:endParaRPr>
          </a:p>
        </p:txBody>
      </p:sp>
    </p:spTree>
    <p:extLst>
      <p:ext uri="{BB962C8B-B14F-4D97-AF65-F5344CB8AC3E}">
        <p14:creationId xmlns:p14="http://schemas.microsoft.com/office/powerpoint/2010/main" val="14926612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2" name="Picture 1">
            <a:hlinkClick r:id="rId3"/>
            <a:extLst>
              <a:ext uri="{FF2B5EF4-FFF2-40B4-BE49-F238E27FC236}">
                <a16:creationId xmlns:a16="http://schemas.microsoft.com/office/drawing/2014/main" id="{34AEBB64-CA67-47C6-9B81-EAF1AF009613}"/>
              </a:ext>
            </a:extLst>
          </p:cNvPr>
          <p:cNvPicPr>
            <a:picLocks noChangeAspect="1"/>
          </p:cNvPicPr>
          <p:nvPr/>
        </p:nvPicPr>
        <p:blipFill rotWithShape="1">
          <a:blip r:embed="rId4"/>
          <a:srcRect t="15608" b="17146"/>
          <a:stretch/>
        </p:blipFill>
        <p:spPr>
          <a:xfrm>
            <a:off x="2127038" y="1695895"/>
            <a:ext cx="7937925" cy="3999331"/>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633763" y="533400"/>
            <a:ext cx="11024837" cy="984885"/>
          </a:xfrm>
          <a:prstGeom prst="rect">
            <a:avLst/>
          </a:prstGeom>
          <a:noFill/>
        </p:spPr>
        <p:txBody>
          <a:bodyPr wrap="square" lIns="0" tIns="0" rIns="0" bIns="0" rtlCol="0">
            <a:spAutoFit/>
          </a:bodyPr>
          <a:lstStyle/>
          <a:p>
            <a:pPr algn="just"/>
            <a:r>
              <a:rPr lang="en-US" sz="3200" b="1">
                <a:latin typeface="Calibri" panose="020F0502020204030204" pitchFamily="34" charset="0"/>
                <a:cs typeface="Calibri" panose="020F0502020204030204" pitchFamily="34" charset="0"/>
              </a:rPr>
              <a:t>Đền Hùng: đền thờ các vua Hùng ở núi Nghĩa Lĩnh, thôn Cổ Tích, xã Hy C</a:t>
            </a:r>
            <a:r>
              <a:rPr lang="vi-VN" sz="3200" b="1">
                <a:latin typeface="Calibri" panose="020F0502020204030204" pitchFamily="34" charset="0"/>
                <a:cs typeface="Calibri" panose="020F0502020204030204" pitchFamily="34" charset="0"/>
              </a:rPr>
              <a:t>ương</a:t>
            </a:r>
            <a:r>
              <a:rPr lang="en-SG" sz="3200" b="1">
                <a:latin typeface="Calibri" panose="020F0502020204030204" pitchFamily="34" charset="0"/>
                <a:cs typeface="Calibri" panose="020F0502020204030204" pitchFamily="34" charset="0"/>
              </a:rPr>
              <a:t>, huyện Lâm Thao, tỉnh Phú Thọ.</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830997"/>
          </a:xfrm>
          <a:prstGeom prst="rect">
            <a:avLst/>
          </a:prstGeom>
          <a:noFill/>
        </p:spPr>
        <p:txBody>
          <a:bodyPr wrap="square">
            <a:spAutoFit/>
          </a:bodyPr>
          <a:lstStyle/>
          <a:p>
            <a:r>
              <a:rPr lang="en-SG" sz="2400"/>
              <a:t>GV bấm vào hình ảnh đền để xem thêm trên Google Map.</a:t>
            </a:r>
          </a:p>
          <a:p>
            <a:r>
              <a:rPr lang="en-SG" sz="2400"/>
              <a:t> GV bấm vào hình ảnh vua Hùng để quay về slide giải nghĩa từ.</a:t>
            </a:r>
            <a:endParaRPr lang="en-US" sz="2400"/>
          </a:p>
        </p:txBody>
      </p:sp>
      <p:pic>
        <p:nvPicPr>
          <p:cNvPr id="25" name="Picture 24">
            <a:hlinkClick r:id="rId8"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39038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CE69683-E0A0-42D7-8ABB-717770082A16}"/>
              </a:ext>
            </a:extLst>
          </p:cNvPr>
          <p:cNvPicPr>
            <a:picLocks noChangeAspect="1"/>
          </p:cNvPicPr>
          <p:nvPr/>
        </p:nvPicPr>
        <p:blipFill>
          <a:blip r:embed="rId3"/>
          <a:stretch>
            <a:fillRect/>
          </a:stretch>
        </p:blipFill>
        <p:spPr>
          <a:xfrm>
            <a:off x="2461337" y="1449253"/>
            <a:ext cx="7262390" cy="4081463"/>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583582" y="533400"/>
            <a:ext cx="11024837" cy="492443"/>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Nam quốc s</a:t>
            </a:r>
            <a:r>
              <a:rPr lang="vi-VN" sz="3200" b="1">
                <a:latin typeface="Calibri" panose="020F0502020204030204" pitchFamily="34" charset="0"/>
                <a:cs typeface="Calibri" panose="020F0502020204030204" pitchFamily="34" charset="0"/>
              </a:rPr>
              <a:t>ơ</a:t>
            </a:r>
            <a:r>
              <a:rPr lang="en-SG" sz="3200" b="1">
                <a:latin typeface="Calibri" panose="020F0502020204030204" pitchFamily="34" charset="0"/>
                <a:cs typeface="Calibri" panose="020F0502020204030204" pitchFamily="34" charset="0"/>
              </a:rPr>
              <a:t>n hà: ý trong bài chỉ Tổ quốc Việt Nam.  </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7"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48127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5960155" y="1386478"/>
            <a:ext cx="5518080" cy="2462213"/>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Bức hoành phi: tấm gỗ s</a:t>
            </a:r>
            <a:r>
              <a:rPr lang="vi-VN" sz="3200" b="1">
                <a:latin typeface="Calibri" panose="020F0502020204030204" pitchFamily="34" charset="0"/>
                <a:cs typeface="Calibri" panose="020F0502020204030204" pitchFamily="34" charset="0"/>
              </a:rPr>
              <a:t>ơ</a:t>
            </a:r>
            <a:r>
              <a:rPr lang="en-SG" sz="3200" b="1">
                <a:latin typeface="Calibri" panose="020F0502020204030204" pitchFamily="34" charset="0"/>
                <a:cs typeface="Calibri" panose="020F0502020204030204" pitchFamily="34" charset="0"/>
              </a:rPr>
              <a:t>n son thếp vàng có khắc chữ Hán hoặc chữ Nôm cỡ lớn, th</a:t>
            </a:r>
            <a:r>
              <a:rPr lang="vi-VN" sz="3200" b="1">
                <a:latin typeface="Calibri" panose="020F0502020204030204" pitchFamily="34" charset="0"/>
                <a:cs typeface="Calibri" panose="020F0502020204030204" pitchFamily="34" charset="0"/>
              </a:rPr>
              <a:t>ường</a:t>
            </a:r>
            <a:r>
              <a:rPr lang="en-SG" sz="3200" b="1">
                <a:latin typeface="Calibri" panose="020F0502020204030204" pitchFamily="34" charset="0"/>
                <a:cs typeface="Calibri" panose="020F0502020204030204" pitchFamily="34" charset="0"/>
              </a:rPr>
              <a:t> treo ngang ở gian giữa nhà để thờ hoặc trang trí.</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6"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E4F5E48E-41E8-4F67-9E58-5A18F8E88E1D}"/>
              </a:ext>
            </a:extLst>
          </p:cNvPr>
          <p:cNvPicPr>
            <a:picLocks noChangeAspect="1"/>
          </p:cNvPicPr>
          <p:nvPr/>
        </p:nvPicPr>
        <p:blipFill>
          <a:blip r:embed="rId9"/>
          <a:stretch>
            <a:fillRect/>
          </a:stretch>
        </p:blipFill>
        <p:spPr>
          <a:xfrm>
            <a:off x="713765" y="811493"/>
            <a:ext cx="5062337" cy="380237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5565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641CE72-05E8-4C1A-9CC5-B9D05DBD8AA9}"/>
              </a:ext>
            </a:extLst>
          </p:cNvPr>
          <p:cNvPicPr>
            <a:picLocks noChangeAspect="1"/>
          </p:cNvPicPr>
          <p:nvPr/>
        </p:nvPicPr>
        <p:blipFill>
          <a:blip r:embed="rId3"/>
          <a:stretch>
            <a:fillRect/>
          </a:stretch>
        </p:blipFill>
        <p:spPr>
          <a:xfrm>
            <a:off x="678022" y="1331532"/>
            <a:ext cx="4813918" cy="3981824"/>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3" name="Picture 2">
            <a:extLst>
              <a:ext uri="{FF2B5EF4-FFF2-40B4-BE49-F238E27FC236}">
                <a16:creationId xmlns:a16="http://schemas.microsoft.com/office/drawing/2014/main" id="{34D293C4-858D-466C-8167-FA9C54299196}"/>
              </a:ext>
            </a:extLst>
          </p:cNvPr>
          <p:cNvPicPr>
            <a:picLocks noChangeAspect="1"/>
          </p:cNvPicPr>
          <p:nvPr/>
        </p:nvPicPr>
        <p:blipFill>
          <a:blip r:embed="rId6"/>
          <a:stretch>
            <a:fillRect/>
          </a:stretch>
        </p:blipFill>
        <p:spPr>
          <a:xfrm>
            <a:off x="5784472" y="1380927"/>
            <a:ext cx="5769427" cy="3942635"/>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1534514" y="457200"/>
            <a:ext cx="9116035" cy="492443"/>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Ngã Ba Hạc: n</a:t>
            </a:r>
            <a:r>
              <a:rPr lang="vi-VN" sz="3200" b="1">
                <a:latin typeface="Calibri" panose="020F0502020204030204" pitchFamily="34" charset="0"/>
                <a:cs typeface="Calibri" panose="020F0502020204030204" pitchFamily="34" charset="0"/>
              </a:rPr>
              <a:t>ơi</a:t>
            </a:r>
            <a:r>
              <a:rPr lang="en-SG" sz="3200" b="1">
                <a:latin typeface="Calibri" panose="020F0502020204030204" pitchFamily="34" charset="0"/>
                <a:cs typeface="Calibri" panose="020F0502020204030204" pitchFamily="34" charset="0"/>
              </a:rPr>
              <a:t> sông Lô chảy vào sông Hồng.</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8"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31213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6281826" y="1601288"/>
            <a:ext cx="5368443" cy="1723549"/>
          </a:xfrm>
          <a:prstGeom prst="rect">
            <a:avLst/>
          </a:prstGeom>
          <a:noFill/>
        </p:spPr>
        <p:txBody>
          <a:bodyPr wrap="square" lIns="0" tIns="0" rIns="0" bIns="0" rtlCol="0">
            <a:spAutoFit/>
          </a:bodyPr>
          <a:lstStyle/>
          <a:p>
            <a:pPr algn="just"/>
            <a:r>
              <a:rPr lang="en-SG" sz="2800" b="1">
                <a:latin typeface="Calibri" panose="020F0502020204030204" pitchFamily="34" charset="0"/>
                <a:cs typeface="Calibri" panose="020F0502020204030204" pitchFamily="34" charset="0"/>
              </a:rPr>
              <a:t>Dãy Tam Đảo: là một dãy núi đá ở vùng Đồng bằng Bắc Bộ Việt Nam nằm trên địa bàn ba tỉnh Vĩnh Phúc, Thái Nguyên và Tuyên Quang. </a:t>
            </a:r>
            <a:endParaRPr lang="en-US" sz="28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6"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AD7B9A5A-C496-465D-B3B6-846CB096BAD8}"/>
              </a:ext>
            </a:extLst>
          </p:cNvPr>
          <p:cNvPicPr>
            <a:picLocks noChangeAspect="1"/>
          </p:cNvPicPr>
          <p:nvPr/>
        </p:nvPicPr>
        <p:blipFill>
          <a:blip r:embed="rId9"/>
          <a:stretch>
            <a:fillRect/>
          </a:stretch>
        </p:blipFill>
        <p:spPr>
          <a:xfrm>
            <a:off x="890829" y="724308"/>
            <a:ext cx="5117360" cy="369300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69158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ền Hùng - Tìm về Đất Tổ linh thiêng">
            <a:hlinkClick r:id="" action="ppaction://media"/>
            <a:extLst>
              <a:ext uri="{FF2B5EF4-FFF2-40B4-BE49-F238E27FC236}">
                <a16:creationId xmlns:a16="http://schemas.microsoft.com/office/drawing/2014/main" id="{E4A41131-6823-4719-B04F-0BC3B35768AA}"/>
              </a:ext>
            </a:extLst>
          </p:cNvPr>
          <p:cNvPicPr>
            <a:picLocks noChangeAspect="1"/>
          </p:cNvPicPr>
          <p:nvPr>
            <a:videoFile r:link="rId1"/>
            <p:extLst>
              <p:ext uri="{DAA4B4D4-6D71-4841-9C94-3DE7FCFB9230}">
                <p14:media xmlns:p14="http://schemas.microsoft.com/office/powerpoint/2010/main" r:embed="rId2">
                  <p14:trim st="5750" end="167606"/>
                </p14:media>
              </p:ext>
            </p:extLst>
          </p:nvPr>
        </p:nvPicPr>
        <p:blipFill>
          <a:blip r:embed="rId4"/>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AD9071AF-6ECF-417D-9426-0D892FB8EFBA}"/>
              </a:ext>
            </a:extLst>
          </p:cNvPr>
          <p:cNvPicPr>
            <a:picLocks noChangeAspect="1"/>
          </p:cNvPicPr>
          <p:nvPr/>
        </p:nvPicPr>
        <p:blipFill>
          <a:blip r:embed="rId5"/>
          <a:stretch>
            <a:fillRect/>
          </a:stretch>
        </p:blipFill>
        <p:spPr>
          <a:xfrm>
            <a:off x="304800" y="228600"/>
            <a:ext cx="1219200" cy="1295400"/>
          </a:xfrm>
          <a:prstGeom prst="rect">
            <a:avLst/>
          </a:prstGeom>
          <a:solidFill>
            <a:schemeClr val="accent3">
              <a:lumMod val="20000"/>
              <a:lumOff val="80000"/>
            </a:schemeClr>
          </a:solidFill>
        </p:spPr>
      </p:pic>
    </p:spTree>
    <p:extLst>
      <p:ext uri="{BB962C8B-B14F-4D97-AF65-F5344CB8AC3E}">
        <p14:creationId xmlns:p14="http://schemas.microsoft.com/office/powerpoint/2010/main" val="60396681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0864346-4D5C-443C-84EF-7F2422C491E6}"/>
              </a:ext>
            </a:extLst>
          </p:cNvPr>
          <p:cNvPicPr>
            <a:picLocks noChangeAspect="1"/>
          </p:cNvPicPr>
          <p:nvPr/>
        </p:nvPicPr>
        <p:blipFill rotWithShape="1">
          <a:blip r:embed="rId3"/>
          <a:srcRect l="20153" t="14992" r="5625" b="5271"/>
          <a:stretch/>
        </p:blipFill>
        <p:spPr>
          <a:xfrm>
            <a:off x="6385636" y="1511352"/>
            <a:ext cx="5144891" cy="321151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1534514" y="457200"/>
            <a:ext cx="9116035" cy="492443"/>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Núi Sóc S</a:t>
            </a:r>
            <a:r>
              <a:rPr lang="vi-VN" sz="3200" b="1">
                <a:latin typeface="Calibri" panose="020F0502020204030204" pitchFamily="34" charset="0"/>
                <a:cs typeface="Calibri" panose="020F0502020204030204" pitchFamily="34" charset="0"/>
              </a:rPr>
              <a:t>ơn</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7"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066D1668-90ED-4943-9A6F-4C4C3E083190}"/>
              </a:ext>
            </a:extLst>
          </p:cNvPr>
          <p:cNvPicPr>
            <a:picLocks noChangeAspect="1"/>
          </p:cNvPicPr>
          <p:nvPr/>
        </p:nvPicPr>
        <p:blipFill rotWithShape="1">
          <a:blip r:embed="rId10"/>
          <a:srcRect l="9281" b="7558"/>
          <a:stretch/>
        </p:blipFill>
        <p:spPr>
          <a:xfrm>
            <a:off x="836040" y="1485475"/>
            <a:ext cx="4774196" cy="325061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27684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1304126" y="457200"/>
            <a:ext cx="9583749" cy="984885"/>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Ngọc phả: sách ghi chép lai lịch, thân thế, sự nghiệp của những ng</a:t>
            </a:r>
            <a:r>
              <a:rPr lang="vi-VN" sz="3200" b="1">
                <a:latin typeface="Calibri" panose="020F0502020204030204" pitchFamily="34" charset="0"/>
                <a:cs typeface="Calibri" panose="020F0502020204030204" pitchFamily="34" charset="0"/>
              </a:rPr>
              <a:t>ười</a:t>
            </a:r>
            <a:r>
              <a:rPr lang="en-SG" sz="3200" b="1">
                <a:latin typeface="Calibri" panose="020F0502020204030204" pitchFamily="34" charset="0"/>
                <a:cs typeface="Calibri" panose="020F0502020204030204" pitchFamily="34" charset="0"/>
              </a:rPr>
              <a:t> đ</a:t>
            </a:r>
            <a:r>
              <a:rPr lang="vi-VN" sz="3200" b="1">
                <a:latin typeface="Calibri" panose="020F0502020204030204" pitchFamily="34" charset="0"/>
                <a:cs typeface="Calibri" panose="020F0502020204030204" pitchFamily="34" charset="0"/>
              </a:rPr>
              <a:t>ược</a:t>
            </a:r>
            <a:r>
              <a:rPr lang="en-SG" sz="3200" b="1">
                <a:latin typeface="Calibri" panose="020F0502020204030204" pitchFamily="34" charset="0"/>
                <a:cs typeface="Calibri" panose="020F0502020204030204" pitchFamily="34" charset="0"/>
              </a:rPr>
              <a:t> ng</a:t>
            </a:r>
            <a:r>
              <a:rPr lang="vi-VN" sz="3200" b="1">
                <a:latin typeface="Calibri" panose="020F0502020204030204" pitchFamily="34" charset="0"/>
                <a:cs typeface="Calibri" panose="020F0502020204030204" pitchFamily="34" charset="0"/>
              </a:rPr>
              <a:t>ười</a:t>
            </a:r>
            <a:r>
              <a:rPr lang="en-SG" sz="3200" b="1">
                <a:latin typeface="Calibri" panose="020F0502020204030204" pitchFamily="34" charset="0"/>
                <a:cs typeface="Calibri" panose="020F0502020204030204" pitchFamily="34" charset="0"/>
              </a:rPr>
              <a:t> đời kính trọng, tôn thờ.</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6"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1C82A0A6-7E4C-4017-AD6E-CAB636395F86}"/>
              </a:ext>
            </a:extLst>
          </p:cNvPr>
          <p:cNvPicPr>
            <a:picLocks noChangeAspect="1"/>
          </p:cNvPicPr>
          <p:nvPr/>
        </p:nvPicPr>
        <p:blipFill>
          <a:blip r:embed="rId9"/>
          <a:stretch>
            <a:fillRect/>
          </a:stretch>
        </p:blipFill>
        <p:spPr>
          <a:xfrm>
            <a:off x="6553200" y="2007074"/>
            <a:ext cx="3905106" cy="2901313"/>
          </a:xfrm>
          <a:prstGeom prst="rect">
            <a:avLst/>
          </a:prstGeom>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C4ABE529-873D-4A1A-89F6-1FF78E2F2244}"/>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075528" y="2007074"/>
            <a:ext cx="4191000" cy="297735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57372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6A0A9A9-72EC-4D64-AAC6-7B6040672AE3}"/>
              </a:ext>
            </a:extLst>
          </p:cNvPr>
          <p:cNvPicPr>
            <a:picLocks noChangeAspect="1"/>
          </p:cNvPicPr>
          <p:nvPr/>
        </p:nvPicPr>
        <p:blipFill>
          <a:blip r:embed="rId3"/>
          <a:stretch>
            <a:fillRect/>
          </a:stretch>
        </p:blipFill>
        <p:spPr>
          <a:xfrm>
            <a:off x="5658920" y="1786534"/>
            <a:ext cx="5624821" cy="2944242"/>
          </a:xfrm>
          <a:prstGeom prst="rect">
            <a:avLst/>
          </a:prstGeom>
          <a:effectLst>
            <a:outerShdw blurRad="50800" dist="38100" algn="l"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1067695" y="542197"/>
            <a:ext cx="10049674" cy="984885"/>
          </a:xfrm>
          <a:prstGeom prst="rect">
            <a:avLst/>
          </a:prstGeom>
          <a:noFill/>
        </p:spPr>
        <p:txBody>
          <a:bodyPr wrap="square" lIns="0" tIns="0" rIns="0" bIns="0" rtlCol="0">
            <a:spAutoFit/>
          </a:bodyPr>
          <a:lstStyle/>
          <a:p>
            <a:pPr algn="ctr"/>
            <a:r>
              <a:rPr lang="en-US" sz="3200" b="1">
                <a:latin typeface="Calibri" panose="020F0502020204030204" pitchFamily="34" charset="0"/>
                <a:cs typeface="Calibri" panose="020F0502020204030204" pitchFamily="34" charset="0"/>
              </a:rPr>
              <a:t>Đất Tổ: chỉ khu vực</a:t>
            </a:r>
            <a:r>
              <a:rPr lang="en-SG" sz="3200" b="1">
                <a:latin typeface="Calibri" panose="020F0502020204030204" pitchFamily="34" charset="0"/>
                <a:cs typeface="Calibri" panose="020F0502020204030204" pitchFamily="34" charset="0"/>
              </a:rPr>
              <a:t> đền Hùng hoặc chỉ chung tỉnh Phú Thọ, n</a:t>
            </a:r>
            <a:r>
              <a:rPr lang="vi-VN" sz="3200" b="1">
                <a:latin typeface="Calibri" panose="020F0502020204030204" pitchFamily="34" charset="0"/>
                <a:cs typeface="Calibri" panose="020F0502020204030204" pitchFamily="34" charset="0"/>
              </a:rPr>
              <a:t>ơi</a:t>
            </a:r>
            <a:r>
              <a:rPr lang="en-SG" sz="3200" b="1">
                <a:latin typeface="Calibri" panose="020F0502020204030204" pitchFamily="34" charset="0"/>
                <a:cs typeface="Calibri" panose="020F0502020204030204" pitchFamily="34" charset="0"/>
              </a:rPr>
              <a:t> các vua Hùng bắt đầu sự nghiệp dựng n</a:t>
            </a:r>
            <a:r>
              <a:rPr lang="vi-VN" sz="3200" b="1">
                <a:latin typeface="Calibri" panose="020F0502020204030204" pitchFamily="34" charset="0"/>
                <a:cs typeface="Calibri" panose="020F0502020204030204" pitchFamily="34" charset="0"/>
              </a:rPr>
              <a:t>ước</a:t>
            </a:r>
            <a:r>
              <a:rPr lang="en-SG" sz="3200" b="1">
                <a:latin typeface="Calibri" panose="020F0502020204030204" pitchFamily="34" charset="0"/>
                <a:cs typeface="Calibri" panose="020F0502020204030204" pitchFamily="34" charset="0"/>
              </a:rPr>
              <a:t>.</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7"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D5FBDBC3-8DEA-438B-B436-28C4DEDB9926}"/>
              </a:ext>
            </a:extLst>
          </p:cNvPr>
          <p:cNvPicPr>
            <a:picLocks noChangeAspect="1"/>
          </p:cNvPicPr>
          <p:nvPr/>
        </p:nvPicPr>
        <p:blipFill>
          <a:blip r:embed="rId10"/>
          <a:stretch>
            <a:fillRect/>
          </a:stretch>
        </p:blipFill>
        <p:spPr>
          <a:xfrm>
            <a:off x="731931" y="1760520"/>
            <a:ext cx="4461758" cy="2970256"/>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2304149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4295124-C97B-4E0D-A6F2-6F947B0403D2}"/>
              </a:ext>
            </a:extLst>
          </p:cNvPr>
          <p:cNvPicPr>
            <a:picLocks noChangeAspect="1"/>
          </p:cNvPicPr>
          <p:nvPr/>
        </p:nvPicPr>
        <p:blipFill>
          <a:blip r:embed="rId3"/>
          <a:stretch>
            <a:fillRect/>
          </a:stretch>
        </p:blipFill>
        <p:spPr>
          <a:xfrm>
            <a:off x="1473649" y="1335595"/>
            <a:ext cx="4421913" cy="4421913"/>
          </a:xfrm>
          <a:prstGeom prst="rect">
            <a:avLst/>
          </a:prstGeom>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377B5F1A-43FC-43B0-AB84-AEED4B1E912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3000"/>
                    </a14:imgEffect>
                  </a14:imgLayer>
                </a14:imgProps>
              </a:ext>
            </a:extLst>
          </a:blip>
          <a:srcRect l="3756" r="12807"/>
          <a:stretch/>
        </p:blipFill>
        <p:spPr>
          <a:xfrm>
            <a:off x="6247451" y="1358842"/>
            <a:ext cx="5076662" cy="3042225"/>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1067695" y="542197"/>
            <a:ext cx="10049674" cy="492443"/>
          </a:xfrm>
          <a:prstGeom prst="rect">
            <a:avLst/>
          </a:prstGeom>
          <a:noFill/>
        </p:spPr>
        <p:txBody>
          <a:bodyPr wrap="square" lIns="0" tIns="0" rIns="0" bIns="0" rtlCol="0">
            <a:spAutoFit/>
          </a:bodyPr>
          <a:lstStyle/>
          <a:p>
            <a:pPr algn="ctr"/>
            <a:r>
              <a:rPr lang="en-SG" sz="3200" b="1">
                <a:latin typeface="Calibri" panose="020F0502020204030204" pitchFamily="34" charset="0"/>
                <a:cs typeface="Calibri" panose="020F0502020204030204" pitchFamily="34" charset="0"/>
              </a:rPr>
              <a:t>Chi: một nhánh trong dòng họ.</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461665"/>
          </a:xfrm>
          <a:prstGeom prst="rect">
            <a:avLst/>
          </a:prstGeom>
          <a:noFill/>
        </p:spPr>
        <p:txBody>
          <a:bodyPr wrap="square">
            <a:spAutoFit/>
          </a:bodyPr>
          <a:lstStyle/>
          <a:p>
            <a:r>
              <a:rPr lang="en-SG" sz="2400"/>
              <a:t> GV bấm vào hình ảnh vua Hùng để quay về slide giải nghĩa từ.</a:t>
            </a:r>
            <a:endParaRPr lang="en-US" sz="2400"/>
          </a:p>
        </p:txBody>
      </p:sp>
      <p:pic>
        <p:nvPicPr>
          <p:cNvPr id="25" name="Picture 24">
            <a:hlinkClick r:id="rId9"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6106739" y="4158949"/>
            <a:ext cx="1960281" cy="269905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93955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182350-1E52-49E8-A064-7415D87B5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 y="0"/>
            <a:ext cx="12198938" cy="6858000"/>
          </a:xfrm>
          <a:prstGeom prst="rect">
            <a:avLst/>
          </a:prstGeom>
        </p:spPr>
      </p:pic>
      <p:sp>
        <p:nvSpPr>
          <p:cNvPr id="5" name="Rectangle: Rounded Corners 4">
            <a:extLst>
              <a:ext uri="{FF2B5EF4-FFF2-40B4-BE49-F238E27FC236}">
                <a16:creationId xmlns:a16="http://schemas.microsoft.com/office/drawing/2014/main" id="{33D57B07-DE3A-4EA6-B6D4-CCEBF3E34290}"/>
              </a:ext>
            </a:extLst>
          </p:cNvPr>
          <p:cNvSpPr/>
          <p:nvPr/>
        </p:nvSpPr>
        <p:spPr>
          <a:xfrm>
            <a:off x="266700" y="217995"/>
            <a:ext cx="11658600" cy="6422010"/>
          </a:xfrm>
          <a:prstGeom prst="roundRect">
            <a:avLst>
              <a:gd name="adj" fmla="val 8614"/>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2" name="Picture 1">
            <a:hlinkClick r:id="rId3"/>
            <a:extLst>
              <a:ext uri="{FF2B5EF4-FFF2-40B4-BE49-F238E27FC236}">
                <a16:creationId xmlns:a16="http://schemas.microsoft.com/office/drawing/2014/main" id="{34AEBB64-CA67-47C6-9B81-EAF1AF009613}"/>
              </a:ext>
            </a:extLst>
          </p:cNvPr>
          <p:cNvPicPr>
            <a:picLocks noChangeAspect="1"/>
          </p:cNvPicPr>
          <p:nvPr/>
        </p:nvPicPr>
        <p:blipFill rotWithShape="1">
          <a:blip r:embed="rId4"/>
          <a:srcRect t="15608" b="17146"/>
          <a:stretch/>
        </p:blipFill>
        <p:spPr>
          <a:xfrm>
            <a:off x="2127038" y="1695895"/>
            <a:ext cx="7937925" cy="3999331"/>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C8AD402E-0C93-42B9-A676-716148A536D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1816" b="99729" l="530" r="24773">
                        <a14:foregroundMark x1="985" y1="83333" x2="5076" y2="98238"/>
                        <a14:foregroundMark x1="5076" y1="98238" x2="5227" y2="97425"/>
                        <a14:foregroundMark x1="4394" y1="71951" x2="4545" y2="72629"/>
                        <a14:foregroundMark x1="1970" y1="80759" x2="5985" y2="98238"/>
                        <a14:foregroundMark x1="5985" y1="98238" x2="5985" y2="98238"/>
                        <a14:foregroundMark x1="6288" y1="99458" x2="8561" y2="99458"/>
                        <a14:foregroundMark x1="8561" y1="99458" x2="8636" y2="99051"/>
                        <a14:foregroundMark x1="8939" y1="98103" x2="8939" y2="99729"/>
                        <a14:foregroundMark x1="8788" y1="95935" x2="8788" y2="95935"/>
                        <a14:foregroundMark x1="8788" y1="95528" x2="8712" y2="97832"/>
                        <a14:foregroundMark x1="9773" y1="87805" x2="9242" y2="92005"/>
                        <a14:foregroundMark x1="7839" y1="86059" x2="8258" y2="93089"/>
                        <a14:foregroundMark x1="7652" y1="82927" x2="7733" y2="84284"/>
                        <a14:foregroundMark x1="8258" y1="93089" x2="8258" y2="93089"/>
                        <a14:foregroundMark x1="7150" y1="83947" x2="7221" y2="84424"/>
                        <a14:foregroundMark x1="6818" y1="81707" x2="6862" y2="82003"/>
                        <a14:foregroundMark x1="9015" y1="76423" x2="9268" y2="78346"/>
                        <a14:foregroundMark x1="5099" y1="83685" x2="5441" y2="84910"/>
                        <a14:foregroundMark x1="4167" y1="80352" x2="4546" y2="81708"/>
                        <a14:foregroundMark x1="9234" y1="87101" x2="9318" y2="89295"/>
                        <a14:foregroundMark x1="9167" y1="85366" x2="9198" y2="86183"/>
                        <a14:foregroundMark x1="1061" y1="81436" x2="1515" y2="88211"/>
                        <a14:foregroundMark x1="1515" y1="88211" x2="3712" y2="97561"/>
                        <a14:foregroundMark x1="3712" y1="97561" x2="4545" y2="98374"/>
                        <a14:foregroundMark x1="606" y1="98645" x2="6061" y2="97019"/>
                        <a14:foregroundMark x1="4697" y1="87398" x2="6364" y2="94580"/>
                        <a14:foregroundMark x1="13712" y1="84282" x2="14545" y2="91870"/>
                        <a14:foregroundMark x1="14545" y1="91870" x2="14545" y2="91870"/>
                        <a14:foregroundMark x1="14000" y1="83081" x2="14848" y2="86585"/>
                        <a14:foregroundMark x1="14848" y1="86585" x2="14848" y2="86585"/>
                        <a14:foregroundMark x1="13258" y1="85095" x2="13864" y2="88482"/>
                        <a14:foregroundMark x1="13258" y1="92276" x2="13409" y2="96883"/>
                        <a14:foregroundMark x1="13409" y1="96883" x2="13409" y2="96883"/>
                        <a14:foregroundMark x1="13182" y1="98916" x2="19621" y2="98645"/>
                        <a14:foregroundMark x1="23485" y1="94173" x2="24773" y2="98916"/>
                        <a14:foregroundMark x1="13182" y1="87669" x2="14242" y2="91463"/>
                        <a14:foregroundMark x1="14242" y1="91463" x2="14318" y2="91599"/>
                        <a14:foregroundMark x1="10530" y1="83740" x2="11742" y2="84824"/>
                        <a14:backgroundMark x1="10606" y1="71951" x2="16970" y2="83604"/>
                        <a14:backgroundMark x1="15909" y1="79133" x2="20606" y2="83875"/>
                        <a14:backgroundMark x1="21439" y1="76423" x2="22955" y2="82656"/>
                        <a14:backgroundMark x1="6970" y1="73713" x2="7500" y2="75068"/>
                        <a14:backgroundMark x1="6591" y1="76829" x2="7273" y2="80081"/>
                        <a14:backgroundMark x1="5606" y1="81843" x2="5530" y2="83740"/>
                        <a14:backgroundMark x1="5758" y1="84824" x2="5909" y2="86585"/>
                        <a14:backgroundMark x1="7803" y1="79539" x2="8030" y2="80623"/>
                        <a14:backgroundMark x1="5530" y1="80894" x2="5758" y2="81843"/>
                        <a14:backgroundMark x1="8106" y1="80488" x2="8485" y2="80894"/>
                      </a14:backgroundRemoval>
                    </a14:imgEffect>
                  </a14:imgLayer>
                </a14:imgProps>
              </a:ext>
              <a:ext uri="{28A0092B-C50C-407E-A947-70E740481C1C}">
                <a14:useLocalDpi xmlns:a14="http://schemas.microsoft.com/office/drawing/2010/main" val="0"/>
              </a:ext>
            </a:extLst>
          </a:blip>
          <a:srcRect t="68734" r="74284"/>
          <a:stretch/>
        </p:blipFill>
        <p:spPr>
          <a:xfrm>
            <a:off x="0" y="4722868"/>
            <a:ext cx="3123804" cy="2135132"/>
          </a:xfrm>
          <a:prstGeom prst="rect">
            <a:avLst/>
          </a:prstGeom>
        </p:spPr>
      </p:pic>
      <p:pic>
        <p:nvPicPr>
          <p:cNvPr id="13" name="Picture 12">
            <a:extLst>
              <a:ext uri="{FF2B5EF4-FFF2-40B4-BE49-F238E27FC236}">
                <a16:creationId xmlns:a16="http://schemas.microsoft.com/office/drawing/2014/main" id="{38895E12-A441-4986-BAD6-C256D46E712B}"/>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67344" b="99458" l="79470" r="99697">
                        <a14:foregroundMark x1="90379" y1="81707" x2="95076" y2="99187"/>
                        <a14:foregroundMark x1="95076" y1="99187" x2="95076" y2="99322"/>
                        <a14:foregroundMark x1="81771" y1="98495" x2="85303" y2="98916"/>
                        <a14:foregroundMark x1="79621" y1="98238" x2="80903" y2="98391"/>
                        <a14:foregroundMark x1="85303" y1="98916" x2="85455" y2="99187"/>
                        <a14:foregroundMark x1="83182" y1="94173" x2="91364" y2="99458"/>
                        <a14:foregroundMark x1="94394" y1="82656" x2="96515" y2="98780"/>
                        <a14:foregroundMark x1="96515" y1="98780" x2="96515" y2="98780"/>
                        <a14:foregroundMark x1="91136" y1="77642" x2="98258" y2="92412"/>
                        <a14:foregroundMark x1="98864" y1="82520" x2="98561" y2="96070"/>
                        <a14:foregroundMark x1="99470" y1="82656" x2="99697" y2="97290"/>
                        <a14:foregroundMark x1="88939" y1="70190" x2="89697" y2="69377"/>
                        <a14:foregroundMark x1="90530" y1="68699" x2="91288" y2="69512"/>
                        <a14:foregroundMark x1="93864" y1="67344" x2="94318" y2="68157"/>
                        <a14:backgroundMark x1="80833" y1="98509" x2="81364" y2="99187"/>
                        <a14:backgroundMark x1="87803" y1="87127" x2="88636" y2="87127"/>
                        <a14:backgroundMark x1="80606" y1="71409" x2="85758" y2="82656"/>
                        <a14:backgroundMark x1="85758" y1="82656" x2="85833" y2="82656"/>
                        <a14:backgroundMark x1="87045" y1="75745" x2="87955" y2="73848"/>
                        <a14:backgroundMark x1="88409" y1="68157" x2="88333" y2="69512"/>
                        <a14:backgroundMark x1="96212" y1="68293" x2="97803" y2="73713"/>
                        <a14:backgroundMark x1="97803" y1="73713" x2="97803" y2="73713"/>
                        <a14:backgroundMark x1="91667" y1="71138" x2="91894" y2="70732"/>
                        <a14:backgroundMark x1="88485" y1="69241" x2="88485" y2="69241"/>
                        <a14:backgroundMark x1="88409" y1="69512" x2="88409" y2="69919"/>
                        <a14:backgroundMark x1="92348" y1="69512" x2="92576" y2="71816"/>
                        <a14:backgroundMark x1="92500" y1="68293" x2="92424" y2="68835"/>
                        <a14:backgroundMark x1="92500" y1="73171" x2="92727" y2="73848"/>
                        <a14:backgroundMark x1="93030" y1="71274" x2="92955" y2="71680"/>
                        <a14:backgroundMark x1="93258" y1="71409" x2="92803" y2="72493"/>
                        <a14:backgroundMark x1="92955" y1="72222" x2="92803" y2="73171"/>
                        <a14:backgroundMark x1="86364" y1="83875" x2="86667" y2="84959"/>
                      </a14:backgroundRemoval>
                    </a14:imgEffect>
                  </a14:imgLayer>
                </a14:imgProps>
              </a:ext>
              <a:ext uri="{28A0092B-C50C-407E-A947-70E740481C1C}">
                <a14:useLocalDpi xmlns:a14="http://schemas.microsoft.com/office/drawing/2010/main" val="0"/>
              </a:ext>
            </a:extLst>
          </a:blip>
          <a:srcRect l="77513" t="64367" r="73"/>
          <a:stretch/>
        </p:blipFill>
        <p:spPr>
          <a:xfrm>
            <a:off x="9448801" y="4394937"/>
            <a:ext cx="2755900" cy="2463063"/>
          </a:xfrm>
          <a:prstGeom prst="rect">
            <a:avLst/>
          </a:prstGeom>
        </p:spPr>
      </p:pic>
      <p:sp>
        <p:nvSpPr>
          <p:cNvPr id="17" name="TextBox 16">
            <a:extLst>
              <a:ext uri="{FF2B5EF4-FFF2-40B4-BE49-F238E27FC236}">
                <a16:creationId xmlns:a16="http://schemas.microsoft.com/office/drawing/2014/main" id="{FC9DB102-1B73-413C-A228-243B6E9D2DDB}"/>
              </a:ext>
            </a:extLst>
          </p:cNvPr>
          <p:cNvSpPr txBox="1"/>
          <p:nvPr/>
        </p:nvSpPr>
        <p:spPr>
          <a:xfrm>
            <a:off x="633763" y="533400"/>
            <a:ext cx="11024837" cy="984885"/>
          </a:xfrm>
          <a:prstGeom prst="rect">
            <a:avLst/>
          </a:prstGeom>
          <a:noFill/>
        </p:spPr>
        <p:txBody>
          <a:bodyPr wrap="square" lIns="0" tIns="0" rIns="0" bIns="0" rtlCol="0">
            <a:spAutoFit/>
          </a:bodyPr>
          <a:lstStyle/>
          <a:p>
            <a:pPr algn="just"/>
            <a:r>
              <a:rPr lang="en-US" sz="3200" b="1">
                <a:latin typeface="Calibri" panose="020F0502020204030204" pitchFamily="34" charset="0"/>
                <a:cs typeface="Calibri" panose="020F0502020204030204" pitchFamily="34" charset="0"/>
              </a:rPr>
              <a:t>Đền Hùng: đền thờ các vua Hùng ở núi Nghĩa Lĩnh, thôn Cổ Tích, xã Hy C</a:t>
            </a:r>
            <a:r>
              <a:rPr lang="vi-VN" sz="3200" b="1">
                <a:latin typeface="Calibri" panose="020F0502020204030204" pitchFamily="34" charset="0"/>
                <a:cs typeface="Calibri" panose="020F0502020204030204" pitchFamily="34" charset="0"/>
              </a:rPr>
              <a:t>ương</a:t>
            </a:r>
            <a:r>
              <a:rPr lang="en-SG" sz="3200" b="1">
                <a:latin typeface="Calibri" panose="020F0502020204030204" pitchFamily="34" charset="0"/>
                <a:cs typeface="Calibri" panose="020F0502020204030204" pitchFamily="34" charset="0"/>
              </a:rPr>
              <a:t>, huyện Lâm Thao, tỉnh Phú Thọ.</a:t>
            </a:r>
            <a:endParaRPr lang="en-US" sz="3200" b="1">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9BBCDFF-9502-43ED-A44E-7793A42AA1D6}"/>
              </a:ext>
            </a:extLst>
          </p:cNvPr>
          <p:cNvSpPr txBox="1"/>
          <p:nvPr/>
        </p:nvSpPr>
        <p:spPr>
          <a:xfrm>
            <a:off x="1875767" y="7035611"/>
            <a:ext cx="9284613" cy="830997"/>
          </a:xfrm>
          <a:prstGeom prst="rect">
            <a:avLst/>
          </a:prstGeom>
          <a:noFill/>
        </p:spPr>
        <p:txBody>
          <a:bodyPr wrap="square">
            <a:spAutoFit/>
          </a:bodyPr>
          <a:lstStyle/>
          <a:p>
            <a:r>
              <a:rPr lang="en-SG" sz="2400"/>
              <a:t>GV bấm vào hình ảnh đền để xem thêm trên Google Map.</a:t>
            </a:r>
          </a:p>
          <a:p>
            <a:r>
              <a:rPr lang="en-SG" sz="2400"/>
              <a:t> GV bấm vào hình ảnh vua Hùng để quay về slide giải nghĩa từ.</a:t>
            </a:r>
            <a:endParaRPr lang="en-US" sz="2400"/>
          </a:p>
        </p:txBody>
      </p:sp>
      <p:pic>
        <p:nvPicPr>
          <p:cNvPr id="25" name="Picture 24">
            <a:hlinkClick r:id="rId8" action="ppaction://hlinksldjump"/>
            <a:extLst>
              <a:ext uri="{FF2B5EF4-FFF2-40B4-BE49-F238E27FC236}">
                <a16:creationId xmlns:a16="http://schemas.microsoft.com/office/drawing/2014/main" id="{EB27C7F3-3FEE-4CB0-AB56-8C5C32BA8EE1}"/>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5390953" y="4908387"/>
            <a:ext cx="1410095" cy="194151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9109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2323C0-7D11-4C45-A697-565A936B4053}"/>
              </a:ext>
            </a:extLst>
          </p:cNvPr>
          <p:cNvPicPr>
            <a:picLocks noChangeAspect="1"/>
          </p:cNvPicPr>
          <p:nvPr/>
        </p:nvPicPr>
        <p:blipFill>
          <a:blip r:embed="rId2"/>
          <a:stretch>
            <a:fillRect/>
          </a:stretch>
        </p:blipFill>
        <p:spPr>
          <a:xfrm>
            <a:off x="0" y="-10363"/>
            <a:ext cx="12192000" cy="6895795"/>
          </a:xfrm>
          <a:prstGeom prst="rect">
            <a:avLst/>
          </a:prstGeom>
        </p:spPr>
      </p:pic>
      <p:sp>
        <p:nvSpPr>
          <p:cNvPr id="4" name="TextBox 3">
            <a:extLst>
              <a:ext uri="{FF2B5EF4-FFF2-40B4-BE49-F238E27FC236}">
                <a16:creationId xmlns:a16="http://schemas.microsoft.com/office/drawing/2014/main" id="{64F57E87-D391-417C-BDBA-15718FA99B1F}"/>
              </a:ext>
            </a:extLst>
          </p:cNvPr>
          <p:cNvSpPr txBox="1"/>
          <p:nvPr/>
        </p:nvSpPr>
        <p:spPr>
          <a:xfrm>
            <a:off x="381000" y="1676678"/>
            <a:ext cx="3014095" cy="677108"/>
          </a:xfrm>
          <a:prstGeom prst="rect">
            <a:avLst/>
          </a:prstGeom>
          <a:noFill/>
        </p:spPr>
        <p:txBody>
          <a:bodyPr wrap="none" lIns="0" tIns="0" rIns="0" bIns="0" rtlCol="0">
            <a:spAutoFit/>
          </a:bodyPr>
          <a:lstStyle/>
          <a:p>
            <a:pPr algn="l"/>
            <a:r>
              <a:rPr lang="en-SG" sz="4400">
                <a:solidFill>
                  <a:schemeClr val="accent1">
                    <a:lumMod val="50000"/>
                  </a:schemeClr>
                </a:solidFill>
                <a:latin typeface="#9Slide07 Cadena" panose="02000503000000020004" pitchFamily="2" charset="0"/>
              </a:rPr>
              <a:t>1. L</a:t>
            </a:r>
            <a:r>
              <a:rPr lang="en-US" sz="4400">
                <a:solidFill>
                  <a:schemeClr val="accent1">
                    <a:lumMod val="50000"/>
                  </a:schemeClr>
                </a:solidFill>
                <a:latin typeface="#9Slide07 Cadena" panose="02000503000000020004" pitchFamily="2" charset="0"/>
              </a:rPr>
              <a:t>uyện đọc</a:t>
            </a:r>
          </a:p>
        </p:txBody>
      </p:sp>
      <p:sp>
        <p:nvSpPr>
          <p:cNvPr id="5" name="TextBox 4">
            <a:extLst>
              <a:ext uri="{FF2B5EF4-FFF2-40B4-BE49-F238E27FC236}">
                <a16:creationId xmlns:a16="http://schemas.microsoft.com/office/drawing/2014/main" id="{6F0E150D-C138-4ED3-9BE7-3CAE5EC69300}"/>
              </a:ext>
            </a:extLst>
          </p:cNvPr>
          <p:cNvSpPr txBox="1"/>
          <p:nvPr/>
        </p:nvSpPr>
        <p:spPr>
          <a:xfrm>
            <a:off x="381000" y="2619190"/>
            <a:ext cx="3617080" cy="677108"/>
          </a:xfrm>
          <a:prstGeom prst="rect">
            <a:avLst/>
          </a:prstGeom>
          <a:noFill/>
        </p:spPr>
        <p:txBody>
          <a:bodyPr wrap="none" lIns="0" tIns="0" rIns="0" bIns="0" rtlCol="0">
            <a:spAutoFit/>
          </a:bodyPr>
          <a:lstStyle/>
          <a:p>
            <a:pPr algn="l"/>
            <a:r>
              <a:rPr lang="en-SG" sz="4400">
                <a:solidFill>
                  <a:schemeClr val="accent1">
                    <a:lumMod val="50000"/>
                  </a:schemeClr>
                </a:solidFill>
                <a:latin typeface="#9Slide07 Cadena" panose="02000503000000020004" pitchFamily="2" charset="0"/>
              </a:rPr>
              <a:t>2. Tìm hiểu bài</a:t>
            </a:r>
            <a:endParaRPr lang="en-US" sz="4400">
              <a:solidFill>
                <a:schemeClr val="accent1">
                  <a:lumMod val="50000"/>
                </a:schemeClr>
              </a:solidFill>
              <a:latin typeface="#9Slide07 Cadena" panose="02000503000000020004" pitchFamily="2" charset="0"/>
            </a:endParaRPr>
          </a:p>
        </p:txBody>
      </p:sp>
      <p:sp>
        <p:nvSpPr>
          <p:cNvPr id="6" name="TextBox 5">
            <a:extLst>
              <a:ext uri="{FF2B5EF4-FFF2-40B4-BE49-F238E27FC236}">
                <a16:creationId xmlns:a16="http://schemas.microsoft.com/office/drawing/2014/main" id="{2E39E9B1-2ED0-46A5-B621-6CF9DCF39C93}"/>
              </a:ext>
            </a:extLst>
          </p:cNvPr>
          <p:cNvSpPr txBox="1"/>
          <p:nvPr/>
        </p:nvSpPr>
        <p:spPr>
          <a:xfrm>
            <a:off x="381000" y="3561702"/>
            <a:ext cx="3850413" cy="677108"/>
          </a:xfrm>
          <a:prstGeom prst="rect">
            <a:avLst/>
          </a:prstGeom>
          <a:noFill/>
        </p:spPr>
        <p:txBody>
          <a:bodyPr wrap="none" lIns="0" tIns="0" rIns="0" bIns="0" rtlCol="0">
            <a:spAutoFit/>
          </a:bodyPr>
          <a:lstStyle/>
          <a:p>
            <a:pPr algn="l"/>
            <a:r>
              <a:rPr lang="en-SG" sz="4400">
                <a:solidFill>
                  <a:schemeClr val="accent1">
                    <a:lumMod val="50000"/>
                  </a:schemeClr>
                </a:solidFill>
                <a:latin typeface="#9Slide07 Cadena" panose="02000503000000020004" pitchFamily="2" charset="0"/>
              </a:rPr>
              <a:t>3. Đọc diễn cảm</a:t>
            </a:r>
            <a:endParaRPr lang="en-US" sz="4400">
              <a:solidFill>
                <a:schemeClr val="accent1">
                  <a:lumMod val="50000"/>
                </a:schemeClr>
              </a:solidFill>
              <a:latin typeface="#9Slide07 Cadena" panose="02000503000000020004" pitchFamily="2" charset="0"/>
            </a:endParaRPr>
          </a:p>
        </p:txBody>
      </p:sp>
      <p:pic>
        <p:nvPicPr>
          <p:cNvPr id="7" name="Picture 6">
            <a:extLst>
              <a:ext uri="{FF2B5EF4-FFF2-40B4-BE49-F238E27FC236}">
                <a16:creationId xmlns:a16="http://schemas.microsoft.com/office/drawing/2014/main" id="{DEF39487-36AD-4C82-BA11-95445EB6CFA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635" b="99631" l="1528" r="27014">
                        <a14:foregroundMark x1="2083" y1="43635" x2="13750" y2="89114"/>
                        <a14:foregroundMark x1="13750" y1="89114" x2="14931" y2="91144"/>
                        <a14:foregroundMark x1="2083" y1="44742" x2="14653" y2="91513"/>
                        <a14:foregroundMark x1="14653" y1="91513" x2="15694" y2="92159"/>
                        <a14:foregroundMark x1="6458" y1="52214" x2="15903" y2="89022"/>
                        <a14:foregroundMark x1="15903" y1="89022" x2="15903" y2="89022"/>
                        <a14:foregroundMark x1="1250" y1="48155" x2="1597" y2="66697"/>
                        <a14:foregroundMark x1="1597" y1="66697" x2="4306" y2="69742"/>
                        <a14:foregroundMark x1="1875" y1="83118" x2="8681" y2="95664"/>
                        <a14:foregroundMark x1="3264" y1="82565" x2="15556" y2="96956"/>
                        <a14:foregroundMark x1="15556" y1="96956" x2="15556" y2="96956"/>
                        <a14:foregroundMark x1="9097" y1="81273" x2="21250" y2="97786"/>
                        <a14:foregroundMark x1="21250" y1="97786" x2="21944" y2="98339"/>
                        <a14:foregroundMark x1="4653" y1="76753" x2="8750" y2="87177"/>
                        <a14:foregroundMark x1="8750" y1="87177" x2="14514" y2="95387"/>
                        <a14:foregroundMark x1="14514" y1="95387" x2="14931" y2="95387"/>
                        <a14:foregroundMark x1="1667" y1="74539" x2="1597" y2="84686"/>
                        <a14:foregroundMark x1="1597" y1="84686" x2="8542" y2="96402"/>
                        <a14:foregroundMark x1="8542" y1="96402" x2="12083" y2="97509"/>
                        <a14:foregroundMark x1="1875" y1="97232" x2="4653" y2="99631"/>
                        <a14:foregroundMark x1="14097" y1="89022" x2="25556" y2="98616"/>
                        <a14:foregroundMark x1="14514" y1="79889" x2="26597" y2="98616"/>
                        <a14:backgroundMark x1="11319" y1="51107" x2="28194" y2="79151"/>
                        <a14:backgroundMark x1="28194" y1="79151" x2="28403" y2="79151"/>
                        <a14:backgroundMark x1="18125" y1="69557" x2="26736" y2="82565"/>
                        <a14:backgroundMark x1="26736" y1="82565" x2="26736" y2="82565"/>
                        <a14:backgroundMark x1="10694" y1="45756" x2="13333" y2="49539"/>
                        <a14:backgroundMark x1="8889" y1="47601" x2="11111" y2="50000"/>
                      </a14:backgroundRemoval>
                    </a14:imgEffect>
                  </a14:imgLayer>
                </a14:imgProps>
              </a:ext>
            </a:extLst>
          </a:blip>
          <a:srcRect t="42227" r="69889"/>
          <a:stretch/>
        </p:blipFill>
        <p:spPr>
          <a:xfrm>
            <a:off x="0" y="4208330"/>
            <a:ext cx="1863646" cy="2691744"/>
          </a:xfrm>
          <a:prstGeom prst="rect">
            <a:avLst/>
          </a:prstGeom>
        </p:spPr>
      </p:pic>
      <p:pic>
        <p:nvPicPr>
          <p:cNvPr id="8" name="Picture 7">
            <a:extLst>
              <a:ext uri="{FF2B5EF4-FFF2-40B4-BE49-F238E27FC236}">
                <a16:creationId xmlns:a16="http://schemas.microsoft.com/office/drawing/2014/main" id="{07147FF8-1743-4828-9C24-AA4B96678270}"/>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32657" b="98155" l="21181" r="69514">
                        <a14:foregroundMark x1="21181" y1="68542" x2="24375" y2="67435"/>
                        <a14:foregroundMark x1="23750" y1="65959" x2="24097" y2="65959"/>
                        <a14:foregroundMark x1="57986" y1="92897" x2="59583" y2="98339"/>
                        <a14:foregroundMark x1="59097" y1="91328" x2="60278" y2="91974"/>
                        <a14:foregroundMark x1="48264" y1="67435" x2="56319" y2="78967"/>
                        <a14:foregroundMark x1="54097" y1="70756" x2="57153" y2="81181"/>
                        <a14:foregroundMark x1="57153" y1="81181" x2="58542" y2="81734"/>
                        <a14:foregroundMark x1="50625" y1="74908" x2="52014" y2="82011"/>
                        <a14:foregroundMark x1="52014" y1="82011" x2="56042" y2="88376"/>
                        <a14:foregroundMark x1="56042" y1="88376" x2="56319" y2="88561"/>
                        <a14:foregroundMark x1="57292" y1="75646" x2="59861" y2="80351"/>
                        <a14:foregroundMark x1="61111" y1="89207" x2="62014" y2="90683"/>
                        <a14:foregroundMark x1="59444" y1="89207" x2="60278" y2="90129"/>
                        <a14:foregroundMark x1="25361" y1="79147" x2="27163" y2="77900"/>
                        <a14:foregroundMark x1="31887" y1="68896" x2="33472" y2="66790"/>
                        <a14:foregroundMark x1="33472" y1="66790" x2="37292" y2="64207"/>
                        <a14:foregroundMark x1="47361" y1="62177" x2="62500" y2="38469"/>
                        <a14:foregroundMark x1="62500" y1="38469" x2="62639" y2="37823"/>
                        <a14:foregroundMark x1="54444" y1="35240" x2="53264" y2="41605"/>
                        <a14:foregroundMark x1="60972" y1="32749" x2="59792" y2="45111"/>
                        <a14:foregroundMark x1="59792" y1="45111" x2="58750" y2="47601"/>
                        <a14:foregroundMark x1="69514" y1="38653" x2="67639" y2="44188"/>
                        <a14:foregroundMark x1="49653" y1="60424" x2="52153" y2="58026"/>
                        <a14:foregroundMark x1="48542" y1="61716" x2="50069" y2="60978"/>
                        <a14:foregroundMark x1="47917" y1="62546" x2="50556" y2="62362"/>
                        <a14:foregroundMark x1="47917" y1="58118" x2="49931" y2="54705"/>
                        <a14:backgroundMark x1="34375" y1="54889" x2="42778" y2="57103"/>
                        <a14:backgroundMark x1="50486" y1="54889" x2="51458" y2="52399"/>
                        <a14:backgroundMark x1="49653" y1="56642" x2="50347" y2="54889"/>
                        <a14:backgroundMark x1="30625" y1="71033" x2="31250" y2="70849"/>
                        <a14:backgroundMark x1="30903" y1="70572" x2="30972" y2="70111"/>
                        <a14:backgroundMark x1="23819" y1="79982" x2="25903" y2="77491"/>
                        <a14:backgroundMark x1="28125" y1="77399" x2="29375" y2="75830"/>
                        <a14:backgroundMark x1="27361" y1="78137" x2="29583" y2="76661"/>
                        <a14:backgroundMark x1="25486" y1="78137" x2="25556" y2="78598"/>
                        <a14:backgroundMark x1="27083" y1="78137" x2="27778" y2="77399"/>
                        <a14:backgroundMark x1="30417" y1="70203" x2="30833" y2="71033"/>
                        <a14:backgroundMark x1="51591" y1="59667" x2="54444" y2="57657"/>
                      </a14:backgroundRemoval>
                    </a14:imgEffect>
                  </a14:imgLayer>
                </a14:imgProps>
              </a:ext>
            </a:extLst>
          </a:blip>
          <a:srcRect l="17999" t="29074" r="25900" b="-1009"/>
          <a:stretch/>
        </p:blipFill>
        <p:spPr>
          <a:xfrm flipH="1">
            <a:off x="2971800" y="-4907132"/>
            <a:ext cx="3617024" cy="3491300"/>
          </a:xfrm>
          <a:prstGeom prst="rect">
            <a:avLst/>
          </a:prstGeom>
        </p:spPr>
      </p:pic>
      <p:pic>
        <p:nvPicPr>
          <p:cNvPr id="9" name="Picture 8">
            <a:extLst>
              <a:ext uri="{FF2B5EF4-FFF2-40B4-BE49-F238E27FC236}">
                <a16:creationId xmlns:a16="http://schemas.microsoft.com/office/drawing/2014/main" id="{5A3A1691-EA04-435E-A7D4-DD1E3283EA5A}"/>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36347" b="99539" l="79375" r="99722">
                        <a14:foregroundMark x1="82639" y1="93911" x2="97917" y2="88284"/>
                        <a14:foregroundMark x1="96111" y1="82472" x2="93611" y2="96771"/>
                        <a14:foregroundMark x1="93611" y1="96771" x2="93889" y2="97694"/>
                        <a14:foregroundMark x1="82014" y1="97694" x2="94514" y2="95480"/>
                        <a14:foregroundMark x1="80069" y1="97140" x2="79444" y2="98985"/>
                        <a14:foregroundMark x1="97083" y1="79797" x2="94653" y2="88653"/>
                        <a14:foregroundMark x1="94653" y1="88653" x2="95486" y2="92804"/>
                        <a14:foregroundMark x1="99514" y1="77399" x2="98681" y2="90221"/>
                        <a14:foregroundMark x1="87292" y1="99539" x2="93056" y2="98985"/>
                        <a14:foregroundMark x1="96528" y1="46956" x2="92917" y2="61624"/>
                        <a14:foregroundMark x1="98472" y1="42159" x2="95278" y2="56273"/>
                        <a14:foregroundMark x1="99722" y1="36347" x2="99306" y2="40037"/>
                        <a14:backgroundMark x1="86042" y1="40037" x2="89097" y2="39022"/>
                        <a14:backgroundMark x1="87639" y1="46956" x2="87639" y2="46218"/>
                        <a14:backgroundMark x1="83056" y1="41882" x2="89792" y2="41790"/>
                        <a14:backgroundMark x1="89792" y1="41790" x2="92708" y2="42159"/>
                      </a14:backgroundRemoval>
                    </a14:imgEffect>
                  </a14:imgLayer>
                </a14:imgProps>
              </a:ext>
            </a:extLst>
          </a:blip>
          <a:srcRect l="79543" t="32671"/>
          <a:stretch/>
        </p:blipFill>
        <p:spPr>
          <a:xfrm rot="5400000" flipH="1">
            <a:off x="1069608" y="-1106063"/>
            <a:ext cx="1447727" cy="3586945"/>
          </a:xfrm>
          <a:prstGeom prst="rect">
            <a:avLst/>
          </a:prstGeom>
        </p:spPr>
      </p:pic>
      <p:pic>
        <p:nvPicPr>
          <p:cNvPr id="11" name="Picture 10">
            <a:extLst>
              <a:ext uri="{FF2B5EF4-FFF2-40B4-BE49-F238E27FC236}">
                <a16:creationId xmlns:a16="http://schemas.microsoft.com/office/drawing/2014/main" id="{E05F363B-E74B-463C-9AC1-7C5D89798CAB}"/>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36347" b="99539" l="79375" r="99722">
                        <a14:foregroundMark x1="82639" y1="93911" x2="97917" y2="88284"/>
                        <a14:foregroundMark x1="96111" y1="82472" x2="93611" y2="96771"/>
                        <a14:foregroundMark x1="93611" y1="96771" x2="93889" y2="97694"/>
                        <a14:foregroundMark x1="82014" y1="97694" x2="94514" y2="95480"/>
                        <a14:foregroundMark x1="80069" y1="97140" x2="79444" y2="98985"/>
                        <a14:foregroundMark x1="97083" y1="79797" x2="94653" y2="88653"/>
                        <a14:foregroundMark x1="94653" y1="88653" x2="95486" y2="92804"/>
                        <a14:foregroundMark x1="99514" y1="77399" x2="98681" y2="90221"/>
                        <a14:foregroundMark x1="87292" y1="99539" x2="93056" y2="98985"/>
                        <a14:foregroundMark x1="93640" y1="58685" x2="92917" y2="61624"/>
                        <a14:foregroundMark x1="98472" y1="42159" x2="98111" y2="43755"/>
                        <a14:foregroundMark x1="99722" y1="36347" x2="99404" y2="39163"/>
                        <a14:backgroundMark x1="86042" y1="40037" x2="89097" y2="39022"/>
                        <a14:backgroundMark x1="87639" y1="46956" x2="87639" y2="46218"/>
                        <a14:backgroundMark x1="83056" y1="41882" x2="89792" y2="41790"/>
                        <a14:backgroundMark x1="89792" y1="41790" x2="92708" y2="42159"/>
                        <a14:backgroundMark x1="96736" y1="46310" x2="92083" y2="41421"/>
                        <a14:backgroundMark x1="97986" y1="45941" x2="87431" y2="57934"/>
                        <a14:backgroundMark x1="99861" y1="40406" x2="94375" y2="36624"/>
                        <a14:backgroundMark x1="99583" y1="48985" x2="90556" y2="53506"/>
                        <a14:backgroundMark x1="91042" y1="56919" x2="98264" y2="50369"/>
                        <a14:backgroundMark x1="94375" y1="55904" x2="94375" y2="55904"/>
                        <a14:backgroundMark x1="99583" y1="44926" x2="98542" y2="20849"/>
                        <a14:backgroundMark x1="99861" y1="46587" x2="94653" y2="42804"/>
                        <a14:backgroundMark x1="95694" y1="54151" x2="92083" y2="57288"/>
                        <a14:backgroundMark x1="97986" y1="45941" x2="96458" y2="39391"/>
                        <a14:backgroundMark x1="97500" y1="42159" x2="98264" y2="41790"/>
                        <a14:backgroundMark x1="98819" y1="44926" x2="99861" y2="39760"/>
                      </a14:backgroundRemoval>
                    </a14:imgEffect>
                  </a14:imgLayer>
                </a14:imgProps>
              </a:ext>
            </a:extLst>
          </a:blip>
          <a:srcRect l="79543" t="32671"/>
          <a:stretch/>
        </p:blipFill>
        <p:spPr>
          <a:xfrm rot="10800000" flipH="1">
            <a:off x="10744273" y="-36454"/>
            <a:ext cx="1447727" cy="3586945"/>
          </a:xfrm>
          <a:prstGeom prst="rect">
            <a:avLst/>
          </a:prstGeom>
        </p:spPr>
      </p:pic>
    </p:spTree>
    <p:extLst>
      <p:ext uri="{BB962C8B-B14F-4D97-AF65-F5344CB8AC3E}">
        <p14:creationId xmlns:p14="http://schemas.microsoft.com/office/powerpoint/2010/main" val="22427291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37" presetClass="path" presetSubtype="0" accel="50000" decel="50000" fill="hold" nodeType="afterEffect">
                                      <p:stCondLst>
                                        <p:cond delay="0"/>
                                      </p:stCondLst>
                                      <p:childTnLst>
                                        <p:animMotion origin="layout" path="M 0.01666 0.21065 L -0.02123 0.42639 C -0.02995 0.47292 -0.02643 0.52616 -0.0125 0.57222 C 0.00299 0.62477 0.02526 0.65764 0.05156 0.67083 L 0.1737 0.73657 " pathEditMode="relative" rAng="3720000" ptsTypes="AAAAA">
                                          <p:cBhvr>
                                            <p:cTn id="22" dur="2000" fill="hold"/>
                                            <p:tgtEl>
                                              <p:spTgt spid="8"/>
                                            </p:tgtEl>
                                            <p:attrNameLst>
                                              <p:attrName>ppt_x</p:attrName>
                                              <p:attrName>ppt_y</p:attrName>
                                            </p:attrNameLst>
                                          </p:cBhvr>
                                          <p:rCtr x="2513" y="31343"/>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14:presetBounceEnd="60000">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14:bounceEnd="60000">
                                          <p:cBhvr additive="base">
                                            <p:cTn id="2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2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14:bounceEnd="60000">
                                          <p:cBhvr additive="base">
                                            <p:cTn id="33"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14:presetBounceEnd="60000">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14:bounceEnd="60000">
                                          <p:cBhvr additive="base">
                                            <p:cTn id="39"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40"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37" presetClass="path" presetSubtype="0" accel="50000" decel="50000" fill="hold" nodeType="afterEffect">
                                      <p:stCondLst>
                                        <p:cond delay="0"/>
                                      </p:stCondLst>
                                      <p:childTnLst>
                                        <p:animMotion origin="layout" path="M 0.01666 0.21065 L -0.02123 0.42639 C -0.02995 0.47292 -0.02643 0.52616 -0.0125 0.57222 C 0.00299 0.62477 0.02526 0.65764 0.05156 0.67083 L 0.1737 0.73657 " pathEditMode="relative" rAng="3720000" ptsTypes="AAAAA">
                                          <p:cBhvr>
                                            <p:cTn id="22" dur="2000" fill="hold"/>
                                            <p:tgtEl>
                                              <p:spTgt spid="8"/>
                                            </p:tgtEl>
                                            <p:attrNameLst>
                                              <p:attrName>ppt_x</p:attrName>
                                              <p:attrName>ppt_y</p:attrName>
                                            </p:attrNameLst>
                                          </p:cBhvr>
                                          <p:rCtr x="2513" y="31343"/>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1300" fill="hold"/>
                                            <p:tgtEl>
                                              <p:spTgt spid="4"/>
                                            </p:tgtEl>
                                            <p:attrNameLst>
                                              <p:attrName>ppt_x</p:attrName>
                                            </p:attrNameLst>
                                          </p:cBhvr>
                                          <p:tavLst>
                                            <p:tav tm="0">
                                              <p:val>
                                                <p:strVal val="0-#ppt_w/2"/>
                                              </p:val>
                                            </p:tav>
                                            <p:tav tm="100000">
                                              <p:val>
                                                <p:strVal val="#ppt_x"/>
                                              </p:val>
                                            </p:tav>
                                          </p:tavLst>
                                        </p:anim>
                                        <p:anim calcmode="lin" valueType="num">
                                          <p:cBhvr additive="base">
                                            <p:cTn id="2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1300" fill="hold"/>
                                            <p:tgtEl>
                                              <p:spTgt spid="5"/>
                                            </p:tgtEl>
                                            <p:attrNameLst>
                                              <p:attrName>ppt_x</p:attrName>
                                            </p:attrNameLst>
                                          </p:cBhvr>
                                          <p:tavLst>
                                            <p:tav tm="0">
                                              <p:val>
                                                <p:strVal val="0-#ppt_w/2"/>
                                              </p:val>
                                            </p:tav>
                                            <p:tav tm="100000">
                                              <p:val>
                                                <p:strVal val="#ppt_x"/>
                                              </p:val>
                                            </p:tav>
                                          </p:tavLst>
                                        </p:anim>
                                        <p:anim calcmode="lin" valueType="num">
                                          <p:cBhvr additive="base">
                                            <p:cTn id="34" dur="13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1300" fill="hold"/>
                                            <p:tgtEl>
                                              <p:spTgt spid="6"/>
                                            </p:tgtEl>
                                            <p:attrNameLst>
                                              <p:attrName>ppt_x</p:attrName>
                                            </p:attrNameLst>
                                          </p:cBhvr>
                                          <p:tavLst>
                                            <p:tav tm="0">
                                              <p:val>
                                                <p:strVal val="0-#ppt_w/2"/>
                                              </p:val>
                                            </p:tav>
                                            <p:tav tm="100000">
                                              <p:val>
                                                <p:strVal val="#ppt_x"/>
                                              </p:val>
                                            </p:tav>
                                          </p:tavLst>
                                        </p:anim>
                                        <p:anim calcmode="lin" valueType="num">
                                          <p:cBhvr additive="base">
                                            <p:cTn id="40"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0EBCDCF-438A-4E15-B57E-F4BDC7E39953}"/>
              </a:ext>
            </a:extLst>
          </p:cNvPr>
          <p:cNvGrpSpPr/>
          <p:nvPr/>
        </p:nvGrpSpPr>
        <p:grpSpPr>
          <a:xfrm>
            <a:off x="0" y="-17929"/>
            <a:ext cx="12192000" cy="6875929"/>
            <a:chOff x="0" y="-17929"/>
            <a:chExt cx="12192000" cy="6875929"/>
          </a:xfrm>
        </p:grpSpPr>
        <p:pic>
          <p:nvPicPr>
            <p:cNvPr id="3" name="Picture 2">
              <a:extLst>
                <a:ext uri="{FF2B5EF4-FFF2-40B4-BE49-F238E27FC236}">
                  <a16:creationId xmlns:a16="http://schemas.microsoft.com/office/drawing/2014/main" id="{5D3E1233-076B-47E6-8BF8-8745CD9F0706}"/>
                </a:ext>
              </a:extLst>
            </p:cNvPr>
            <p:cNvPicPr>
              <a:picLocks noChangeAspect="1"/>
            </p:cNvPicPr>
            <p:nvPr/>
          </p:nvPicPr>
          <p:blipFill rotWithShape="1">
            <a:blip r:embed="rId2"/>
            <a:srcRect l="1875" t="2235" r="1875" b="1660"/>
            <a:stretch/>
          </p:blipFill>
          <p:spPr>
            <a:xfrm>
              <a:off x="0" y="-17929"/>
              <a:ext cx="12192000" cy="6875929"/>
            </a:xfrm>
            <a:prstGeom prst="rect">
              <a:avLst/>
            </a:prstGeom>
          </p:spPr>
        </p:pic>
        <p:sp>
          <p:nvSpPr>
            <p:cNvPr id="4" name="Rectangle: Rounded Corners 3">
              <a:extLst>
                <a:ext uri="{FF2B5EF4-FFF2-40B4-BE49-F238E27FC236}">
                  <a16:creationId xmlns:a16="http://schemas.microsoft.com/office/drawing/2014/main" id="{AF88C279-5710-4230-AD9B-92BEF4E4ECB3}"/>
                </a:ext>
              </a:extLst>
            </p:cNvPr>
            <p:cNvSpPr/>
            <p:nvPr/>
          </p:nvSpPr>
          <p:spPr>
            <a:xfrm>
              <a:off x="762000" y="838200"/>
              <a:ext cx="4267200" cy="4648200"/>
            </a:xfrm>
            <a:prstGeom prst="roundRect">
              <a:avLst>
                <a:gd name="adj" fmla="val 2341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10E20FD-18F8-4C26-BB0D-9C7527D43550}"/>
              </a:ext>
            </a:extLst>
          </p:cNvPr>
          <p:cNvSpPr txBox="1"/>
          <p:nvPr/>
        </p:nvSpPr>
        <p:spPr>
          <a:xfrm>
            <a:off x="1143000" y="2505670"/>
            <a:ext cx="4106958" cy="923330"/>
          </a:xfrm>
          <a:prstGeom prst="rect">
            <a:avLst/>
          </a:prstGeom>
          <a:noFill/>
        </p:spPr>
        <p:txBody>
          <a:bodyPr wrap="none" lIns="0" tIns="0" rIns="0" bIns="0" rtlCol="0">
            <a:spAutoFit/>
          </a:bodyPr>
          <a:lstStyle/>
          <a:p>
            <a:pPr algn="l"/>
            <a:r>
              <a:rPr lang="en-SG" sz="6000">
                <a:solidFill>
                  <a:schemeClr val="accent1">
                    <a:lumMod val="50000"/>
                  </a:schemeClr>
                </a:solidFill>
                <a:latin typeface="#9Slide07 Cadena" panose="02000503000000020004" pitchFamily="2" charset="0"/>
              </a:rPr>
              <a:t>1. L</a:t>
            </a:r>
            <a:r>
              <a:rPr lang="en-US" sz="6000">
                <a:solidFill>
                  <a:schemeClr val="accent1">
                    <a:lumMod val="50000"/>
                  </a:schemeClr>
                </a:solidFill>
                <a:latin typeface="#9Slide07 Cadena" panose="02000503000000020004" pitchFamily="2" charset="0"/>
              </a:rPr>
              <a:t>uyện đọc</a:t>
            </a:r>
          </a:p>
        </p:txBody>
      </p:sp>
    </p:spTree>
    <p:extLst>
      <p:ext uri="{BB962C8B-B14F-4D97-AF65-F5344CB8AC3E}">
        <p14:creationId xmlns:p14="http://schemas.microsoft.com/office/powerpoint/2010/main" val="336084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CBEFD0DA-0B42-4A81-A500-B825B2C23FD6}"/>
              </a:ext>
            </a:extLst>
          </p:cNvPr>
          <p:cNvPicPr>
            <a:picLocks noChangeAspect="1"/>
          </p:cNvPicPr>
          <p:nvPr/>
        </p:nvPicPr>
        <p:blipFill rotWithShape="1">
          <a:blip r:embed="rId2"/>
          <a:srcRect l="31814" t="6020" r="1250" b="7079"/>
          <a:stretch/>
        </p:blipFill>
        <p:spPr>
          <a:xfrm>
            <a:off x="0" y="0"/>
            <a:ext cx="12188150" cy="6858000"/>
          </a:xfrm>
          <a:prstGeom prst="rect">
            <a:avLst/>
          </a:prstGeom>
        </p:spPr>
      </p:pic>
      <p:sp>
        <p:nvSpPr>
          <p:cNvPr id="3" name="Rectangle: Rounded Corners 2">
            <a:extLst>
              <a:ext uri="{FF2B5EF4-FFF2-40B4-BE49-F238E27FC236}">
                <a16:creationId xmlns:a16="http://schemas.microsoft.com/office/drawing/2014/main" id="{72E3FC3C-B98F-408B-9359-FF2F99BDADB7}"/>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alpha val="86000"/>
            </a:schemeClr>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D2C8678-456C-4DF3-8263-CFEB01D7EBAB}"/>
              </a:ext>
            </a:extLst>
          </p:cNvPr>
          <p:cNvSpPr/>
          <p:nvPr/>
        </p:nvSpPr>
        <p:spPr>
          <a:xfrm>
            <a:off x="1853963" y="432137"/>
            <a:ext cx="8407879"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7 Cadena" panose="02000503000000020004" pitchFamily="2" charset="0"/>
              </a:rPr>
              <a:t>TIÊU CHÍ ĐỌC VÀ NHẬN XÉT</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7 Cadena" panose="02000503000000020004" pitchFamily="2" charset="0"/>
            </a:endParaRPr>
          </a:p>
        </p:txBody>
      </p:sp>
      <p:grpSp>
        <p:nvGrpSpPr>
          <p:cNvPr id="13" name="Group 12">
            <a:extLst>
              <a:ext uri="{FF2B5EF4-FFF2-40B4-BE49-F238E27FC236}">
                <a16:creationId xmlns:a16="http://schemas.microsoft.com/office/drawing/2014/main" id="{29EFB8A1-2111-4209-80CD-2ACFE7ECCF00}"/>
              </a:ext>
            </a:extLst>
          </p:cNvPr>
          <p:cNvGrpSpPr/>
          <p:nvPr/>
        </p:nvGrpSpPr>
        <p:grpSpPr>
          <a:xfrm>
            <a:off x="6055147" y="2239905"/>
            <a:ext cx="4841453" cy="3688055"/>
            <a:chOff x="6055147" y="2239905"/>
            <a:chExt cx="4841453" cy="3688055"/>
          </a:xfrm>
        </p:grpSpPr>
        <p:grpSp>
          <p:nvGrpSpPr>
            <p:cNvPr id="38" name="Group 37">
              <a:extLst>
                <a:ext uri="{FF2B5EF4-FFF2-40B4-BE49-F238E27FC236}">
                  <a16:creationId xmlns:a16="http://schemas.microsoft.com/office/drawing/2014/main" id="{847E7D12-1ED8-4E84-9551-E790886BC0E1}"/>
                </a:ext>
              </a:extLst>
            </p:cNvPr>
            <p:cNvGrpSpPr/>
            <p:nvPr/>
          </p:nvGrpSpPr>
          <p:grpSpPr>
            <a:xfrm>
              <a:off x="6087813" y="3520840"/>
              <a:ext cx="4771249" cy="974960"/>
              <a:chOff x="6055147" y="2239905"/>
              <a:chExt cx="4771249" cy="974960"/>
            </a:xfrm>
          </p:grpSpPr>
          <p:sp>
            <p:nvSpPr>
              <p:cNvPr id="39" name="Star: 5 Points 38">
                <a:extLst>
                  <a:ext uri="{FF2B5EF4-FFF2-40B4-BE49-F238E27FC236}">
                    <a16:creationId xmlns:a16="http://schemas.microsoft.com/office/drawing/2014/main" id="{8A327789-141C-41FD-B745-9F9994E2557F}"/>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ar: 5 Points 39">
                <a:extLst>
                  <a:ext uri="{FF2B5EF4-FFF2-40B4-BE49-F238E27FC236}">
                    <a16:creationId xmlns:a16="http://schemas.microsoft.com/office/drawing/2014/main" id="{C586068D-0B92-4A19-8B5E-266228CC697A}"/>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tar: 5 Points 43">
                <a:extLst>
                  <a:ext uri="{FF2B5EF4-FFF2-40B4-BE49-F238E27FC236}">
                    <a16:creationId xmlns:a16="http://schemas.microsoft.com/office/drawing/2014/main" id="{8548AB4C-5273-4837-9DD9-398417FB5A02}"/>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D1C1B226-423B-48D8-919A-1D27A8407737}"/>
                </a:ext>
              </a:extLst>
            </p:cNvPr>
            <p:cNvGrpSpPr/>
            <p:nvPr/>
          </p:nvGrpSpPr>
          <p:grpSpPr>
            <a:xfrm>
              <a:off x="6055147" y="2239905"/>
              <a:ext cx="4771249" cy="974960"/>
              <a:chOff x="6055147" y="2239905"/>
              <a:chExt cx="4771249" cy="974960"/>
            </a:xfrm>
          </p:grpSpPr>
          <p:sp>
            <p:nvSpPr>
              <p:cNvPr id="2" name="Star: 5 Points 1">
                <a:extLst>
                  <a:ext uri="{FF2B5EF4-FFF2-40B4-BE49-F238E27FC236}">
                    <a16:creationId xmlns:a16="http://schemas.microsoft.com/office/drawing/2014/main" id="{634DA71A-4C08-4F2D-B718-710D7EBF50B8}"/>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tar: 5 Points 34">
                <a:extLst>
                  <a:ext uri="{FF2B5EF4-FFF2-40B4-BE49-F238E27FC236}">
                    <a16:creationId xmlns:a16="http://schemas.microsoft.com/office/drawing/2014/main" id="{BF115228-A0A9-4733-ADA9-ACFF8EB3C410}"/>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tar: 5 Points 35">
                <a:extLst>
                  <a:ext uri="{FF2B5EF4-FFF2-40B4-BE49-F238E27FC236}">
                    <a16:creationId xmlns:a16="http://schemas.microsoft.com/office/drawing/2014/main" id="{0D9EBB19-CEF4-4CD1-9309-B62E17D1D0FF}"/>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B9531B83-AF14-4361-B426-F531E5FCA7E3}"/>
                </a:ext>
              </a:extLst>
            </p:cNvPr>
            <p:cNvGrpSpPr/>
            <p:nvPr/>
          </p:nvGrpSpPr>
          <p:grpSpPr>
            <a:xfrm>
              <a:off x="6125351" y="4953000"/>
              <a:ext cx="4771249" cy="974960"/>
              <a:chOff x="6055147" y="2239905"/>
              <a:chExt cx="4771249" cy="974960"/>
            </a:xfrm>
          </p:grpSpPr>
          <p:sp>
            <p:nvSpPr>
              <p:cNvPr id="48" name="Star: 5 Points 47">
                <a:extLst>
                  <a:ext uri="{FF2B5EF4-FFF2-40B4-BE49-F238E27FC236}">
                    <a16:creationId xmlns:a16="http://schemas.microsoft.com/office/drawing/2014/main" id="{2BAB334F-378D-4F1E-A7EB-B00505344242}"/>
                  </a:ext>
                </a:extLst>
              </p:cNvPr>
              <p:cNvSpPr/>
              <p:nvPr/>
            </p:nvSpPr>
            <p:spPr>
              <a:xfrm>
                <a:off x="6055147"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tar: 5 Points 48">
                <a:extLst>
                  <a:ext uri="{FF2B5EF4-FFF2-40B4-BE49-F238E27FC236}">
                    <a16:creationId xmlns:a16="http://schemas.microsoft.com/office/drawing/2014/main" id="{A6C08788-95C6-4FCF-B134-6B51CD20CEE2}"/>
                  </a:ext>
                </a:extLst>
              </p:cNvPr>
              <p:cNvSpPr/>
              <p:nvPr/>
            </p:nvSpPr>
            <p:spPr>
              <a:xfrm>
                <a:off x="7937286" y="2239905"/>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r: 5 Points 49">
                <a:extLst>
                  <a:ext uri="{FF2B5EF4-FFF2-40B4-BE49-F238E27FC236}">
                    <a16:creationId xmlns:a16="http://schemas.microsoft.com/office/drawing/2014/main" id="{78DAD9C9-E179-4315-9FA8-995EE34182A7}"/>
                  </a:ext>
                </a:extLst>
              </p:cNvPr>
              <p:cNvSpPr/>
              <p:nvPr/>
            </p:nvSpPr>
            <p:spPr>
              <a:xfrm>
                <a:off x="9754093" y="2294043"/>
                <a:ext cx="1072303" cy="920822"/>
              </a:xfrm>
              <a:prstGeom prst="star5">
                <a:avLst>
                  <a:gd name="adj" fmla="val 2583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 name="Rectangle: Rounded Corners 4">
            <a:extLst>
              <a:ext uri="{FF2B5EF4-FFF2-40B4-BE49-F238E27FC236}">
                <a16:creationId xmlns:a16="http://schemas.microsoft.com/office/drawing/2014/main" id="{6FD00A2D-CE44-41D7-B936-A5B2AD83DB52}"/>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2">
                    <a:lumMod val="75000"/>
                  </a:schemeClr>
                </a:solidFill>
                <a:latin typeface="Calibri" panose="020F0502020204030204" pitchFamily="34" charset="0"/>
                <a:cs typeface="Calibri" panose="020F0502020204030204" pitchFamily="34" charset="0"/>
              </a:rPr>
              <a:t>Đọc</a:t>
            </a:r>
            <a:r>
              <a:rPr lang="en-SG" sz="3200" b="1">
                <a:solidFill>
                  <a:schemeClr val="accent2">
                    <a:lumMod val="75000"/>
                  </a:schemeClr>
                </a:solidFill>
                <a:latin typeface="Calibri" panose="020F0502020204030204" pitchFamily="34" charset="0"/>
                <a:cs typeface="Calibri" panose="020F0502020204030204" pitchFamily="34" charset="0"/>
              </a:rPr>
              <a:t> đúng tiếng, đúng từ, </a:t>
            </a:r>
          </a:p>
          <a:p>
            <a:pPr algn="ctr"/>
            <a:r>
              <a:rPr lang="en-SG" sz="3200" b="1">
                <a:solidFill>
                  <a:schemeClr val="accent2">
                    <a:lumMod val="75000"/>
                  </a:schemeClr>
                </a:solidFill>
                <a:latin typeface="Calibri" panose="020F0502020204030204" pitchFamily="34" charset="0"/>
                <a:cs typeface="Calibri" panose="020F0502020204030204" pitchFamily="34" charset="0"/>
              </a:rPr>
              <a:t>l</a:t>
            </a:r>
            <a:r>
              <a:rPr lang="vi-VN" sz="3200" b="1">
                <a:solidFill>
                  <a:schemeClr val="accent2">
                    <a:lumMod val="75000"/>
                  </a:schemeClr>
                </a:solidFill>
                <a:latin typeface="Calibri" panose="020F0502020204030204" pitchFamily="34" charset="0"/>
                <a:cs typeface="Calibri" panose="020F0502020204030204" pitchFamily="34" charset="0"/>
              </a:rPr>
              <a:t>ưu</a:t>
            </a:r>
            <a:r>
              <a:rPr lang="en-SG" sz="3200" b="1">
                <a:solidFill>
                  <a:schemeClr val="accent2">
                    <a:lumMod val="75000"/>
                  </a:schemeClr>
                </a:solidFill>
                <a:latin typeface="Calibri" panose="020F0502020204030204" pitchFamily="34" charset="0"/>
                <a:cs typeface="Calibri" panose="020F0502020204030204" pitchFamily="34" charset="0"/>
              </a:rPr>
              <a:t> loát, mạch lạc</a:t>
            </a:r>
            <a:endParaRPr lang="en-US" sz="3200" b="1">
              <a:solidFill>
                <a:schemeClr val="accent2">
                  <a:lumMod val="75000"/>
                </a:schemeClr>
              </a:solidFill>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B073F3B6-E130-4172-9BEE-B740298A0A90}"/>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accent2">
                    <a:lumMod val="75000"/>
                  </a:schemeClr>
                </a:solidFill>
                <a:latin typeface="Calibri" panose="020F0502020204030204" pitchFamily="34" charset="0"/>
                <a:cs typeface="Calibri" panose="020F0502020204030204" pitchFamily="34" charset="0"/>
              </a:rPr>
              <a:t>Ngắt, nghỉ hơi đúng ở các dấu câu, </a:t>
            </a:r>
            <a:r>
              <a:rPr lang="en-SG" sz="3200" b="1">
                <a:solidFill>
                  <a:schemeClr val="accent2">
                    <a:lumMod val="75000"/>
                  </a:schemeClr>
                </a:solidFill>
                <a:latin typeface="Calibri" panose="020F0502020204030204" pitchFamily="34" charset="0"/>
                <a:cs typeface="Calibri" panose="020F0502020204030204" pitchFamily="34" charset="0"/>
              </a:rPr>
              <a:t>cụm từ rõ nghĩa</a:t>
            </a:r>
            <a:endParaRPr lang="vi-VN" sz="3200" b="1">
              <a:solidFill>
                <a:schemeClr val="accent2">
                  <a:lumMod val="75000"/>
                </a:schemeClr>
              </a:solidFill>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6A5001F8-4FB6-4D50-AD7C-ABDBD3CFBEB1}"/>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accent2">
                    <a:lumMod val="75000"/>
                  </a:schemeClr>
                </a:solidFill>
                <a:latin typeface="Calibri" panose="020F0502020204030204" pitchFamily="34" charset="0"/>
                <a:cs typeface="Calibri" panose="020F0502020204030204" pitchFamily="34" charset="0"/>
              </a:rPr>
              <a:t>Cường độ đọc, tốc độ đọc đạt yêu cầu</a:t>
            </a:r>
          </a:p>
        </p:txBody>
      </p:sp>
      <p:sp>
        <p:nvSpPr>
          <p:cNvPr id="8" name="TextBox 7">
            <a:extLst>
              <a:ext uri="{FF2B5EF4-FFF2-40B4-BE49-F238E27FC236}">
                <a16:creationId xmlns:a16="http://schemas.microsoft.com/office/drawing/2014/main" id="{006BAFE0-E3E4-4B02-8347-714F018D2F07}"/>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9Slide07 Cadena" panose="02000503000000020004" pitchFamily="2" charset="0"/>
                <a:cs typeface="Calibri" panose="020F0502020204030204" pitchFamily="34" charset="0"/>
              </a:rPr>
              <a:t>TIÊU CHÍ</a:t>
            </a:r>
            <a:endParaRPr lang="en-US" sz="3600" b="1">
              <a:solidFill>
                <a:srgbClr val="257997"/>
              </a:solidFill>
              <a:latin typeface="#9Slide07 Cadena" panose="02000503000000020004" pitchFamily="2" charset="0"/>
              <a:cs typeface="Calibri" panose="020F0502020204030204" pitchFamily="34" charset="0"/>
            </a:endParaRPr>
          </a:p>
        </p:txBody>
      </p:sp>
      <p:sp>
        <p:nvSpPr>
          <p:cNvPr id="10" name="TextBox 9">
            <a:extLst>
              <a:ext uri="{FF2B5EF4-FFF2-40B4-BE49-F238E27FC236}">
                <a16:creationId xmlns:a16="http://schemas.microsoft.com/office/drawing/2014/main" id="{61054695-1BB9-4834-9518-FB5D7738DC1A}"/>
              </a:ext>
            </a:extLst>
          </p:cNvPr>
          <p:cNvSpPr txBox="1"/>
          <p:nvPr/>
        </p:nvSpPr>
        <p:spPr>
          <a:xfrm>
            <a:off x="5181600" y="1669978"/>
            <a:ext cx="2819399"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Bình th</a:t>
            </a:r>
            <a:r>
              <a:rPr lang="vi-VN" sz="2800" b="1">
                <a:solidFill>
                  <a:srgbClr val="116B8B"/>
                </a:solidFill>
                <a:latin typeface="#9Slide07 Cadena" panose="02000503000000020004" pitchFamily="2" charset="0"/>
                <a:cs typeface="Calibri" panose="020F0502020204030204" pitchFamily="34" charset="0"/>
              </a:rPr>
              <a:t>ường</a:t>
            </a:r>
            <a:endParaRPr lang="en-US" sz="2800" b="1">
              <a:solidFill>
                <a:srgbClr val="116B8B"/>
              </a:solidFill>
              <a:latin typeface="#9Slide07 Cadena" panose="02000503000000020004" pitchFamily="2" charset="0"/>
              <a:cs typeface="Calibri" panose="020F0502020204030204" pitchFamily="34" charset="0"/>
            </a:endParaRPr>
          </a:p>
        </p:txBody>
      </p:sp>
      <p:sp>
        <p:nvSpPr>
          <p:cNvPr id="11" name="TextBox 10">
            <a:extLst>
              <a:ext uri="{FF2B5EF4-FFF2-40B4-BE49-F238E27FC236}">
                <a16:creationId xmlns:a16="http://schemas.microsoft.com/office/drawing/2014/main" id="{90FE6DE2-02A4-4522-8C39-049715952AC6}"/>
              </a:ext>
            </a:extLst>
          </p:cNvPr>
          <p:cNvSpPr txBox="1"/>
          <p:nvPr/>
        </p:nvSpPr>
        <p:spPr>
          <a:xfrm>
            <a:off x="7848599" y="1702713"/>
            <a:ext cx="1249679"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Tốt</a:t>
            </a:r>
            <a:endParaRPr lang="en-US" sz="2800" b="1">
              <a:solidFill>
                <a:srgbClr val="116B8B"/>
              </a:solidFill>
              <a:latin typeface="#9Slide07 Cadena" panose="02000503000000020004" pitchFamily="2" charset="0"/>
              <a:cs typeface="Calibri" panose="020F0502020204030204" pitchFamily="34" charset="0"/>
            </a:endParaRPr>
          </a:p>
        </p:txBody>
      </p:sp>
      <p:sp>
        <p:nvSpPr>
          <p:cNvPr id="12" name="TextBox 11">
            <a:extLst>
              <a:ext uri="{FF2B5EF4-FFF2-40B4-BE49-F238E27FC236}">
                <a16:creationId xmlns:a16="http://schemas.microsoft.com/office/drawing/2014/main" id="{4F4BE14B-E940-460E-9E88-0C1A0751E10E}"/>
              </a:ext>
            </a:extLst>
          </p:cNvPr>
          <p:cNvSpPr txBox="1"/>
          <p:nvPr/>
        </p:nvSpPr>
        <p:spPr>
          <a:xfrm>
            <a:off x="9220199" y="1669978"/>
            <a:ext cx="1946204" cy="430887"/>
          </a:xfrm>
          <a:prstGeom prst="rect">
            <a:avLst/>
          </a:prstGeom>
          <a:noFill/>
        </p:spPr>
        <p:txBody>
          <a:bodyPr wrap="square" lIns="0" tIns="0" rIns="0" bIns="0" rtlCol="0">
            <a:spAutoFit/>
          </a:bodyPr>
          <a:lstStyle/>
          <a:p>
            <a:pPr algn="ctr"/>
            <a:r>
              <a:rPr lang="en-SG" sz="2800" b="1">
                <a:solidFill>
                  <a:srgbClr val="116B8B"/>
                </a:solidFill>
                <a:latin typeface="#9Slide07 Cadena" panose="02000503000000020004" pitchFamily="2" charset="0"/>
                <a:cs typeface="Calibri" panose="020F0502020204030204" pitchFamily="34" charset="0"/>
              </a:rPr>
              <a:t>Rất tốt</a:t>
            </a:r>
            <a:endParaRPr lang="en-US" sz="2800" b="1">
              <a:solidFill>
                <a:srgbClr val="116B8B"/>
              </a:solidFill>
              <a:latin typeface="#9Slide07 Cadena" panose="02000503000000020004" pitchFamily="2" charset="0"/>
              <a:cs typeface="Calibri" panose="020F0502020204030204" pitchFamily="34" charset="0"/>
            </a:endParaRPr>
          </a:p>
        </p:txBody>
      </p:sp>
      <p:grpSp>
        <p:nvGrpSpPr>
          <p:cNvPr id="47" name="Group 46">
            <a:extLst>
              <a:ext uri="{FF2B5EF4-FFF2-40B4-BE49-F238E27FC236}">
                <a16:creationId xmlns:a16="http://schemas.microsoft.com/office/drawing/2014/main" id="{6787F0FE-148F-4A35-9D26-357ADE90780C}"/>
              </a:ext>
            </a:extLst>
          </p:cNvPr>
          <p:cNvGrpSpPr/>
          <p:nvPr/>
        </p:nvGrpSpPr>
        <p:grpSpPr>
          <a:xfrm>
            <a:off x="6340931" y="2223395"/>
            <a:ext cx="4207266" cy="1089438"/>
            <a:chOff x="6340931" y="2223395"/>
            <a:chExt cx="4207266" cy="1089438"/>
          </a:xfrm>
        </p:grpSpPr>
        <p:sp>
          <p:nvSpPr>
            <p:cNvPr id="42" name="Rectangle: Rounded Corners 41">
              <a:extLst>
                <a:ext uri="{FF2B5EF4-FFF2-40B4-BE49-F238E27FC236}">
                  <a16:creationId xmlns:a16="http://schemas.microsoft.com/office/drawing/2014/main" id="{F27EE89D-F3CE-45D7-B15C-23911F77412B}"/>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6BD0D986-6446-45E1-97FA-0F77BE8E8278}"/>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46" name="Rectangle: Rounded Corners 45">
              <a:extLst>
                <a:ext uri="{FF2B5EF4-FFF2-40B4-BE49-F238E27FC236}">
                  <a16:creationId xmlns:a16="http://schemas.microsoft.com/office/drawing/2014/main" id="{EDA33714-360D-43F9-B55E-2C2C02682CD2}"/>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grpSp>
        <p:nvGrpSpPr>
          <p:cNvPr id="63" name="Group 62">
            <a:extLst>
              <a:ext uri="{FF2B5EF4-FFF2-40B4-BE49-F238E27FC236}">
                <a16:creationId xmlns:a16="http://schemas.microsoft.com/office/drawing/2014/main" id="{BCE5D4FE-2FF9-44EE-9FF3-BCC2EA736610}"/>
              </a:ext>
            </a:extLst>
          </p:cNvPr>
          <p:cNvGrpSpPr/>
          <p:nvPr/>
        </p:nvGrpSpPr>
        <p:grpSpPr>
          <a:xfrm>
            <a:off x="6369805" y="3506011"/>
            <a:ext cx="4207266" cy="1089438"/>
            <a:chOff x="6340931" y="2223395"/>
            <a:chExt cx="4207266" cy="1089438"/>
          </a:xfrm>
        </p:grpSpPr>
        <p:sp>
          <p:nvSpPr>
            <p:cNvPr id="64" name="Rectangle: Rounded Corners 63">
              <a:extLst>
                <a:ext uri="{FF2B5EF4-FFF2-40B4-BE49-F238E27FC236}">
                  <a16:creationId xmlns:a16="http://schemas.microsoft.com/office/drawing/2014/main" id="{B66D487F-D4A1-458C-9C06-50C43AAF1AEC}"/>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65" name="Rectangle: Rounded Corners 64">
              <a:extLst>
                <a:ext uri="{FF2B5EF4-FFF2-40B4-BE49-F238E27FC236}">
                  <a16:creationId xmlns:a16="http://schemas.microsoft.com/office/drawing/2014/main" id="{42F3EF31-0455-4926-812B-CCE14E87C2C3}"/>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66" name="Rectangle: Rounded Corners 65">
              <a:extLst>
                <a:ext uri="{FF2B5EF4-FFF2-40B4-BE49-F238E27FC236}">
                  <a16:creationId xmlns:a16="http://schemas.microsoft.com/office/drawing/2014/main" id="{FF55CFA5-A9D4-4C96-A554-5DB13A254949}"/>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grpSp>
        <p:nvGrpSpPr>
          <p:cNvPr id="67" name="Group 66">
            <a:extLst>
              <a:ext uri="{FF2B5EF4-FFF2-40B4-BE49-F238E27FC236}">
                <a16:creationId xmlns:a16="http://schemas.microsoft.com/office/drawing/2014/main" id="{67AD43C8-2C57-405B-BEFE-EB36FCC16A35}"/>
              </a:ext>
            </a:extLst>
          </p:cNvPr>
          <p:cNvGrpSpPr/>
          <p:nvPr/>
        </p:nvGrpSpPr>
        <p:grpSpPr>
          <a:xfrm>
            <a:off x="6398679" y="4933938"/>
            <a:ext cx="4207266" cy="1089438"/>
            <a:chOff x="6340931" y="2223395"/>
            <a:chExt cx="4207266" cy="1089438"/>
          </a:xfrm>
        </p:grpSpPr>
        <p:sp>
          <p:nvSpPr>
            <p:cNvPr id="68" name="Rectangle: Rounded Corners 67">
              <a:extLst>
                <a:ext uri="{FF2B5EF4-FFF2-40B4-BE49-F238E27FC236}">
                  <a16:creationId xmlns:a16="http://schemas.microsoft.com/office/drawing/2014/main" id="{6D61164F-4B60-4DFE-AB14-3D0BBD08969C}"/>
                </a:ext>
              </a:extLst>
            </p:cNvPr>
            <p:cNvSpPr/>
            <p:nvPr/>
          </p:nvSpPr>
          <p:spPr>
            <a:xfrm>
              <a:off x="6340931"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1</a:t>
              </a:r>
              <a:endParaRPr lang="en-US" sz="5400" b="1">
                <a:solidFill>
                  <a:srgbClr val="FF0066"/>
                </a:solidFill>
                <a:latin typeface="Calibri" panose="020F0502020204030204" pitchFamily="34" charset="0"/>
                <a:cs typeface="Calibri" panose="020F0502020204030204" pitchFamily="34" charset="0"/>
              </a:endParaRPr>
            </a:p>
          </p:txBody>
        </p:sp>
        <p:sp>
          <p:nvSpPr>
            <p:cNvPr id="69" name="Rectangle: Rounded Corners 68">
              <a:extLst>
                <a:ext uri="{FF2B5EF4-FFF2-40B4-BE49-F238E27FC236}">
                  <a16:creationId xmlns:a16="http://schemas.microsoft.com/office/drawing/2014/main" id="{0171B1F6-5923-4FB1-B86E-06C6A0B794C0}"/>
                </a:ext>
              </a:extLst>
            </p:cNvPr>
            <p:cNvSpPr/>
            <p:nvPr/>
          </p:nvSpPr>
          <p:spPr>
            <a:xfrm>
              <a:off x="8215486"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2</a:t>
              </a:r>
              <a:endParaRPr lang="en-US" sz="5400" b="1">
                <a:solidFill>
                  <a:srgbClr val="FF0066"/>
                </a:solidFill>
                <a:latin typeface="Calibri" panose="020F0502020204030204" pitchFamily="34" charset="0"/>
                <a:cs typeface="Calibri" panose="020F0502020204030204" pitchFamily="34" charset="0"/>
              </a:endParaRPr>
            </a:p>
          </p:txBody>
        </p:sp>
        <p:sp>
          <p:nvSpPr>
            <p:cNvPr id="70" name="Rectangle: Rounded Corners 69">
              <a:extLst>
                <a:ext uri="{FF2B5EF4-FFF2-40B4-BE49-F238E27FC236}">
                  <a16:creationId xmlns:a16="http://schemas.microsoft.com/office/drawing/2014/main" id="{C7F6838E-7D3E-4838-867B-A2D7E5146D90}"/>
                </a:ext>
              </a:extLst>
            </p:cNvPr>
            <p:cNvSpPr/>
            <p:nvPr/>
          </p:nvSpPr>
          <p:spPr>
            <a:xfrm>
              <a:off x="10032293" y="2223395"/>
              <a:ext cx="515904"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b="1">
                  <a:solidFill>
                    <a:srgbClr val="FF0066"/>
                  </a:solidFill>
                  <a:latin typeface="Calibri" panose="020F0502020204030204" pitchFamily="34" charset="0"/>
                  <a:cs typeface="Calibri" panose="020F0502020204030204" pitchFamily="34" charset="0"/>
                </a:rPr>
                <a:t>3</a:t>
              </a:r>
              <a:endParaRPr lang="en-US" sz="5400" b="1">
                <a:solidFill>
                  <a:srgbClr val="FF0066"/>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527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par>
                                <p:cTn id="73" presetID="10" presetClass="entr" presetSubtype="0" fill="hold"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par>
                                <p:cTn id="76" presetID="10" presetClass="entr" presetSubtype="0" fill="hold" nodeType="withEffect">
                                  <p:stCondLst>
                                    <p:cond delay="0"/>
                                  </p:stCondLst>
                                  <p:childTnLst>
                                    <p:set>
                                      <p:cBhvr>
                                        <p:cTn id="77" dur="1" fill="hold">
                                          <p:stCondLst>
                                            <p:cond delay="0"/>
                                          </p:stCondLst>
                                        </p:cTn>
                                        <p:tgtEl>
                                          <p:spTgt spid="63"/>
                                        </p:tgtEl>
                                        <p:attrNameLst>
                                          <p:attrName>style.visibility</p:attrName>
                                        </p:attrNameLst>
                                      </p:cBhvr>
                                      <p:to>
                                        <p:strVal val="visible"/>
                                      </p:to>
                                    </p:set>
                                    <p:animEffect transition="in" filter="fade">
                                      <p:cBhvr>
                                        <p:cTn id="78" dur="500"/>
                                        <p:tgtEl>
                                          <p:spTgt spid="63"/>
                                        </p:tgtEl>
                                      </p:cBhvr>
                                    </p:animEffect>
                                  </p:childTnLst>
                                </p:cTn>
                              </p:par>
                              <p:par>
                                <p:cTn id="79" presetID="10" presetClass="entr" presetSubtype="0" fill="hold" nodeType="withEffect">
                                  <p:stCondLst>
                                    <p:cond delay="0"/>
                                  </p:stCondLst>
                                  <p:childTnLst>
                                    <p:set>
                                      <p:cBhvr>
                                        <p:cTn id="80" dur="1" fill="hold">
                                          <p:stCondLst>
                                            <p:cond delay="0"/>
                                          </p:stCondLst>
                                        </p:cTn>
                                        <p:tgtEl>
                                          <p:spTgt spid="67"/>
                                        </p:tgtEl>
                                        <p:attrNameLst>
                                          <p:attrName>style.visibility</p:attrName>
                                        </p:attrNameLst>
                                      </p:cBhvr>
                                      <p:to>
                                        <p:strVal val="visible"/>
                                      </p:to>
                                    </p:set>
                                    <p:animEffect transition="in" filter="fade">
                                      <p:cBhvr>
                                        <p:cTn id="81" dur="500"/>
                                        <p:tgtEl>
                                          <p:spTgt spid="67"/>
                                        </p:tgtEl>
                                      </p:cBhvr>
                                    </p:animEffect>
                                  </p:childTnLst>
                                </p:cTn>
                              </p:par>
                              <p:par>
                                <p:cTn id="82" presetID="10" presetClass="entr" presetSubtype="0" fill="hold"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0EBCDCF-438A-4E15-B57E-F4BDC7E39953}"/>
              </a:ext>
            </a:extLst>
          </p:cNvPr>
          <p:cNvGrpSpPr/>
          <p:nvPr/>
        </p:nvGrpSpPr>
        <p:grpSpPr>
          <a:xfrm>
            <a:off x="0" y="-17929"/>
            <a:ext cx="12192000" cy="6875929"/>
            <a:chOff x="0" y="-17929"/>
            <a:chExt cx="12192000" cy="6875929"/>
          </a:xfrm>
        </p:grpSpPr>
        <p:pic>
          <p:nvPicPr>
            <p:cNvPr id="3" name="Picture 2">
              <a:extLst>
                <a:ext uri="{FF2B5EF4-FFF2-40B4-BE49-F238E27FC236}">
                  <a16:creationId xmlns:a16="http://schemas.microsoft.com/office/drawing/2014/main" id="{5D3E1233-076B-47E6-8BF8-8745CD9F0706}"/>
                </a:ext>
              </a:extLst>
            </p:cNvPr>
            <p:cNvPicPr>
              <a:picLocks noChangeAspect="1"/>
            </p:cNvPicPr>
            <p:nvPr/>
          </p:nvPicPr>
          <p:blipFill rotWithShape="1">
            <a:blip r:embed="rId2"/>
            <a:srcRect l="1875" t="2235" r="1875" b="1660"/>
            <a:stretch/>
          </p:blipFill>
          <p:spPr>
            <a:xfrm>
              <a:off x="0" y="-17929"/>
              <a:ext cx="12192000" cy="6875929"/>
            </a:xfrm>
            <a:prstGeom prst="rect">
              <a:avLst/>
            </a:prstGeom>
          </p:spPr>
        </p:pic>
        <p:sp>
          <p:nvSpPr>
            <p:cNvPr id="4" name="Rectangle: Rounded Corners 3">
              <a:extLst>
                <a:ext uri="{FF2B5EF4-FFF2-40B4-BE49-F238E27FC236}">
                  <a16:creationId xmlns:a16="http://schemas.microsoft.com/office/drawing/2014/main" id="{AF88C279-5710-4230-AD9B-92BEF4E4ECB3}"/>
                </a:ext>
              </a:extLst>
            </p:cNvPr>
            <p:cNvSpPr/>
            <p:nvPr/>
          </p:nvSpPr>
          <p:spPr>
            <a:xfrm>
              <a:off x="762000" y="838200"/>
              <a:ext cx="4267200" cy="4648200"/>
            </a:xfrm>
            <a:prstGeom prst="roundRect">
              <a:avLst>
                <a:gd name="adj" fmla="val 2341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D0758543-59F0-43C7-BFE0-E8B1DAF69955}"/>
              </a:ext>
            </a:extLst>
          </p:cNvPr>
          <p:cNvSpPr/>
          <p:nvPr/>
        </p:nvSpPr>
        <p:spPr>
          <a:xfrm>
            <a:off x="0" y="-17930"/>
            <a:ext cx="12192000" cy="6875929"/>
          </a:xfrm>
          <a:prstGeom prst="rect">
            <a:avLst/>
          </a:prstGeom>
          <a:solidFill>
            <a:schemeClr val="accent2">
              <a:lumMod val="20000"/>
              <a:lumOff val="80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00F5201-1B14-442C-8F7F-82B4CCCA20EB}"/>
              </a:ext>
            </a:extLst>
          </p:cNvPr>
          <p:cNvSpPr/>
          <p:nvPr/>
        </p:nvSpPr>
        <p:spPr>
          <a:xfrm>
            <a:off x="348916" y="306495"/>
            <a:ext cx="11430000" cy="62908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2BE17A20-CC7A-4905-93F3-601056DDDB9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9098" r="42629" b="68136"/>
          <a:stretch/>
        </p:blipFill>
        <p:spPr>
          <a:xfrm rot="10800000">
            <a:off x="8095033" y="5725597"/>
            <a:ext cx="2869006" cy="1146245"/>
          </a:xfrm>
          <a:prstGeom prst="rect">
            <a:avLst/>
          </a:prstGeom>
        </p:spPr>
      </p:pic>
      <p:pic>
        <p:nvPicPr>
          <p:cNvPr id="8" name="Picture 7">
            <a:extLst>
              <a:ext uri="{FF2B5EF4-FFF2-40B4-BE49-F238E27FC236}">
                <a16:creationId xmlns:a16="http://schemas.microsoft.com/office/drawing/2014/main" id="{CFB0EB29-881B-4405-8653-64211CB8BC0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15621" b="97071" l="62090" r="94072">
                        <a14:foregroundMark x1="78393" y1="15621" x2="79641" y2="21060"/>
                        <a14:foregroundMark x1="77847" y1="36960" x2="77067" y2="62622"/>
                        <a14:foregroundMark x1="78783" y1="55927" x2="81357" y2="70293"/>
                        <a14:foregroundMark x1="80655" y1="50209" x2="82995" y2="69456"/>
                        <a14:foregroundMark x1="82995" y1="69456" x2="82995" y2="69456"/>
                        <a14:foregroundMark x1="76521" y1="34449" x2="75975" y2="38215"/>
                        <a14:foregroundMark x1="82137" y1="30544" x2="82917" y2="41283"/>
                        <a14:foregroundMark x1="77691" y1="32775" x2="81669" y2="34589"/>
                        <a14:foregroundMark x1="76365" y1="32636" x2="74259" y2="39749"/>
                        <a14:foregroundMark x1="74259" y1="39749" x2="74805" y2="39749"/>
                        <a14:foregroundMark x1="78783" y1="52999" x2="80031" y2="67643"/>
                        <a14:foregroundMark x1="74649" y1="46165" x2="75663" y2="51883"/>
                        <a14:foregroundMark x1="78783" y1="48954" x2="80655" y2="53138"/>
                        <a14:foregroundMark x1="78393" y1="52441" x2="78471" y2="58717"/>
                        <a14:foregroundMark x1="76209" y1="53417" x2="75975" y2="61088"/>
                        <a14:foregroundMark x1="75975" y1="61088" x2="76287" y2="62064"/>
                        <a14:foregroundMark x1="81201" y1="55230" x2="79953" y2="66388"/>
                        <a14:foregroundMark x1="79953" y1="66388" x2="79953" y2="66388"/>
                        <a14:foregroundMark x1="74415" y1="58020" x2="75975" y2="54114"/>
                        <a14:foregroundMark x1="78159" y1="58717" x2="79329" y2="64017"/>
                        <a14:foregroundMark x1="73089" y1="58438" x2="75195" y2="55927"/>
                        <a14:foregroundMark x1="62871" y1="78382" x2="62402" y2="89121"/>
                        <a14:foregroundMark x1="62402" y1="89121" x2="63651" y2="90098"/>
                        <a14:foregroundMark x1="68409" y1="94421" x2="73167" y2="94561"/>
                        <a14:foregroundMark x1="73167" y1="94561" x2="78705" y2="93584"/>
                        <a14:foregroundMark x1="78705" y1="93584" x2="79251" y2="93584"/>
                        <a14:foregroundMark x1="63105" y1="82845" x2="68331" y2="71967"/>
                        <a14:foregroundMark x1="68331" y1="71967" x2="68487" y2="70990"/>
                        <a14:foregroundMark x1="65523" y1="80753" x2="69501" y2="75453"/>
                        <a14:foregroundMark x1="69501" y1="75453" x2="69735" y2="74895"/>
                        <a14:foregroundMark x1="68409" y1="95816" x2="73791" y2="95537"/>
                        <a14:foregroundMark x1="73791" y1="95537" x2="73947" y2="95537"/>
                        <a14:foregroundMark x1="90952" y1="93724" x2="94072" y2="88424"/>
                        <a14:foregroundMark x1="94072" y1="88424" x2="93214" y2="86053"/>
                        <a14:foregroundMark x1="88456" y1="74338" x2="88245" y2="79699"/>
                        <a14:foregroundMark x1="88534" y1="77685" x2="89020" y2="79587"/>
                        <a14:foregroundMark x1="89938" y1="74198" x2="93526" y2="92050"/>
                        <a14:foregroundMark x1="93526" y1="92050" x2="93526" y2="92050"/>
                        <a14:foregroundMark x1="79095" y1="41423" x2="80811" y2="51743"/>
                        <a14:foregroundMark x1="82683" y1="40028" x2="81747" y2="53696"/>
                        <a14:foregroundMark x1="75039" y1="54533" x2="75897" y2="50628"/>
                        <a14:foregroundMark x1="90432" y1="83031" x2="90952" y2="90656"/>
                        <a14:foregroundMark x1="90172" y1="79219" x2="90354" y2="81895"/>
                        <a14:foregroundMark x1="90952" y1="90656" x2="90952" y2="90656"/>
                        <a14:foregroundMark x1="87598" y1="79777" x2="87776" y2="80794"/>
                        <a14:foregroundMark x1="88989" y1="86697" x2="89314" y2="87029"/>
                        <a14:foregroundMark x1="78393" y1="50628" x2="81357" y2="56625"/>
                        <a14:foregroundMark x1="67629" y1="97071" x2="73011" y2="96513"/>
                        <a14:backgroundMark x1="87676" y1="80893" x2="88924" y2="84519"/>
                        <a14:backgroundMark x1="87832" y1="83961" x2="88456" y2="87029"/>
                      </a14:backgroundRemoval>
                    </a14:imgEffect>
                  </a14:imgLayer>
                </a14:imgProps>
              </a:ext>
            </a:extLst>
          </a:blip>
          <a:srcRect l="60289" t="11821" r="4219" b="1660"/>
          <a:stretch/>
        </p:blipFill>
        <p:spPr>
          <a:xfrm>
            <a:off x="9253480" y="2633221"/>
            <a:ext cx="3043862" cy="4191000"/>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9ECA8ACB-EAA8-43F6-8708-AD03ED079442}"/>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3068" b="18271" l="1716" r="18097">
                        <a14:foregroundMark x1="2262" y1="3766" x2="2808" y2="11297"/>
                        <a14:foregroundMark x1="2808" y1="11297" x2="2808" y2="11297"/>
                        <a14:foregroundMark x1="2106" y1="3068" x2="1716" y2="8089"/>
                      </a14:backgroundRemoval>
                    </a14:imgEffect>
                  </a14:imgLayer>
                </a14:imgProps>
              </a:ext>
            </a:extLst>
          </a:blip>
          <a:srcRect l="1875" t="2235" r="80078" b="79659"/>
          <a:stretch/>
        </p:blipFill>
        <p:spPr>
          <a:xfrm>
            <a:off x="0" y="0"/>
            <a:ext cx="3200400" cy="1813560"/>
          </a:xfrm>
          <a:prstGeom prst="rect">
            <a:avLst/>
          </a:prstGeom>
        </p:spPr>
      </p:pic>
      <p:pic>
        <p:nvPicPr>
          <p:cNvPr id="13" name="Picture 12">
            <a:extLst>
              <a:ext uri="{FF2B5EF4-FFF2-40B4-BE49-F238E27FC236}">
                <a16:creationId xmlns:a16="http://schemas.microsoft.com/office/drawing/2014/main" id="{39DC38C6-6916-48A6-AFAC-F8F62BE89DF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3758" r="42629" b="68136"/>
          <a:stretch/>
        </p:blipFill>
        <p:spPr>
          <a:xfrm>
            <a:off x="9150896" y="613768"/>
            <a:ext cx="2554941" cy="1447800"/>
          </a:xfrm>
          <a:prstGeom prst="rect">
            <a:avLst/>
          </a:prstGeom>
        </p:spPr>
      </p:pic>
      <p:sp>
        <p:nvSpPr>
          <p:cNvPr id="15" name="TextBox 14">
            <a:extLst>
              <a:ext uri="{FF2B5EF4-FFF2-40B4-BE49-F238E27FC236}">
                <a16:creationId xmlns:a16="http://schemas.microsoft.com/office/drawing/2014/main" id="{7BE50A54-8919-40D0-91EE-304CBA6A3317}"/>
              </a:ext>
            </a:extLst>
          </p:cNvPr>
          <p:cNvSpPr txBox="1"/>
          <p:nvPr/>
        </p:nvSpPr>
        <p:spPr>
          <a:xfrm>
            <a:off x="3756417" y="599003"/>
            <a:ext cx="5613716" cy="738664"/>
          </a:xfrm>
          <a:prstGeom prst="rect">
            <a:avLst/>
          </a:prstGeom>
          <a:noFill/>
        </p:spPr>
        <p:txBody>
          <a:bodyPr wrap="none" lIns="0" tIns="0" rIns="0" bIns="0" rtlCol="0">
            <a:spAutoFit/>
          </a:bodyPr>
          <a:lstStyle/>
          <a:p>
            <a:pPr algn="l"/>
            <a:r>
              <a:rPr lang="en-SG" sz="4800">
                <a:solidFill>
                  <a:schemeClr val="accent1">
                    <a:lumMod val="50000"/>
                  </a:schemeClr>
                </a:solidFill>
                <a:latin typeface="#9Slide06 SVNBlow Brush" pitchFamily="2" charset="0"/>
              </a:rPr>
              <a:t>PHONG CẢNH ĐỀN HÙNG</a:t>
            </a:r>
            <a:endParaRPr lang="en-US" sz="4800">
              <a:solidFill>
                <a:schemeClr val="accent1">
                  <a:lumMod val="50000"/>
                </a:schemeClr>
              </a:solidFill>
              <a:latin typeface="#9Slide06 SVNBlow Brush" pitchFamily="2" charset="0"/>
            </a:endParaRPr>
          </a:p>
        </p:txBody>
      </p:sp>
      <p:sp>
        <p:nvSpPr>
          <p:cNvPr id="17" name="TextBox 16">
            <a:extLst>
              <a:ext uri="{FF2B5EF4-FFF2-40B4-BE49-F238E27FC236}">
                <a16:creationId xmlns:a16="http://schemas.microsoft.com/office/drawing/2014/main" id="{D6D77597-12C7-498C-AD8F-5F0020F4865C}"/>
              </a:ext>
            </a:extLst>
          </p:cNvPr>
          <p:cNvSpPr txBox="1"/>
          <p:nvPr/>
        </p:nvSpPr>
        <p:spPr>
          <a:xfrm>
            <a:off x="762000" y="1794571"/>
            <a:ext cx="8857245" cy="3970318"/>
          </a:xfrm>
          <a:prstGeom prst="rect">
            <a:avLst/>
          </a:prstGeom>
          <a:noFill/>
        </p:spPr>
        <p:txBody>
          <a:bodyPr wrap="square">
            <a:spAutoFit/>
          </a:bodyPr>
          <a:lstStyle/>
          <a:p>
            <a:pPr algn="just"/>
            <a:r>
              <a:rPr kumimoji="0" lang="en-SG" sz="3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Đền Thượng nằm chót vót trên đỉnh núi Nghĩa Lĩnh. Trước đền, những khóm hải đường đâm bông rực đỏ, những cánh bướm nhiều màu sắc bay dập dờn như đang múa quạt xòe hoa. Trong đền, dòng chữ vàng </a:t>
            </a:r>
            <a:r>
              <a:rPr kumimoji="0" lang="vi-VN" sz="36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Nam quốc sơn hà</a:t>
            </a: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uy nghiêm đề ở bức hoành phi treo chính giữa.</a:t>
            </a:r>
            <a:endParaRPr lang="en-US"/>
          </a:p>
        </p:txBody>
      </p:sp>
    </p:spTree>
    <p:extLst>
      <p:ext uri="{BB962C8B-B14F-4D97-AF65-F5344CB8AC3E}">
        <p14:creationId xmlns:p14="http://schemas.microsoft.com/office/powerpoint/2010/main" val="38654991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10" presetClass="entr" presetSubtype="0"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B5C3CEC-6FAB-463E-B05A-3FE98E133829}"/>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5F53A298-7625-4865-A06A-08026CA3B01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00F5201-1B14-442C-8F7F-82B4CCCA20EB}"/>
              </a:ext>
            </a:extLst>
          </p:cNvPr>
          <p:cNvSpPr/>
          <p:nvPr/>
        </p:nvSpPr>
        <p:spPr>
          <a:xfrm>
            <a:off x="381000" y="283590"/>
            <a:ext cx="11430000" cy="6290821"/>
          </a:xfrm>
          <a:prstGeom prst="roundRect">
            <a:avLst>
              <a:gd name="adj" fmla="val 8614"/>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6D77597-12C7-498C-AD8F-5F0020F4865C}"/>
              </a:ext>
            </a:extLst>
          </p:cNvPr>
          <p:cNvSpPr txBox="1"/>
          <p:nvPr/>
        </p:nvSpPr>
        <p:spPr>
          <a:xfrm>
            <a:off x="800100" y="674400"/>
            <a:ext cx="10591800" cy="5509200"/>
          </a:xfrm>
          <a:prstGeom prst="rect">
            <a:avLst/>
          </a:prstGeom>
          <a:noFill/>
        </p:spPr>
        <p:txBody>
          <a:bodyPr wrap="square">
            <a:spAutoFit/>
          </a:bodyPr>
          <a:lstStyle/>
          <a:p>
            <a:pPr algn="just"/>
            <a:r>
              <a:rPr kumimoji="0" lang="en-SG" sz="3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r>
              <a:rPr lang="vi-VN" sz="3200" b="0" i="0">
                <a:solidFill>
                  <a:srgbClr val="000000"/>
                </a:solidFill>
                <a:effectLst/>
                <a:latin typeface="Arial" panose="020B0604020202020204" pitchFamily="34" charset="0"/>
              </a:rPr>
              <a:t>Lăng của các vua Hùng kề bên đền Thượng, ẩn trong rừng cây xanh</a:t>
            </a:r>
            <a:r>
              <a:rPr lang="en-SG" sz="3200" b="0" i="0">
                <a:solidFill>
                  <a:srgbClr val="000000"/>
                </a:solidFill>
                <a:effectLst/>
                <a:latin typeface="Arial" panose="020B0604020202020204" pitchFamily="34" charset="0"/>
              </a:rPr>
              <a:t> xanh</a:t>
            </a:r>
            <a:r>
              <a:rPr lang="vi-VN" sz="3200" b="0" i="0">
                <a:solidFill>
                  <a:srgbClr val="000000"/>
                </a:solidFill>
                <a:effectLst/>
                <a:latin typeface="Arial" panose="020B0604020202020204" pitchFamily="34" charset="0"/>
              </a:rPr>
              <a:t>. Đứng ở đây, nhìn ra xa, phong cảnh thật là đẹp. Bên phải là đỉnh Ba Vì vòi vọi, nơi Mị Nương – con gái</a:t>
            </a:r>
            <a:r>
              <a:rPr lang="en-SG" sz="3200" b="0" i="0">
                <a:solidFill>
                  <a:srgbClr val="000000"/>
                </a:solidFill>
                <a:effectLst/>
                <a:latin typeface="Arial" panose="020B0604020202020204" pitchFamily="34" charset="0"/>
              </a:rPr>
              <a:t> vua</a:t>
            </a:r>
            <a:r>
              <a:rPr lang="vi-VN" sz="3200" b="0" i="0">
                <a:solidFill>
                  <a:srgbClr val="000000"/>
                </a:solidFill>
                <a:effectLst/>
                <a:latin typeface="Arial" panose="020B0604020202020204" pitchFamily="34" charset="0"/>
              </a:rPr>
              <a:t> Hùng Vương thứ 18 – theo Sơn Tinh về trấn giữ núi cao. Dãy Tam Đảo như bức tường xanh sừng sững chắn ngang bên trái đỡ lấy mây trời cuồn cuộn. Phía xa xa là núi Sóc Sơn, nơi in dấu chân ngựa sắt Phù Đổng, người có công giúp Hùng Vương đánh thắng giặc Ân xâm lược. Trước mặt là Ngã Ba Hạc, nơi gặp gỡ giữa ba dòng sông lớn tháng năm mải miết đắp bồi phù sa cho đồng bằng xanh mát.</a:t>
            </a:r>
            <a:endParaRPr lang="en-US" sz="1600"/>
          </a:p>
        </p:txBody>
      </p:sp>
      <p:pic>
        <p:nvPicPr>
          <p:cNvPr id="19" name="Picture 18">
            <a:extLst>
              <a:ext uri="{FF2B5EF4-FFF2-40B4-BE49-F238E27FC236}">
                <a16:creationId xmlns:a16="http://schemas.microsoft.com/office/drawing/2014/main" id="{2F27EB1F-91EB-44A0-AB08-CEDC04BACC2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9098" r="42629" b="68136"/>
          <a:stretch/>
        </p:blipFill>
        <p:spPr>
          <a:xfrm rot="10800000">
            <a:off x="7010400" y="5292256"/>
            <a:ext cx="3953639" cy="1579585"/>
          </a:xfrm>
          <a:prstGeom prst="rect">
            <a:avLst/>
          </a:prstGeom>
        </p:spPr>
      </p:pic>
    </p:spTree>
    <p:extLst>
      <p:ext uri="{BB962C8B-B14F-4D97-AF65-F5344CB8AC3E}">
        <p14:creationId xmlns:p14="http://schemas.microsoft.com/office/powerpoint/2010/main" val="37623313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B5C3CEC-6FAB-463E-B05A-3FE98E133829}"/>
              </a:ext>
            </a:extLst>
          </p:cNvPr>
          <p:cNvPicPr>
            <a:picLocks noChangeAspect="1"/>
          </p:cNvPicPr>
          <p:nvPr/>
        </p:nvPicPr>
        <p:blipFill rotWithShape="1">
          <a:blip r:embed="rId2"/>
          <a:srcRect l="1491" t="1885" r="1584" b="1824"/>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5F53A298-7625-4865-A06A-08026CA3B01F}"/>
              </a:ext>
            </a:extLst>
          </p:cNvPr>
          <p:cNvSpPr/>
          <p:nvPr/>
        </p:nvSpPr>
        <p:spPr>
          <a:xfrm>
            <a:off x="10744200" y="0"/>
            <a:ext cx="1383632"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00F5201-1B14-442C-8F7F-82B4CCCA20EB}"/>
              </a:ext>
            </a:extLst>
          </p:cNvPr>
          <p:cNvSpPr/>
          <p:nvPr/>
        </p:nvSpPr>
        <p:spPr>
          <a:xfrm>
            <a:off x="381000" y="283590"/>
            <a:ext cx="11430000" cy="6290821"/>
          </a:xfrm>
          <a:prstGeom prst="roundRect">
            <a:avLst>
              <a:gd name="adj" fmla="val 8614"/>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600" b="0" i="0">
                <a:solidFill>
                  <a:schemeClr val="tx1"/>
                </a:solidFill>
                <a:effectLst/>
                <a:latin typeface="Calibri" panose="020F0502020204030204" pitchFamily="34" charset="0"/>
                <a:cs typeface="Calibri" panose="020F0502020204030204" pitchFamily="34" charset="0"/>
              </a:rPr>
              <a:t>	</a:t>
            </a:r>
            <a:endParaRPr lang="vi-VN" sz="3600" b="0" i="0">
              <a:solidFill>
                <a:schemeClr val="tx1"/>
              </a:solidFill>
              <a:effectLs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6D77597-12C7-498C-AD8F-5F0020F4865C}"/>
              </a:ext>
            </a:extLst>
          </p:cNvPr>
          <p:cNvSpPr txBox="1"/>
          <p:nvPr/>
        </p:nvSpPr>
        <p:spPr>
          <a:xfrm>
            <a:off x="800100" y="674400"/>
            <a:ext cx="10591800" cy="5509200"/>
          </a:xfrm>
          <a:prstGeom prst="rect">
            <a:avLst/>
          </a:prstGeom>
          <a:noFill/>
        </p:spPr>
        <p:txBody>
          <a:bodyPr wrap="square">
            <a:spAutoFit/>
          </a:bodyPr>
          <a:lstStyle/>
          <a:p>
            <a:pPr algn="just"/>
            <a:r>
              <a:rPr kumimoji="0" lang="en-SG" sz="3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r>
              <a:rPr lang="vi-VN" sz="3200" b="0" i="0">
                <a:solidFill>
                  <a:srgbClr val="000000"/>
                </a:solidFill>
                <a:effectLst/>
                <a:latin typeface="Arial" panose="020B0604020202020204" pitchFamily="34" charset="0"/>
              </a:rPr>
              <a:t>Trước đền Thượng có một cột đá cao đến năm gang, rộng khoảng ba tấc. Theo ngọc phả, trước khi dời đô về Phong Khê, An Dương Vương đã dựng mốc đá đó, thề với các vua Hùng giữ vững giang sơn. Lần theo lối cũ đến lưng chừng núi có đền Trung thờ 18 chi vua Hùng. Những cành hoa đại cổ thụ tỏa hương thơm, những gốc thông già hàng năm, sáu thế kỉ che mát cho con cháu về thăm đất Tổ. Đi dần xuống là đền Hạ, chùa Thiên Quang và cuối cùng là đền Giếng, nơi có giếng Ngọc trong xanh, ngày xưa công chúa Mị Nương thường xuống rửa mặt, soi gương.</a:t>
            </a:r>
            <a:endParaRPr lang="en-US" sz="1600"/>
          </a:p>
        </p:txBody>
      </p:sp>
      <p:pic>
        <p:nvPicPr>
          <p:cNvPr id="19" name="Picture 18">
            <a:extLst>
              <a:ext uri="{FF2B5EF4-FFF2-40B4-BE49-F238E27FC236}">
                <a16:creationId xmlns:a16="http://schemas.microsoft.com/office/drawing/2014/main" id="{2F27EB1F-91EB-44A0-AB08-CEDC04BACC2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365" b="29986" l="41108" r="55538">
                        <a14:foregroundMark x1="50936" y1="14365" x2="52730" y2="15900"/>
                      </a14:backgroundRemoval>
                    </a14:imgEffect>
                  </a14:imgLayer>
                </a14:imgProps>
              </a:ext>
            </a:extLst>
          </a:blip>
          <a:srcRect l="39324" t="19098" r="42629" b="68136"/>
          <a:stretch/>
        </p:blipFill>
        <p:spPr>
          <a:xfrm rot="10800000">
            <a:off x="7010400" y="5292256"/>
            <a:ext cx="3953639" cy="1579585"/>
          </a:xfrm>
          <a:prstGeom prst="rect">
            <a:avLst/>
          </a:prstGeom>
        </p:spPr>
      </p:pic>
    </p:spTree>
    <p:extLst>
      <p:ext uri="{BB962C8B-B14F-4D97-AF65-F5344CB8AC3E}">
        <p14:creationId xmlns:p14="http://schemas.microsoft.com/office/powerpoint/2010/main" val="390652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1729395742"/>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docProps/app.xml><?xml version="1.0" encoding="utf-8"?>
<Properties xmlns="http://schemas.openxmlformats.org/officeDocument/2006/extended-properties" xmlns:vt="http://schemas.openxmlformats.org/officeDocument/2006/docPropsVTypes">
  <Template>9Slide.vn</Template>
  <TotalTime>517</TotalTime>
  <Words>1781</Words>
  <Application>Microsoft Office PowerPoint</Application>
  <PresentationFormat>Widescreen</PresentationFormat>
  <Paragraphs>154</Paragraphs>
  <Slides>34</Slides>
  <Notes>0</Notes>
  <HiddenSlides>1</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#9Slide06 SVNBlow Brush</vt:lpstr>
      <vt:lpstr>#9Slide02 Tieu de rat dai 01</vt:lpstr>
      <vt:lpstr>#9Slide03 IcielPanton Black</vt:lpstr>
      <vt:lpstr>#9Slide02 Tieu de dai</vt:lpstr>
      <vt:lpstr>Calibri</vt:lpstr>
      <vt:lpstr>Arial</vt:lpstr>
      <vt:lpstr>#9Slide07 Cadena</vt:lpstr>
      <vt:lpstr>#9Slide03 Quicksand</vt:lpstr>
      <vt:lpstr>#9Slide02 Noi dung dai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lastModifiedBy>Huynh Hung</cp:lastModifiedBy>
  <cp:revision>56</cp:revision>
  <dcterms:created xsi:type="dcterms:W3CDTF">2022-01-29T14:42:27Z</dcterms:created>
  <dcterms:modified xsi:type="dcterms:W3CDTF">2022-02-08T14:28:05Z</dcterms:modified>
  <cp:category>9Slide.vn</cp:category>
  <cp:contentStatus>9Slide</cp:contentStatus>
</cp:coreProperties>
</file>