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sldIdLst>
    <p:sldId id="256" r:id="rId2"/>
    <p:sldId id="257" r:id="rId3"/>
    <p:sldId id="258" r:id="rId4"/>
    <p:sldId id="259" r:id="rId5"/>
    <p:sldId id="260" r:id="rId6"/>
    <p:sldId id="263" r:id="rId7"/>
    <p:sldId id="262" r:id="rId8"/>
    <p:sldId id="264" r:id="rId9"/>
    <p:sldId id="265" r:id="rId10"/>
    <p:sldId id="274" r:id="rId11"/>
    <p:sldId id="266" r:id="rId12"/>
    <p:sldId id="267" r:id="rId13"/>
    <p:sldId id="269" r:id="rId14"/>
    <p:sldId id="268" r:id="rId15"/>
    <p:sldId id="270" r:id="rId16"/>
    <p:sldId id="272" r:id="rId17"/>
    <p:sldId id="271" r:id="rId18"/>
    <p:sldId id="273" r:id="rId19"/>
  </p:sldIdLst>
  <p:sldSz cx="12192000" cy="6858000"/>
  <p:notesSz cx="6858000" cy="9144000"/>
  <p:embeddedFontLst>
    <p:embeddedFont>
      <p:font typeface="#9Slide02 Noi dung dai" panose="02000000000000000000" pitchFamily="2" charset="0"/>
      <p:regular r:id="rId20"/>
    </p:embeddedFont>
    <p:embeddedFont>
      <p:font typeface="#9Slide02 Tieu de dai" panose="02000000000000000000" pitchFamily="2" charset="0"/>
      <p:bold r:id="rId21"/>
    </p:embeddedFont>
    <p:embeddedFont>
      <p:font typeface="#9Slide07 Crocante" panose="02000000000000000000" pitchFamily="2" charset="0"/>
      <p:regular r:id="rId22"/>
    </p:embeddedFont>
    <p:embeddedFont>
      <p:font typeface="Calibri" panose="020F0502020204030204" pitchFamily="34" charset="0"/>
      <p:regular r:id="rId23"/>
      <p:bold r:id="rId24"/>
      <p:italic r:id="rId25"/>
      <p:boldItalic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uynh Hung" initials="HH" lastIdx="1" clrIdx="0">
    <p:extLst>
      <p:ext uri="{19B8F6BF-5375-455C-9EA6-DF929625EA0E}">
        <p15:presenceInfo xmlns:p15="http://schemas.microsoft.com/office/powerpoint/2012/main" userId="d7d9790590f8e2b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6E51"/>
    <a:srgbClr val="79C447"/>
    <a:srgbClr val="0271BF"/>
    <a:srgbClr val="1BB926"/>
    <a:srgbClr val="0695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324" autoAdjust="0"/>
  </p:normalViewPr>
  <p:slideViewPr>
    <p:cSldViewPr showGuides="1">
      <p:cViewPr varScale="1">
        <p:scale>
          <a:sx n="59" d="100"/>
          <a:sy n="59" d="100"/>
        </p:scale>
        <p:origin x="964" y="-180"/>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commentAuthors" Target="commentAuthors.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04DA77-0714-4226-8456-DE0FB00C8765}"/>
              </a:ext>
            </a:extLst>
          </p:cNvPr>
          <p:cNvSpPr>
            <a:spLocks noGrp="1"/>
          </p:cNvSpPr>
          <p:nvPr>
            <p:ph type="dt" sz="half" idx="10"/>
          </p:nvPr>
        </p:nvSpPr>
        <p:spPr/>
        <p:txBody>
          <a:bodyPr/>
          <a:lstStyle/>
          <a:p>
            <a:fld id="{E69B9EE9-F3BF-4B40-83E7-C9BC68FDDB0E}" type="datetimeFigureOut">
              <a:rPr lang="en-US" smtClean="0"/>
              <a:t>3/30/2022</a:t>
            </a:fld>
            <a:endParaRPr lang="en-US"/>
          </a:p>
        </p:txBody>
      </p:sp>
      <p:sp>
        <p:nvSpPr>
          <p:cNvPr id="3" name="Footer Placeholder 2">
            <a:extLst>
              <a:ext uri="{FF2B5EF4-FFF2-40B4-BE49-F238E27FC236}">
                <a16:creationId xmlns:a16="http://schemas.microsoft.com/office/drawing/2014/main" id="{548689CE-C57C-4CCE-B5D7-91A284CB198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440DF66-3D9B-4E31-B419-8D199F946398}"/>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2464966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0A372-E784-4489-91B1-EB5F9893BA9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6E1B435-934F-44C4-8F1B-EC379BCB0879}"/>
              </a:ext>
            </a:extLst>
          </p:cNvPr>
          <p:cNvSpPr>
            <a:spLocks noGrp="1"/>
          </p:cNvSpPr>
          <p:nvPr>
            <p:ph type="dt" sz="half" idx="10"/>
          </p:nvPr>
        </p:nvSpPr>
        <p:spPr/>
        <p:txBody>
          <a:bodyPr/>
          <a:lstStyle/>
          <a:p>
            <a:fld id="{E69B9EE9-F3BF-4B40-83E7-C9BC68FDDB0E}" type="datetimeFigureOut">
              <a:rPr lang="en-US" smtClean="0"/>
              <a:t>3/30/2022</a:t>
            </a:fld>
            <a:endParaRPr lang="en-US"/>
          </a:p>
        </p:txBody>
      </p:sp>
      <p:sp>
        <p:nvSpPr>
          <p:cNvPr id="4" name="Footer Placeholder 3">
            <a:extLst>
              <a:ext uri="{FF2B5EF4-FFF2-40B4-BE49-F238E27FC236}">
                <a16:creationId xmlns:a16="http://schemas.microsoft.com/office/drawing/2014/main" id="{7D9BAE6C-C81A-448F-810E-8201A0E7DD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98452A-D52B-4D53-AA70-42F3E1B91326}"/>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2623287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6A006-59DD-41EF-BB59-5CF0A5B0F3A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47CF5D0-5E86-4B07-82F0-4706674B42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932F55C-8EFE-4A66-9DB3-D0CB88777B6B}"/>
              </a:ext>
            </a:extLst>
          </p:cNvPr>
          <p:cNvSpPr>
            <a:spLocks noGrp="1"/>
          </p:cNvSpPr>
          <p:nvPr>
            <p:ph type="dt" sz="half" idx="10"/>
          </p:nvPr>
        </p:nvSpPr>
        <p:spPr/>
        <p:txBody>
          <a:bodyPr/>
          <a:lstStyle/>
          <a:p>
            <a:fld id="{E69B9EE9-F3BF-4B40-83E7-C9BC68FDDB0E}" type="datetimeFigureOut">
              <a:rPr lang="en-US" smtClean="0"/>
              <a:t>3/30/2022</a:t>
            </a:fld>
            <a:endParaRPr lang="en-US"/>
          </a:p>
        </p:txBody>
      </p:sp>
      <p:sp>
        <p:nvSpPr>
          <p:cNvPr id="5" name="Footer Placeholder 4">
            <a:extLst>
              <a:ext uri="{FF2B5EF4-FFF2-40B4-BE49-F238E27FC236}">
                <a16:creationId xmlns:a16="http://schemas.microsoft.com/office/drawing/2014/main" id="{B3E38045-8612-4FFC-BF9F-64FB98C8EF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615B52-8190-4B2D-852C-B23A268AE49F}"/>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1637402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2C063-6317-449C-A341-883F2682D4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D53C2C5-1069-41AD-AB8E-A272B5F74D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335F9C6-7A1E-4BB1-8382-AF2048FA93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2CF1DA-3491-456F-B971-C43EFCD2163E}"/>
              </a:ext>
            </a:extLst>
          </p:cNvPr>
          <p:cNvSpPr>
            <a:spLocks noGrp="1"/>
          </p:cNvSpPr>
          <p:nvPr>
            <p:ph type="dt" sz="half" idx="10"/>
          </p:nvPr>
        </p:nvSpPr>
        <p:spPr/>
        <p:txBody>
          <a:bodyPr/>
          <a:lstStyle/>
          <a:p>
            <a:fld id="{E69B9EE9-F3BF-4B40-83E7-C9BC68FDDB0E}" type="datetimeFigureOut">
              <a:rPr lang="en-US" smtClean="0"/>
              <a:t>3/30/2022</a:t>
            </a:fld>
            <a:endParaRPr lang="en-US"/>
          </a:p>
        </p:txBody>
      </p:sp>
      <p:sp>
        <p:nvSpPr>
          <p:cNvPr id="6" name="Footer Placeholder 5">
            <a:extLst>
              <a:ext uri="{FF2B5EF4-FFF2-40B4-BE49-F238E27FC236}">
                <a16:creationId xmlns:a16="http://schemas.microsoft.com/office/drawing/2014/main" id="{A2D613E6-C32A-4783-9219-260167E50D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F57CA7-22C9-4637-98D5-45CB81C4CD6F}"/>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1804034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5C8BC-CF44-4FCD-ACB9-6C06E1FD0DA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FE26985-A785-4717-80AD-9B8D8F5B85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05A630-F12E-492E-A3AD-AE8A23606B49}"/>
              </a:ext>
            </a:extLst>
          </p:cNvPr>
          <p:cNvSpPr>
            <a:spLocks noGrp="1"/>
          </p:cNvSpPr>
          <p:nvPr>
            <p:ph type="dt" sz="half" idx="10"/>
          </p:nvPr>
        </p:nvSpPr>
        <p:spPr/>
        <p:txBody>
          <a:bodyPr/>
          <a:lstStyle/>
          <a:p>
            <a:fld id="{E69B9EE9-F3BF-4B40-83E7-C9BC68FDDB0E}" type="datetimeFigureOut">
              <a:rPr lang="en-US" smtClean="0"/>
              <a:t>3/30/2022</a:t>
            </a:fld>
            <a:endParaRPr lang="en-US"/>
          </a:p>
        </p:txBody>
      </p:sp>
      <p:sp>
        <p:nvSpPr>
          <p:cNvPr id="5" name="Footer Placeholder 4">
            <a:extLst>
              <a:ext uri="{FF2B5EF4-FFF2-40B4-BE49-F238E27FC236}">
                <a16:creationId xmlns:a16="http://schemas.microsoft.com/office/drawing/2014/main" id="{7F5C2166-B6AA-4084-B4D7-069DDC982D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C20EA2-78ED-4391-B2FB-25000FDBCAA6}"/>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4275132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tags" Target="../tags/tag2.xml"/><Relationship Id="rId3" Type="http://schemas.openxmlformats.org/officeDocument/2006/relationships/slideLayout" Target="../slideLayouts/slideLayout3.xml"/><Relationship Id="rId7" Type="http://schemas.openxmlformats.org/officeDocument/2006/relationships/tags" Target="../tags/tag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ags" Target="../tags/tag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9Slide.vn - 2019">
            <a:extLst>
              <a:ext uri="{FF2B5EF4-FFF2-40B4-BE49-F238E27FC236}">
                <a16:creationId xmlns:a16="http://schemas.microsoft.com/office/drawing/2014/main" id="{55BE56B2-8354-48BC-885E-97D54CD466E3}"/>
              </a:ext>
            </a:extLst>
          </p:cNvPr>
          <p:cNvSpPr txBox="1"/>
          <p:nvPr userDrawn="1"/>
        </p:nvSpPr>
        <p:spPr>
          <a:xfrm>
            <a:off x="0" y="-1512332"/>
            <a:ext cx="12192000" cy="369332"/>
          </a:xfrm>
          <a:prstGeom prst="rect">
            <a:avLst/>
          </a:prstGeom>
          <a:noFill/>
        </p:spPr>
        <p:txBody>
          <a:bodyPr vert="horz" wrap="none" lIns="0" tIns="0" rIns="0" bIns="0" rtlCol="0">
            <a:spAutoFit/>
          </a:bodyPr>
          <a:lstStyle/>
          <a:p>
            <a:pPr algn="ctr"/>
            <a:r>
              <a:rPr lang="en-US" sz="2400">
                <a:solidFill>
                  <a:srgbClr val="CFCFCF"/>
                </a:solidFill>
              </a:rPr>
              <a:t>www.9slide.vn</a:t>
            </a:r>
          </a:p>
        </p:txBody>
      </p:sp>
      <p:sp>
        <p:nvSpPr>
          <p:cNvPr id="2" name="Title Placeholder 1">
            <a:extLst>
              <a:ext uri="{FF2B5EF4-FFF2-40B4-BE49-F238E27FC236}">
                <a16:creationId xmlns:a16="http://schemas.microsoft.com/office/drawing/2014/main" id="{76CB0E7E-7BDA-4369-B06E-95E5B313A5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FF2DE87-7D95-4722-9EE5-248D158C7F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7D0A038-BC78-4ECC-BEFF-CCB515E484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9B9EE9-F3BF-4B40-83E7-C9BC68FDDB0E}" type="datetimeFigureOut">
              <a:rPr lang="en-US" smtClean="0"/>
              <a:t>3/30/2022</a:t>
            </a:fld>
            <a:endParaRPr lang="en-US"/>
          </a:p>
        </p:txBody>
      </p:sp>
      <p:sp>
        <p:nvSpPr>
          <p:cNvPr id="5" name="Footer Placeholder 4">
            <a:extLst>
              <a:ext uri="{FF2B5EF4-FFF2-40B4-BE49-F238E27FC236}">
                <a16:creationId xmlns:a16="http://schemas.microsoft.com/office/drawing/2014/main" id="{50ECDB14-4F91-4B5C-8ACA-1B5E7E69B7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30118F-80C4-4861-A4D3-A50D382E7D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F55963-6440-4C45-BA09-4E6A99D1BBE0}" type="slidenum">
              <a:rPr lang="en-US" smtClean="0"/>
              <a:t>‹#›</a:t>
            </a:fld>
            <a:endParaRPr lang="en-US"/>
          </a:p>
        </p:txBody>
      </p:sp>
      <p:grpSp>
        <p:nvGrpSpPr>
          <p:cNvPr id="11" name="Group 10">
            <a:extLst>
              <a:ext uri="{FF2B5EF4-FFF2-40B4-BE49-F238E27FC236}">
                <a16:creationId xmlns:a16="http://schemas.microsoft.com/office/drawing/2014/main" id="{CD0CE00B-B040-4546-AF5D-EEF96AA126B0}"/>
              </a:ext>
            </a:extLst>
          </p:cNvPr>
          <p:cNvGrpSpPr>
            <a:grpSpLocks noGrp="1" noSelect="1" noRot="1" noMove="1" noResize="1"/>
          </p:cNvGrpSpPr>
          <p:nvPr userDrawn="1">
            <p:custDataLst>
              <p:tags r:id="rId7"/>
            </p:custDataLst>
          </p:nvPr>
        </p:nvGrpSpPr>
        <p:grpSpPr>
          <a:xfrm>
            <a:off x="-2202100" y="-2224223"/>
            <a:ext cx="16596200" cy="11284323"/>
            <a:chOff x="-2202100" y="-2224223"/>
            <a:chExt cx="16596200" cy="11284323"/>
          </a:xfrm>
        </p:grpSpPr>
        <p:sp>
          <p:nvSpPr>
            <p:cNvPr id="12" name="Rectangle 11">
              <a:extLst>
                <a:ext uri="{FF2B5EF4-FFF2-40B4-BE49-F238E27FC236}">
                  <a16:creationId xmlns:a16="http://schemas.microsoft.com/office/drawing/2014/main" id="{AA423BDB-6737-4700-9989-01683A4147DA}"/>
                </a:ext>
              </a:extLst>
            </p:cNvPr>
            <p:cNvSpPr/>
            <p:nvPr/>
          </p:nvSpPr>
          <p:spPr>
            <a:xfrm>
              <a:off x="4851540" y="8494776"/>
              <a:ext cx="2488920" cy="565324"/>
            </a:xfrm>
            <a:prstGeom prst="rect">
              <a:avLst/>
            </a:prstGeom>
            <a:noFill/>
            <a:ln w="2159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TextBox 12">
              <a:extLst>
                <a:ext uri="{FF2B5EF4-FFF2-40B4-BE49-F238E27FC236}">
                  <a16:creationId xmlns:a16="http://schemas.microsoft.com/office/drawing/2014/main" id="{391E50D3-44ED-477F-84FB-1E24BC65ED8F}"/>
                </a:ext>
              </a:extLst>
            </p:cNvPr>
            <p:cNvSpPr txBox="1"/>
            <p:nvPr/>
          </p:nvSpPr>
          <p:spPr>
            <a:xfrm>
              <a:off x="5006988" y="8647176"/>
              <a:ext cx="2178025" cy="260524"/>
            </a:xfrm>
            <a:custGeom>
              <a:avLst/>
              <a:gdLst/>
              <a:ahLst/>
              <a:cxnLst/>
              <a:rect l="l" t="t" r="r" b="b"/>
              <a:pathLst>
                <a:path w="2178025" h="260524">
                  <a:moveTo>
                    <a:pt x="1807648" y="222182"/>
                  </a:moveTo>
                  <a:cubicBezTo>
                    <a:pt x="1814010" y="222182"/>
                    <a:pt x="1818838" y="223968"/>
                    <a:pt x="1822130" y="227540"/>
                  </a:cubicBezTo>
                  <a:cubicBezTo>
                    <a:pt x="1825423" y="231111"/>
                    <a:pt x="1827070" y="235576"/>
                    <a:pt x="1827070" y="240934"/>
                  </a:cubicBezTo>
                  <a:cubicBezTo>
                    <a:pt x="1827070" y="246069"/>
                    <a:pt x="1825423" y="250366"/>
                    <a:pt x="1822130" y="253826"/>
                  </a:cubicBezTo>
                  <a:cubicBezTo>
                    <a:pt x="1818838" y="257287"/>
                    <a:pt x="1814010" y="259017"/>
                    <a:pt x="1807648" y="259017"/>
                  </a:cubicBezTo>
                  <a:cubicBezTo>
                    <a:pt x="1801285" y="259017"/>
                    <a:pt x="1796513" y="257287"/>
                    <a:pt x="1793332" y="253826"/>
                  </a:cubicBezTo>
                  <a:cubicBezTo>
                    <a:pt x="1790151" y="250366"/>
                    <a:pt x="1788560" y="246069"/>
                    <a:pt x="1788560" y="240934"/>
                  </a:cubicBezTo>
                  <a:cubicBezTo>
                    <a:pt x="1788560" y="235576"/>
                    <a:pt x="1790151" y="231111"/>
                    <a:pt x="1793332" y="227540"/>
                  </a:cubicBezTo>
                  <a:cubicBezTo>
                    <a:pt x="1796513" y="223968"/>
                    <a:pt x="1801285" y="222182"/>
                    <a:pt x="1807648" y="222182"/>
                  </a:cubicBezTo>
                  <a:close/>
                  <a:moveTo>
                    <a:pt x="807523" y="222182"/>
                  </a:moveTo>
                  <a:cubicBezTo>
                    <a:pt x="813885" y="222182"/>
                    <a:pt x="818713" y="223968"/>
                    <a:pt x="822005" y="227540"/>
                  </a:cubicBezTo>
                  <a:cubicBezTo>
                    <a:pt x="825298" y="231111"/>
                    <a:pt x="826945" y="235576"/>
                    <a:pt x="826945" y="240934"/>
                  </a:cubicBezTo>
                  <a:cubicBezTo>
                    <a:pt x="826945" y="246069"/>
                    <a:pt x="825298" y="250366"/>
                    <a:pt x="822005" y="253826"/>
                  </a:cubicBezTo>
                  <a:cubicBezTo>
                    <a:pt x="818713" y="257287"/>
                    <a:pt x="813885" y="259017"/>
                    <a:pt x="807523" y="259017"/>
                  </a:cubicBezTo>
                  <a:cubicBezTo>
                    <a:pt x="801160" y="259017"/>
                    <a:pt x="796388" y="257287"/>
                    <a:pt x="793207" y="253826"/>
                  </a:cubicBezTo>
                  <a:cubicBezTo>
                    <a:pt x="790026" y="250366"/>
                    <a:pt x="788435" y="246069"/>
                    <a:pt x="788435" y="240934"/>
                  </a:cubicBezTo>
                  <a:cubicBezTo>
                    <a:pt x="788435" y="235576"/>
                    <a:pt x="790026" y="231111"/>
                    <a:pt x="793207" y="227540"/>
                  </a:cubicBezTo>
                  <a:cubicBezTo>
                    <a:pt x="796388" y="223968"/>
                    <a:pt x="801160" y="222182"/>
                    <a:pt x="807523" y="222182"/>
                  </a:cubicBezTo>
                  <a:close/>
                  <a:moveTo>
                    <a:pt x="1488076" y="98952"/>
                  </a:moveTo>
                  <a:cubicBezTo>
                    <a:pt x="1472896" y="98952"/>
                    <a:pt x="1461064" y="104812"/>
                    <a:pt x="1452581" y="116532"/>
                  </a:cubicBezTo>
                  <a:cubicBezTo>
                    <a:pt x="1444098" y="128253"/>
                    <a:pt x="1439856" y="145610"/>
                    <a:pt x="1439856" y="168604"/>
                  </a:cubicBezTo>
                  <a:cubicBezTo>
                    <a:pt x="1439856" y="189142"/>
                    <a:pt x="1444098" y="205215"/>
                    <a:pt x="1452581" y="216824"/>
                  </a:cubicBezTo>
                  <a:cubicBezTo>
                    <a:pt x="1461064" y="228433"/>
                    <a:pt x="1472784" y="234237"/>
                    <a:pt x="1487741" y="234237"/>
                  </a:cubicBezTo>
                  <a:cubicBezTo>
                    <a:pt x="1507387" y="234237"/>
                    <a:pt x="1521730" y="225419"/>
                    <a:pt x="1530771" y="207783"/>
                  </a:cubicBezTo>
                  <a:lnTo>
                    <a:pt x="1530771" y="124569"/>
                  </a:lnTo>
                  <a:cubicBezTo>
                    <a:pt x="1521507" y="107491"/>
                    <a:pt x="1507275" y="98952"/>
                    <a:pt x="1488076" y="98952"/>
                  </a:cubicBezTo>
                  <a:close/>
                  <a:moveTo>
                    <a:pt x="1678241" y="98115"/>
                  </a:moveTo>
                  <a:cubicBezTo>
                    <a:pt x="1665740" y="98115"/>
                    <a:pt x="1655248" y="102663"/>
                    <a:pt x="1646764" y="111761"/>
                  </a:cubicBezTo>
                  <a:cubicBezTo>
                    <a:pt x="1638281" y="120858"/>
                    <a:pt x="1633035" y="133610"/>
                    <a:pt x="1631026" y="150019"/>
                  </a:cubicBezTo>
                  <a:lnTo>
                    <a:pt x="1721774" y="150019"/>
                  </a:lnTo>
                  <a:lnTo>
                    <a:pt x="1721774" y="147675"/>
                  </a:lnTo>
                  <a:cubicBezTo>
                    <a:pt x="1720881" y="131936"/>
                    <a:pt x="1716639" y="119742"/>
                    <a:pt x="1709049" y="111091"/>
                  </a:cubicBezTo>
                  <a:cubicBezTo>
                    <a:pt x="1701459" y="102440"/>
                    <a:pt x="1691190" y="98115"/>
                    <a:pt x="1678241" y="98115"/>
                  </a:cubicBezTo>
                  <a:close/>
                  <a:moveTo>
                    <a:pt x="1855700" y="76014"/>
                  </a:moveTo>
                  <a:lnTo>
                    <a:pt x="1887345" y="76014"/>
                  </a:lnTo>
                  <a:lnTo>
                    <a:pt x="1933389" y="215150"/>
                  </a:lnTo>
                  <a:lnTo>
                    <a:pt x="1978260" y="76014"/>
                  </a:lnTo>
                  <a:lnTo>
                    <a:pt x="2009905" y="76014"/>
                  </a:lnTo>
                  <a:lnTo>
                    <a:pt x="1944941" y="257175"/>
                  </a:lnTo>
                  <a:lnTo>
                    <a:pt x="1921334" y="257175"/>
                  </a:lnTo>
                  <a:close/>
                  <a:moveTo>
                    <a:pt x="1333370" y="76014"/>
                  </a:moveTo>
                  <a:lnTo>
                    <a:pt x="1364344" y="76014"/>
                  </a:lnTo>
                  <a:lnTo>
                    <a:pt x="1364344" y="257175"/>
                  </a:lnTo>
                  <a:lnTo>
                    <a:pt x="1333370" y="257175"/>
                  </a:lnTo>
                  <a:close/>
                  <a:moveTo>
                    <a:pt x="514350" y="76014"/>
                  </a:moveTo>
                  <a:lnTo>
                    <a:pt x="545157" y="76014"/>
                  </a:lnTo>
                  <a:lnTo>
                    <a:pt x="580820" y="211634"/>
                  </a:lnTo>
                  <a:lnTo>
                    <a:pt x="623013" y="76014"/>
                  </a:lnTo>
                  <a:lnTo>
                    <a:pt x="647960" y="76014"/>
                  </a:lnTo>
                  <a:lnTo>
                    <a:pt x="690990" y="214480"/>
                  </a:lnTo>
                  <a:lnTo>
                    <a:pt x="725816" y="76014"/>
                  </a:lnTo>
                  <a:lnTo>
                    <a:pt x="756791" y="76014"/>
                  </a:lnTo>
                  <a:lnTo>
                    <a:pt x="704050" y="257175"/>
                  </a:lnTo>
                  <a:lnTo>
                    <a:pt x="678935" y="257175"/>
                  </a:lnTo>
                  <a:lnTo>
                    <a:pt x="634901" y="119881"/>
                  </a:lnTo>
                  <a:lnTo>
                    <a:pt x="592038" y="257175"/>
                  </a:lnTo>
                  <a:lnTo>
                    <a:pt x="566923" y="257175"/>
                  </a:lnTo>
                  <a:close/>
                  <a:moveTo>
                    <a:pt x="257175" y="76014"/>
                  </a:moveTo>
                  <a:lnTo>
                    <a:pt x="287982" y="76014"/>
                  </a:lnTo>
                  <a:lnTo>
                    <a:pt x="323645" y="211634"/>
                  </a:lnTo>
                  <a:lnTo>
                    <a:pt x="365838" y="76014"/>
                  </a:lnTo>
                  <a:lnTo>
                    <a:pt x="390785" y="76014"/>
                  </a:lnTo>
                  <a:lnTo>
                    <a:pt x="433815" y="214480"/>
                  </a:lnTo>
                  <a:lnTo>
                    <a:pt x="468641" y="76014"/>
                  </a:lnTo>
                  <a:lnTo>
                    <a:pt x="499616" y="76014"/>
                  </a:lnTo>
                  <a:lnTo>
                    <a:pt x="446875" y="257175"/>
                  </a:lnTo>
                  <a:lnTo>
                    <a:pt x="421760" y="257175"/>
                  </a:lnTo>
                  <a:lnTo>
                    <a:pt x="377726" y="119881"/>
                  </a:lnTo>
                  <a:lnTo>
                    <a:pt x="334863" y="257175"/>
                  </a:lnTo>
                  <a:lnTo>
                    <a:pt x="309748" y="257175"/>
                  </a:lnTo>
                  <a:close/>
                  <a:moveTo>
                    <a:pt x="0" y="76014"/>
                  </a:moveTo>
                  <a:lnTo>
                    <a:pt x="30807" y="76014"/>
                  </a:lnTo>
                  <a:lnTo>
                    <a:pt x="66470" y="211634"/>
                  </a:lnTo>
                  <a:lnTo>
                    <a:pt x="108663" y="76014"/>
                  </a:lnTo>
                  <a:lnTo>
                    <a:pt x="133610" y="76014"/>
                  </a:lnTo>
                  <a:lnTo>
                    <a:pt x="176640" y="214480"/>
                  </a:lnTo>
                  <a:lnTo>
                    <a:pt x="211466" y="76014"/>
                  </a:lnTo>
                  <a:lnTo>
                    <a:pt x="242441" y="76014"/>
                  </a:lnTo>
                  <a:lnTo>
                    <a:pt x="189700" y="257175"/>
                  </a:lnTo>
                  <a:lnTo>
                    <a:pt x="164585" y="257175"/>
                  </a:lnTo>
                  <a:lnTo>
                    <a:pt x="120551" y="119881"/>
                  </a:lnTo>
                  <a:lnTo>
                    <a:pt x="77688" y="257175"/>
                  </a:lnTo>
                  <a:lnTo>
                    <a:pt x="52573" y="257175"/>
                  </a:lnTo>
                  <a:close/>
                  <a:moveTo>
                    <a:pt x="2120094" y="72666"/>
                  </a:moveTo>
                  <a:cubicBezTo>
                    <a:pt x="2158380" y="72666"/>
                    <a:pt x="2177690" y="94264"/>
                    <a:pt x="2178025" y="137461"/>
                  </a:cubicBezTo>
                  <a:lnTo>
                    <a:pt x="2178025" y="257175"/>
                  </a:lnTo>
                  <a:lnTo>
                    <a:pt x="2147050" y="257175"/>
                  </a:lnTo>
                  <a:lnTo>
                    <a:pt x="2147050" y="137294"/>
                  </a:lnTo>
                  <a:cubicBezTo>
                    <a:pt x="2146938" y="124234"/>
                    <a:pt x="2143953" y="114579"/>
                    <a:pt x="2138092" y="108328"/>
                  </a:cubicBezTo>
                  <a:cubicBezTo>
                    <a:pt x="2132232" y="102077"/>
                    <a:pt x="2123107" y="98952"/>
                    <a:pt x="2110717" y="98952"/>
                  </a:cubicBezTo>
                  <a:cubicBezTo>
                    <a:pt x="2100671" y="98952"/>
                    <a:pt x="2091853" y="101631"/>
                    <a:pt x="2084263" y="106989"/>
                  </a:cubicBezTo>
                  <a:cubicBezTo>
                    <a:pt x="2076673" y="112347"/>
                    <a:pt x="2070757" y="119379"/>
                    <a:pt x="2066515" y="128085"/>
                  </a:cubicBezTo>
                  <a:lnTo>
                    <a:pt x="2066515" y="257175"/>
                  </a:lnTo>
                  <a:lnTo>
                    <a:pt x="2035541" y="257175"/>
                  </a:lnTo>
                  <a:lnTo>
                    <a:pt x="2035541" y="76014"/>
                  </a:lnTo>
                  <a:lnTo>
                    <a:pt x="2064841" y="76014"/>
                  </a:lnTo>
                  <a:lnTo>
                    <a:pt x="2065846" y="98785"/>
                  </a:lnTo>
                  <a:cubicBezTo>
                    <a:pt x="2079687" y="81372"/>
                    <a:pt x="2097769" y="72666"/>
                    <a:pt x="2120094" y="72666"/>
                  </a:cubicBezTo>
                  <a:close/>
                  <a:moveTo>
                    <a:pt x="1678241" y="72666"/>
                  </a:moveTo>
                  <a:cubicBezTo>
                    <a:pt x="1701794" y="72666"/>
                    <a:pt x="1720099" y="80423"/>
                    <a:pt x="1733159" y="95938"/>
                  </a:cubicBezTo>
                  <a:cubicBezTo>
                    <a:pt x="1746219" y="111454"/>
                    <a:pt x="1752749" y="133666"/>
                    <a:pt x="1752749" y="162576"/>
                  </a:cubicBezTo>
                  <a:lnTo>
                    <a:pt x="1752749" y="175468"/>
                  </a:lnTo>
                  <a:lnTo>
                    <a:pt x="1630021" y="175468"/>
                  </a:lnTo>
                  <a:cubicBezTo>
                    <a:pt x="1630468" y="193328"/>
                    <a:pt x="1635686" y="207755"/>
                    <a:pt x="1645676" y="218749"/>
                  </a:cubicBezTo>
                  <a:cubicBezTo>
                    <a:pt x="1655666" y="229744"/>
                    <a:pt x="1668363" y="235241"/>
                    <a:pt x="1683767" y="235241"/>
                  </a:cubicBezTo>
                  <a:cubicBezTo>
                    <a:pt x="1694706" y="235241"/>
                    <a:pt x="1703970" y="233009"/>
                    <a:pt x="1711560" y="228544"/>
                  </a:cubicBezTo>
                  <a:cubicBezTo>
                    <a:pt x="1719151" y="224079"/>
                    <a:pt x="1725792" y="218163"/>
                    <a:pt x="1731485" y="210796"/>
                  </a:cubicBezTo>
                  <a:lnTo>
                    <a:pt x="1750405" y="225530"/>
                  </a:lnTo>
                  <a:cubicBezTo>
                    <a:pt x="1735224" y="248859"/>
                    <a:pt x="1712453" y="260524"/>
                    <a:pt x="1682092" y="260524"/>
                  </a:cubicBezTo>
                  <a:cubicBezTo>
                    <a:pt x="1657536" y="260524"/>
                    <a:pt x="1637556" y="252459"/>
                    <a:pt x="1622152" y="236330"/>
                  </a:cubicBezTo>
                  <a:cubicBezTo>
                    <a:pt x="1606748" y="220201"/>
                    <a:pt x="1599046" y="198630"/>
                    <a:pt x="1599046" y="171617"/>
                  </a:cubicBezTo>
                  <a:lnTo>
                    <a:pt x="1599046" y="165925"/>
                  </a:lnTo>
                  <a:cubicBezTo>
                    <a:pt x="1599046" y="147954"/>
                    <a:pt x="1602479" y="131908"/>
                    <a:pt x="1609343" y="117788"/>
                  </a:cubicBezTo>
                  <a:cubicBezTo>
                    <a:pt x="1616208" y="103668"/>
                    <a:pt x="1625807" y="92618"/>
                    <a:pt x="1638142" y="84637"/>
                  </a:cubicBezTo>
                  <a:cubicBezTo>
                    <a:pt x="1650476" y="76656"/>
                    <a:pt x="1663842" y="72666"/>
                    <a:pt x="1678241" y="72666"/>
                  </a:cubicBezTo>
                  <a:close/>
                  <a:moveTo>
                    <a:pt x="1129624" y="72666"/>
                  </a:moveTo>
                  <a:cubicBezTo>
                    <a:pt x="1150162" y="72666"/>
                    <a:pt x="1166822" y="77968"/>
                    <a:pt x="1179602" y="88572"/>
                  </a:cubicBezTo>
                  <a:cubicBezTo>
                    <a:pt x="1192383" y="99175"/>
                    <a:pt x="1198773" y="112737"/>
                    <a:pt x="1198773" y="129257"/>
                  </a:cubicBezTo>
                  <a:lnTo>
                    <a:pt x="1167631" y="129257"/>
                  </a:lnTo>
                  <a:cubicBezTo>
                    <a:pt x="1167631" y="120774"/>
                    <a:pt x="1164031" y="113463"/>
                    <a:pt x="1156831" y="107324"/>
                  </a:cubicBezTo>
                  <a:cubicBezTo>
                    <a:pt x="1149632" y="101185"/>
                    <a:pt x="1140563" y="98115"/>
                    <a:pt x="1129624" y="98115"/>
                  </a:cubicBezTo>
                  <a:cubicBezTo>
                    <a:pt x="1118350" y="98115"/>
                    <a:pt x="1109532" y="100571"/>
                    <a:pt x="1103170" y="105482"/>
                  </a:cubicBezTo>
                  <a:cubicBezTo>
                    <a:pt x="1096807" y="110393"/>
                    <a:pt x="1093626" y="116811"/>
                    <a:pt x="1093626" y="124737"/>
                  </a:cubicBezTo>
                  <a:cubicBezTo>
                    <a:pt x="1093626" y="132215"/>
                    <a:pt x="1096584" y="137852"/>
                    <a:pt x="1102500" y="141647"/>
                  </a:cubicBezTo>
                  <a:cubicBezTo>
                    <a:pt x="1108416" y="145442"/>
                    <a:pt x="1119104" y="149070"/>
                    <a:pt x="1134563" y="152530"/>
                  </a:cubicBezTo>
                  <a:cubicBezTo>
                    <a:pt x="1150023" y="155990"/>
                    <a:pt x="1162552" y="160120"/>
                    <a:pt x="1172151" y="164920"/>
                  </a:cubicBezTo>
                  <a:cubicBezTo>
                    <a:pt x="1181751" y="169720"/>
                    <a:pt x="1188867" y="175496"/>
                    <a:pt x="1193499" y="182249"/>
                  </a:cubicBezTo>
                  <a:cubicBezTo>
                    <a:pt x="1198131" y="189002"/>
                    <a:pt x="1200447" y="197234"/>
                    <a:pt x="1200447" y="206945"/>
                  </a:cubicBezTo>
                  <a:cubicBezTo>
                    <a:pt x="1200447" y="223131"/>
                    <a:pt x="1193973" y="236107"/>
                    <a:pt x="1181025" y="245873"/>
                  </a:cubicBezTo>
                  <a:cubicBezTo>
                    <a:pt x="1168077" y="255640"/>
                    <a:pt x="1151278" y="260524"/>
                    <a:pt x="1130628" y="260524"/>
                  </a:cubicBezTo>
                  <a:cubicBezTo>
                    <a:pt x="1116118" y="260524"/>
                    <a:pt x="1103281" y="257956"/>
                    <a:pt x="1092119" y="252822"/>
                  </a:cubicBezTo>
                  <a:cubicBezTo>
                    <a:pt x="1080957" y="247687"/>
                    <a:pt x="1072223" y="240516"/>
                    <a:pt x="1065916" y="231307"/>
                  </a:cubicBezTo>
                  <a:cubicBezTo>
                    <a:pt x="1059610" y="222098"/>
                    <a:pt x="1056456" y="212136"/>
                    <a:pt x="1056456" y="201420"/>
                  </a:cubicBezTo>
                  <a:lnTo>
                    <a:pt x="1087431" y="201420"/>
                  </a:lnTo>
                  <a:cubicBezTo>
                    <a:pt x="1087989" y="211801"/>
                    <a:pt x="1092147" y="220033"/>
                    <a:pt x="1099905" y="226116"/>
                  </a:cubicBezTo>
                  <a:cubicBezTo>
                    <a:pt x="1107662" y="232200"/>
                    <a:pt x="1117904" y="235241"/>
                    <a:pt x="1130628" y="235241"/>
                  </a:cubicBezTo>
                  <a:cubicBezTo>
                    <a:pt x="1142349" y="235241"/>
                    <a:pt x="1151753" y="232869"/>
                    <a:pt x="1158841" y="228126"/>
                  </a:cubicBezTo>
                  <a:cubicBezTo>
                    <a:pt x="1165929" y="223382"/>
                    <a:pt x="1169473" y="217047"/>
                    <a:pt x="1169473" y="209122"/>
                  </a:cubicBezTo>
                  <a:cubicBezTo>
                    <a:pt x="1169473" y="200751"/>
                    <a:pt x="1166319" y="194249"/>
                    <a:pt x="1160013" y="189616"/>
                  </a:cubicBezTo>
                  <a:cubicBezTo>
                    <a:pt x="1153706" y="184984"/>
                    <a:pt x="1142711" y="180994"/>
                    <a:pt x="1127029" y="177645"/>
                  </a:cubicBezTo>
                  <a:cubicBezTo>
                    <a:pt x="1111346" y="174296"/>
                    <a:pt x="1098900" y="170278"/>
                    <a:pt x="1089691" y="165590"/>
                  </a:cubicBezTo>
                  <a:cubicBezTo>
                    <a:pt x="1080483" y="160902"/>
                    <a:pt x="1073674" y="155321"/>
                    <a:pt x="1069265" y="148847"/>
                  </a:cubicBezTo>
                  <a:cubicBezTo>
                    <a:pt x="1064856" y="142373"/>
                    <a:pt x="1062651" y="134671"/>
                    <a:pt x="1062651" y="125741"/>
                  </a:cubicBezTo>
                  <a:cubicBezTo>
                    <a:pt x="1062651" y="110896"/>
                    <a:pt x="1068930" y="98338"/>
                    <a:pt x="1081487" y="88069"/>
                  </a:cubicBezTo>
                  <a:cubicBezTo>
                    <a:pt x="1094045" y="77800"/>
                    <a:pt x="1110090" y="72666"/>
                    <a:pt x="1129624" y="72666"/>
                  </a:cubicBezTo>
                  <a:close/>
                  <a:moveTo>
                    <a:pt x="942472" y="35831"/>
                  </a:moveTo>
                  <a:cubicBezTo>
                    <a:pt x="928855" y="35831"/>
                    <a:pt x="917916" y="41049"/>
                    <a:pt x="909656" y="51485"/>
                  </a:cubicBezTo>
                  <a:cubicBezTo>
                    <a:pt x="901396" y="61922"/>
                    <a:pt x="897266" y="75679"/>
                    <a:pt x="897266" y="92757"/>
                  </a:cubicBezTo>
                  <a:cubicBezTo>
                    <a:pt x="897266" y="109389"/>
                    <a:pt x="901256" y="123090"/>
                    <a:pt x="909237" y="133862"/>
                  </a:cubicBezTo>
                  <a:cubicBezTo>
                    <a:pt x="917218" y="144633"/>
                    <a:pt x="927906" y="150019"/>
                    <a:pt x="941300" y="150019"/>
                  </a:cubicBezTo>
                  <a:cubicBezTo>
                    <a:pt x="951681" y="150019"/>
                    <a:pt x="961253" y="146838"/>
                    <a:pt x="970015" y="140475"/>
                  </a:cubicBezTo>
                  <a:cubicBezTo>
                    <a:pt x="978777" y="134113"/>
                    <a:pt x="985168" y="126243"/>
                    <a:pt x="989186" y="116867"/>
                  </a:cubicBezTo>
                  <a:lnTo>
                    <a:pt x="989186" y="104477"/>
                  </a:lnTo>
                  <a:cubicBezTo>
                    <a:pt x="989186" y="84163"/>
                    <a:pt x="984777" y="67643"/>
                    <a:pt x="975959" y="54918"/>
                  </a:cubicBezTo>
                  <a:cubicBezTo>
                    <a:pt x="967141" y="42193"/>
                    <a:pt x="955979" y="35831"/>
                    <a:pt x="942472" y="35831"/>
                  </a:cubicBezTo>
                  <a:close/>
                  <a:moveTo>
                    <a:pt x="1349108" y="10046"/>
                  </a:moveTo>
                  <a:cubicBezTo>
                    <a:pt x="1355136" y="10046"/>
                    <a:pt x="1359712" y="11776"/>
                    <a:pt x="1362837" y="15237"/>
                  </a:cubicBezTo>
                  <a:cubicBezTo>
                    <a:pt x="1365963" y="18697"/>
                    <a:pt x="1367526" y="22938"/>
                    <a:pt x="1367526" y="27961"/>
                  </a:cubicBezTo>
                  <a:cubicBezTo>
                    <a:pt x="1367526" y="32984"/>
                    <a:pt x="1365963" y="37170"/>
                    <a:pt x="1362837" y="40519"/>
                  </a:cubicBezTo>
                  <a:cubicBezTo>
                    <a:pt x="1359712" y="43867"/>
                    <a:pt x="1355136" y="45542"/>
                    <a:pt x="1349108" y="45542"/>
                  </a:cubicBezTo>
                  <a:cubicBezTo>
                    <a:pt x="1343081" y="45542"/>
                    <a:pt x="1338532" y="43867"/>
                    <a:pt x="1335462" y="40519"/>
                  </a:cubicBezTo>
                  <a:cubicBezTo>
                    <a:pt x="1332393" y="37170"/>
                    <a:pt x="1330858" y="32984"/>
                    <a:pt x="1330858" y="27961"/>
                  </a:cubicBezTo>
                  <a:cubicBezTo>
                    <a:pt x="1330858" y="22938"/>
                    <a:pt x="1332393" y="18697"/>
                    <a:pt x="1335462" y="15237"/>
                  </a:cubicBezTo>
                  <a:cubicBezTo>
                    <a:pt x="1338532" y="11776"/>
                    <a:pt x="1343081" y="10046"/>
                    <a:pt x="1349108" y="10046"/>
                  </a:cubicBezTo>
                  <a:close/>
                  <a:moveTo>
                    <a:pt x="942305" y="10046"/>
                  </a:moveTo>
                  <a:cubicBezTo>
                    <a:pt x="966415" y="10046"/>
                    <a:pt x="985419" y="19060"/>
                    <a:pt x="999316" y="37086"/>
                  </a:cubicBezTo>
                  <a:cubicBezTo>
                    <a:pt x="1013212" y="55113"/>
                    <a:pt x="1020161" y="79698"/>
                    <a:pt x="1020161" y="110840"/>
                  </a:cubicBezTo>
                  <a:lnTo>
                    <a:pt x="1020161" y="119881"/>
                  </a:lnTo>
                  <a:cubicBezTo>
                    <a:pt x="1020161" y="167320"/>
                    <a:pt x="1010785" y="201950"/>
                    <a:pt x="992032" y="223772"/>
                  </a:cubicBezTo>
                  <a:cubicBezTo>
                    <a:pt x="973280" y="245594"/>
                    <a:pt x="944984" y="256784"/>
                    <a:pt x="907144" y="257342"/>
                  </a:cubicBezTo>
                  <a:lnTo>
                    <a:pt x="901117" y="257342"/>
                  </a:lnTo>
                  <a:lnTo>
                    <a:pt x="901117" y="231056"/>
                  </a:lnTo>
                  <a:lnTo>
                    <a:pt x="907647" y="231056"/>
                  </a:lnTo>
                  <a:cubicBezTo>
                    <a:pt x="933208" y="230611"/>
                    <a:pt x="952853" y="223956"/>
                    <a:pt x="966583" y="211089"/>
                  </a:cubicBezTo>
                  <a:cubicBezTo>
                    <a:pt x="980312" y="198223"/>
                    <a:pt x="987791" y="177866"/>
                    <a:pt x="989018" y="150019"/>
                  </a:cubicBezTo>
                  <a:cubicBezTo>
                    <a:pt x="982545" y="157721"/>
                    <a:pt x="974815" y="163916"/>
                    <a:pt x="965829" y="168604"/>
                  </a:cubicBezTo>
                  <a:cubicBezTo>
                    <a:pt x="956844" y="173292"/>
                    <a:pt x="946993" y="175636"/>
                    <a:pt x="936278" y="175636"/>
                  </a:cubicBezTo>
                  <a:cubicBezTo>
                    <a:pt x="922213" y="175636"/>
                    <a:pt x="909963" y="172176"/>
                    <a:pt x="899526" y="165255"/>
                  </a:cubicBezTo>
                  <a:cubicBezTo>
                    <a:pt x="889090" y="158335"/>
                    <a:pt x="881025" y="148596"/>
                    <a:pt x="875332" y="136038"/>
                  </a:cubicBezTo>
                  <a:cubicBezTo>
                    <a:pt x="869640" y="123481"/>
                    <a:pt x="866793" y="109612"/>
                    <a:pt x="866793" y="94431"/>
                  </a:cubicBezTo>
                  <a:cubicBezTo>
                    <a:pt x="866793" y="78135"/>
                    <a:pt x="869891" y="63457"/>
                    <a:pt x="876086" y="50397"/>
                  </a:cubicBezTo>
                  <a:cubicBezTo>
                    <a:pt x="882281" y="37338"/>
                    <a:pt x="891071" y="27347"/>
                    <a:pt x="902456" y="20427"/>
                  </a:cubicBezTo>
                  <a:cubicBezTo>
                    <a:pt x="913842" y="13506"/>
                    <a:pt x="927125" y="10046"/>
                    <a:pt x="942305" y="10046"/>
                  </a:cubicBezTo>
                  <a:close/>
                  <a:moveTo>
                    <a:pt x="1530771" y="0"/>
                  </a:moveTo>
                  <a:lnTo>
                    <a:pt x="1561746" y="0"/>
                  </a:lnTo>
                  <a:lnTo>
                    <a:pt x="1561746" y="257175"/>
                  </a:lnTo>
                  <a:lnTo>
                    <a:pt x="1533283" y="257175"/>
                  </a:lnTo>
                  <a:lnTo>
                    <a:pt x="1531776" y="237753"/>
                  </a:lnTo>
                  <a:cubicBezTo>
                    <a:pt x="1519386" y="252933"/>
                    <a:pt x="1502141" y="260524"/>
                    <a:pt x="1480040" y="260524"/>
                  </a:cubicBezTo>
                  <a:cubicBezTo>
                    <a:pt x="1459055" y="260524"/>
                    <a:pt x="1441949" y="251929"/>
                    <a:pt x="1428722" y="234739"/>
                  </a:cubicBezTo>
                  <a:cubicBezTo>
                    <a:pt x="1415495" y="217549"/>
                    <a:pt x="1408881" y="195114"/>
                    <a:pt x="1408881" y="167432"/>
                  </a:cubicBezTo>
                  <a:lnTo>
                    <a:pt x="1408881" y="165088"/>
                  </a:lnTo>
                  <a:cubicBezTo>
                    <a:pt x="1408881" y="137294"/>
                    <a:pt x="1415467" y="114942"/>
                    <a:pt x="1428638" y="98031"/>
                  </a:cubicBezTo>
                  <a:cubicBezTo>
                    <a:pt x="1441809" y="81121"/>
                    <a:pt x="1459055" y="72666"/>
                    <a:pt x="1480375" y="72666"/>
                  </a:cubicBezTo>
                  <a:cubicBezTo>
                    <a:pt x="1501583" y="72666"/>
                    <a:pt x="1518381" y="79921"/>
                    <a:pt x="1530771" y="94431"/>
                  </a:cubicBezTo>
                  <a:close/>
                  <a:moveTo>
                    <a:pt x="1247645" y="0"/>
                  </a:moveTo>
                  <a:lnTo>
                    <a:pt x="1278619" y="0"/>
                  </a:lnTo>
                  <a:lnTo>
                    <a:pt x="1278619" y="257175"/>
                  </a:lnTo>
                  <a:lnTo>
                    <a:pt x="1247645" y="257175"/>
                  </a:lnTo>
                  <a:close/>
                </a:path>
              </a:pathLst>
            </a:custGeom>
            <a:solidFill>
              <a:schemeClr val="bg1">
                <a:lumMod val="75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l"/>
              <a:endParaRPr lang="en-US" sz="2700">
                <a:solidFill>
                  <a:schemeClr val="bg1">
                    <a:lumMod val="75000"/>
                  </a:schemeClr>
                </a:solidFill>
                <a:latin typeface="#9Slide02 Noi dung dai" panose="02000000000000000000" pitchFamily="2" charset="0"/>
                <a:ea typeface="#9Slide02 Noi dung dai" panose="02000000000000000000" pitchFamily="2" charset="0"/>
              </a:endParaRPr>
            </a:p>
          </p:txBody>
        </p:sp>
        <p:sp>
          <p:nvSpPr>
            <p:cNvPr id="14" name="Rectangle 13">
              <a:extLst>
                <a:ext uri="{FF2B5EF4-FFF2-40B4-BE49-F238E27FC236}">
                  <a16:creationId xmlns:a16="http://schemas.microsoft.com/office/drawing/2014/main" id="{52465F73-4B27-4C0F-9B02-510C8E083EB6}"/>
                </a:ext>
              </a:extLst>
            </p:cNvPr>
            <p:cNvSpPr/>
            <p:nvPr/>
          </p:nvSpPr>
          <p:spPr>
            <a:xfrm>
              <a:off x="-2202100" y="-2224223"/>
              <a:ext cx="16596200" cy="1128432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0" name="9Slide.vn">
            <a:extLst>
              <a:ext uri="{FF2B5EF4-FFF2-40B4-BE49-F238E27FC236}">
                <a16:creationId xmlns:a16="http://schemas.microsoft.com/office/drawing/2014/main" id="{0F30810D-0BA7-48B5-9100-E09C5C296021}"/>
              </a:ext>
            </a:extLst>
          </p:cNvPr>
          <p:cNvSpPr>
            <a:spLocks noSelect="1"/>
          </p:cNvSpPr>
          <p:nvPr userDrawn="1">
            <p:custDataLst>
              <p:tags r:id="rId8"/>
            </p:custDataLst>
          </p:nvPr>
        </p:nvSpPr>
        <p:spPr>
          <a:xfrm>
            <a:off x="6091428" y="-8915400"/>
            <a:ext cx="9144" cy="9144"/>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9Slide.vn">
            <a:extLst>
              <a:ext uri="{FF2B5EF4-FFF2-40B4-BE49-F238E27FC236}">
                <a16:creationId xmlns:a16="http://schemas.microsoft.com/office/drawing/2014/main" id="{5703AF2A-1D5F-4BD2-8904-9B6C863CB9B3}"/>
              </a:ext>
            </a:extLst>
          </p:cNvPr>
          <p:cNvSpPr>
            <a:spLocks noSelect="1"/>
          </p:cNvSpPr>
          <p:nvPr userDrawn="1">
            <p:custDataLst>
              <p:tags r:id="rId9"/>
            </p:custDataLst>
          </p:nvPr>
        </p:nvSpPr>
        <p:spPr>
          <a:xfrm>
            <a:off x="6091428" y="15764256"/>
            <a:ext cx="9144" cy="9144"/>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18146389"/>
      </p:ext>
    </p:extLst>
  </p:cSld>
  <p:clrMap bg1="lt1" tx1="dk1" bg2="lt2" tx2="dk2" accent1="accent1" accent2="accent2" accent3="accent3" accent4="accent4" accent5="accent5" accent6="accent6" hlink="hlink" folHlink="folHlink"/>
  <p:sldLayoutIdLst>
    <p:sldLayoutId id="2147483655" r:id="rId1"/>
    <p:sldLayoutId id="2147483654" r:id="rId2"/>
    <p:sldLayoutId id="2147483649" r:id="rId3"/>
    <p:sldLayoutId id="2147483657" r:id="rId4"/>
    <p:sldLayoutId id="2147483650" r:id="rId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50000"/>
              <a:lumOff val="50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50000"/>
              <a:lumOff val="50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50000"/>
              <a:lumOff val="50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50000"/>
              <a:lumOff val="50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50000"/>
              <a:lumOff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5.pn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Layout" Target="../slideLayouts/slideLayout1.xml"/><Relationship Id="rId6" Type="http://schemas.microsoft.com/office/2007/relationships/hdphoto" Target="../media/hdphoto4.wdp"/><Relationship Id="rId5" Type="http://schemas.openxmlformats.org/officeDocument/2006/relationships/image" Target="../media/image8.pn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Layout" Target="../slideLayouts/slideLayout1.xml"/><Relationship Id="rId6" Type="http://schemas.microsoft.com/office/2007/relationships/hdphoto" Target="../media/hdphoto4.wdp"/><Relationship Id="rId5" Type="http://schemas.openxmlformats.org/officeDocument/2006/relationships/image" Target="../media/image8.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1.xml"/><Relationship Id="rId6" Type="http://schemas.microsoft.com/office/2007/relationships/hdphoto" Target="../media/hdphoto4.wdp"/><Relationship Id="rId5" Type="http://schemas.openxmlformats.org/officeDocument/2006/relationships/image" Target="../media/image8.pn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Layout" Target="../slideLayouts/slideLayout1.xml"/><Relationship Id="rId6" Type="http://schemas.microsoft.com/office/2007/relationships/hdphoto" Target="../media/hdphoto4.wdp"/><Relationship Id="rId5" Type="http://schemas.openxmlformats.org/officeDocument/2006/relationships/image" Target="../media/image8.pn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10.pn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png"/><Relationship Id="rId1" Type="http://schemas.openxmlformats.org/officeDocument/2006/relationships/slideLayout" Target="../slideLayouts/slideLayout1.xml"/><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5.png"/><Relationship Id="rId4" Type="http://schemas.microsoft.com/office/2007/relationships/hdphoto" Target="../media/hdphoto4.wdp"/></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6" Type="http://schemas.microsoft.com/office/2007/relationships/hdphoto" Target="../media/hdphoto3.wdp"/><Relationship Id="rId5" Type="http://schemas.openxmlformats.org/officeDocument/2006/relationships/image" Target="../media/image6.png"/><Relationship Id="rId4" Type="http://schemas.microsoft.com/office/2007/relationships/hdphoto" Target="../media/hdphoto4.wdp"/></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19.svg"/></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7B82511-B530-4EDD-8BF1-9BA1CD7EC9AB}"/>
              </a:ext>
            </a:extLst>
          </p:cNvPr>
          <p:cNvPicPr>
            <a:picLocks noChangeAspect="1"/>
          </p:cNvPicPr>
          <p:nvPr/>
        </p:nvPicPr>
        <p:blipFill rotWithShape="1">
          <a:blip r:embed="rId2"/>
          <a:srcRect b="24962"/>
          <a:stretch/>
        </p:blipFill>
        <p:spPr>
          <a:xfrm>
            <a:off x="0" y="0"/>
            <a:ext cx="12192000" cy="6858000"/>
          </a:xfrm>
          <a:prstGeom prst="rect">
            <a:avLst/>
          </a:prstGeom>
        </p:spPr>
      </p:pic>
      <p:sp>
        <p:nvSpPr>
          <p:cNvPr id="3" name="Rectangle: Rounded Corners 2">
            <a:extLst>
              <a:ext uri="{FF2B5EF4-FFF2-40B4-BE49-F238E27FC236}">
                <a16:creationId xmlns:a16="http://schemas.microsoft.com/office/drawing/2014/main" id="{75E0C541-19C7-425C-9B84-40130DD64492}"/>
              </a:ext>
            </a:extLst>
          </p:cNvPr>
          <p:cNvSpPr/>
          <p:nvPr/>
        </p:nvSpPr>
        <p:spPr>
          <a:xfrm>
            <a:off x="1104900" y="2019300"/>
            <a:ext cx="9982200" cy="2819400"/>
          </a:xfrm>
          <a:prstGeom prst="roundRect">
            <a:avLst/>
          </a:prstGeom>
          <a:solidFill>
            <a:schemeClr val="bg1">
              <a:alpha val="4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1F4520BB-C503-4660-B472-CE272221D3F5}"/>
              </a:ext>
            </a:extLst>
          </p:cNvPr>
          <p:cNvSpPr/>
          <p:nvPr/>
        </p:nvSpPr>
        <p:spPr>
          <a:xfrm>
            <a:off x="1709831" y="2274838"/>
            <a:ext cx="8772338" cy="2308324"/>
          </a:xfrm>
          <a:prstGeom prst="rect">
            <a:avLst/>
          </a:prstGeom>
          <a:noFill/>
          <a:effectLst>
            <a:outerShdw blurRad="50800" dist="38100" dir="16200000" rotWithShape="0">
              <a:prstClr val="black">
                <a:alpha val="40000"/>
              </a:prstClr>
            </a:outerShdw>
          </a:effectLst>
        </p:spPr>
        <p:txBody>
          <a:bodyPr wrap="none" lIns="91440" tIns="45720" rIns="91440" bIns="45720">
            <a:spAutoFit/>
          </a:bodyPr>
          <a:lstStyle/>
          <a:p>
            <a:pPr algn="ctr"/>
            <a:r>
              <a:rPr lang="en-US" sz="72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9Slide07 Crocante" panose="02000000000000000000" pitchFamily="2" charset="0"/>
              </a:rPr>
              <a:t>XÂY DỰNG NHÀ MÁY </a:t>
            </a:r>
          </a:p>
          <a:p>
            <a:pPr algn="ctr"/>
            <a:r>
              <a:rPr lang="en-US" sz="72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9Slide07 Crocante" panose="02000000000000000000" pitchFamily="2" charset="0"/>
              </a:rPr>
              <a:t>THỦY ĐIỆN HÒA BÌNH</a:t>
            </a:r>
          </a:p>
        </p:txBody>
      </p:sp>
      <p:sp>
        <p:nvSpPr>
          <p:cNvPr id="5" name="Rectangle 4">
            <a:extLst>
              <a:ext uri="{FF2B5EF4-FFF2-40B4-BE49-F238E27FC236}">
                <a16:creationId xmlns:a16="http://schemas.microsoft.com/office/drawing/2014/main" id="{BD4570F8-285C-4F44-83A3-AED0E07E83D5}"/>
              </a:ext>
            </a:extLst>
          </p:cNvPr>
          <p:cNvSpPr/>
          <p:nvPr/>
        </p:nvSpPr>
        <p:spPr>
          <a:xfrm>
            <a:off x="4914427" y="1060534"/>
            <a:ext cx="2363146" cy="830997"/>
          </a:xfrm>
          <a:prstGeom prst="rect">
            <a:avLst/>
          </a:prstGeom>
          <a:noFill/>
          <a:effectLst>
            <a:outerShdw blurRad="50800" dist="38100" dir="16200000" rotWithShape="0">
              <a:prstClr val="black">
                <a:alpha val="40000"/>
              </a:prstClr>
            </a:outerShdw>
          </a:effectLst>
        </p:spPr>
        <p:txBody>
          <a:bodyPr wrap="none" lIns="91440" tIns="45720" rIns="91440" bIns="45720">
            <a:spAutoFit/>
          </a:bodyPr>
          <a:lstStyle/>
          <a:p>
            <a:pPr algn="ctr"/>
            <a:r>
              <a:rPr lang="en-US" sz="4800" b="1" cap="none" spc="0">
                <a:ln w="9525">
                  <a:solidFill>
                    <a:schemeClr val="bg1"/>
                  </a:solidFill>
                  <a:prstDash val="solid"/>
                </a:ln>
                <a:solidFill>
                  <a:srgbClr val="FFFF00"/>
                </a:solidFill>
                <a:effectLst>
                  <a:outerShdw blurRad="12700" dist="38100" dir="2700000" algn="tl" rotWithShape="0">
                    <a:schemeClr val="accent5">
                      <a:lumMod val="60000"/>
                      <a:lumOff val="40000"/>
                    </a:schemeClr>
                  </a:outerShdw>
                </a:effectLst>
                <a:latin typeface="#9Slide07 Crocante" panose="02000000000000000000" pitchFamily="2" charset="0"/>
              </a:rPr>
              <a:t>LỊCH SỬ</a:t>
            </a:r>
          </a:p>
        </p:txBody>
      </p:sp>
    </p:spTree>
    <p:extLst>
      <p:ext uri="{BB962C8B-B14F-4D97-AF65-F5344CB8AC3E}">
        <p14:creationId xmlns:p14="http://schemas.microsoft.com/office/powerpoint/2010/main" val="281707951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500" fill="hold"/>
                                        <p:tgtEl>
                                          <p:spTgt spid="4"/>
                                        </p:tgtEl>
                                        <p:attrNameLst>
                                          <p:attrName>ppt_w</p:attrName>
                                        </p:attrNameLst>
                                      </p:cBhvr>
                                      <p:tavLst>
                                        <p:tav tm="0">
                                          <p:val>
                                            <p:fltVal val="0"/>
                                          </p:val>
                                        </p:tav>
                                        <p:tav tm="100000">
                                          <p:val>
                                            <p:strVal val="#ppt_w"/>
                                          </p:val>
                                        </p:tav>
                                      </p:tavLst>
                                    </p:anim>
                                    <p:anim calcmode="lin" valueType="num">
                                      <p:cBhvr>
                                        <p:cTn id="13" dur="500" fill="hold"/>
                                        <p:tgtEl>
                                          <p:spTgt spid="4"/>
                                        </p:tgtEl>
                                        <p:attrNameLst>
                                          <p:attrName>ppt_h</p:attrName>
                                        </p:attrNameLst>
                                      </p:cBhvr>
                                      <p:tavLst>
                                        <p:tav tm="0">
                                          <p:val>
                                            <p:fltVal val="0"/>
                                          </p:val>
                                        </p:tav>
                                        <p:tav tm="100000">
                                          <p:val>
                                            <p:strVal val="#ppt_h"/>
                                          </p:val>
                                        </p:tav>
                                      </p:tavLst>
                                    </p:anim>
                                    <p:animEffect transition="in" filter="fade">
                                      <p:cBhvr>
                                        <p:cTn id="14" dur="500"/>
                                        <p:tgtEl>
                                          <p:spTgt spid="4"/>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p:cTn id="17" dur="500" fill="hold"/>
                                        <p:tgtEl>
                                          <p:spTgt spid="3"/>
                                        </p:tgtEl>
                                        <p:attrNameLst>
                                          <p:attrName>ppt_w</p:attrName>
                                        </p:attrNameLst>
                                      </p:cBhvr>
                                      <p:tavLst>
                                        <p:tav tm="0">
                                          <p:val>
                                            <p:fltVal val="0"/>
                                          </p:val>
                                        </p:tav>
                                        <p:tav tm="100000">
                                          <p:val>
                                            <p:strVal val="#ppt_w"/>
                                          </p:val>
                                        </p:tav>
                                      </p:tavLst>
                                    </p:anim>
                                    <p:anim calcmode="lin" valueType="num">
                                      <p:cBhvr>
                                        <p:cTn id="18" dur="500" fill="hold"/>
                                        <p:tgtEl>
                                          <p:spTgt spid="3"/>
                                        </p:tgtEl>
                                        <p:attrNameLst>
                                          <p:attrName>ppt_h</p:attrName>
                                        </p:attrNameLst>
                                      </p:cBhvr>
                                      <p:tavLst>
                                        <p:tav tm="0">
                                          <p:val>
                                            <p:fltVal val="0"/>
                                          </p:val>
                                        </p:tav>
                                        <p:tav tm="100000">
                                          <p:val>
                                            <p:strVal val="#ppt_h"/>
                                          </p:val>
                                        </p:tav>
                                      </p:tavLst>
                                    </p:anim>
                                    <p:animEffect transition="in" filter="fade">
                                      <p:cBhvr>
                                        <p:cTn id="1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90740CB-6983-4966-994C-071C59FC6243}"/>
              </a:ext>
            </a:extLst>
          </p:cNvPr>
          <p:cNvPicPr>
            <a:picLocks noChangeAspect="1"/>
          </p:cNvPicPr>
          <p:nvPr/>
        </p:nvPicPr>
        <p:blipFill rotWithShape="1">
          <a:blip r:embed="rId2"/>
          <a:srcRect l="5625" r="3751" b="21134"/>
          <a:stretch/>
        </p:blipFill>
        <p:spPr>
          <a:xfrm>
            <a:off x="-1" y="-1"/>
            <a:ext cx="12197435" cy="6858001"/>
          </a:xfrm>
          <a:prstGeom prst="rect">
            <a:avLst/>
          </a:prstGeom>
        </p:spPr>
      </p:pic>
      <p:sp>
        <p:nvSpPr>
          <p:cNvPr id="5" name="Rectangle: Rounded Corners 4">
            <a:extLst>
              <a:ext uri="{FF2B5EF4-FFF2-40B4-BE49-F238E27FC236}">
                <a16:creationId xmlns:a16="http://schemas.microsoft.com/office/drawing/2014/main" id="{F20127FD-4403-4141-911B-F4BF61289F6C}"/>
              </a:ext>
            </a:extLst>
          </p:cNvPr>
          <p:cNvSpPr/>
          <p:nvPr/>
        </p:nvSpPr>
        <p:spPr>
          <a:xfrm>
            <a:off x="304800" y="266700"/>
            <a:ext cx="11582400" cy="6324600"/>
          </a:xfrm>
          <a:prstGeom prst="roundRect">
            <a:avLst>
              <a:gd name="adj" fmla="val 10628"/>
            </a:avLst>
          </a:prstGeom>
          <a:solidFill>
            <a:schemeClr val="bg1">
              <a:alpha val="94000"/>
            </a:schemeClr>
          </a:solidFill>
          <a:ln w="12700">
            <a:noFill/>
            <a:extLst>
              <a:ext uri="{C807C97D-BFC1-408E-A445-0C87EB9F89A2}">
                <ask:lineSketchStyleProps xmlns:ask="http://schemas.microsoft.com/office/drawing/2018/sketchyshapes" sd="2486019655">
                  <a:custGeom>
                    <a:avLst/>
                    <a:gdLst>
                      <a:gd name="connsiteX0" fmla="*/ 0 w 11582400"/>
                      <a:gd name="connsiteY0" fmla="*/ 672178 h 6324600"/>
                      <a:gd name="connsiteX1" fmla="*/ 672178 w 11582400"/>
                      <a:gd name="connsiteY1" fmla="*/ 0 h 6324600"/>
                      <a:gd name="connsiteX2" fmla="*/ 10910222 w 11582400"/>
                      <a:gd name="connsiteY2" fmla="*/ 0 h 6324600"/>
                      <a:gd name="connsiteX3" fmla="*/ 11582400 w 11582400"/>
                      <a:gd name="connsiteY3" fmla="*/ 672178 h 6324600"/>
                      <a:gd name="connsiteX4" fmla="*/ 11582400 w 11582400"/>
                      <a:gd name="connsiteY4" fmla="*/ 5652422 h 6324600"/>
                      <a:gd name="connsiteX5" fmla="*/ 10910222 w 11582400"/>
                      <a:gd name="connsiteY5" fmla="*/ 6324600 h 6324600"/>
                      <a:gd name="connsiteX6" fmla="*/ 672178 w 11582400"/>
                      <a:gd name="connsiteY6" fmla="*/ 6324600 h 6324600"/>
                      <a:gd name="connsiteX7" fmla="*/ 0 w 11582400"/>
                      <a:gd name="connsiteY7" fmla="*/ 5652422 h 6324600"/>
                      <a:gd name="connsiteX8" fmla="*/ 0 w 11582400"/>
                      <a:gd name="connsiteY8" fmla="*/ 672178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82400" h="6324600" fill="none" extrusionOk="0">
                        <a:moveTo>
                          <a:pt x="0" y="672178"/>
                        </a:moveTo>
                        <a:cubicBezTo>
                          <a:pt x="72098" y="305508"/>
                          <a:pt x="300788" y="14037"/>
                          <a:pt x="672178" y="0"/>
                        </a:cubicBezTo>
                        <a:cubicBezTo>
                          <a:pt x="4510503" y="-164929"/>
                          <a:pt x="7451195" y="-142407"/>
                          <a:pt x="10910222" y="0"/>
                        </a:cubicBezTo>
                        <a:cubicBezTo>
                          <a:pt x="11303585" y="-25955"/>
                          <a:pt x="11593921" y="268762"/>
                          <a:pt x="11582400" y="672178"/>
                        </a:cubicBezTo>
                        <a:cubicBezTo>
                          <a:pt x="11609895" y="2921293"/>
                          <a:pt x="11445069" y="4840179"/>
                          <a:pt x="11582400" y="5652422"/>
                        </a:cubicBezTo>
                        <a:cubicBezTo>
                          <a:pt x="11583377" y="6091650"/>
                          <a:pt x="11280126" y="6342003"/>
                          <a:pt x="10910222" y="6324600"/>
                        </a:cubicBezTo>
                        <a:cubicBezTo>
                          <a:pt x="6730587" y="6267592"/>
                          <a:pt x="4368411" y="6194751"/>
                          <a:pt x="672178" y="6324600"/>
                        </a:cubicBezTo>
                        <a:cubicBezTo>
                          <a:pt x="308873" y="6327982"/>
                          <a:pt x="23400" y="6031501"/>
                          <a:pt x="0" y="5652422"/>
                        </a:cubicBezTo>
                        <a:cubicBezTo>
                          <a:pt x="99687" y="3530622"/>
                          <a:pt x="153764" y="1711200"/>
                          <a:pt x="0" y="672178"/>
                        </a:cubicBezTo>
                        <a:close/>
                      </a:path>
                      <a:path w="11582400" h="6324600" stroke="0" extrusionOk="0">
                        <a:moveTo>
                          <a:pt x="0" y="672178"/>
                        </a:moveTo>
                        <a:cubicBezTo>
                          <a:pt x="-10532" y="246873"/>
                          <a:pt x="323440" y="17831"/>
                          <a:pt x="672178" y="0"/>
                        </a:cubicBezTo>
                        <a:cubicBezTo>
                          <a:pt x="3194096" y="157795"/>
                          <a:pt x="6144386" y="84249"/>
                          <a:pt x="10910222" y="0"/>
                        </a:cubicBezTo>
                        <a:cubicBezTo>
                          <a:pt x="11301359" y="-28293"/>
                          <a:pt x="11627207" y="297668"/>
                          <a:pt x="11582400" y="672178"/>
                        </a:cubicBezTo>
                        <a:cubicBezTo>
                          <a:pt x="11609487" y="1195317"/>
                          <a:pt x="11468194" y="3880866"/>
                          <a:pt x="11582400" y="5652422"/>
                        </a:cubicBezTo>
                        <a:cubicBezTo>
                          <a:pt x="11577769" y="6017237"/>
                          <a:pt x="11323799" y="6309616"/>
                          <a:pt x="10910222" y="6324600"/>
                        </a:cubicBezTo>
                        <a:cubicBezTo>
                          <a:pt x="8361780" y="6241216"/>
                          <a:pt x="4011967" y="6328777"/>
                          <a:pt x="672178" y="6324600"/>
                        </a:cubicBezTo>
                        <a:cubicBezTo>
                          <a:pt x="264893" y="6327984"/>
                          <a:pt x="14014" y="6055905"/>
                          <a:pt x="0" y="5652422"/>
                        </a:cubicBezTo>
                        <a:cubicBezTo>
                          <a:pt x="155438" y="4248716"/>
                          <a:pt x="87936" y="2388333"/>
                          <a:pt x="0" y="672178"/>
                        </a:cubicBezTo>
                        <a:close/>
                      </a:path>
                    </a:pathLst>
                  </a:custGeom>
                  <ask:type>
                    <ask:lineSketchNone/>
                  </ask:type>
                </ask:lineSketchStyleProps>
              </a:ext>
            </a:extLst>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CCE69C9-8809-4A60-A471-DE9EFA29A04F}"/>
              </a:ext>
            </a:extLst>
          </p:cNvPr>
          <p:cNvSpPr txBox="1"/>
          <p:nvPr/>
        </p:nvSpPr>
        <p:spPr>
          <a:xfrm>
            <a:off x="4598603" y="609600"/>
            <a:ext cx="3409075" cy="923330"/>
          </a:xfrm>
          <a:prstGeom prst="rect">
            <a:avLst/>
          </a:prstGeom>
          <a:noFill/>
          <a:effectLst>
            <a:glow rad="101600">
              <a:schemeClr val="accent4">
                <a:satMod val="175000"/>
                <a:alpha val="40000"/>
              </a:schemeClr>
            </a:glow>
          </a:effectLst>
        </p:spPr>
        <p:txBody>
          <a:bodyPr wrap="none" lIns="0" tIns="0" rIns="0" bIns="0" rtlCol="0">
            <a:spAutoFit/>
          </a:bodyPr>
          <a:lstStyle/>
          <a:p>
            <a:pPr algn="l"/>
            <a:r>
              <a:rPr lang="en-SG" sz="6000" spc="80">
                <a:solidFill>
                  <a:schemeClr val="accent2">
                    <a:lumMod val="75000"/>
                  </a:schemeClr>
                </a:solidFill>
                <a:latin typeface="#9Slide07 Crocante" panose="02000000000000000000" pitchFamily="2" charset="0"/>
              </a:rPr>
              <a:t>MỤC TIÊU</a:t>
            </a:r>
            <a:endParaRPr lang="en-US" sz="6000" spc="80">
              <a:solidFill>
                <a:schemeClr val="accent2">
                  <a:lumMod val="75000"/>
                </a:schemeClr>
              </a:solidFill>
              <a:latin typeface="#9Slide07 Crocante" panose="02000000000000000000" pitchFamily="2" charset="0"/>
            </a:endParaRPr>
          </a:p>
        </p:txBody>
      </p:sp>
      <p:sp>
        <p:nvSpPr>
          <p:cNvPr id="7" name="TextBox 6">
            <a:extLst>
              <a:ext uri="{FF2B5EF4-FFF2-40B4-BE49-F238E27FC236}">
                <a16:creationId xmlns:a16="http://schemas.microsoft.com/office/drawing/2014/main" id="{43F9E74A-2424-425D-9233-805E0EE600F1}"/>
              </a:ext>
            </a:extLst>
          </p:cNvPr>
          <p:cNvSpPr txBox="1"/>
          <p:nvPr/>
        </p:nvSpPr>
        <p:spPr>
          <a:xfrm>
            <a:off x="762000" y="1875830"/>
            <a:ext cx="10667999" cy="4062651"/>
          </a:xfrm>
          <a:prstGeom prst="rect">
            <a:avLst/>
          </a:prstGeom>
          <a:noFill/>
        </p:spPr>
        <p:txBody>
          <a:bodyPr wrap="square" lIns="0" tIns="0" rIns="0" bIns="0" rtlCol="0">
            <a:spAutoFit/>
          </a:bodyPr>
          <a:lstStyle/>
          <a:p>
            <a:pPr marL="571500" indent="-571500" algn="just">
              <a:buFont typeface="Wingdings" panose="05000000000000000000" pitchFamily="2" charset="2"/>
              <a:buChar char="v"/>
            </a:pPr>
            <a:r>
              <a:rPr lang="vi-VN" sz="4400" b="0" i="0">
                <a:effectLst/>
                <a:latin typeface="Calibri" panose="020F0502020204030204" pitchFamily="34" charset="0"/>
                <a:cs typeface="Calibri" panose="020F0502020204030204" pitchFamily="34" charset="0"/>
              </a:rPr>
              <a:t>Nhà máy Thủy điện Hòa Bình là kết quả của sự lãnh đạo sáng tạo, quên mình của cán bộ, công nhân </a:t>
            </a:r>
            <a:r>
              <a:rPr lang="en-SG" sz="4400" b="0" i="0">
                <a:effectLst/>
                <a:latin typeface="Calibri" panose="020F0502020204030204" pitchFamily="34" charset="0"/>
                <a:cs typeface="Calibri" panose="020F0502020204030204" pitchFamily="34" charset="0"/>
              </a:rPr>
              <a:t>Việt Nam và Liên Xô.</a:t>
            </a:r>
          </a:p>
          <a:p>
            <a:pPr algn="just"/>
            <a:endParaRPr lang="en-SG" sz="4000" b="0" i="0">
              <a:effectLst/>
              <a:latin typeface="Calibri" panose="020F0502020204030204" pitchFamily="34" charset="0"/>
              <a:cs typeface="Calibri" panose="020F0502020204030204" pitchFamily="34" charset="0"/>
            </a:endParaRPr>
          </a:p>
          <a:p>
            <a:pPr marL="571500" indent="-571500" algn="just">
              <a:buFont typeface="Wingdings" panose="05000000000000000000" pitchFamily="2" charset="2"/>
              <a:buChar char="v"/>
            </a:pPr>
            <a:r>
              <a:rPr lang="vi-VN" sz="4400">
                <a:latin typeface="Calibri" panose="020F0502020204030204" pitchFamily="34" charset="0"/>
                <a:cs typeface="Calibri" panose="020F0502020204030204" pitchFamily="34" charset="0"/>
              </a:rPr>
              <a:t>Nhà máy Thủy điện Hòa Bình </a:t>
            </a:r>
            <a:r>
              <a:rPr lang="en-SG" sz="4400">
                <a:latin typeface="Calibri" panose="020F0502020204030204" pitchFamily="34" charset="0"/>
                <a:cs typeface="Calibri" panose="020F0502020204030204" pitchFamily="34" charset="0"/>
              </a:rPr>
              <a:t>có vai trò quan trọng trong</a:t>
            </a:r>
            <a:r>
              <a:rPr lang="vi-VN" sz="4400">
                <a:latin typeface="Calibri" panose="020F0502020204030204" pitchFamily="34" charset="0"/>
                <a:cs typeface="Calibri" panose="020F0502020204030204" pitchFamily="34" charset="0"/>
              </a:rPr>
              <a:t> công cuộc xây dựng </a:t>
            </a:r>
            <a:r>
              <a:rPr lang="en-SG" sz="4400">
                <a:latin typeface="Calibri" panose="020F0502020204030204" pitchFamily="34" charset="0"/>
                <a:cs typeface="Calibri" panose="020F0502020204030204" pitchFamily="34" charset="0"/>
              </a:rPr>
              <a:t>đất nước</a:t>
            </a:r>
            <a:r>
              <a:rPr lang="vi-VN" sz="4400">
                <a:latin typeface="Calibri" panose="020F0502020204030204" pitchFamily="34" charset="0"/>
                <a:cs typeface="Calibri" panose="020F0502020204030204" pitchFamily="34" charset="0"/>
              </a:rPr>
              <a:t>.</a:t>
            </a:r>
            <a:endParaRPr lang="en-US" sz="44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8510307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1000"/>
                                        <p:tgtEl>
                                          <p:spTgt spid="7">
                                            <p:txEl>
                                              <p:pRg st="0" end="0"/>
                                            </p:txEl>
                                          </p:spTgt>
                                        </p:tgtEl>
                                      </p:cBhvr>
                                    </p:animEffect>
                                    <p:anim calcmode="lin" valueType="num">
                                      <p:cBhvr>
                                        <p:cTn id="13"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fade">
                                      <p:cBhvr>
                                        <p:cTn id="19" dur="1000"/>
                                        <p:tgtEl>
                                          <p:spTgt spid="7">
                                            <p:txEl>
                                              <p:pRg st="2" end="2"/>
                                            </p:txEl>
                                          </p:spTgt>
                                        </p:tgtEl>
                                      </p:cBhvr>
                                    </p:animEffect>
                                    <p:anim calcmode="lin" valueType="num">
                                      <p:cBhvr>
                                        <p:cTn id="2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AE2A9DC-DA76-40DF-890F-38782474E9BB}"/>
              </a:ext>
            </a:extLst>
          </p:cNvPr>
          <p:cNvPicPr>
            <a:picLocks noChangeAspect="1"/>
          </p:cNvPicPr>
          <p:nvPr/>
        </p:nvPicPr>
        <p:blipFill rotWithShape="1">
          <a:blip r:embed="rId2"/>
          <a:srcRect b="7308"/>
          <a:stretch/>
        </p:blipFill>
        <p:spPr>
          <a:xfrm>
            <a:off x="0" y="1"/>
            <a:ext cx="12192000" cy="6858000"/>
          </a:xfrm>
          <a:prstGeom prst="rect">
            <a:avLst/>
          </a:prstGeom>
        </p:spPr>
      </p:pic>
      <p:sp>
        <p:nvSpPr>
          <p:cNvPr id="4" name="Rectangle: Rounded Corners 3">
            <a:extLst>
              <a:ext uri="{FF2B5EF4-FFF2-40B4-BE49-F238E27FC236}">
                <a16:creationId xmlns:a16="http://schemas.microsoft.com/office/drawing/2014/main" id="{D83AA0A4-7B82-4253-91F5-5BB99D0F16BD}"/>
              </a:ext>
            </a:extLst>
          </p:cNvPr>
          <p:cNvSpPr/>
          <p:nvPr/>
        </p:nvSpPr>
        <p:spPr>
          <a:xfrm>
            <a:off x="304800" y="266700"/>
            <a:ext cx="11582400" cy="6324600"/>
          </a:xfrm>
          <a:prstGeom prst="roundRect">
            <a:avLst>
              <a:gd name="adj" fmla="val 10628"/>
            </a:avLst>
          </a:prstGeom>
          <a:solidFill>
            <a:schemeClr val="bg1">
              <a:alpha val="94000"/>
            </a:schemeClr>
          </a:solidFill>
          <a:ln w="12700">
            <a:noFill/>
            <a:extLst>
              <a:ext uri="{C807C97D-BFC1-408E-A445-0C87EB9F89A2}">
                <ask:lineSketchStyleProps xmlns:ask="http://schemas.microsoft.com/office/drawing/2018/sketchyshapes" sd="2486019655">
                  <a:custGeom>
                    <a:avLst/>
                    <a:gdLst>
                      <a:gd name="connsiteX0" fmla="*/ 0 w 11582400"/>
                      <a:gd name="connsiteY0" fmla="*/ 672178 h 6324600"/>
                      <a:gd name="connsiteX1" fmla="*/ 672178 w 11582400"/>
                      <a:gd name="connsiteY1" fmla="*/ 0 h 6324600"/>
                      <a:gd name="connsiteX2" fmla="*/ 10910222 w 11582400"/>
                      <a:gd name="connsiteY2" fmla="*/ 0 h 6324600"/>
                      <a:gd name="connsiteX3" fmla="*/ 11582400 w 11582400"/>
                      <a:gd name="connsiteY3" fmla="*/ 672178 h 6324600"/>
                      <a:gd name="connsiteX4" fmla="*/ 11582400 w 11582400"/>
                      <a:gd name="connsiteY4" fmla="*/ 5652422 h 6324600"/>
                      <a:gd name="connsiteX5" fmla="*/ 10910222 w 11582400"/>
                      <a:gd name="connsiteY5" fmla="*/ 6324600 h 6324600"/>
                      <a:gd name="connsiteX6" fmla="*/ 672178 w 11582400"/>
                      <a:gd name="connsiteY6" fmla="*/ 6324600 h 6324600"/>
                      <a:gd name="connsiteX7" fmla="*/ 0 w 11582400"/>
                      <a:gd name="connsiteY7" fmla="*/ 5652422 h 6324600"/>
                      <a:gd name="connsiteX8" fmla="*/ 0 w 11582400"/>
                      <a:gd name="connsiteY8" fmla="*/ 672178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82400" h="6324600" fill="none" extrusionOk="0">
                        <a:moveTo>
                          <a:pt x="0" y="672178"/>
                        </a:moveTo>
                        <a:cubicBezTo>
                          <a:pt x="72098" y="305508"/>
                          <a:pt x="300788" y="14037"/>
                          <a:pt x="672178" y="0"/>
                        </a:cubicBezTo>
                        <a:cubicBezTo>
                          <a:pt x="4510503" y="-164929"/>
                          <a:pt x="7451195" y="-142407"/>
                          <a:pt x="10910222" y="0"/>
                        </a:cubicBezTo>
                        <a:cubicBezTo>
                          <a:pt x="11303585" y="-25955"/>
                          <a:pt x="11593921" y="268762"/>
                          <a:pt x="11582400" y="672178"/>
                        </a:cubicBezTo>
                        <a:cubicBezTo>
                          <a:pt x="11609895" y="2921293"/>
                          <a:pt x="11445069" y="4840179"/>
                          <a:pt x="11582400" y="5652422"/>
                        </a:cubicBezTo>
                        <a:cubicBezTo>
                          <a:pt x="11583377" y="6091650"/>
                          <a:pt x="11280126" y="6342003"/>
                          <a:pt x="10910222" y="6324600"/>
                        </a:cubicBezTo>
                        <a:cubicBezTo>
                          <a:pt x="6730587" y="6267592"/>
                          <a:pt x="4368411" y="6194751"/>
                          <a:pt x="672178" y="6324600"/>
                        </a:cubicBezTo>
                        <a:cubicBezTo>
                          <a:pt x="308873" y="6327982"/>
                          <a:pt x="23400" y="6031501"/>
                          <a:pt x="0" y="5652422"/>
                        </a:cubicBezTo>
                        <a:cubicBezTo>
                          <a:pt x="99687" y="3530622"/>
                          <a:pt x="153764" y="1711200"/>
                          <a:pt x="0" y="672178"/>
                        </a:cubicBezTo>
                        <a:close/>
                      </a:path>
                      <a:path w="11582400" h="6324600" stroke="0" extrusionOk="0">
                        <a:moveTo>
                          <a:pt x="0" y="672178"/>
                        </a:moveTo>
                        <a:cubicBezTo>
                          <a:pt x="-10532" y="246873"/>
                          <a:pt x="323440" y="17831"/>
                          <a:pt x="672178" y="0"/>
                        </a:cubicBezTo>
                        <a:cubicBezTo>
                          <a:pt x="3194096" y="157795"/>
                          <a:pt x="6144386" y="84249"/>
                          <a:pt x="10910222" y="0"/>
                        </a:cubicBezTo>
                        <a:cubicBezTo>
                          <a:pt x="11301359" y="-28293"/>
                          <a:pt x="11627207" y="297668"/>
                          <a:pt x="11582400" y="672178"/>
                        </a:cubicBezTo>
                        <a:cubicBezTo>
                          <a:pt x="11609487" y="1195317"/>
                          <a:pt x="11468194" y="3880866"/>
                          <a:pt x="11582400" y="5652422"/>
                        </a:cubicBezTo>
                        <a:cubicBezTo>
                          <a:pt x="11577769" y="6017237"/>
                          <a:pt x="11323799" y="6309616"/>
                          <a:pt x="10910222" y="6324600"/>
                        </a:cubicBezTo>
                        <a:cubicBezTo>
                          <a:pt x="8361780" y="6241216"/>
                          <a:pt x="4011967" y="6328777"/>
                          <a:pt x="672178" y="6324600"/>
                        </a:cubicBezTo>
                        <a:cubicBezTo>
                          <a:pt x="264893" y="6327984"/>
                          <a:pt x="14014" y="6055905"/>
                          <a:pt x="0" y="5652422"/>
                        </a:cubicBezTo>
                        <a:cubicBezTo>
                          <a:pt x="155438" y="4248716"/>
                          <a:pt x="87936" y="2388333"/>
                          <a:pt x="0" y="672178"/>
                        </a:cubicBezTo>
                        <a:close/>
                      </a:path>
                    </a:pathLst>
                  </a:custGeom>
                  <ask:type>
                    <ask:lineSketchNone/>
                  </ask:type>
                </ask:lineSketchStyleProps>
              </a:ext>
            </a:extLst>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834156B-CE4B-467B-9F65-410456AB2706}"/>
              </a:ext>
            </a:extLst>
          </p:cNvPr>
          <p:cNvSpPr txBox="1"/>
          <p:nvPr/>
        </p:nvSpPr>
        <p:spPr>
          <a:xfrm>
            <a:off x="4377421" y="600670"/>
            <a:ext cx="3437159" cy="923330"/>
          </a:xfrm>
          <a:prstGeom prst="rect">
            <a:avLst/>
          </a:prstGeom>
          <a:noFill/>
          <a:effectLst>
            <a:glow rad="101600">
              <a:schemeClr val="accent4">
                <a:satMod val="175000"/>
                <a:alpha val="40000"/>
              </a:schemeClr>
            </a:glow>
          </a:effectLst>
        </p:spPr>
        <p:txBody>
          <a:bodyPr wrap="none" lIns="0" tIns="0" rIns="0" bIns="0" rtlCol="0">
            <a:spAutoFit/>
          </a:bodyPr>
          <a:lstStyle/>
          <a:p>
            <a:pPr algn="l"/>
            <a:r>
              <a:rPr lang="en-SG" sz="6000" spc="80">
                <a:solidFill>
                  <a:schemeClr val="accent2">
                    <a:lumMod val="75000"/>
                  </a:schemeClr>
                </a:solidFill>
                <a:latin typeface="#9Slide07 Crocante" panose="02000000000000000000" pitchFamily="2" charset="0"/>
              </a:rPr>
              <a:t>NỘI DUNG</a:t>
            </a:r>
            <a:endParaRPr lang="en-US" sz="6000" spc="80">
              <a:solidFill>
                <a:schemeClr val="accent2">
                  <a:lumMod val="75000"/>
                </a:schemeClr>
              </a:solidFill>
              <a:latin typeface="#9Slide07 Crocante" panose="02000000000000000000" pitchFamily="2" charset="0"/>
            </a:endParaRPr>
          </a:p>
        </p:txBody>
      </p:sp>
      <p:pic>
        <p:nvPicPr>
          <p:cNvPr id="6" name="Picture 5">
            <a:extLst>
              <a:ext uri="{FF2B5EF4-FFF2-40B4-BE49-F238E27FC236}">
                <a16:creationId xmlns:a16="http://schemas.microsoft.com/office/drawing/2014/main" id="{0745C8C8-BEC7-4B20-AD25-A04161922439}"/>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18391" b="68309" l="9929" r="86525">
                        <a14:foregroundMark x1="26064" y1="20854" x2="39894" y2="24302"/>
                        <a14:foregroundMark x1="39894" y1="24302" x2="40248" y2="24302"/>
                        <a14:foregroundMark x1="33333" y1="18883" x2="51241" y2="20361"/>
                        <a14:foregroundMark x1="31206" y1="23153" x2="41489" y2="31034"/>
                        <a14:foregroundMark x1="41489" y1="31034" x2="42553" y2="31034"/>
                        <a14:foregroundMark x1="86879" y1="42693" x2="81738" y2="49425"/>
                        <a14:foregroundMark x1="10106" y1="44335" x2="16135" y2="45977"/>
                        <a14:foregroundMark x1="47340" y1="68309" x2="56915" y2="66667"/>
                        <a14:foregroundMark x1="64539" y1="64696" x2="65071" y2="64532"/>
                      </a14:backgroundRemoval>
                    </a14:imgEffect>
                  </a14:imgLayer>
                </a14:imgProps>
              </a:ext>
            </a:extLst>
          </a:blip>
          <a:srcRect l="5749" t="15846" r="7447" b="27668"/>
          <a:stretch/>
        </p:blipFill>
        <p:spPr>
          <a:xfrm>
            <a:off x="731031" y="2001909"/>
            <a:ext cx="1634781" cy="1148687"/>
          </a:xfrm>
          <a:prstGeom prst="rect">
            <a:avLst/>
          </a:prstGeom>
        </p:spPr>
      </p:pic>
      <p:pic>
        <p:nvPicPr>
          <p:cNvPr id="9" name="Picture 8">
            <a:extLst>
              <a:ext uri="{FF2B5EF4-FFF2-40B4-BE49-F238E27FC236}">
                <a16:creationId xmlns:a16="http://schemas.microsoft.com/office/drawing/2014/main" id="{10C81F41-77F1-41CE-A855-27E59953CB85}"/>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foregroundMark x1="16892" y1="43649" x2="23108" y2="42568"/>
                        <a14:foregroundMark x1="21081" y1="43649" x2="34324" y2="39459"/>
                        <a14:foregroundMark x1="37162" y1="39730" x2="46486" y2="44459"/>
                        <a14:foregroundMark x1="46486" y1="44459" x2="47568" y2="44459"/>
                        <a14:foregroundMark x1="38919" y1="43108" x2="51216" y2="44054"/>
                        <a14:foregroundMark x1="46351" y1="43378" x2="50270" y2="43108"/>
                        <a14:foregroundMark x1="82432" y1="32838" x2="86892" y2="32568"/>
                        <a14:foregroundMark x1="12297" y1="83108" x2="62162" y2="76622"/>
                        <a14:foregroundMark x1="62162" y1="76622" x2="62027" y2="78378"/>
                        <a14:foregroundMark x1="24054" y1="84189" x2="28784" y2="83919"/>
                        <a14:foregroundMark x1="35811" y1="83108" x2="41081" y2="84324"/>
                        <a14:foregroundMark x1="47703" y1="83649" x2="56081" y2="85676"/>
                        <a14:foregroundMark x1="62297" y1="83919" x2="65541" y2="84054"/>
                      </a14:backgroundRemoval>
                    </a14:imgEffect>
                  </a14:imgLayer>
                </a14:imgProps>
              </a:ext>
            </a:extLst>
          </a:blip>
          <a:stretch>
            <a:fillRect/>
          </a:stretch>
        </p:blipFill>
        <p:spPr>
          <a:xfrm flipH="1">
            <a:off x="778102" y="3283946"/>
            <a:ext cx="1540641" cy="1540641"/>
          </a:xfrm>
          <a:prstGeom prst="rect">
            <a:avLst/>
          </a:prstGeom>
        </p:spPr>
      </p:pic>
      <p:pic>
        <p:nvPicPr>
          <p:cNvPr id="10" name="Picture 9">
            <a:extLst>
              <a:ext uri="{FF2B5EF4-FFF2-40B4-BE49-F238E27FC236}">
                <a16:creationId xmlns:a16="http://schemas.microsoft.com/office/drawing/2014/main" id="{D6CB9261-5EF1-4410-AF3B-95F2E8BFC589}"/>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9437" b="94825" l="6757" r="94865">
                        <a14:foregroundMark x1="23649" y1="59665" x2="25541" y2="68798"/>
                        <a14:foregroundMark x1="25541" y1="68798" x2="24595" y2="77778"/>
                        <a14:foregroundMark x1="24595" y1="77778" x2="24595" y2="77778"/>
                        <a14:foregroundMark x1="22162" y1="71081" x2="27568" y2="75799"/>
                        <a14:foregroundMark x1="26622" y1="60426" x2="28243" y2="61948"/>
                        <a14:foregroundMark x1="6757" y1="56773" x2="12432" y2="63470"/>
                        <a14:foregroundMark x1="30405" y1="90715" x2="41351" y2="91933"/>
                        <a14:foregroundMark x1="41351" y1="91933" x2="53108" y2="89346"/>
                        <a14:foregroundMark x1="53108" y1="89346" x2="53378" y2="88889"/>
                        <a14:foregroundMark x1="35541" y1="94977" x2="42162" y2="94064"/>
                        <a14:foregroundMark x1="75541" y1="75038" x2="86351" y2="79604"/>
                        <a14:foregroundMark x1="90000" y1="72907" x2="93378" y2="85084"/>
                        <a14:foregroundMark x1="93378" y1="85084" x2="93108" y2="84779"/>
                        <a14:foregroundMark x1="74595" y1="78843" x2="86892" y2="75799"/>
                        <a14:foregroundMark x1="80811" y1="74734" x2="82432" y2="74429"/>
                        <a14:foregroundMark x1="72432" y1="83562" x2="78649" y2="78995"/>
                        <a14:foregroundMark x1="70135" y1="81735" x2="73378" y2="80822"/>
                        <a14:foregroundMark x1="93378" y1="77169" x2="92838" y2="82344"/>
                        <a14:foregroundMark x1="94865" y1="45053" x2="93378" y2="58904"/>
                        <a14:backgroundMark x1="16216" y1="19787" x2="13514" y2="25571"/>
                        <a14:backgroundMark x1="13784" y1="22070" x2="13784" y2="28311"/>
                        <a14:backgroundMark x1="14595" y1="17047" x2="14595" y2="19482"/>
                      </a14:backgroundRemoval>
                    </a14:imgEffect>
                  </a14:imgLayer>
                </a14:imgProps>
              </a:ext>
            </a:extLst>
          </a:blip>
          <a:stretch>
            <a:fillRect/>
          </a:stretch>
        </p:blipFill>
        <p:spPr>
          <a:xfrm>
            <a:off x="679862" y="4675519"/>
            <a:ext cx="1737125" cy="1542286"/>
          </a:xfrm>
          <a:prstGeom prst="rect">
            <a:avLst/>
          </a:prstGeom>
        </p:spPr>
      </p:pic>
      <p:sp>
        <p:nvSpPr>
          <p:cNvPr id="13" name="TextBox 12">
            <a:extLst>
              <a:ext uri="{FF2B5EF4-FFF2-40B4-BE49-F238E27FC236}">
                <a16:creationId xmlns:a16="http://schemas.microsoft.com/office/drawing/2014/main" id="{4BCEE803-B859-4413-AA93-751C4CB6C956}"/>
              </a:ext>
            </a:extLst>
          </p:cNvPr>
          <p:cNvSpPr txBox="1"/>
          <p:nvPr/>
        </p:nvSpPr>
        <p:spPr>
          <a:xfrm>
            <a:off x="2421576" y="1870945"/>
            <a:ext cx="9089213" cy="1200329"/>
          </a:xfrm>
          <a:prstGeom prst="rect">
            <a:avLst/>
          </a:prstGeom>
          <a:noFill/>
        </p:spPr>
        <p:txBody>
          <a:bodyPr wrap="square">
            <a:spAutoFit/>
          </a:bodyPr>
          <a:lstStyle/>
          <a:p>
            <a:r>
              <a:rPr lang="en-SG" sz="3600">
                <a:latin typeface="Calibri" panose="020F0502020204030204" pitchFamily="34" charset="0"/>
                <a:cs typeface="Calibri" panose="020F0502020204030204" pitchFamily="34" charset="0"/>
              </a:rPr>
              <a:t>Y</a:t>
            </a:r>
            <a:r>
              <a:rPr lang="en-US" sz="3600">
                <a:latin typeface="Calibri" panose="020F0502020204030204" pitchFamily="34" charset="0"/>
                <a:cs typeface="Calibri" panose="020F0502020204030204" pitchFamily="34" charset="0"/>
              </a:rPr>
              <a:t>êu cầu cần thiết xây dựng Nhà máy Thủy điện Hòa Bình.</a:t>
            </a:r>
          </a:p>
        </p:txBody>
      </p:sp>
      <p:sp>
        <p:nvSpPr>
          <p:cNvPr id="14" name="TextBox 13">
            <a:extLst>
              <a:ext uri="{FF2B5EF4-FFF2-40B4-BE49-F238E27FC236}">
                <a16:creationId xmlns:a16="http://schemas.microsoft.com/office/drawing/2014/main" id="{35A682F8-FB3B-4045-847E-2D4F873991BC}"/>
              </a:ext>
            </a:extLst>
          </p:cNvPr>
          <p:cNvSpPr txBox="1"/>
          <p:nvPr/>
        </p:nvSpPr>
        <p:spPr>
          <a:xfrm>
            <a:off x="2365812" y="3576231"/>
            <a:ext cx="9289819" cy="1200329"/>
          </a:xfrm>
          <a:prstGeom prst="rect">
            <a:avLst/>
          </a:prstGeom>
          <a:noFill/>
        </p:spPr>
        <p:txBody>
          <a:bodyPr wrap="square">
            <a:spAutoFit/>
          </a:bodyPr>
          <a:lstStyle/>
          <a:p>
            <a:r>
              <a:rPr lang="vi-VN" sz="3600">
                <a:latin typeface="Calibri" panose="020F0502020204030204" pitchFamily="34" charset="0"/>
                <a:cs typeface="Calibri" panose="020F0502020204030204" pitchFamily="34" charset="0"/>
              </a:rPr>
              <a:t>Tinh thần lao động trên công trường xây dựng nhà máy thủy điện Hòa Bình</a:t>
            </a:r>
            <a:r>
              <a:rPr lang="en-SG" sz="3600">
                <a:latin typeface="Calibri" panose="020F0502020204030204" pitchFamily="34" charset="0"/>
                <a:cs typeface="Calibri" panose="020F0502020204030204" pitchFamily="34" charset="0"/>
              </a:rPr>
              <a:t>.</a:t>
            </a:r>
            <a:endParaRPr lang="en-US" sz="360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90F8C463-7788-4740-9454-2A27EC023597}"/>
              </a:ext>
            </a:extLst>
          </p:cNvPr>
          <p:cNvSpPr txBox="1"/>
          <p:nvPr/>
        </p:nvSpPr>
        <p:spPr>
          <a:xfrm>
            <a:off x="2416987" y="5281517"/>
            <a:ext cx="8384133" cy="646331"/>
          </a:xfrm>
          <a:prstGeom prst="rect">
            <a:avLst/>
          </a:prstGeom>
          <a:noFill/>
        </p:spPr>
        <p:txBody>
          <a:bodyPr wrap="square">
            <a:spAutoFit/>
          </a:bodyPr>
          <a:lstStyle/>
          <a:p>
            <a:r>
              <a:rPr lang="en-SG" sz="3600">
                <a:latin typeface="Calibri" panose="020F0502020204030204" pitchFamily="34" charset="0"/>
                <a:cs typeface="Calibri" panose="020F0502020204030204" pitchFamily="34" charset="0"/>
              </a:rPr>
              <a:t>Vai trò của </a:t>
            </a:r>
            <a:r>
              <a:rPr lang="en-US" sz="3600">
                <a:latin typeface="Calibri" panose="020F0502020204030204" pitchFamily="34" charset="0"/>
                <a:cs typeface="Calibri" panose="020F0502020204030204" pitchFamily="34" charset="0"/>
              </a:rPr>
              <a:t>Nhà máy Thủy điện Hòa Bình.</a:t>
            </a:r>
          </a:p>
        </p:txBody>
      </p:sp>
    </p:spTree>
    <p:extLst>
      <p:ext uri="{BB962C8B-B14F-4D97-AF65-F5344CB8AC3E}">
        <p14:creationId xmlns:p14="http://schemas.microsoft.com/office/powerpoint/2010/main" val="313403657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1000"/>
                                        <p:tgtEl>
                                          <p:spTgt spid="13"/>
                                        </p:tgtEl>
                                      </p:cBhvr>
                                    </p:animEffect>
                                    <p:anim calcmode="lin" valueType="num">
                                      <p:cBhvr>
                                        <p:cTn id="18" dur="1000" fill="hold"/>
                                        <p:tgtEl>
                                          <p:spTgt spid="13"/>
                                        </p:tgtEl>
                                        <p:attrNameLst>
                                          <p:attrName>ppt_x</p:attrName>
                                        </p:attrNameLst>
                                      </p:cBhvr>
                                      <p:tavLst>
                                        <p:tav tm="0">
                                          <p:val>
                                            <p:strVal val="#ppt_x"/>
                                          </p:val>
                                        </p:tav>
                                        <p:tav tm="100000">
                                          <p:val>
                                            <p:strVal val="#ppt_x"/>
                                          </p:val>
                                        </p:tav>
                                      </p:tavLst>
                                    </p:anim>
                                    <p:anim calcmode="lin" valueType="num">
                                      <p:cBhvr>
                                        <p:cTn id="1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1000"/>
                                        <p:tgtEl>
                                          <p:spTgt spid="9"/>
                                        </p:tgtEl>
                                      </p:cBhvr>
                                    </p:animEffect>
                                    <p:anim calcmode="lin" valueType="num">
                                      <p:cBhvr>
                                        <p:cTn id="25" dur="1000" fill="hold"/>
                                        <p:tgtEl>
                                          <p:spTgt spid="9"/>
                                        </p:tgtEl>
                                        <p:attrNameLst>
                                          <p:attrName>ppt_x</p:attrName>
                                        </p:attrNameLst>
                                      </p:cBhvr>
                                      <p:tavLst>
                                        <p:tav tm="0">
                                          <p:val>
                                            <p:strVal val="#ppt_x"/>
                                          </p:val>
                                        </p:tav>
                                        <p:tav tm="100000">
                                          <p:val>
                                            <p:strVal val="#ppt_x"/>
                                          </p:val>
                                        </p:tav>
                                      </p:tavLst>
                                    </p:anim>
                                    <p:anim calcmode="lin" valueType="num">
                                      <p:cBhvr>
                                        <p:cTn id="26" dur="1000" fill="hold"/>
                                        <p:tgtEl>
                                          <p:spTgt spid="9"/>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fade">
                                      <p:cBhvr>
                                        <p:cTn id="36" dur="1000"/>
                                        <p:tgtEl>
                                          <p:spTgt spid="10"/>
                                        </p:tgtEl>
                                      </p:cBhvr>
                                    </p:animEffect>
                                    <p:anim calcmode="lin" valueType="num">
                                      <p:cBhvr>
                                        <p:cTn id="37" dur="1000" fill="hold"/>
                                        <p:tgtEl>
                                          <p:spTgt spid="10"/>
                                        </p:tgtEl>
                                        <p:attrNameLst>
                                          <p:attrName>ppt_x</p:attrName>
                                        </p:attrNameLst>
                                      </p:cBhvr>
                                      <p:tavLst>
                                        <p:tav tm="0">
                                          <p:val>
                                            <p:strVal val="#ppt_x"/>
                                          </p:val>
                                        </p:tav>
                                        <p:tav tm="100000">
                                          <p:val>
                                            <p:strVal val="#ppt_x"/>
                                          </p:val>
                                        </p:tav>
                                      </p:tavLst>
                                    </p:anim>
                                    <p:anim calcmode="lin" valueType="num">
                                      <p:cBhvr>
                                        <p:cTn id="38" dur="1000" fill="hold"/>
                                        <p:tgtEl>
                                          <p:spTgt spid="10"/>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15"/>
                                        </p:tgtEl>
                                        <p:attrNameLst>
                                          <p:attrName>style.visibility</p:attrName>
                                        </p:attrNameLst>
                                      </p:cBhvr>
                                      <p:to>
                                        <p:strVal val="visible"/>
                                      </p:to>
                                    </p:set>
                                    <p:animEffect transition="in" filter="fade">
                                      <p:cBhvr>
                                        <p:cTn id="41" dur="1000"/>
                                        <p:tgtEl>
                                          <p:spTgt spid="15"/>
                                        </p:tgtEl>
                                      </p:cBhvr>
                                    </p:animEffect>
                                    <p:anim calcmode="lin" valueType="num">
                                      <p:cBhvr>
                                        <p:cTn id="42" dur="1000" fill="hold"/>
                                        <p:tgtEl>
                                          <p:spTgt spid="15"/>
                                        </p:tgtEl>
                                        <p:attrNameLst>
                                          <p:attrName>ppt_x</p:attrName>
                                        </p:attrNameLst>
                                      </p:cBhvr>
                                      <p:tavLst>
                                        <p:tav tm="0">
                                          <p:val>
                                            <p:strVal val="#ppt_x"/>
                                          </p:val>
                                        </p:tav>
                                        <p:tav tm="100000">
                                          <p:val>
                                            <p:strVal val="#ppt_x"/>
                                          </p:val>
                                        </p:tav>
                                      </p:tavLst>
                                    </p:anim>
                                    <p:anim calcmode="lin" valueType="num">
                                      <p:cBhvr>
                                        <p:cTn id="43"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3" grpId="0"/>
      <p:bldP spid="14" grpId="0"/>
      <p:bldP spid="1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4799D72-5384-409A-9389-A2955C254783}"/>
              </a:ext>
            </a:extLst>
          </p:cNvPr>
          <p:cNvPicPr>
            <a:picLocks noChangeAspect="1"/>
          </p:cNvPicPr>
          <p:nvPr/>
        </p:nvPicPr>
        <p:blipFill rotWithShape="1">
          <a:blip r:embed="rId2"/>
          <a:srcRect b="24491"/>
          <a:stretch/>
        </p:blipFill>
        <p:spPr>
          <a:xfrm>
            <a:off x="0" y="-1"/>
            <a:ext cx="12192000" cy="6858001"/>
          </a:xfrm>
          <a:prstGeom prst="rect">
            <a:avLst/>
          </a:prstGeom>
        </p:spPr>
      </p:pic>
      <p:sp>
        <p:nvSpPr>
          <p:cNvPr id="4" name="Rectangle: Rounded Corners 3">
            <a:extLst>
              <a:ext uri="{FF2B5EF4-FFF2-40B4-BE49-F238E27FC236}">
                <a16:creationId xmlns:a16="http://schemas.microsoft.com/office/drawing/2014/main" id="{5CBD0BFD-413F-4F94-BEC1-75D864475559}"/>
              </a:ext>
            </a:extLst>
          </p:cNvPr>
          <p:cNvSpPr/>
          <p:nvPr/>
        </p:nvSpPr>
        <p:spPr>
          <a:xfrm>
            <a:off x="304800" y="266700"/>
            <a:ext cx="11582400" cy="6324600"/>
          </a:xfrm>
          <a:prstGeom prst="roundRect">
            <a:avLst>
              <a:gd name="adj" fmla="val 10628"/>
            </a:avLst>
          </a:prstGeom>
          <a:solidFill>
            <a:schemeClr val="bg1">
              <a:alpha val="94000"/>
            </a:schemeClr>
          </a:solidFill>
          <a:ln w="12700">
            <a:noFill/>
            <a:extLst>
              <a:ext uri="{C807C97D-BFC1-408E-A445-0C87EB9F89A2}">
                <ask:lineSketchStyleProps xmlns:ask="http://schemas.microsoft.com/office/drawing/2018/sketchyshapes" sd="2486019655">
                  <a:custGeom>
                    <a:avLst/>
                    <a:gdLst>
                      <a:gd name="connsiteX0" fmla="*/ 0 w 11582400"/>
                      <a:gd name="connsiteY0" fmla="*/ 672178 h 6324600"/>
                      <a:gd name="connsiteX1" fmla="*/ 672178 w 11582400"/>
                      <a:gd name="connsiteY1" fmla="*/ 0 h 6324600"/>
                      <a:gd name="connsiteX2" fmla="*/ 10910222 w 11582400"/>
                      <a:gd name="connsiteY2" fmla="*/ 0 h 6324600"/>
                      <a:gd name="connsiteX3" fmla="*/ 11582400 w 11582400"/>
                      <a:gd name="connsiteY3" fmla="*/ 672178 h 6324600"/>
                      <a:gd name="connsiteX4" fmla="*/ 11582400 w 11582400"/>
                      <a:gd name="connsiteY4" fmla="*/ 5652422 h 6324600"/>
                      <a:gd name="connsiteX5" fmla="*/ 10910222 w 11582400"/>
                      <a:gd name="connsiteY5" fmla="*/ 6324600 h 6324600"/>
                      <a:gd name="connsiteX6" fmla="*/ 672178 w 11582400"/>
                      <a:gd name="connsiteY6" fmla="*/ 6324600 h 6324600"/>
                      <a:gd name="connsiteX7" fmla="*/ 0 w 11582400"/>
                      <a:gd name="connsiteY7" fmla="*/ 5652422 h 6324600"/>
                      <a:gd name="connsiteX8" fmla="*/ 0 w 11582400"/>
                      <a:gd name="connsiteY8" fmla="*/ 672178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82400" h="6324600" fill="none" extrusionOk="0">
                        <a:moveTo>
                          <a:pt x="0" y="672178"/>
                        </a:moveTo>
                        <a:cubicBezTo>
                          <a:pt x="72098" y="305508"/>
                          <a:pt x="300788" y="14037"/>
                          <a:pt x="672178" y="0"/>
                        </a:cubicBezTo>
                        <a:cubicBezTo>
                          <a:pt x="4510503" y="-164929"/>
                          <a:pt x="7451195" y="-142407"/>
                          <a:pt x="10910222" y="0"/>
                        </a:cubicBezTo>
                        <a:cubicBezTo>
                          <a:pt x="11303585" y="-25955"/>
                          <a:pt x="11593921" y="268762"/>
                          <a:pt x="11582400" y="672178"/>
                        </a:cubicBezTo>
                        <a:cubicBezTo>
                          <a:pt x="11609895" y="2921293"/>
                          <a:pt x="11445069" y="4840179"/>
                          <a:pt x="11582400" y="5652422"/>
                        </a:cubicBezTo>
                        <a:cubicBezTo>
                          <a:pt x="11583377" y="6091650"/>
                          <a:pt x="11280126" y="6342003"/>
                          <a:pt x="10910222" y="6324600"/>
                        </a:cubicBezTo>
                        <a:cubicBezTo>
                          <a:pt x="6730587" y="6267592"/>
                          <a:pt x="4368411" y="6194751"/>
                          <a:pt x="672178" y="6324600"/>
                        </a:cubicBezTo>
                        <a:cubicBezTo>
                          <a:pt x="308873" y="6327982"/>
                          <a:pt x="23400" y="6031501"/>
                          <a:pt x="0" y="5652422"/>
                        </a:cubicBezTo>
                        <a:cubicBezTo>
                          <a:pt x="99687" y="3530622"/>
                          <a:pt x="153764" y="1711200"/>
                          <a:pt x="0" y="672178"/>
                        </a:cubicBezTo>
                        <a:close/>
                      </a:path>
                      <a:path w="11582400" h="6324600" stroke="0" extrusionOk="0">
                        <a:moveTo>
                          <a:pt x="0" y="672178"/>
                        </a:moveTo>
                        <a:cubicBezTo>
                          <a:pt x="-10532" y="246873"/>
                          <a:pt x="323440" y="17831"/>
                          <a:pt x="672178" y="0"/>
                        </a:cubicBezTo>
                        <a:cubicBezTo>
                          <a:pt x="3194096" y="157795"/>
                          <a:pt x="6144386" y="84249"/>
                          <a:pt x="10910222" y="0"/>
                        </a:cubicBezTo>
                        <a:cubicBezTo>
                          <a:pt x="11301359" y="-28293"/>
                          <a:pt x="11627207" y="297668"/>
                          <a:pt x="11582400" y="672178"/>
                        </a:cubicBezTo>
                        <a:cubicBezTo>
                          <a:pt x="11609487" y="1195317"/>
                          <a:pt x="11468194" y="3880866"/>
                          <a:pt x="11582400" y="5652422"/>
                        </a:cubicBezTo>
                        <a:cubicBezTo>
                          <a:pt x="11577769" y="6017237"/>
                          <a:pt x="11323799" y="6309616"/>
                          <a:pt x="10910222" y="6324600"/>
                        </a:cubicBezTo>
                        <a:cubicBezTo>
                          <a:pt x="8361780" y="6241216"/>
                          <a:pt x="4011967" y="6328777"/>
                          <a:pt x="672178" y="6324600"/>
                        </a:cubicBezTo>
                        <a:cubicBezTo>
                          <a:pt x="264893" y="6327984"/>
                          <a:pt x="14014" y="6055905"/>
                          <a:pt x="0" y="5652422"/>
                        </a:cubicBezTo>
                        <a:cubicBezTo>
                          <a:pt x="155438" y="4248716"/>
                          <a:pt x="87936" y="2388333"/>
                          <a:pt x="0" y="672178"/>
                        </a:cubicBezTo>
                        <a:close/>
                      </a:path>
                    </a:pathLst>
                  </a:custGeom>
                  <ask:type>
                    <ask:lineSketchNone/>
                  </ask:type>
                </ask:lineSketchStyleProps>
              </a:ext>
            </a:extLst>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298307EF-102D-4E9B-A65C-CDB5FD7673A3}"/>
              </a:ext>
            </a:extLst>
          </p:cNvPr>
          <p:cNvSpPr/>
          <p:nvPr/>
        </p:nvSpPr>
        <p:spPr>
          <a:xfrm>
            <a:off x="1295400" y="685800"/>
            <a:ext cx="10276595" cy="685800"/>
          </a:xfrm>
          <a:prstGeom prst="roundRect">
            <a:avLst/>
          </a:prstGeom>
          <a:solidFill>
            <a:srgbClr val="0695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2BF4CF4-DFA2-43E9-B1DF-A09097DF7DF4}"/>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18391" b="68309" l="9929" r="86525">
                        <a14:foregroundMark x1="26064" y1="20854" x2="39894" y2="24302"/>
                        <a14:foregroundMark x1="39894" y1="24302" x2="40248" y2="24302"/>
                        <a14:foregroundMark x1="33333" y1="18883" x2="51241" y2="20361"/>
                        <a14:foregroundMark x1="31206" y1="23153" x2="41489" y2="31034"/>
                        <a14:foregroundMark x1="41489" y1="31034" x2="42553" y2="31034"/>
                        <a14:foregroundMark x1="86879" y1="42693" x2="81738" y2="49425"/>
                        <a14:foregroundMark x1="10106" y1="44335" x2="16135" y2="45977"/>
                        <a14:foregroundMark x1="47340" y1="68309" x2="56915" y2="66667"/>
                        <a14:foregroundMark x1="64539" y1="64696" x2="65071" y2="64532"/>
                      </a14:backgroundRemoval>
                    </a14:imgEffect>
                  </a14:imgLayer>
                </a14:imgProps>
              </a:ext>
            </a:extLst>
          </a:blip>
          <a:srcRect l="5749" t="15846" r="7447" b="27668"/>
          <a:stretch/>
        </p:blipFill>
        <p:spPr>
          <a:xfrm>
            <a:off x="620005" y="540198"/>
            <a:ext cx="1634781" cy="1148687"/>
          </a:xfrm>
          <a:prstGeom prst="rect">
            <a:avLst/>
          </a:prstGeom>
        </p:spPr>
      </p:pic>
      <p:sp>
        <p:nvSpPr>
          <p:cNvPr id="6" name="TextBox 5">
            <a:extLst>
              <a:ext uri="{FF2B5EF4-FFF2-40B4-BE49-F238E27FC236}">
                <a16:creationId xmlns:a16="http://schemas.microsoft.com/office/drawing/2014/main" id="{B76CD8AA-D6F2-4BB3-93BD-33A1E308EAC3}"/>
              </a:ext>
            </a:extLst>
          </p:cNvPr>
          <p:cNvSpPr txBox="1"/>
          <p:nvPr/>
        </p:nvSpPr>
        <p:spPr>
          <a:xfrm>
            <a:off x="2227091" y="751701"/>
            <a:ext cx="9372600" cy="553998"/>
          </a:xfrm>
          <a:prstGeom prst="rect">
            <a:avLst/>
          </a:prstGeom>
          <a:noFill/>
        </p:spPr>
        <p:txBody>
          <a:bodyPr wrap="square">
            <a:spAutoFit/>
          </a:bodyPr>
          <a:lstStyle/>
          <a:p>
            <a:r>
              <a:rPr lang="en-SG" sz="3000" b="1">
                <a:solidFill>
                  <a:schemeClr val="bg1"/>
                </a:solidFill>
                <a:latin typeface="Calibri" panose="020F0502020204030204" pitchFamily="34" charset="0"/>
                <a:cs typeface="Calibri" panose="020F0502020204030204" pitchFamily="34" charset="0"/>
              </a:rPr>
              <a:t>Y</a:t>
            </a:r>
            <a:r>
              <a:rPr lang="en-US" sz="3000" b="1">
                <a:solidFill>
                  <a:schemeClr val="bg1"/>
                </a:solidFill>
                <a:latin typeface="Calibri" panose="020F0502020204030204" pitchFamily="34" charset="0"/>
                <a:cs typeface="Calibri" panose="020F0502020204030204" pitchFamily="34" charset="0"/>
              </a:rPr>
              <a:t>êu cầu cần thiết xây dựng Nhà máy Thủy điện Hòa Bình.</a:t>
            </a:r>
          </a:p>
        </p:txBody>
      </p:sp>
      <p:sp>
        <p:nvSpPr>
          <p:cNvPr id="8" name="TextBox 7">
            <a:extLst>
              <a:ext uri="{FF2B5EF4-FFF2-40B4-BE49-F238E27FC236}">
                <a16:creationId xmlns:a16="http://schemas.microsoft.com/office/drawing/2014/main" id="{A2302E84-AFBF-406B-BC25-FA6B328411B2}"/>
              </a:ext>
            </a:extLst>
          </p:cNvPr>
          <p:cNvSpPr txBox="1"/>
          <p:nvPr/>
        </p:nvSpPr>
        <p:spPr>
          <a:xfrm>
            <a:off x="490405" y="1722147"/>
            <a:ext cx="11146009" cy="4524315"/>
          </a:xfrm>
          <a:prstGeom prst="rect">
            <a:avLst/>
          </a:prstGeom>
          <a:noFill/>
        </p:spPr>
        <p:txBody>
          <a:bodyPr wrap="square">
            <a:spAutoFit/>
          </a:bodyPr>
          <a:lstStyle/>
          <a:p>
            <a:pPr algn="l"/>
            <a:r>
              <a:rPr lang="en-SG" sz="3600" b="0" i="0">
                <a:effectLst/>
                <a:latin typeface="Calibri" panose="020F0502020204030204" pitchFamily="34" charset="0"/>
                <a:cs typeface="Calibri" panose="020F0502020204030204" pitchFamily="34" charset="0"/>
              </a:rPr>
              <a:t>- </a:t>
            </a:r>
            <a:r>
              <a:rPr lang="vi-VN" sz="3600" b="0" i="0">
                <a:effectLst/>
                <a:latin typeface="Calibri" panose="020F0502020204030204" pitchFamily="34" charset="0"/>
                <a:cs typeface="Calibri" panose="020F0502020204030204" pitchFamily="34" charset="0"/>
              </a:rPr>
              <a:t>Nhiệm vụ của cách mạng Việt Nam sau khi thống nhất đất nước</a:t>
            </a:r>
            <a:r>
              <a:rPr lang="en-SG" sz="3600" b="0" i="0">
                <a:effectLst/>
                <a:latin typeface="Calibri" panose="020F0502020204030204" pitchFamily="34" charset="0"/>
                <a:cs typeface="Calibri" panose="020F0502020204030204" pitchFamily="34" charset="0"/>
              </a:rPr>
              <a:t> là gì?</a:t>
            </a:r>
            <a:endParaRPr lang="vi-VN" sz="3600" b="0" i="0">
              <a:effectLst/>
              <a:latin typeface="Calibri" panose="020F0502020204030204" pitchFamily="34" charset="0"/>
              <a:cs typeface="Calibri" panose="020F0502020204030204" pitchFamily="34" charset="0"/>
            </a:endParaRPr>
          </a:p>
          <a:p>
            <a:r>
              <a:rPr lang="vi-VN" sz="3600" b="0" i="0">
                <a:effectLst/>
                <a:latin typeface="Calibri" panose="020F0502020204030204" pitchFamily="34" charset="0"/>
                <a:cs typeface="Calibri" panose="020F0502020204030204" pitchFamily="34" charset="0"/>
              </a:rPr>
              <a:t>- Nhà máy được xây dựng ở đâu? </a:t>
            </a:r>
            <a:endParaRPr lang="en-SG" sz="3600" b="0" i="0">
              <a:effectLst/>
              <a:latin typeface="Calibri" panose="020F0502020204030204" pitchFamily="34" charset="0"/>
              <a:cs typeface="Calibri" panose="020F0502020204030204" pitchFamily="34" charset="0"/>
            </a:endParaRPr>
          </a:p>
          <a:p>
            <a:pPr algn="l"/>
            <a:r>
              <a:rPr lang="vi-VN" sz="3600" b="0" i="0">
                <a:effectLst/>
                <a:latin typeface="Calibri" panose="020F0502020204030204" pitchFamily="34" charset="0"/>
                <a:cs typeface="Calibri" panose="020F0502020204030204" pitchFamily="34" charset="0"/>
              </a:rPr>
              <a:t>- Nhà máy được chính thức được khởi công xây dựng vào ngày nào? </a:t>
            </a:r>
          </a:p>
          <a:p>
            <a:pPr algn="l"/>
            <a:r>
              <a:rPr lang="vi-VN" sz="3600" b="0" i="0">
                <a:effectLst/>
                <a:latin typeface="Calibri" panose="020F0502020204030204" pitchFamily="34" charset="0"/>
                <a:cs typeface="Calibri" panose="020F0502020204030204" pitchFamily="34" charset="0"/>
              </a:rPr>
              <a:t>- Nhà máy được hoàn thành vào năm nào? </a:t>
            </a:r>
            <a:r>
              <a:rPr lang="en-SG" sz="3600" b="0" i="0">
                <a:effectLst/>
                <a:latin typeface="Calibri" panose="020F0502020204030204" pitchFamily="34" charset="0"/>
                <a:cs typeface="Calibri" panose="020F0502020204030204" pitchFamily="34" charset="0"/>
              </a:rPr>
              <a:t>T</a:t>
            </a:r>
            <a:r>
              <a:rPr lang="vi-VN" sz="3600" b="0" i="0">
                <a:effectLst/>
                <a:latin typeface="Calibri" panose="020F0502020204030204" pitchFamily="34" charset="0"/>
                <a:cs typeface="Calibri" panose="020F0502020204030204" pitchFamily="34" charset="0"/>
              </a:rPr>
              <a:t>hời gian xây dựng bao lâu? </a:t>
            </a:r>
          </a:p>
          <a:p>
            <a:pPr algn="l"/>
            <a:r>
              <a:rPr lang="vi-VN" sz="3600" b="0" i="0">
                <a:effectLst/>
                <a:latin typeface="Calibri" panose="020F0502020204030204" pitchFamily="34" charset="0"/>
                <a:cs typeface="Calibri" panose="020F0502020204030204" pitchFamily="34" charset="0"/>
              </a:rPr>
              <a:t>- Ai là người cộng tác với chúng ta?</a:t>
            </a:r>
          </a:p>
        </p:txBody>
      </p:sp>
      <p:pic>
        <p:nvPicPr>
          <p:cNvPr id="9" name="Picture 8">
            <a:extLst>
              <a:ext uri="{FF2B5EF4-FFF2-40B4-BE49-F238E27FC236}">
                <a16:creationId xmlns:a16="http://schemas.microsoft.com/office/drawing/2014/main" id="{59AB428E-61C8-4BB9-9533-2C0640F8B83F}"/>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4376" b="91086" l="6780" r="94431">
                        <a14:foregroundMark x1="44068" y1="5348" x2="48668" y2="9724"/>
                        <a14:foregroundMark x1="91283" y1="63047" x2="87167" y2="69530"/>
                        <a14:foregroundMark x1="85472" y1="71637" x2="85835" y2="72447"/>
                        <a14:foregroundMark x1="85351" y1="69530" x2="84504" y2="72123"/>
                        <a14:foregroundMark x1="83656" y1="64344" x2="88983" y2="62723"/>
                        <a14:foregroundMark x1="94068" y1="63047" x2="94189" y2="65316"/>
                        <a14:foregroundMark x1="92010" y1="62723" x2="94431" y2="58023"/>
                        <a14:foregroundMark x1="62591" y1="35332" x2="58959" y2="41653"/>
                        <a14:foregroundMark x1="34504" y1="71475" x2="39467" y2="78606"/>
                        <a14:foregroundMark x1="53995" y1="88979" x2="60654" y2="91086"/>
                        <a14:foregroundMark x1="53027" y1="86062" x2="61017" y2="89303"/>
                        <a14:foregroundMark x1="61864" y1="90762" x2="66586" y2="88493"/>
                        <a14:foregroundMark x1="46852" y1="87844" x2="52179" y2="88169"/>
                        <a14:foregroundMark x1="45884" y1="88493" x2="47094" y2="88817"/>
                        <a14:foregroundMark x1="37772" y1="75689" x2="46852" y2="78930"/>
                        <a14:foregroundMark x1="40678" y1="84765" x2="47458" y2="83144"/>
                        <a14:foregroundMark x1="8354" y1="86710" x2="15981" y2="73906"/>
                        <a14:foregroundMark x1="10654" y1="75041" x2="19976" y2="71151"/>
                        <a14:foregroundMark x1="10896" y1="78930" x2="11743" y2="83630"/>
                        <a14:foregroundMark x1="6780" y1="77310" x2="11622" y2="71961"/>
                        <a14:foregroundMark x1="11259" y1="71313" x2="13923" y2="69530"/>
                        <a14:foregroundMark x1="21308" y1="51702" x2="27724" y2="65640"/>
                        <a14:foregroundMark x1="33051" y1="35008" x2="36804" y2="29335"/>
                        <a14:foregroundMark x1="36804" y1="28201" x2="32203" y2="33225"/>
                      </a14:backgroundRemoval>
                    </a14:imgEffect>
                  </a14:imgLayer>
                </a14:imgProps>
              </a:ext>
            </a:extLst>
          </a:blip>
          <a:stretch>
            <a:fillRect/>
          </a:stretch>
        </p:blipFill>
        <p:spPr>
          <a:xfrm flipH="1">
            <a:off x="8393597" y="5055805"/>
            <a:ext cx="2412664" cy="1802195"/>
          </a:xfrm>
          <a:prstGeom prst="rect">
            <a:avLst/>
          </a:prstGeom>
          <a:effectLst>
            <a:outerShdw blurRad="50800" dist="38100" dir="16200000" rotWithShape="0">
              <a:prstClr val="black">
                <a:alpha val="40000"/>
              </a:prstClr>
            </a:outerShdw>
          </a:effectLst>
        </p:spPr>
      </p:pic>
    </p:spTree>
    <p:extLst>
      <p:ext uri="{BB962C8B-B14F-4D97-AF65-F5344CB8AC3E}">
        <p14:creationId xmlns:p14="http://schemas.microsoft.com/office/powerpoint/2010/main" val="173445838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fade">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fade">
                                      <p:cBhvr>
                                        <p:cTn id="27"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4799D72-5384-409A-9389-A2955C254783}"/>
              </a:ext>
            </a:extLst>
          </p:cNvPr>
          <p:cNvPicPr>
            <a:picLocks noChangeAspect="1"/>
          </p:cNvPicPr>
          <p:nvPr/>
        </p:nvPicPr>
        <p:blipFill rotWithShape="1">
          <a:blip r:embed="rId2"/>
          <a:srcRect b="24491"/>
          <a:stretch/>
        </p:blipFill>
        <p:spPr>
          <a:xfrm>
            <a:off x="0" y="-1"/>
            <a:ext cx="12192000" cy="6858001"/>
          </a:xfrm>
          <a:prstGeom prst="rect">
            <a:avLst/>
          </a:prstGeom>
        </p:spPr>
      </p:pic>
      <p:sp>
        <p:nvSpPr>
          <p:cNvPr id="4" name="Rectangle: Rounded Corners 3">
            <a:extLst>
              <a:ext uri="{FF2B5EF4-FFF2-40B4-BE49-F238E27FC236}">
                <a16:creationId xmlns:a16="http://schemas.microsoft.com/office/drawing/2014/main" id="{5CBD0BFD-413F-4F94-BEC1-75D864475559}"/>
              </a:ext>
            </a:extLst>
          </p:cNvPr>
          <p:cNvSpPr/>
          <p:nvPr/>
        </p:nvSpPr>
        <p:spPr>
          <a:xfrm>
            <a:off x="304800" y="266700"/>
            <a:ext cx="11582400" cy="6324600"/>
          </a:xfrm>
          <a:prstGeom prst="roundRect">
            <a:avLst>
              <a:gd name="adj" fmla="val 10628"/>
            </a:avLst>
          </a:prstGeom>
          <a:solidFill>
            <a:schemeClr val="bg1">
              <a:alpha val="94000"/>
            </a:schemeClr>
          </a:solidFill>
          <a:ln w="12700">
            <a:noFill/>
            <a:extLst>
              <a:ext uri="{C807C97D-BFC1-408E-A445-0C87EB9F89A2}">
                <ask:lineSketchStyleProps xmlns:ask="http://schemas.microsoft.com/office/drawing/2018/sketchyshapes" sd="2486019655">
                  <a:custGeom>
                    <a:avLst/>
                    <a:gdLst>
                      <a:gd name="connsiteX0" fmla="*/ 0 w 11582400"/>
                      <a:gd name="connsiteY0" fmla="*/ 672178 h 6324600"/>
                      <a:gd name="connsiteX1" fmla="*/ 672178 w 11582400"/>
                      <a:gd name="connsiteY1" fmla="*/ 0 h 6324600"/>
                      <a:gd name="connsiteX2" fmla="*/ 10910222 w 11582400"/>
                      <a:gd name="connsiteY2" fmla="*/ 0 h 6324600"/>
                      <a:gd name="connsiteX3" fmla="*/ 11582400 w 11582400"/>
                      <a:gd name="connsiteY3" fmla="*/ 672178 h 6324600"/>
                      <a:gd name="connsiteX4" fmla="*/ 11582400 w 11582400"/>
                      <a:gd name="connsiteY4" fmla="*/ 5652422 h 6324600"/>
                      <a:gd name="connsiteX5" fmla="*/ 10910222 w 11582400"/>
                      <a:gd name="connsiteY5" fmla="*/ 6324600 h 6324600"/>
                      <a:gd name="connsiteX6" fmla="*/ 672178 w 11582400"/>
                      <a:gd name="connsiteY6" fmla="*/ 6324600 h 6324600"/>
                      <a:gd name="connsiteX7" fmla="*/ 0 w 11582400"/>
                      <a:gd name="connsiteY7" fmla="*/ 5652422 h 6324600"/>
                      <a:gd name="connsiteX8" fmla="*/ 0 w 11582400"/>
                      <a:gd name="connsiteY8" fmla="*/ 672178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82400" h="6324600" fill="none" extrusionOk="0">
                        <a:moveTo>
                          <a:pt x="0" y="672178"/>
                        </a:moveTo>
                        <a:cubicBezTo>
                          <a:pt x="72098" y="305508"/>
                          <a:pt x="300788" y="14037"/>
                          <a:pt x="672178" y="0"/>
                        </a:cubicBezTo>
                        <a:cubicBezTo>
                          <a:pt x="4510503" y="-164929"/>
                          <a:pt x="7451195" y="-142407"/>
                          <a:pt x="10910222" y="0"/>
                        </a:cubicBezTo>
                        <a:cubicBezTo>
                          <a:pt x="11303585" y="-25955"/>
                          <a:pt x="11593921" y="268762"/>
                          <a:pt x="11582400" y="672178"/>
                        </a:cubicBezTo>
                        <a:cubicBezTo>
                          <a:pt x="11609895" y="2921293"/>
                          <a:pt x="11445069" y="4840179"/>
                          <a:pt x="11582400" y="5652422"/>
                        </a:cubicBezTo>
                        <a:cubicBezTo>
                          <a:pt x="11583377" y="6091650"/>
                          <a:pt x="11280126" y="6342003"/>
                          <a:pt x="10910222" y="6324600"/>
                        </a:cubicBezTo>
                        <a:cubicBezTo>
                          <a:pt x="6730587" y="6267592"/>
                          <a:pt x="4368411" y="6194751"/>
                          <a:pt x="672178" y="6324600"/>
                        </a:cubicBezTo>
                        <a:cubicBezTo>
                          <a:pt x="308873" y="6327982"/>
                          <a:pt x="23400" y="6031501"/>
                          <a:pt x="0" y="5652422"/>
                        </a:cubicBezTo>
                        <a:cubicBezTo>
                          <a:pt x="99687" y="3530622"/>
                          <a:pt x="153764" y="1711200"/>
                          <a:pt x="0" y="672178"/>
                        </a:cubicBezTo>
                        <a:close/>
                      </a:path>
                      <a:path w="11582400" h="6324600" stroke="0" extrusionOk="0">
                        <a:moveTo>
                          <a:pt x="0" y="672178"/>
                        </a:moveTo>
                        <a:cubicBezTo>
                          <a:pt x="-10532" y="246873"/>
                          <a:pt x="323440" y="17831"/>
                          <a:pt x="672178" y="0"/>
                        </a:cubicBezTo>
                        <a:cubicBezTo>
                          <a:pt x="3194096" y="157795"/>
                          <a:pt x="6144386" y="84249"/>
                          <a:pt x="10910222" y="0"/>
                        </a:cubicBezTo>
                        <a:cubicBezTo>
                          <a:pt x="11301359" y="-28293"/>
                          <a:pt x="11627207" y="297668"/>
                          <a:pt x="11582400" y="672178"/>
                        </a:cubicBezTo>
                        <a:cubicBezTo>
                          <a:pt x="11609487" y="1195317"/>
                          <a:pt x="11468194" y="3880866"/>
                          <a:pt x="11582400" y="5652422"/>
                        </a:cubicBezTo>
                        <a:cubicBezTo>
                          <a:pt x="11577769" y="6017237"/>
                          <a:pt x="11323799" y="6309616"/>
                          <a:pt x="10910222" y="6324600"/>
                        </a:cubicBezTo>
                        <a:cubicBezTo>
                          <a:pt x="8361780" y="6241216"/>
                          <a:pt x="4011967" y="6328777"/>
                          <a:pt x="672178" y="6324600"/>
                        </a:cubicBezTo>
                        <a:cubicBezTo>
                          <a:pt x="264893" y="6327984"/>
                          <a:pt x="14014" y="6055905"/>
                          <a:pt x="0" y="5652422"/>
                        </a:cubicBezTo>
                        <a:cubicBezTo>
                          <a:pt x="155438" y="4248716"/>
                          <a:pt x="87936" y="2388333"/>
                          <a:pt x="0" y="672178"/>
                        </a:cubicBezTo>
                        <a:close/>
                      </a:path>
                    </a:pathLst>
                  </a:custGeom>
                  <ask:type>
                    <ask:lineSketchNone/>
                  </ask:type>
                </ask:lineSketchStyleProps>
              </a:ext>
            </a:extLst>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298307EF-102D-4E9B-A65C-CDB5FD7673A3}"/>
              </a:ext>
            </a:extLst>
          </p:cNvPr>
          <p:cNvSpPr/>
          <p:nvPr/>
        </p:nvSpPr>
        <p:spPr>
          <a:xfrm>
            <a:off x="1295400" y="685800"/>
            <a:ext cx="10276595" cy="685800"/>
          </a:xfrm>
          <a:prstGeom prst="roundRect">
            <a:avLst/>
          </a:prstGeom>
          <a:solidFill>
            <a:srgbClr val="0695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2BF4CF4-DFA2-43E9-B1DF-A09097DF7DF4}"/>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18391" b="68309" l="9929" r="86525">
                        <a14:foregroundMark x1="26064" y1="20854" x2="39894" y2="24302"/>
                        <a14:foregroundMark x1="39894" y1="24302" x2="40248" y2="24302"/>
                        <a14:foregroundMark x1="33333" y1="18883" x2="51241" y2="20361"/>
                        <a14:foregroundMark x1="31206" y1="23153" x2="41489" y2="31034"/>
                        <a14:foregroundMark x1="41489" y1="31034" x2="42553" y2="31034"/>
                        <a14:foregroundMark x1="86879" y1="42693" x2="81738" y2="49425"/>
                        <a14:foregroundMark x1="10106" y1="44335" x2="16135" y2="45977"/>
                        <a14:foregroundMark x1="47340" y1="68309" x2="56915" y2="66667"/>
                        <a14:foregroundMark x1="64539" y1="64696" x2="65071" y2="64532"/>
                      </a14:backgroundRemoval>
                    </a14:imgEffect>
                  </a14:imgLayer>
                </a14:imgProps>
              </a:ext>
            </a:extLst>
          </a:blip>
          <a:srcRect l="5749" t="15846" r="7447" b="27668"/>
          <a:stretch/>
        </p:blipFill>
        <p:spPr>
          <a:xfrm>
            <a:off x="620005" y="540198"/>
            <a:ext cx="1634781" cy="1148687"/>
          </a:xfrm>
          <a:prstGeom prst="rect">
            <a:avLst/>
          </a:prstGeom>
        </p:spPr>
      </p:pic>
      <p:sp>
        <p:nvSpPr>
          <p:cNvPr id="6" name="TextBox 5">
            <a:extLst>
              <a:ext uri="{FF2B5EF4-FFF2-40B4-BE49-F238E27FC236}">
                <a16:creationId xmlns:a16="http://schemas.microsoft.com/office/drawing/2014/main" id="{B76CD8AA-D6F2-4BB3-93BD-33A1E308EAC3}"/>
              </a:ext>
            </a:extLst>
          </p:cNvPr>
          <p:cNvSpPr txBox="1"/>
          <p:nvPr/>
        </p:nvSpPr>
        <p:spPr>
          <a:xfrm>
            <a:off x="2227091" y="751701"/>
            <a:ext cx="9372600" cy="553998"/>
          </a:xfrm>
          <a:prstGeom prst="rect">
            <a:avLst/>
          </a:prstGeom>
          <a:noFill/>
        </p:spPr>
        <p:txBody>
          <a:bodyPr wrap="square">
            <a:spAutoFit/>
          </a:bodyPr>
          <a:lstStyle/>
          <a:p>
            <a:r>
              <a:rPr lang="en-SG" sz="3000" b="1">
                <a:solidFill>
                  <a:schemeClr val="bg1"/>
                </a:solidFill>
                <a:latin typeface="Calibri" panose="020F0502020204030204" pitchFamily="34" charset="0"/>
                <a:cs typeface="Calibri" panose="020F0502020204030204" pitchFamily="34" charset="0"/>
              </a:rPr>
              <a:t>Y</a:t>
            </a:r>
            <a:r>
              <a:rPr lang="en-US" sz="3000" b="1">
                <a:solidFill>
                  <a:schemeClr val="bg1"/>
                </a:solidFill>
                <a:latin typeface="Calibri" panose="020F0502020204030204" pitchFamily="34" charset="0"/>
                <a:cs typeface="Calibri" panose="020F0502020204030204" pitchFamily="34" charset="0"/>
              </a:rPr>
              <a:t>êu cầu cần thiết xây dựng Nhà máy Thủy điện Hòa Bình.</a:t>
            </a:r>
          </a:p>
        </p:txBody>
      </p:sp>
      <p:sp>
        <p:nvSpPr>
          <p:cNvPr id="8" name="TextBox 7">
            <a:extLst>
              <a:ext uri="{FF2B5EF4-FFF2-40B4-BE49-F238E27FC236}">
                <a16:creationId xmlns:a16="http://schemas.microsoft.com/office/drawing/2014/main" id="{A2302E84-AFBF-406B-BC25-FA6B328411B2}"/>
              </a:ext>
            </a:extLst>
          </p:cNvPr>
          <p:cNvSpPr txBox="1"/>
          <p:nvPr/>
        </p:nvSpPr>
        <p:spPr>
          <a:xfrm>
            <a:off x="522996" y="1856601"/>
            <a:ext cx="11076696" cy="1323439"/>
          </a:xfrm>
          <a:prstGeom prst="rect">
            <a:avLst/>
          </a:prstGeom>
          <a:noFill/>
        </p:spPr>
        <p:txBody>
          <a:bodyPr wrap="square">
            <a:spAutoFit/>
          </a:bodyPr>
          <a:lstStyle/>
          <a:p>
            <a:pPr algn="l"/>
            <a:r>
              <a:rPr lang="en-SG" sz="4000" b="1" i="0">
                <a:effectLst/>
                <a:latin typeface="Calibri" panose="020F0502020204030204" pitchFamily="34" charset="0"/>
                <a:cs typeface="Calibri" panose="020F0502020204030204" pitchFamily="34" charset="0"/>
              </a:rPr>
              <a:t>- </a:t>
            </a:r>
            <a:r>
              <a:rPr lang="vi-VN" sz="4000" b="1" i="0">
                <a:effectLst/>
                <a:latin typeface="Calibri" panose="020F0502020204030204" pitchFamily="34" charset="0"/>
                <a:cs typeface="Calibri" panose="020F0502020204030204" pitchFamily="34" charset="0"/>
              </a:rPr>
              <a:t>Nhiệm vụ của cách mạng Việt Nam sau khi thống nhất đất nước</a:t>
            </a:r>
            <a:r>
              <a:rPr lang="en-SG" sz="4000" b="1" i="0">
                <a:effectLst/>
                <a:latin typeface="Calibri" panose="020F0502020204030204" pitchFamily="34" charset="0"/>
                <a:cs typeface="Calibri" panose="020F0502020204030204" pitchFamily="34" charset="0"/>
              </a:rPr>
              <a:t> là gì?</a:t>
            </a:r>
            <a:endParaRPr lang="vi-VN" sz="4000" b="1" i="0">
              <a:effectLst/>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59AB428E-61C8-4BB9-9533-2C0640F8B83F}"/>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4376" b="91086" l="6780" r="94431">
                        <a14:foregroundMark x1="44068" y1="5348" x2="48668" y2="9724"/>
                        <a14:foregroundMark x1="91283" y1="63047" x2="87167" y2="69530"/>
                        <a14:foregroundMark x1="85472" y1="71637" x2="85835" y2="72447"/>
                        <a14:foregroundMark x1="85351" y1="69530" x2="84504" y2="72123"/>
                        <a14:foregroundMark x1="83656" y1="64344" x2="88983" y2="62723"/>
                        <a14:foregroundMark x1="94068" y1="63047" x2="94189" y2="65316"/>
                        <a14:foregroundMark x1="92010" y1="62723" x2="94431" y2="58023"/>
                        <a14:foregroundMark x1="62591" y1="35332" x2="58959" y2="41653"/>
                        <a14:foregroundMark x1="34504" y1="71475" x2="39467" y2="78606"/>
                        <a14:foregroundMark x1="53995" y1="88979" x2="60654" y2="91086"/>
                        <a14:foregroundMark x1="53027" y1="86062" x2="61017" y2="89303"/>
                        <a14:foregroundMark x1="61864" y1="90762" x2="66586" y2="88493"/>
                        <a14:foregroundMark x1="46852" y1="87844" x2="52179" y2="88169"/>
                        <a14:foregroundMark x1="45884" y1="88493" x2="47094" y2="88817"/>
                        <a14:foregroundMark x1="37772" y1="75689" x2="46852" y2="78930"/>
                        <a14:foregroundMark x1="40678" y1="84765" x2="47458" y2="83144"/>
                        <a14:foregroundMark x1="8354" y1="86710" x2="15981" y2="73906"/>
                        <a14:foregroundMark x1="10654" y1="75041" x2="19976" y2="71151"/>
                        <a14:foregroundMark x1="10896" y1="78930" x2="11743" y2="83630"/>
                        <a14:foregroundMark x1="6780" y1="77310" x2="11622" y2="71961"/>
                        <a14:foregroundMark x1="11259" y1="71313" x2="13923" y2="69530"/>
                        <a14:foregroundMark x1="21308" y1="51702" x2="27724" y2="65640"/>
                        <a14:foregroundMark x1="33051" y1="35008" x2="36804" y2="29335"/>
                        <a14:foregroundMark x1="36804" y1="28201" x2="32203" y2="33225"/>
                      </a14:backgroundRemoval>
                    </a14:imgEffect>
                  </a14:imgLayer>
                </a14:imgProps>
              </a:ext>
            </a:extLst>
          </a:blip>
          <a:stretch>
            <a:fillRect/>
          </a:stretch>
        </p:blipFill>
        <p:spPr>
          <a:xfrm flipH="1">
            <a:off x="8393597" y="5055805"/>
            <a:ext cx="2412664" cy="1802195"/>
          </a:xfrm>
          <a:prstGeom prst="rect">
            <a:avLst/>
          </a:prstGeom>
          <a:effectLst>
            <a:outerShdw blurRad="50800" dist="38100" dir="16200000" rotWithShape="0">
              <a:prstClr val="black">
                <a:alpha val="40000"/>
              </a:prstClr>
            </a:outerShdw>
          </a:effectLst>
        </p:spPr>
      </p:pic>
      <p:sp>
        <p:nvSpPr>
          <p:cNvPr id="10" name="TextBox 9">
            <a:extLst>
              <a:ext uri="{FF2B5EF4-FFF2-40B4-BE49-F238E27FC236}">
                <a16:creationId xmlns:a16="http://schemas.microsoft.com/office/drawing/2014/main" id="{4A595716-44B5-41A4-9663-6371BD11CCC9}"/>
              </a:ext>
            </a:extLst>
          </p:cNvPr>
          <p:cNvSpPr txBox="1"/>
          <p:nvPr/>
        </p:nvSpPr>
        <p:spPr>
          <a:xfrm>
            <a:off x="685800" y="3455542"/>
            <a:ext cx="9992605" cy="1938992"/>
          </a:xfrm>
          <a:prstGeom prst="rect">
            <a:avLst/>
          </a:prstGeom>
          <a:noFill/>
        </p:spPr>
        <p:txBody>
          <a:bodyPr wrap="square">
            <a:spAutoFit/>
          </a:bodyPr>
          <a:lstStyle/>
          <a:p>
            <a:pPr algn="ctr"/>
            <a:r>
              <a:rPr lang="en-SG" sz="4000">
                <a:latin typeface="Calibri" panose="020F0502020204030204" pitchFamily="34" charset="0"/>
                <a:cs typeface="Calibri" panose="020F0502020204030204" pitchFamily="34" charset="0"/>
              </a:rPr>
              <a:t>	</a:t>
            </a:r>
            <a:r>
              <a:rPr lang="vi-VN" sz="4000" b="0" i="0">
                <a:effectLst/>
                <a:latin typeface="Calibri" panose="020F0502020204030204" pitchFamily="34" charset="0"/>
                <a:cs typeface="Calibri" panose="020F0502020204030204" pitchFamily="34" charset="0"/>
              </a:rPr>
              <a:t>Nhiệm vụ của cách mạng Việt Nam sau khi thống nhất </a:t>
            </a:r>
            <a:r>
              <a:rPr lang="en-SG" sz="4000" b="0" i="0">
                <a:effectLst/>
                <a:latin typeface="Calibri" panose="020F0502020204030204" pitchFamily="34" charset="0"/>
                <a:cs typeface="Calibri" panose="020F0502020204030204" pitchFamily="34" charset="0"/>
              </a:rPr>
              <a:t>là tiến hành xây dựng đất nước "đàng hoàng hơn, to đẹp hơn".</a:t>
            </a:r>
            <a:endParaRPr lang="vi-VN" sz="4000" b="0" i="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9083264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4799D72-5384-409A-9389-A2955C254783}"/>
              </a:ext>
            </a:extLst>
          </p:cNvPr>
          <p:cNvPicPr>
            <a:picLocks noChangeAspect="1"/>
          </p:cNvPicPr>
          <p:nvPr/>
        </p:nvPicPr>
        <p:blipFill rotWithShape="1">
          <a:blip r:embed="rId2"/>
          <a:srcRect b="24491"/>
          <a:stretch/>
        </p:blipFill>
        <p:spPr>
          <a:xfrm>
            <a:off x="0" y="-1"/>
            <a:ext cx="12192000" cy="6858001"/>
          </a:xfrm>
          <a:prstGeom prst="rect">
            <a:avLst/>
          </a:prstGeom>
        </p:spPr>
      </p:pic>
      <p:sp>
        <p:nvSpPr>
          <p:cNvPr id="4" name="Rectangle: Rounded Corners 3">
            <a:extLst>
              <a:ext uri="{FF2B5EF4-FFF2-40B4-BE49-F238E27FC236}">
                <a16:creationId xmlns:a16="http://schemas.microsoft.com/office/drawing/2014/main" id="{5CBD0BFD-413F-4F94-BEC1-75D864475559}"/>
              </a:ext>
            </a:extLst>
          </p:cNvPr>
          <p:cNvSpPr/>
          <p:nvPr/>
        </p:nvSpPr>
        <p:spPr>
          <a:xfrm>
            <a:off x="304800" y="266700"/>
            <a:ext cx="11582400" cy="6324600"/>
          </a:xfrm>
          <a:prstGeom prst="roundRect">
            <a:avLst>
              <a:gd name="adj" fmla="val 10628"/>
            </a:avLst>
          </a:prstGeom>
          <a:solidFill>
            <a:schemeClr val="bg1">
              <a:alpha val="94000"/>
            </a:schemeClr>
          </a:solidFill>
          <a:ln w="12700">
            <a:noFill/>
            <a:extLst>
              <a:ext uri="{C807C97D-BFC1-408E-A445-0C87EB9F89A2}">
                <ask:lineSketchStyleProps xmlns:ask="http://schemas.microsoft.com/office/drawing/2018/sketchyshapes" sd="2486019655">
                  <a:custGeom>
                    <a:avLst/>
                    <a:gdLst>
                      <a:gd name="connsiteX0" fmla="*/ 0 w 11582400"/>
                      <a:gd name="connsiteY0" fmla="*/ 672178 h 6324600"/>
                      <a:gd name="connsiteX1" fmla="*/ 672178 w 11582400"/>
                      <a:gd name="connsiteY1" fmla="*/ 0 h 6324600"/>
                      <a:gd name="connsiteX2" fmla="*/ 10910222 w 11582400"/>
                      <a:gd name="connsiteY2" fmla="*/ 0 h 6324600"/>
                      <a:gd name="connsiteX3" fmla="*/ 11582400 w 11582400"/>
                      <a:gd name="connsiteY3" fmla="*/ 672178 h 6324600"/>
                      <a:gd name="connsiteX4" fmla="*/ 11582400 w 11582400"/>
                      <a:gd name="connsiteY4" fmla="*/ 5652422 h 6324600"/>
                      <a:gd name="connsiteX5" fmla="*/ 10910222 w 11582400"/>
                      <a:gd name="connsiteY5" fmla="*/ 6324600 h 6324600"/>
                      <a:gd name="connsiteX6" fmla="*/ 672178 w 11582400"/>
                      <a:gd name="connsiteY6" fmla="*/ 6324600 h 6324600"/>
                      <a:gd name="connsiteX7" fmla="*/ 0 w 11582400"/>
                      <a:gd name="connsiteY7" fmla="*/ 5652422 h 6324600"/>
                      <a:gd name="connsiteX8" fmla="*/ 0 w 11582400"/>
                      <a:gd name="connsiteY8" fmla="*/ 672178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82400" h="6324600" fill="none" extrusionOk="0">
                        <a:moveTo>
                          <a:pt x="0" y="672178"/>
                        </a:moveTo>
                        <a:cubicBezTo>
                          <a:pt x="72098" y="305508"/>
                          <a:pt x="300788" y="14037"/>
                          <a:pt x="672178" y="0"/>
                        </a:cubicBezTo>
                        <a:cubicBezTo>
                          <a:pt x="4510503" y="-164929"/>
                          <a:pt x="7451195" y="-142407"/>
                          <a:pt x="10910222" y="0"/>
                        </a:cubicBezTo>
                        <a:cubicBezTo>
                          <a:pt x="11303585" y="-25955"/>
                          <a:pt x="11593921" y="268762"/>
                          <a:pt x="11582400" y="672178"/>
                        </a:cubicBezTo>
                        <a:cubicBezTo>
                          <a:pt x="11609895" y="2921293"/>
                          <a:pt x="11445069" y="4840179"/>
                          <a:pt x="11582400" y="5652422"/>
                        </a:cubicBezTo>
                        <a:cubicBezTo>
                          <a:pt x="11583377" y="6091650"/>
                          <a:pt x="11280126" y="6342003"/>
                          <a:pt x="10910222" y="6324600"/>
                        </a:cubicBezTo>
                        <a:cubicBezTo>
                          <a:pt x="6730587" y="6267592"/>
                          <a:pt x="4368411" y="6194751"/>
                          <a:pt x="672178" y="6324600"/>
                        </a:cubicBezTo>
                        <a:cubicBezTo>
                          <a:pt x="308873" y="6327982"/>
                          <a:pt x="23400" y="6031501"/>
                          <a:pt x="0" y="5652422"/>
                        </a:cubicBezTo>
                        <a:cubicBezTo>
                          <a:pt x="99687" y="3530622"/>
                          <a:pt x="153764" y="1711200"/>
                          <a:pt x="0" y="672178"/>
                        </a:cubicBezTo>
                        <a:close/>
                      </a:path>
                      <a:path w="11582400" h="6324600" stroke="0" extrusionOk="0">
                        <a:moveTo>
                          <a:pt x="0" y="672178"/>
                        </a:moveTo>
                        <a:cubicBezTo>
                          <a:pt x="-10532" y="246873"/>
                          <a:pt x="323440" y="17831"/>
                          <a:pt x="672178" y="0"/>
                        </a:cubicBezTo>
                        <a:cubicBezTo>
                          <a:pt x="3194096" y="157795"/>
                          <a:pt x="6144386" y="84249"/>
                          <a:pt x="10910222" y="0"/>
                        </a:cubicBezTo>
                        <a:cubicBezTo>
                          <a:pt x="11301359" y="-28293"/>
                          <a:pt x="11627207" y="297668"/>
                          <a:pt x="11582400" y="672178"/>
                        </a:cubicBezTo>
                        <a:cubicBezTo>
                          <a:pt x="11609487" y="1195317"/>
                          <a:pt x="11468194" y="3880866"/>
                          <a:pt x="11582400" y="5652422"/>
                        </a:cubicBezTo>
                        <a:cubicBezTo>
                          <a:pt x="11577769" y="6017237"/>
                          <a:pt x="11323799" y="6309616"/>
                          <a:pt x="10910222" y="6324600"/>
                        </a:cubicBezTo>
                        <a:cubicBezTo>
                          <a:pt x="8361780" y="6241216"/>
                          <a:pt x="4011967" y="6328777"/>
                          <a:pt x="672178" y="6324600"/>
                        </a:cubicBezTo>
                        <a:cubicBezTo>
                          <a:pt x="264893" y="6327984"/>
                          <a:pt x="14014" y="6055905"/>
                          <a:pt x="0" y="5652422"/>
                        </a:cubicBezTo>
                        <a:cubicBezTo>
                          <a:pt x="155438" y="4248716"/>
                          <a:pt x="87936" y="2388333"/>
                          <a:pt x="0" y="672178"/>
                        </a:cubicBezTo>
                        <a:close/>
                      </a:path>
                    </a:pathLst>
                  </a:custGeom>
                  <ask:type>
                    <ask:lineSketchNone/>
                  </ask:type>
                </ask:lineSketchStyleProps>
              </a:ext>
            </a:extLst>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298307EF-102D-4E9B-A65C-CDB5FD7673A3}"/>
              </a:ext>
            </a:extLst>
          </p:cNvPr>
          <p:cNvSpPr/>
          <p:nvPr/>
        </p:nvSpPr>
        <p:spPr>
          <a:xfrm>
            <a:off x="1295400" y="685800"/>
            <a:ext cx="10276595" cy="685800"/>
          </a:xfrm>
          <a:prstGeom prst="roundRect">
            <a:avLst/>
          </a:prstGeom>
          <a:solidFill>
            <a:srgbClr val="0695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2BF4CF4-DFA2-43E9-B1DF-A09097DF7DF4}"/>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18391" b="68309" l="9929" r="86525">
                        <a14:foregroundMark x1="26064" y1="20854" x2="39894" y2="24302"/>
                        <a14:foregroundMark x1="39894" y1="24302" x2="40248" y2="24302"/>
                        <a14:foregroundMark x1="33333" y1="18883" x2="51241" y2="20361"/>
                        <a14:foregroundMark x1="31206" y1="23153" x2="41489" y2="31034"/>
                        <a14:foregroundMark x1="41489" y1="31034" x2="42553" y2="31034"/>
                        <a14:foregroundMark x1="86879" y1="42693" x2="81738" y2="49425"/>
                        <a14:foregroundMark x1="10106" y1="44335" x2="16135" y2="45977"/>
                        <a14:foregroundMark x1="47340" y1="68309" x2="56915" y2="66667"/>
                        <a14:foregroundMark x1="64539" y1="64696" x2="65071" y2="64532"/>
                      </a14:backgroundRemoval>
                    </a14:imgEffect>
                  </a14:imgLayer>
                </a14:imgProps>
              </a:ext>
            </a:extLst>
          </a:blip>
          <a:srcRect l="5749" t="15846" r="7447" b="27668"/>
          <a:stretch/>
        </p:blipFill>
        <p:spPr>
          <a:xfrm>
            <a:off x="620005" y="540198"/>
            <a:ext cx="1634781" cy="1148687"/>
          </a:xfrm>
          <a:prstGeom prst="rect">
            <a:avLst/>
          </a:prstGeom>
        </p:spPr>
      </p:pic>
      <p:sp>
        <p:nvSpPr>
          <p:cNvPr id="6" name="TextBox 5">
            <a:extLst>
              <a:ext uri="{FF2B5EF4-FFF2-40B4-BE49-F238E27FC236}">
                <a16:creationId xmlns:a16="http://schemas.microsoft.com/office/drawing/2014/main" id="{B76CD8AA-D6F2-4BB3-93BD-33A1E308EAC3}"/>
              </a:ext>
            </a:extLst>
          </p:cNvPr>
          <p:cNvSpPr txBox="1"/>
          <p:nvPr/>
        </p:nvSpPr>
        <p:spPr>
          <a:xfrm>
            <a:off x="2227091" y="751701"/>
            <a:ext cx="9372600" cy="553998"/>
          </a:xfrm>
          <a:prstGeom prst="rect">
            <a:avLst/>
          </a:prstGeom>
          <a:noFill/>
        </p:spPr>
        <p:txBody>
          <a:bodyPr wrap="square">
            <a:spAutoFit/>
          </a:bodyPr>
          <a:lstStyle/>
          <a:p>
            <a:r>
              <a:rPr lang="en-SG" sz="3000" b="1">
                <a:solidFill>
                  <a:schemeClr val="bg1"/>
                </a:solidFill>
                <a:latin typeface="Calibri" panose="020F0502020204030204" pitchFamily="34" charset="0"/>
                <a:cs typeface="Calibri" panose="020F0502020204030204" pitchFamily="34" charset="0"/>
              </a:rPr>
              <a:t>Y</a:t>
            </a:r>
            <a:r>
              <a:rPr lang="en-US" sz="3000" b="1">
                <a:solidFill>
                  <a:schemeClr val="bg1"/>
                </a:solidFill>
                <a:latin typeface="Calibri" panose="020F0502020204030204" pitchFamily="34" charset="0"/>
                <a:cs typeface="Calibri" panose="020F0502020204030204" pitchFamily="34" charset="0"/>
              </a:rPr>
              <a:t>êu cầu cần thiết xây dựng Nhà máy Thủy điện Hòa Bình.</a:t>
            </a:r>
          </a:p>
        </p:txBody>
      </p:sp>
      <p:sp>
        <p:nvSpPr>
          <p:cNvPr id="8" name="TextBox 7">
            <a:extLst>
              <a:ext uri="{FF2B5EF4-FFF2-40B4-BE49-F238E27FC236}">
                <a16:creationId xmlns:a16="http://schemas.microsoft.com/office/drawing/2014/main" id="{A2302E84-AFBF-406B-BC25-FA6B328411B2}"/>
              </a:ext>
            </a:extLst>
          </p:cNvPr>
          <p:cNvSpPr txBox="1"/>
          <p:nvPr/>
        </p:nvSpPr>
        <p:spPr>
          <a:xfrm>
            <a:off x="522996" y="1856601"/>
            <a:ext cx="3515604" cy="193899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4000" b="1" i="0" u="none" strike="noStrike" kern="1200" cap="none" spc="0" normalizeH="0" baseline="0" noProof="0">
                <a:ln>
                  <a:noFill/>
                </a:ln>
                <a:solidFill>
                  <a:prstClr val="black"/>
                </a:solidFill>
                <a:effectLst/>
                <a:uLnTx/>
                <a:uFillTx/>
                <a:latin typeface="Calibri" panose="020F0502020204030204" pitchFamily="34" charset="0"/>
                <a:ea typeface="+mn-ea"/>
                <a:cs typeface="Calibri" panose="020F0502020204030204" pitchFamily="34" charset="0"/>
              </a:rPr>
              <a:t>- Nhà máy được xây dựng ở đâu?</a:t>
            </a:r>
            <a:r>
              <a:rPr kumimoji="0" lang="vi-VN" sz="3600" b="0" i="0" u="none" strike="noStrike" kern="1200" cap="none" spc="0" normalizeH="0" baseline="0" noProof="0">
                <a:ln>
                  <a:noFill/>
                </a:ln>
                <a:solidFill>
                  <a:prstClr val="black"/>
                </a:solidFill>
                <a:effectLst/>
                <a:uLnTx/>
                <a:uFillTx/>
                <a:latin typeface="Calibri" panose="020F0502020204030204" pitchFamily="34" charset="0"/>
                <a:ea typeface="+mn-ea"/>
                <a:cs typeface="Calibri" panose="020F0502020204030204" pitchFamily="34" charset="0"/>
              </a:rPr>
              <a:t> </a:t>
            </a:r>
            <a:endParaRPr kumimoji="0" lang="en-SG" sz="3600" b="0" i="0" u="none" strike="noStrike" kern="1200" cap="none" spc="0" normalizeH="0" baseline="0" noProof="0">
              <a:ln>
                <a:noFill/>
              </a:ln>
              <a:solidFill>
                <a:prstClr val="black"/>
              </a:solidFill>
              <a:effectLst/>
              <a:uLnTx/>
              <a:uFillTx/>
              <a:latin typeface="Calibri" panose="020F0502020204030204" pitchFamily="34" charset="0"/>
              <a:ea typeface="+mn-ea"/>
              <a:cs typeface="Calibri" panose="020F0502020204030204" pitchFamily="34" charset="0"/>
            </a:endParaRPr>
          </a:p>
        </p:txBody>
      </p:sp>
      <p:pic>
        <p:nvPicPr>
          <p:cNvPr id="9" name="Picture 8">
            <a:extLst>
              <a:ext uri="{FF2B5EF4-FFF2-40B4-BE49-F238E27FC236}">
                <a16:creationId xmlns:a16="http://schemas.microsoft.com/office/drawing/2014/main" id="{59AB428E-61C8-4BB9-9533-2C0640F8B83F}"/>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4376" b="91086" l="6780" r="94431">
                        <a14:foregroundMark x1="44068" y1="5348" x2="48668" y2="9724"/>
                        <a14:foregroundMark x1="91283" y1="63047" x2="87167" y2="69530"/>
                        <a14:foregroundMark x1="85472" y1="71637" x2="85835" y2="72447"/>
                        <a14:foregroundMark x1="85351" y1="69530" x2="84504" y2="72123"/>
                        <a14:foregroundMark x1="83656" y1="64344" x2="88983" y2="62723"/>
                        <a14:foregroundMark x1="94068" y1="63047" x2="94189" y2="65316"/>
                        <a14:foregroundMark x1="92010" y1="62723" x2="94431" y2="58023"/>
                        <a14:foregroundMark x1="62591" y1="35332" x2="58959" y2="41653"/>
                        <a14:foregroundMark x1="34504" y1="71475" x2="39467" y2="78606"/>
                        <a14:foregroundMark x1="53995" y1="88979" x2="60654" y2="91086"/>
                        <a14:foregroundMark x1="53027" y1="86062" x2="61017" y2="89303"/>
                        <a14:foregroundMark x1="61864" y1="90762" x2="66586" y2="88493"/>
                        <a14:foregroundMark x1="46852" y1="87844" x2="52179" y2="88169"/>
                        <a14:foregroundMark x1="45884" y1="88493" x2="47094" y2="88817"/>
                        <a14:foregroundMark x1="37772" y1="75689" x2="46852" y2="78930"/>
                        <a14:foregroundMark x1="40678" y1="84765" x2="47458" y2="83144"/>
                        <a14:foregroundMark x1="8354" y1="86710" x2="15981" y2="73906"/>
                        <a14:foregroundMark x1="10654" y1="75041" x2="19976" y2="71151"/>
                        <a14:foregroundMark x1="10896" y1="78930" x2="11743" y2="83630"/>
                        <a14:foregroundMark x1="6780" y1="77310" x2="11622" y2="71961"/>
                        <a14:foregroundMark x1="11259" y1="71313" x2="13923" y2="69530"/>
                        <a14:foregroundMark x1="21308" y1="51702" x2="27724" y2="65640"/>
                        <a14:foregroundMark x1="33051" y1="35008" x2="36804" y2="29335"/>
                        <a14:foregroundMark x1="36804" y1="28201" x2="32203" y2="33225"/>
                      </a14:backgroundRemoval>
                    </a14:imgEffect>
                  </a14:imgLayer>
                </a14:imgProps>
              </a:ext>
            </a:extLst>
          </a:blip>
          <a:stretch>
            <a:fillRect/>
          </a:stretch>
        </p:blipFill>
        <p:spPr>
          <a:xfrm flipH="1">
            <a:off x="8393597" y="5055805"/>
            <a:ext cx="2412664" cy="1802195"/>
          </a:xfrm>
          <a:prstGeom prst="rect">
            <a:avLst/>
          </a:prstGeom>
          <a:effectLst>
            <a:outerShdw blurRad="50800" dist="38100" dir="16200000" rotWithShape="0">
              <a:prstClr val="black">
                <a:alpha val="40000"/>
              </a:prstClr>
            </a:outerShdw>
          </a:effectLst>
        </p:spPr>
      </p:pic>
      <p:pic>
        <p:nvPicPr>
          <p:cNvPr id="2" name="Picture 1">
            <a:extLst>
              <a:ext uri="{FF2B5EF4-FFF2-40B4-BE49-F238E27FC236}">
                <a16:creationId xmlns:a16="http://schemas.microsoft.com/office/drawing/2014/main" id="{A12AEC7B-92DC-453C-BCA3-4976EA51EBAA}"/>
              </a:ext>
            </a:extLst>
          </p:cNvPr>
          <p:cNvPicPr>
            <a:picLocks noChangeAspect="1"/>
          </p:cNvPicPr>
          <p:nvPr/>
        </p:nvPicPr>
        <p:blipFill>
          <a:blip r:embed="rId7"/>
          <a:stretch>
            <a:fillRect/>
          </a:stretch>
        </p:blipFill>
        <p:spPr>
          <a:xfrm>
            <a:off x="4343400" y="1536407"/>
            <a:ext cx="3331500" cy="4824185"/>
          </a:xfrm>
          <a:prstGeom prst="rect">
            <a:avLst/>
          </a:prstGeom>
        </p:spPr>
      </p:pic>
      <p:sp>
        <p:nvSpPr>
          <p:cNvPr id="11" name="Oval 10">
            <a:extLst>
              <a:ext uri="{FF2B5EF4-FFF2-40B4-BE49-F238E27FC236}">
                <a16:creationId xmlns:a16="http://schemas.microsoft.com/office/drawing/2014/main" id="{DF7F0D16-429D-4F59-9CF4-C7867186BD9A}"/>
              </a:ext>
            </a:extLst>
          </p:cNvPr>
          <p:cNvSpPr/>
          <p:nvPr/>
        </p:nvSpPr>
        <p:spPr>
          <a:xfrm>
            <a:off x="5105400" y="2286000"/>
            <a:ext cx="533400" cy="304800"/>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Arrow Connector 12">
            <a:extLst>
              <a:ext uri="{FF2B5EF4-FFF2-40B4-BE49-F238E27FC236}">
                <a16:creationId xmlns:a16="http://schemas.microsoft.com/office/drawing/2014/main" id="{6E832889-ADA6-419F-8BCB-F215B992A8D7}"/>
              </a:ext>
            </a:extLst>
          </p:cNvPr>
          <p:cNvCxnSpPr/>
          <p:nvPr/>
        </p:nvCxnSpPr>
        <p:spPr>
          <a:xfrm>
            <a:off x="5638800" y="2438400"/>
            <a:ext cx="2438400" cy="0"/>
          </a:xfrm>
          <a:prstGeom prst="straightConnector1">
            <a:avLst/>
          </a:prstGeom>
          <a:ln w="28575">
            <a:solidFill>
              <a:schemeClr val="accent5">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8580370E-63AF-4D77-B51C-D4CDC3DBEA1F}"/>
              </a:ext>
            </a:extLst>
          </p:cNvPr>
          <p:cNvSpPr txBox="1"/>
          <p:nvPr/>
        </p:nvSpPr>
        <p:spPr>
          <a:xfrm>
            <a:off x="8224398" y="1802195"/>
            <a:ext cx="3515604" cy="255454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SG" sz="4000" b="1" i="0" u="none" strike="noStrike" kern="1200" cap="none" spc="0" normalizeH="0" baseline="0" noProof="0">
                <a:ln>
                  <a:noFill/>
                </a:ln>
                <a:solidFill>
                  <a:schemeClr val="accent5">
                    <a:lumMod val="75000"/>
                  </a:schemeClr>
                </a:solidFill>
                <a:effectLst/>
                <a:uLnTx/>
                <a:uFillTx/>
                <a:latin typeface="Calibri" panose="020F0502020204030204" pitchFamily="34" charset="0"/>
                <a:ea typeface="+mn-ea"/>
                <a:cs typeface="Calibri" panose="020F0502020204030204" pitchFamily="34" charset="0"/>
              </a:rPr>
              <a:t>Nhà máy được xây dựng trên sông Đà ở tỉnh Hòa Bình.</a:t>
            </a:r>
            <a:endParaRPr kumimoji="0" lang="en-SG" sz="3600" b="0" i="0" u="none" strike="noStrike" kern="1200" cap="none" spc="0" normalizeH="0" baseline="0" noProof="0">
              <a:ln>
                <a:noFill/>
              </a:ln>
              <a:solidFill>
                <a:schemeClr val="accent5">
                  <a:lumMod val="75000"/>
                </a:schemeClr>
              </a:solidFill>
              <a:effectLst/>
              <a:uLnTx/>
              <a:uFillTx/>
              <a:latin typeface="Calibri" panose="020F0502020204030204" pitchFamily="34" charset="0"/>
              <a:ea typeface="+mn-ea"/>
              <a:cs typeface="Calibri" panose="020F0502020204030204" pitchFamily="34" charset="0"/>
            </a:endParaRPr>
          </a:p>
        </p:txBody>
      </p:sp>
    </p:spTree>
    <p:extLst>
      <p:ext uri="{BB962C8B-B14F-4D97-AF65-F5344CB8AC3E}">
        <p14:creationId xmlns:p14="http://schemas.microsoft.com/office/powerpoint/2010/main" val="77077156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1000" fill="hold"/>
                                        <p:tgtEl>
                                          <p:spTgt spid="11"/>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1000"/>
                                        <p:tgtEl>
                                          <p:spTgt spid="13"/>
                                        </p:tgtEl>
                                      </p:cBhvr>
                                    </p:animEffect>
                                    <p:anim calcmode="lin" valueType="num">
                                      <p:cBhvr>
                                        <p:cTn id="18" dur="1000" fill="hold"/>
                                        <p:tgtEl>
                                          <p:spTgt spid="13"/>
                                        </p:tgtEl>
                                        <p:attrNameLst>
                                          <p:attrName>ppt_x</p:attrName>
                                        </p:attrNameLst>
                                      </p:cBhvr>
                                      <p:tavLst>
                                        <p:tav tm="0">
                                          <p:val>
                                            <p:strVal val="#ppt_x"/>
                                          </p:val>
                                        </p:tav>
                                        <p:tav tm="100000">
                                          <p:val>
                                            <p:strVal val="#ppt_x"/>
                                          </p:val>
                                        </p:tav>
                                      </p:tavLst>
                                    </p:anim>
                                    <p:anim calcmode="lin" valueType="num">
                                      <p:cBhvr>
                                        <p:cTn id="19" dur="1000" fill="hold"/>
                                        <p:tgtEl>
                                          <p:spTgt spid="13"/>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1000"/>
                                        <p:tgtEl>
                                          <p:spTgt spid="14"/>
                                        </p:tgtEl>
                                      </p:cBhvr>
                                    </p:animEffect>
                                    <p:anim calcmode="lin" valueType="num">
                                      <p:cBhvr>
                                        <p:cTn id="23" dur="1000" fill="hold"/>
                                        <p:tgtEl>
                                          <p:spTgt spid="14"/>
                                        </p:tgtEl>
                                        <p:attrNameLst>
                                          <p:attrName>ppt_x</p:attrName>
                                        </p:attrNameLst>
                                      </p:cBhvr>
                                      <p:tavLst>
                                        <p:tav tm="0">
                                          <p:val>
                                            <p:strVal val="#ppt_x"/>
                                          </p:val>
                                        </p:tav>
                                        <p:tav tm="100000">
                                          <p:val>
                                            <p:strVal val="#ppt_x"/>
                                          </p:val>
                                        </p:tav>
                                      </p:tavLst>
                                    </p:anim>
                                    <p:anim calcmode="lin" valueType="num">
                                      <p:cBhvr>
                                        <p:cTn id="24"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4799D72-5384-409A-9389-A2955C254783}"/>
              </a:ext>
            </a:extLst>
          </p:cNvPr>
          <p:cNvPicPr>
            <a:picLocks noChangeAspect="1"/>
          </p:cNvPicPr>
          <p:nvPr/>
        </p:nvPicPr>
        <p:blipFill rotWithShape="1">
          <a:blip r:embed="rId2"/>
          <a:srcRect b="24491"/>
          <a:stretch/>
        </p:blipFill>
        <p:spPr>
          <a:xfrm>
            <a:off x="0" y="-1"/>
            <a:ext cx="12192000" cy="6858001"/>
          </a:xfrm>
          <a:prstGeom prst="rect">
            <a:avLst/>
          </a:prstGeom>
        </p:spPr>
      </p:pic>
      <p:sp>
        <p:nvSpPr>
          <p:cNvPr id="4" name="Rectangle: Rounded Corners 3">
            <a:extLst>
              <a:ext uri="{FF2B5EF4-FFF2-40B4-BE49-F238E27FC236}">
                <a16:creationId xmlns:a16="http://schemas.microsoft.com/office/drawing/2014/main" id="{5CBD0BFD-413F-4F94-BEC1-75D864475559}"/>
              </a:ext>
            </a:extLst>
          </p:cNvPr>
          <p:cNvSpPr/>
          <p:nvPr/>
        </p:nvSpPr>
        <p:spPr>
          <a:xfrm>
            <a:off x="304800" y="266700"/>
            <a:ext cx="11582400" cy="6324600"/>
          </a:xfrm>
          <a:prstGeom prst="roundRect">
            <a:avLst>
              <a:gd name="adj" fmla="val 10628"/>
            </a:avLst>
          </a:prstGeom>
          <a:solidFill>
            <a:schemeClr val="bg1">
              <a:alpha val="94000"/>
            </a:schemeClr>
          </a:solidFill>
          <a:ln w="12700">
            <a:noFill/>
            <a:extLst>
              <a:ext uri="{C807C97D-BFC1-408E-A445-0C87EB9F89A2}">
                <ask:lineSketchStyleProps xmlns:ask="http://schemas.microsoft.com/office/drawing/2018/sketchyshapes" sd="2486019655">
                  <a:custGeom>
                    <a:avLst/>
                    <a:gdLst>
                      <a:gd name="connsiteX0" fmla="*/ 0 w 11582400"/>
                      <a:gd name="connsiteY0" fmla="*/ 672178 h 6324600"/>
                      <a:gd name="connsiteX1" fmla="*/ 672178 w 11582400"/>
                      <a:gd name="connsiteY1" fmla="*/ 0 h 6324600"/>
                      <a:gd name="connsiteX2" fmla="*/ 10910222 w 11582400"/>
                      <a:gd name="connsiteY2" fmla="*/ 0 h 6324600"/>
                      <a:gd name="connsiteX3" fmla="*/ 11582400 w 11582400"/>
                      <a:gd name="connsiteY3" fmla="*/ 672178 h 6324600"/>
                      <a:gd name="connsiteX4" fmla="*/ 11582400 w 11582400"/>
                      <a:gd name="connsiteY4" fmla="*/ 5652422 h 6324600"/>
                      <a:gd name="connsiteX5" fmla="*/ 10910222 w 11582400"/>
                      <a:gd name="connsiteY5" fmla="*/ 6324600 h 6324600"/>
                      <a:gd name="connsiteX6" fmla="*/ 672178 w 11582400"/>
                      <a:gd name="connsiteY6" fmla="*/ 6324600 h 6324600"/>
                      <a:gd name="connsiteX7" fmla="*/ 0 w 11582400"/>
                      <a:gd name="connsiteY7" fmla="*/ 5652422 h 6324600"/>
                      <a:gd name="connsiteX8" fmla="*/ 0 w 11582400"/>
                      <a:gd name="connsiteY8" fmla="*/ 672178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82400" h="6324600" fill="none" extrusionOk="0">
                        <a:moveTo>
                          <a:pt x="0" y="672178"/>
                        </a:moveTo>
                        <a:cubicBezTo>
                          <a:pt x="72098" y="305508"/>
                          <a:pt x="300788" y="14037"/>
                          <a:pt x="672178" y="0"/>
                        </a:cubicBezTo>
                        <a:cubicBezTo>
                          <a:pt x="4510503" y="-164929"/>
                          <a:pt x="7451195" y="-142407"/>
                          <a:pt x="10910222" y="0"/>
                        </a:cubicBezTo>
                        <a:cubicBezTo>
                          <a:pt x="11303585" y="-25955"/>
                          <a:pt x="11593921" y="268762"/>
                          <a:pt x="11582400" y="672178"/>
                        </a:cubicBezTo>
                        <a:cubicBezTo>
                          <a:pt x="11609895" y="2921293"/>
                          <a:pt x="11445069" y="4840179"/>
                          <a:pt x="11582400" y="5652422"/>
                        </a:cubicBezTo>
                        <a:cubicBezTo>
                          <a:pt x="11583377" y="6091650"/>
                          <a:pt x="11280126" y="6342003"/>
                          <a:pt x="10910222" y="6324600"/>
                        </a:cubicBezTo>
                        <a:cubicBezTo>
                          <a:pt x="6730587" y="6267592"/>
                          <a:pt x="4368411" y="6194751"/>
                          <a:pt x="672178" y="6324600"/>
                        </a:cubicBezTo>
                        <a:cubicBezTo>
                          <a:pt x="308873" y="6327982"/>
                          <a:pt x="23400" y="6031501"/>
                          <a:pt x="0" y="5652422"/>
                        </a:cubicBezTo>
                        <a:cubicBezTo>
                          <a:pt x="99687" y="3530622"/>
                          <a:pt x="153764" y="1711200"/>
                          <a:pt x="0" y="672178"/>
                        </a:cubicBezTo>
                        <a:close/>
                      </a:path>
                      <a:path w="11582400" h="6324600" stroke="0" extrusionOk="0">
                        <a:moveTo>
                          <a:pt x="0" y="672178"/>
                        </a:moveTo>
                        <a:cubicBezTo>
                          <a:pt x="-10532" y="246873"/>
                          <a:pt x="323440" y="17831"/>
                          <a:pt x="672178" y="0"/>
                        </a:cubicBezTo>
                        <a:cubicBezTo>
                          <a:pt x="3194096" y="157795"/>
                          <a:pt x="6144386" y="84249"/>
                          <a:pt x="10910222" y="0"/>
                        </a:cubicBezTo>
                        <a:cubicBezTo>
                          <a:pt x="11301359" y="-28293"/>
                          <a:pt x="11627207" y="297668"/>
                          <a:pt x="11582400" y="672178"/>
                        </a:cubicBezTo>
                        <a:cubicBezTo>
                          <a:pt x="11609487" y="1195317"/>
                          <a:pt x="11468194" y="3880866"/>
                          <a:pt x="11582400" y="5652422"/>
                        </a:cubicBezTo>
                        <a:cubicBezTo>
                          <a:pt x="11577769" y="6017237"/>
                          <a:pt x="11323799" y="6309616"/>
                          <a:pt x="10910222" y="6324600"/>
                        </a:cubicBezTo>
                        <a:cubicBezTo>
                          <a:pt x="8361780" y="6241216"/>
                          <a:pt x="4011967" y="6328777"/>
                          <a:pt x="672178" y="6324600"/>
                        </a:cubicBezTo>
                        <a:cubicBezTo>
                          <a:pt x="264893" y="6327984"/>
                          <a:pt x="14014" y="6055905"/>
                          <a:pt x="0" y="5652422"/>
                        </a:cubicBezTo>
                        <a:cubicBezTo>
                          <a:pt x="155438" y="4248716"/>
                          <a:pt x="87936" y="2388333"/>
                          <a:pt x="0" y="672178"/>
                        </a:cubicBezTo>
                        <a:close/>
                      </a:path>
                    </a:pathLst>
                  </a:custGeom>
                  <ask:type>
                    <ask:lineSketchNone/>
                  </ask:type>
                </ask:lineSketchStyleProps>
              </a:ext>
            </a:extLst>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298307EF-102D-4E9B-A65C-CDB5FD7673A3}"/>
              </a:ext>
            </a:extLst>
          </p:cNvPr>
          <p:cNvSpPr/>
          <p:nvPr/>
        </p:nvSpPr>
        <p:spPr>
          <a:xfrm>
            <a:off x="1295400" y="685800"/>
            <a:ext cx="10276595" cy="685800"/>
          </a:xfrm>
          <a:prstGeom prst="roundRect">
            <a:avLst/>
          </a:prstGeom>
          <a:solidFill>
            <a:srgbClr val="0695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2BF4CF4-DFA2-43E9-B1DF-A09097DF7DF4}"/>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18391" b="68309" l="9929" r="86525">
                        <a14:foregroundMark x1="26064" y1="20854" x2="39894" y2="24302"/>
                        <a14:foregroundMark x1="39894" y1="24302" x2="40248" y2="24302"/>
                        <a14:foregroundMark x1="33333" y1="18883" x2="51241" y2="20361"/>
                        <a14:foregroundMark x1="31206" y1="23153" x2="41489" y2="31034"/>
                        <a14:foregroundMark x1="41489" y1="31034" x2="42553" y2="31034"/>
                        <a14:foregroundMark x1="86879" y1="42693" x2="81738" y2="49425"/>
                        <a14:foregroundMark x1="10106" y1="44335" x2="16135" y2="45977"/>
                        <a14:foregroundMark x1="47340" y1="68309" x2="56915" y2="66667"/>
                        <a14:foregroundMark x1="64539" y1="64696" x2="65071" y2="64532"/>
                      </a14:backgroundRemoval>
                    </a14:imgEffect>
                  </a14:imgLayer>
                </a14:imgProps>
              </a:ext>
            </a:extLst>
          </a:blip>
          <a:srcRect l="5749" t="15846" r="7447" b="27668"/>
          <a:stretch/>
        </p:blipFill>
        <p:spPr>
          <a:xfrm>
            <a:off x="620005" y="540198"/>
            <a:ext cx="1634781" cy="1148687"/>
          </a:xfrm>
          <a:prstGeom prst="rect">
            <a:avLst/>
          </a:prstGeom>
        </p:spPr>
      </p:pic>
      <p:sp>
        <p:nvSpPr>
          <p:cNvPr id="6" name="TextBox 5">
            <a:extLst>
              <a:ext uri="{FF2B5EF4-FFF2-40B4-BE49-F238E27FC236}">
                <a16:creationId xmlns:a16="http://schemas.microsoft.com/office/drawing/2014/main" id="{B76CD8AA-D6F2-4BB3-93BD-33A1E308EAC3}"/>
              </a:ext>
            </a:extLst>
          </p:cNvPr>
          <p:cNvSpPr txBox="1"/>
          <p:nvPr/>
        </p:nvSpPr>
        <p:spPr>
          <a:xfrm>
            <a:off x="2227091" y="751701"/>
            <a:ext cx="9372600" cy="553998"/>
          </a:xfrm>
          <a:prstGeom prst="rect">
            <a:avLst/>
          </a:prstGeom>
          <a:noFill/>
        </p:spPr>
        <p:txBody>
          <a:bodyPr wrap="square">
            <a:spAutoFit/>
          </a:bodyPr>
          <a:lstStyle/>
          <a:p>
            <a:r>
              <a:rPr lang="en-SG" sz="3000" b="1">
                <a:solidFill>
                  <a:schemeClr val="bg1"/>
                </a:solidFill>
                <a:latin typeface="Calibri" panose="020F0502020204030204" pitchFamily="34" charset="0"/>
                <a:cs typeface="Calibri" panose="020F0502020204030204" pitchFamily="34" charset="0"/>
              </a:rPr>
              <a:t>Y</a:t>
            </a:r>
            <a:r>
              <a:rPr lang="en-US" sz="3000" b="1">
                <a:solidFill>
                  <a:schemeClr val="bg1"/>
                </a:solidFill>
                <a:latin typeface="Calibri" panose="020F0502020204030204" pitchFamily="34" charset="0"/>
                <a:cs typeface="Calibri" panose="020F0502020204030204" pitchFamily="34" charset="0"/>
              </a:rPr>
              <a:t>êu cầu cần thiết xây dựng Nhà máy Thủy điện Hòa Bình.</a:t>
            </a:r>
          </a:p>
        </p:txBody>
      </p:sp>
      <p:sp>
        <p:nvSpPr>
          <p:cNvPr id="8" name="TextBox 7">
            <a:extLst>
              <a:ext uri="{FF2B5EF4-FFF2-40B4-BE49-F238E27FC236}">
                <a16:creationId xmlns:a16="http://schemas.microsoft.com/office/drawing/2014/main" id="{A2302E84-AFBF-406B-BC25-FA6B328411B2}"/>
              </a:ext>
            </a:extLst>
          </p:cNvPr>
          <p:cNvSpPr txBox="1"/>
          <p:nvPr/>
        </p:nvSpPr>
        <p:spPr>
          <a:xfrm>
            <a:off x="522995" y="1638301"/>
            <a:ext cx="11364205" cy="4401205"/>
          </a:xfrm>
          <a:prstGeom prst="rect">
            <a:avLst/>
          </a:prstGeom>
          <a:noFill/>
        </p:spPr>
        <p:txBody>
          <a:bodyPr wrap="square">
            <a:spAutoFit/>
          </a:bodyPr>
          <a:lstStyle/>
          <a:p>
            <a:pPr algn="l"/>
            <a:r>
              <a:rPr lang="vi-VN" sz="4000" b="1" i="0">
                <a:effectLst/>
                <a:latin typeface="Calibri" panose="020F0502020204030204" pitchFamily="34" charset="0"/>
                <a:cs typeface="Calibri" panose="020F0502020204030204" pitchFamily="34" charset="0"/>
              </a:rPr>
              <a:t>- Nhà máy được chính thức được khởi công xây dựng vào ngày nào?</a:t>
            </a:r>
            <a:endParaRPr lang="en-SG" sz="4000" b="1" i="0">
              <a:effectLst/>
              <a:latin typeface="Calibri" panose="020F0502020204030204" pitchFamily="34" charset="0"/>
              <a:cs typeface="Calibri" panose="020F0502020204030204" pitchFamily="34" charset="0"/>
            </a:endParaRPr>
          </a:p>
          <a:p>
            <a:pPr algn="l"/>
            <a:endParaRPr lang="en-SG" sz="4000" b="1" i="0">
              <a:effectLst/>
              <a:latin typeface="Calibri" panose="020F0502020204030204" pitchFamily="34" charset="0"/>
              <a:cs typeface="Calibri" panose="020F0502020204030204" pitchFamily="34" charset="0"/>
            </a:endParaRPr>
          </a:p>
          <a:p>
            <a:r>
              <a:rPr lang="vi-VN" sz="4000" b="1" i="0">
                <a:effectLst/>
                <a:latin typeface="Calibri" panose="020F0502020204030204" pitchFamily="34" charset="0"/>
                <a:cs typeface="Calibri" panose="020F0502020204030204" pitchFamily="34" charset="0"/>
              </a:rPr>
              <a:t>- Nhà máy được hoàn thành vào năm nào? </a:t>
            </a:r>
            <a:endParaRPr lang="en-SG" sz="4000" b="1" i="0">
              <a:effectLst/>
              <a:latin typeface="Calibri" panose="020F0502020204030204" pitchFamily="34" charset="0"/>
              <a:cs typeface="Calibri" panose="020F0502020204030204" pitchFamily="34" charset="0"/>
            </a:endParaRPr>
          </a:p>
          <a:p>
            <a:endParaRPr lang="en-SG" sz="4000" b="1">
              <a:latin typeface="Calibri" panose="020F0502020204030204" pitchFamily="34" charset="0"/>
              <a:cs typeface="Calibri" panose="020F0502020204030204" pitchFamily="34" charset="0"/>
            </a:endParaRPr>
          </a:p>
          <a:p>
            <a:r>
              <a:rPr lang="en-SG" sz="4000" b="1" i="0">
                <a:effectLst/>
                <a:latin typeface="Calibri" panose="020F0502020204030204" pitchFamily="34" charset="0"/>
                <a:cs typeface="Calibri" panose="020F0502020204030204" pitchFamily="34" charset="0"/>
              </a:rPr>
              <a:t>- T</a:t>
            </a:r>
            <a:r>
              <a:rPr lang="vi-VN" sz="4000" b="1" i="0">
                <a:effectLst/>
                <a:latin typeface="Calibri" panose="020F0502020204030204" pitchFamily="34" charset="0"/>
                <a:cs typeface="Calibri" panose="020F0502020204030204" pitchFamily="34" charset="0"/>
              </a:rPr>
              <a:t>hời gian xây dựng bao lâu? </a:t>
            </a:r>
          </a:p>
          <a:p>
            <a:pPr algn="l"/>
            <a:r>
              <a:rPr lang="vi-VN" sz="4000" b="1" i="0">
                <a:effectLst/>
                <a:latin typeface="Calibri" panose="020F0502020204030204" pitchFamily="34" charset="0"/>
                <a:cs typeface="Calibri" panose="020F0502020204030204" pitchFamily="34" charset="0"/>
              </a:rPr>
              <a:t> </a:t>
            </a:r>
          </a:p>
        </p:txBody>
      </p:sp>
      <p:pic>
        <p:nvPicPr>
          <p:cNvPr id="9" name="Picture 8">
            <a:extLst>
              <a:ext uri="{FF2B5EF4-FFF2-40B4-BE49-F238E27FC236}">
                <a16:creationId xmlns:a16="http://schemas.microsoft.com/office/drawing/2014/main" id="{59AB428E-61C8-4BB9-9533-2C0640F8B83F}"/>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4376" b="91086" l="6780" r="94431">
                        <a14:foregroundMark x1="44068" y1="5348" x2="48668" y2="9724"/>
                        <a14:foregroundMark x1="91283" y1="63047" x2="87167" y2="69530"/>
                        <a14:foregroundMark x1="85472" y1="71637" x2="85835" y2="72447"/>
                        <a14:foregroundMark x1="85351" y1="69530" x2="84504" y2="72123"/>
                        <a14:foregroundMark x1="83656" y1="64344" x2="88983" y2="62723"/>
                        <a14:foregroundMark x1="94068" y1="63047" x2="94189" y2="65316"/>
                        <a14:foregroundMark x1="92010" y1="62723" x2="94431" y2="58023"/>
                        <a14:foregroundMark x1="62591" y1="35332" x2="58959" y2="41653"/>
                        <a14:foregroundMark x1="34504" y1="71475" x2="39467" y2="78606"/>
                        <a14:foregroundMark x1="53995" y1="88979" x2="60654" y2="91086"/>
                        <a14:foregroundMark x1="53027" y1="86062" x2="61017" y2="89303"/>
                        <a14:foregroundMark x1="61864" y1="90762" x2="66586" y2="88493"/>
                        <a14:foregroundMark x1="46852" y1="87844" x2="52179" y2="88169"/>
                        <a14:foregroundMark x1="45884" y1="88493" x2="47094" y2="88817"/>
                        <a14:foregroundMark x1="37772" y1="75689" x2="46852" y2="78930"/>
                        <a14:foregroundMark x1="40678" y1="84765" x2="47458" y2="83144"/>
                        <a14:foregroundMark x1="8354" y1="86710" x2="15981" y2="73906"/>
                        <a14:foregroundMark x1="10654" y1="75041" x2="19976" y2="71151"/>
                        <a14:foregroundMark x1="10896" y1="78930" x2="11743" y2="83630"/>
                        <a14:foregroundMark x1="6780" y1="77310" x2="11622" y2="71961"/>
                        <a14:foregroundMark x1="11259" y1="71313" x2="13923" y2="69530"/>
                        <a14:foregroundMark x1="21308" y1="51702" x2="27724" y2="65640"/>
                        <a14:foregroundMark x1="33051" y1="35008" x2="36804" y2="29335"/>
                        <a14:foregroundMark x1="36804" y1="28201" x2="32203" y2="33225"/>
                      </a14:backgroundRemoval>
                    </a14:imgEffect>
                  </a14:imgLayer>
                </a14:imgProps>
              </a:ext>
            </a:extLst>
          </a:blip>
          <a:stretch>
            <a:fillRect/>
          </a:stretch>
        </p:blipFill>
        <p:spPr>
          <a:xfrm flipH="1">
            <a:off x="9224208" y="4674317"/>
            <a:ext cx="2412664" cy="1802195"/>
          </a:xfrm>
          <a:prstGeom prst="rect">
            <a:avLst/>
          </a:prstGeom>
          <a:effectLst>
            <a:outerShdw blurRad="50800" dist="38100" dir="16200000" rotWithShape="0">
              <a:prstClr val="black">
                <a:alpha val="40000"/>
              </a:prstClr>
            </a:outerShdw>
          </a:effectLst>
        </p:spPr>
      </p:pic>
      <p:sp>
        <p:nvSpPr>
          <p:cNvPr id="10" name="TextBox 9">
            <a:extLst>
              <a:ext uri="{FF2B5EF4-FFF2-40B4-BE49-F238E27FC236}">
                <a16:creationId xmlns:a16="http://schemas.microsoft.com/office/drawing/2014/main" id="{4A595716-44B5-41A4-9663-6371BD11CCC9}"/>
              </a:ext>
            </a:extLst>
          </p:cNvPr>
          <p:cNvSpPr txBox="1"/>
          <p:nvPr/>
        </p:nvSpPr>
        <p:spPr>
          <a:xfrm>
            <a:off x="1099697" y="2802366"/>
            <a:ext cx="9992605" cy="707886"/>
          </a:xfrm>
          <a:prstGeom prst="rect">
            <a:avLst/>
          </a:prstGeom>
          <a:noFill/>
        </p:spPr>
        <p:txBody>
          <a:bodyPr wrap="square">
            <a:spAutoFit/>
          </a:bodyPr>
          <a:lstStyle/>
          <a:p>
            <a:pPr algn="ctr"/>
            <a:r>
              <a:rPr lang="en-SG" sz="4000" b="1">
                <a:solidFill>
                  <a:srgbClr val="00B050"/>
                </a:solidFill>
                <a:latin typeface="Calibri" panose="020F0502020204030204" pitchFamily="34" charset="0"/>
                <a:cs typeface="Calibri" panose="020F0502020204030204" pitchFamily="34" charset="0"/>
              </a:rPr>
              <a:t>	</a:t>
            </a:r>
            <a:r>
              <a:rPr lang="en-SG" sz="4000" b="1" i="0">
                <a:solidFill>
                  <a:srgbClr val="00B050"/>
                </a:solidFill>
                <a:effectLst/>
                <a:latin typeface="Calibri" panose="020F0502020204030204" pitchFamily="34" charset="0"/>
                <a:cs typeface="Calibri" panose="020F0502020204030204" pitchFamily="34" charset="0"/>
              </a:rPr>
              <a:t>Ngày 6 - 11- 1979</a:t>
            </a:r>
            <a:endParaRPr lang="vi-VN" sz="4000" b="1" i="0">
              <a:solidFill>
                <a:srgbClr val="00B050"/>
              </a:solidFill>
              <a:effectLst/>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B2314F52-E709-4BB2-B7C1-DE23A0E5A67A}"/>
              </a:ext>
            </a:extLst>
          </p:cNvPr>
          <p:cNvSpPr txBox="1"/>
          <p:nvPr/>
        </p:nvSpPr>
        <p:spPr>
          <a:xfrm>
            <a:off x="3396936" y="4066993"/>
            <a:ext cx="5398128" cy="707886"/>
          </a:xfrm>
          <a:prstGeom prst="rect">
            <a:avLst/>
          </a:prstGeom>
          <a:noFill/>
        </p:spPr>
        <p:txBody>
          <a:bodyPr wrap="square">
            <a:spAutoFit/>
          </a:bodyPr>
          <a:lstStyle/>
          <a:p>
            <a:pPr algn="ctr"/>
            <a:r>
              <a:rPr lang="en-SG" sz="4000" b="1">
                <a:solidFill>
                  <a:srgbClr val="00B050"/>
                </a:solidFill>
                <a:latin typeface="Calibri" panose="020F0502020204030204" pitchFamily="34" charset="0"/>
                <a:cs typeface="Calibri" panose="020F0502020204030204" pitchFamily="34" charset="0"/>
              </a:rPr>
              <a:t>	</a:t>
            </a:r>
            <a:r>
              <a:rPr lang="en-SG" sz="4000" b="1" i="0">
                <a:solidFill>
                  <a:srgbClr val="00B050"/>
                </a:solidFill>
                <a:effectLst/>
                <a:latin typeface="Calibri" panose="020F0502020204030204" pitchFamily="34" charset="0"/>
                <a:cs typeface="Calibri" panose="020F0502020204030204" pitchFamily="34" charset="0"/>
              </a:rPr>
              <a:t>Ngày 4 - 4 - 1994</a:t>
            </a:r>
            <a:endParaRPr lang="vi-VN" sz="4000" b="1" i="0">
              <a:solidFill>
                <a:srgbClr val="00B050"/>
              </a:solidFill>
              <a:effectLst/>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B817C933-3F73-44EB-9E14-001A1D7BBB72}"/>
              </a:ext>
            </a:extLst>
          </p:cNvPr>
          <p:cNvSpPr txBox="1"/>
          <p:nvPr/>
        </p:nvSpPr>
        <p:spPr>
          <a:xfrm>
            <a:off x="3958933" y="5331076"/>
            <a:ext cx="5398128" cy="707886"/>
          </a:xfrm>
          <a:prstGeom prst="rect">
            <a:avLst/>
          </a:prstGeom>
          <a:noFill/>
        </p:spPr>
        <p:txBody>
          <a:bodyPr wrap="square">
            <a:spAutoFit/>
          </a:bodyPr>
          <a:lstStyle/>
          <a:p>
            <a:pPr algn="ctr"/>
            <a:r>
              <a:rPr lang="en-SG" sz="4000" b="1" i="0">
                <a:solidFill>
                  <a:srgbClr val="00B050"/>
                </a:solidFill>
                <a:effectLst/>
                <a:latin typeface="Calibri" panose="020F0502020204030204" pitchFamily="34" charset="0"/>
                <a:cs typeface="Calibri" panose="020F0502020204030204" pitchFamily="34" charset="0"/>
              </a:rPr>
              <a:t>15 năm</a:t>
            </a:r>
            <a:endParaRPr lang="vi-VN" sz="4000" b="1" i="0">
              <a:solidFill>
                <a:srgbClr val="00B050"/>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7535476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4799D72-5384-409A-9389-A2955C254783}"/>
              </a:ext>
            </a:extLst>
          </p:cNvPr>
          <p:cNvPicPr>
            <a:picLocks noChangeAspect="1"/>
          </p:cNvPicPr>
          <p:nvPr/>
        </p:nvPicPr>
        <p:blipFill rotWithShape="1">
          <a:blip r:embed="rId2"/>
          <a:srcRect b="24491"/>
          <a:stretch/>
        </p:blipFill>
        <p:spPr>
          <a:xfrm>
            <a:off x="0" y="-1"/>
            <a:ext cx="12192000" cy="6858001"/>
          </a:xfrm>
          <a:prstGeom prst="rect">
            <a:avLst/>
          </a:prstGeom>
        </p:spPr>
      </p:pic>
      <p:sp>
        <p:nvSpPr>
          <p:cNvPr id="4" name="Rectangle: Rounded Corners 3">
            <a:extLst>
              <a:ext uri="{FF2B5EF4-FFF2-40B4-BE49-F238E27FC236}">
                <a16:creationId xmlns:a16="http://schemas.microsoft.com/office/drawing/2014/main" id="{5CBD0BFD-413F-4F94-BEC1-75D864475559}"/>
              </a:ext>
            </a:extLst>
          </p:cNvPr>
          <p:cNvSpPr/>
          <p:nvPr/>
        </p:nvSpPr>
        <p:spPr>
          <a:xfrm>
            <a:off x="304800" y="266700"/>
            <a:ext cx="11582400" cy="6324600"/>
          </a:xfrm>
          <a:prstGeom prst="roundRect">
            <a:avLst>
              <a:gd name="adj" fmla="val 10628"/>
            </a:avLst>
          </a:prstGeom>
          <a:solidFill>
            <a:schemeClr val="bg1">
              <a:alpha val="94000"/>
            </a:schemeClr>
          </a:solidFill>
          <a:ln w="12700">
            <a:noFill/>
            <a:extLst>
              <a:ext uri="{C807C97D-BFC1-408E-A445-0C87EB9F89A2}">
                <ask:lineSketchStyleProps xmlns:ask="http://schemas.microsoft.com/office/drawing/2018/sketchyshapes" sd="2486019655">
                  <a:custGeom>
                    <a:avLst/>
                    <a:gdLst>
                      <a:gd name="connsiteX0" fmla="*/ 0 w 11582400"/>
                      <a:gd name="connsiteY0" fmla="*/ 672178 h 6324600"/>
                      <a:gd name="connsiteX1" fmla="*/ 672178 w 11582400"/>
                      <a:gd name="connsiteY1" fmla="*/ 0 h 6324600"/>
                      <a:gd name="connsiteX2" fmla="*/ 10910222 w 11582400"/>
                      <a:gd name="connsiteY2" fmla="*/ 0 h 6324600"/>
                      <a:gd name="connsiteX3" fmla="*/ 11582400 w 11582400"/>
                      <a:gd name="connsiteY3" fmla="*/ 672178 h 6324600"/>
                      <a:gd name="connsiteX4" fmla="*/ 11582400 w 11582400"/>
                      <a:gd name="connsiteY4" fmla="*/ 5652422 h 6324600"/>
                      <a:gd name="connsiteX5" fmla="*/ 10910222 w 11582400"/>
                      <a:gd name="connsiteY5" fmla="*/ 6324600 h 6324600"/>
                      <a:gd name="connsiteX6" fmla="*/ 672178 w 11582400"/>
                      <a:gd name="connsiteY6" fmla="*/ 6324600 h 6324600"/>
                      <a:gd name="connsiteX7" fmla="*/ 0 w 11582400"/>
                      <a:gd name="connsiteY7" fmla="*/ 5652422 h 6324600"/>
                      <a:gd name="connsiteX8" fmla="*/ 0 w 11582400"/>
                      <a:gd name="connsiteY8" fmla="*/ 672178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82400" h="6324600" fill="none" extrusionOk="0">
                        <a:moveTo>
                          <a:pt x="0" y="672178"/>
                        </a:moveTo>
                        <a:cubicBezTo>
                          <a:pt x="72098" y="305508"/>
                          <a:pt x="300788" y="14037"/>
                          <a:pt x="672178" y="0"/>
                        </a:cubicBezTo>
                        <a:cubicBezTo>
                          <a:pt x="4510503" y="-164929"/>
                          <a:pt x="7451195" y="-142407"/>
                          <a:pt x="10910222" y="0"/>
                        </a:cubicBezTo>
                        <a:cubicBezTo>
                          <a:pt x="11303585" y="-25955"/>
                          <a:pt x="11593921" y="268762"/>
                          <a:pt x="11582400" y="672178"/>
                        </a:cubicBezTo>
                        <a:cubicBezTo>
                          <a:pt x="11609895" y="2921293"/>
                          <a:pt x="11445069" y="4840179"/>
                          <a:pt x="11582400" y="5652422"/>
                        </a:cubicBezTo>
                        <a:cubicBezTo>
                          <a:pt x="11583377" y="6091650"/>
                          <a:pt x="11280126" y="6342003"/>
                          <a:pt x="10910222" y="6324600"/>
                        </a:cubicBezTo>
                        <a:cubicBezTo>
                          <a:pt x="6730587" y="6267592"/>
                          <a:pt x="4368411" y="6194751"/>
                          <a:pt x="672178" y="6324600"/>
                        </a:cubicBezTo>
                        <a:cubicBezTo>
                          <a:pt x="308873" y="6327982"/>
                          <a:pt x="23400" y="6031501"/>
                          <a:pt x="0" y="5652422"/>
                        </a:cubicBezTo>
                        <a:cubicBezTo>
                          <a:pt x="99687" y="3530622"/>
                          <a:pt x="153764" y="1711200"/>
                          <a:pt x="0" y="672178"/>
                        </a:cubicBezTo>
                        <a:close/>
                      </a:path>
                      <a:path w="11582400" h="6324600" stroke="0" extrusionOk="0">
                        <a:moveTo>
                          <a:pt x="0" y="672178"/>
                        </a:moveTo>
                        <a:cubicBezTo>
                          <a:pt x="-10532" y="246873"/>
                          <a:pt x="323440" y="17831"/>
                          <a:pt x="672178" y="0"/>
                        </a:cubicBezTo>
                        <a:cubicBezTo>
                          <a:pt x="3194096" y="157795"/>
                          <a:pt x="6144386" y="84249"/>
                          <a:pt x="10910222" y="0"/>
                        </a:cubicBezTo>
                        <a:cubicBezTo>
                          <a:pt x="11301359" y="-28293"/>
                          <a:pt x="11627207" y="297668"/>
                          <a:pt x="11582400" y="672178"/>
                        </a:cubicBezTo>
                        <a:cubicBezTo>
                          <a:pt x="11609487" y="1195317"/>
                          <a:pt x="11468194" y="3880866"/>
                          <a:pt x="11582400" y="5652422"/>
                        </a:cubicBezTo>
                        <a:cubicBezTo>
                          <a:pt x="11577769" y="6017237"/>
                          <a:pt x="11323799" y="6309616"/>
                          <a:pt x="10910222" y="6324600"/>
                        </a:cubicBezTo>
                        <a:cubicBezTo>
                          <a:pt x="8361780" y="6241216"/>
                          <a:pt x="4011967" y="6328777"/>
                          <a:pt x="672178" y="6324600"/>
                        </a:cubicBezTo>
                        <a:cubicBezTo>
                          <a:pt x="264893" y="6327984"/>
                          <a:pt x="14014" y="6055905"/>
                          <a:pt x="0" y="5652422"/>
                        </a:cubicBezTo>
                        <a:cubicBezTo>
                          <a:pt x="155438" y="4248716"/>
                          <a:pt x="87936" y="2388333"/>
                          <a:pt x="0" y="672178"/>
                        </a:cubicBezTo>
                        <a:close/>
                      </a:path>
                    </a:pathLst>
                  </a:custGeom>
                  <ask:type>
                    <ask:lineSketchNone/>
                  </ask:type>
                </ask:lineSketchStyleProps>
              </a:ext>
            </a:extLst>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298307EF-102D-4E9B-A65C-CDB5FD7673A3}"/>
              </a:ext>
            </a:extLst>
          </p:cNvPr>
          <p:cNvSpPr/>
          <p:nvPr/>
        </p:nvSpPr>
        <p:spPr>
          <a:xfrm>
            <a:off x="1295400" y="685800"/>
            <a:ext cx="10276595" cy="685800"/>
          </a:xfrm>
          <a:prstGeom prst="roundRect">
            <a:avLst/>
          </a:prstGeom>
          <a:solidFill>
            <a:srgbClr val="0695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2BF4CF4-DFA2-43E9-B1DF-A09097DF7DF4}"/>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18391" b="68309" l="9929" r="86525">
                        <a14:foregroundMark x1="26064" y1="20854" x2="39894" y2="24302"/>
                        <a14:foregroundMark x1="39894" y1="24302" x2="40248" y2="24302"/>
                        <a14:foregroundMark x1="33333" y1="18883" x2="51241" y2="20361"/>
                        <a14:foregroundMark x1="31206" y1="23153" x2="41489" y2="31034"/>
                        <a14:foregroundMark x1="41489" y1="31034" x2="42553" y2="31034"/>
                        <a14:foregroundMark x1="86879" y1="42693" x2="81738" y2="49425"/>
                        <a14:foregroundMark x1="10106" y1="44335" x2="16135" y2="45977"/>
                        <a14:foregroundMark x1="47340" y1="68309" x2="56915" y2="66667"/>
                        <a14:foregroundMark x1="64539" y1="64696" x2="65071" y2="64532"/>
                      </a14:backgroundRemoval>
                    </a14:imgEffect>
                  </a14:imgLayer>
                </a14:imgProps>
              </a:ext>
            </a:extLst>
          </a:blip>
          <a:srcRect l="5749" t="15846" r="7447" b="27668"/>
          <a:stretch/>
        </p:blipFill>
        <p:spPr>
          <a:xfrm>
            <a:off x="620005" y="540198"/>
            <a:ext cx="1634781" cy="1148687"/>
          </a:xfrm>
          <a:prstGeom prst="rect">
            <a:avLst/>
          </a:prstGeom>
        </p:spPr>
      </p:pic>
      <p:sp>
        <p:nvSpPr>
          <p:cNvPr id="6" name="TextBox 5">
            <a:extLst>
              <a:ext uri="{FF2B5EF4-FFF2-40B4-BE49-F238E27FC236}">
                <a16:creationId xmlns:a16="http://schemas.microsoft.com/office/drawing/2014/main" id="{B76CD8AA-D6F2-4BB3-93BD-33A1E308EAC3}"/>
              </a:ext>
            </a:extLst>
          </p:cNvPr>
          <p:cNvSpPr txBox="1"/>
          <p:nvPr/>
        </p:nvSpPr>
        <p:spPr>
          <a:xfrm>
            <a:off x="2227091" y="751701"/>
            <a:ext cx="9372600" cy="553998"/>
          </a:xfrm>
          <a:prstGeom prst="rect">
            <a:avLst/>
          </a:prstGeom>
          <a:noFill/>
        </p:spPr>
        <p:txBody>
          <a:bodyPr wrap="square">
            <a:spAutoFit/>
          </a:bodyPr>
          <a:lstStyle/>
          <a:p>
            <a:r>
              <a:rPr lang="en-SG" sz="3000" b="1">
                <a:solidFill>
                  <a:schemeClr val="bg1"/>
                </a:solidFill>
                <a:latin typeface="Calibri" panose="020F0502020204030204" pitchFamily="34" charset="0"/>
                <a:cs typeface="Calibri" panose="020F0502020204030204" pitchFamily="34" charset="0"/>
              </a:rPr>
              <a:t>Y</a:t>
            </a:r>
            <a:r>
              <a:rPr lang="en-US" sz="3000" b="1">
                <a:solidFill>
                  <a:schemeClr val="bg1"/>
                </a:solidFill>
                <a:latin typeface="Calibri" panose="020F0502020204030204" pitchFamily="34" charset="0"/>
                <a:cs typeface="Calibri" panose="020F0502020204030204" pitchFamily="34" charset="0"/>
              </a:rPr>
              <a:t>êu cầu cần thiết xây dựng Nhà máy Thủy điện Hòa Bình.</a:t>
            </a:r>
          </a:p>
        </p:txBody>
      </p:sp>
      <p:sp>
        <p:nvSpPr>
          <p:cNvPr id="8" name="TextBox 7">
            <a:extLst>
              <a:ext uri="{FF2B5EF4-FFF2-40B4-BE49-F238E27FC236}">
                <a16:creationId xmlns:a16="http://schemas.microsoft.com/office/drawing/2014/main" id="{A2302E84-AFBF-406B-BC25-FA6B328411B2}"/>
              </a:ext>
            </a:extLst>
          </p:cNvPr>
          <p:cNvSpPr txBox="1"/>
          <p:nvPr/>
        </p:nvSpPr>
        <p:spPr>
          <a:xfrm>
            <a:off x="522995" y="1806714"/>
            <a:ext cx="10907005" cy="707886"/>
          </a:xfrm>
          <a:prstGeom prst="rect">
            <a:avLst/>
          </a:prstGeom>
          <a:noFill/>
        </p:spPr>
        <p:txBody>
          <a:bodyPr wrap="square">
            <a:spAutoFit/>
          </a:bodyPr>
          <a:lstStyle/>
          <a:p>
            <a:pPr algn="l"/>
            <a:r>
              <a:rPr lang="vi-VN" sz="4000" b="1" i="0">
                <a:effectLst/>
                <a:latin typeface="Calibri" panose="020F0502020204030204" pitchFamily="34" charset="0"/>
                <a:cs typeface="Calibri" panose="020F0502020204030204" pitchFamily="34" charset="0"/>
              </a:rPr>
              <a:t>- </a:t>
            </a:r>
            <a:r>
              <a:rPr lang="en-SG" sz="4000" b="1" i="0">
                <a:effectLst/>
                <a:latin typeface="Calibri" panose="020F0502020204030204" pitchFamily="34" charset="0"/>
                <a:cs typeface="Calibri" panose="020F0502020204030204" pitchFamily="34" charset="0"/>
              </a:rPr>
              <a:t>Ai là người cộng tác với ta?</a:t>
            </a:r>
          </a:p>
        </p:txBody>
      </p:sp>
      <p:sp>
        <p:nvSpPr>
          <p:cNvPr id="13" name="TextBox 12">
            <a:extLst>
              <a:ext uri="{FF2B5EF4-FFF2-40B4-BE49-F238E27FC236}">
                <a16:creationId xmlns:a16="http://schemas.microsoft.com/office/drawing/2014/main" id="{D8229EF8-8E31-4128-A9F5-34A006761D58}"/>
              </a:ext>
            </a:extLst>
          </p:cNvPr>
          <p:cNvSpPr txBox="1"/>
          <p:nvPr/>
        </p:nvSpPr>
        <p:spPr>
          <a:xfrm>
            <a:off x="5991341" y="2758350"/>
            <a:ext cx="5029200" cy="3170099"/>
          </a:xfrm>
          <a:prstGeom prst="rect">
            <a:avLst/>
          </a:prstGeom>
          <a:noFill/>
        </p:spPr>
        <p:txBody>
          <a:bodyPr wrap="square">
            <a:spAutoFit/>
          </a:bodyPr>
          <a:lstStyle/>
          <a:p>
            <a:pPr algn="just"/>
            <a:r>
              <a:rPr lang="en-SG" sz="4000" i="0">
                <a:solidFill>
                  <a:schemeClr val="accent2">
                    <a:lumMod val="50000"/>
                  </a:schemeClr>
                </a:solidFill>
                <a:effectLst/>
                <a:latin typeface="Calibri" panose="020F0502020204030204" pitchFamily="34" charset="0"/>
                <a:cs typeface="Calibri" panose="020F0502020204030204" pitchFamily="34" charset="0"/>
              </a:rPr>
              <a:t>Từ các nước Cộng hòa của Liên Xô, gần một nghìn kĩ sư, công nhân bậc cao đã tình nguyện sang giúp đỡ Việt Nam.</a:t>
            </a:r>
          </a:p>
        </p:txBody>
      </p:sp>
      <p:pic>
        <p:nvPicPr>
          <p:cNvPr id="14" name="Picture 13">
            <a:extLst>
              <a:ext uri="{FF2B5EF4-FFF2-40B4-BE49-F238E27FC236}">
                <a16:creationId xmlns:a16="http://schemas.microsoft.com/office/drawing/2014/main" id="{CE05F571-DA37-4C97-AACF-CA9812750072}"/>
              </a:ext>
            </a:extLst>
          </p:cNvPr>
          <p:cNvPicPr>
            <a:picLocks noChangeAspect="1"/>
          </p:cNvPicPr>
          <p:nvPr/>
        </p:nvPicPr>
        <p:blipFill>
          <a:blip r:embed="rId5"/>
          <a:stretch>
            <a:fillRect/>
          </a:stretch>
        </p:blipFill>
        <p:spPr>
          <a:xfrm>
            <a:off x="1284514" y="2696050"/>
            <a:ext cx="4365099" cy="3294701"/>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4975198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4799D72-5384-409A-9389-A2955C254783}"/>
              </a:ext>
            </a:extLst>
          </p:cNvPr>
          <p:cNvPicPr>
            <a:picLocks noChangeAspect="1"/>
          </p:cNvPicPr>
          <p:nvPr/>
        </p:nvPicPr>
        <p:blipFill rotWithShape="1">
          <a:blip r:embed="rId2"/>
          <a:srcRect b="24491"/>
          <a:stretch/>
        </p:blipFill>
        <p:spPr>
          <a:xfrm>
            <a:off x="0" y="-1"/>
            <a:ext cx="12192000" cy="6858001"/>
          </a:xfrm>
          <a:prstGeom prst="rect">
            <a:avLst/>
          </a:prstGeom>
        </p:spPr>
      </p:pic>
      <p:sp>
        <p:nvSpPr>
          <p:cNvPr id="4" name="Rectangle: Rounded Corners 3">
            <a:extLst>
              <a:ext uri="{FF2B5EF4-FFF2-40B4-BE49-F238E27FC236}">
                <a16:creationId xmlns:a16="http://schemas.microsoft.com/office/drawing/2014/main" id="{5CBD0BFD-413F-4F94-BEC1-75D864475559}"/>
              </a:ext>
            </a:extLst>
          </p:cNvPr>
          <p:cNvSpPr/>
          <p:nvPr/>
        </p:nvSpPr>
        <p:spPr>
          <a:xfrm>
            <a:off x="304800" y="266700"/>
            <a:ext cx="11582400" cy="6324600"/>
          </a:xfrm>
          <a:prstGeom prst="roundRect">
            <a:avLst>
              <a:gd name="adj" fmla="val 10628"/>
            </a:avLst>
          </a:prstGeom>
          <a:solidFill>
            <a:schemeClr val="bg1">
              <a:alpha val="94000"/>
            </a:schemeClr>
          </a:solidFill>
          <a:ln w="12700">
            <a:noFill/>
            <a:extLst>
              <a:ext uri="{C807C97D-BFC1-408E-A445-0C87EB9F89A2}">
                <ask:lineSketchStyleProps xmlns:ask="http://schemas.microsoft.com/office/drawing/2018/sketchyshapes" sd="2486019655">
                  <a:custGeom>
                    <a:avLst/>
                    <a:gdLst>
                      <a:gd name="connsiteX0" fmla="*/ 0 w 11582400"/>
                      <a:gd name="connsiteY0" fmla="*/ 672178 h 6324600"/>
                      <a:gd name="connsiteX1" fmla="*/ 672178 w 11582400"/>
                      <a:gd name="connsiteY1" fmla="*/ 0 h 6324600"/>
                      <a:gd name="connsiteX2" fmla="*/ 10910222 w 11582400"/>
                      <a:gd name="connsiteY2" fmla="*/ 0 h 6324600"/>
                      <a:gd name="connsiteX3" fmla="*/ 11582400 w 11582400"/>
                      <a:gd name="connsiteY3" fmla="*/ 672178 h 6324600"/>
                      <a:gd name="connsiteX4" fmla="*/ 11582400 w 11582400"/>
                      <a:gd name="connsiteY4" fmla="*/ 5652422 h 6324600"/>
                      <a:gd name="connsiteX5" fmla="*/ 10910222 w 11582400"/>
                      <a:gd name="connsiteY5" fmla="*/ 6324600 h 6324600"/>
                      <a:gd name="connsiteX6" fmla="*/ 672178 w 11582400"/>
                      <a:gd name="connsiteY6" fmla="*/ 6324600 h 6324600"/>
                      <a:gd name="connsiteX7" fmla="*/ 0 w 11582400"/>
                      <a:gd name="connsiteY7" fmla="*/ 5652422 h 6324600"/>
                      <a:gd name="connsiteX8" fmla="*/ 0 w 11582400"/>
                      <a:gd name="connsiteY8" fmla="*/ 672178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82400" h="6324600" fill="none" extrusionOk="0">
                        <a:moveTo>
                          <a:pt x="0" y="672178"/>
                        </a:moveTo>
                        <a:cubicBezTo>
                          <a:pt x="72098" y="305508"/>
                          <a:pt x="300788" y="14037"/>
                          <a:pt x="672178" y="0"/>
                        </a:cubicBezTo>
                        <a:cubicBezTo>
                          <a:pt x="4510503" y="-164929"/>
                          <a:pt x="7451195" y="-142407"/>
                          <a:pt x="10910222" y="0"/>
                        </a:cubicBezTo>
                        <a:cubicBezTo>
                          <a:pt x="11303585" y="-25955"/>
                          <a:pt x="11593921" y="268762"/>
                          <a:pt x="11582400" y="672178"/>
                        </a:cubicBezTo>
                        <a:cubicBezTo>
                          <a:pt x="11609895" y="2921293"/>
                          <a:pt x="11445069" y="4840179"/>
                          <a:pt x="11582400" y="5652422"/>
                        </a:cubicBezTo>
                        <a:cubicBezTo>
                          <a:pt x="11583377" y="6091650"/>
                          <a:pt x="11280126" y="6342003"/>
                          <a:pt x="10910222" y="6324600"/>
                        </a:cubicBezTo>
                        <a:cubicBezTo>
                          <a:pt x="6730587" y="6267592"/>
                          <a:pt x="4368411" y="6194751"/>
                          <a:pt x="672178" y="6324600"/>
                        </a:cubicBezTo>
                        <a:cubicBezTo>
                          <a:pt x="308873" y="6327982"/>
                          <a:pt x="23400" y="6031501"/>
                          <a:pt x="0" y="5652422"/>
                        </a:cubicBezTo>
                        <a:cubicBezTo>
                          <a:pt x="99687" y="3530622"/>
                          <a:pt x="153764" y="1711200"/>
                          <a:pt x="0" y="672178"/>
                        </a:cubicBezTo>
                        <a:close/>
                      </a:path>
                      <a:path w="11582400" h="6324600" stroke="0" extrusionOk="0">
                        <a:moveTo>
                          <a:pt x="0" y="672178"/>
                        </a:moveTo>
                        <a:cubicBezTo>
                          <a:pt x="-10532" y="246873"/>
                          <a:pt x="323440" y="17831"/>
                          <a:pt x="672178" y="0"/>
                        </a:cubicBezTo>
                        <a:cubicBezTo>
                          <a:pt x="3194096" y="157795"/>
                          <a:pt x="6144386" y="84249"/>
                          <a:pt x="10910222" y="0"/>
                        </a:cubicBezTo>
                        <a:cubicBezTo>
                          <a:pt x="11301359" y="-28293"/>
                          <a:pt x="11627207" y="297668"/>
                          <a:pt x="11582400" y="672178"/>
                        </a:cubicBezTo>
                        <a:cubicBezTo>
                          <a:pt x="11609487" y="1195317"/>
                          <a:pt x="11468194" y="3880866"/>
                          <a:pt x="11582400" y="5652422"/>
                        </a:cubicBezTo>
                        <a:cubicBezTo>
                          <a:pt x="11577769" y="6017237"/>
                          <a:pt x="11323799" y="6309616"/>
                          <a:pt x="10910222" y="6324600"/>
                        </a:cubicBezTo>
                        <a:cubicBezTo>
                          <a:pt x="8361780" y="6241216"/>
                          <a:pt x="4011967" y="6328777"/>
                          <a:pt x="672178" y="6324600"/>
                        </a:cubicBezTo>
                        <a:cubicBezTo>
                          <a:pt x="264893" y="6327984"/>
                          <a:pt x="14014" y="6055905"/>
                          <a:pt x="0" y="5652422"/>
                        </a:cubicBezTo>
                        <a:cubicBezTo>
                          <a:pt x="155438" y="4248716"/>
                          <a:pt x="87936" y="2388333"/>
                          <a:pt x="0" y="672178"/>
                        </a:cubicBezTo>
                        <a:close/>
                      </a:path>
                    </a:pathLst>
                  </a:custGeom>
                  <ask:type>
                    <ask:lineSketchNone/>
                  </ask:type>
                </ask:lineSketchStyleProps>
              </a:ext>
            </a:extLst>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298307EF-102D-4E9B-A65C-CDB5FD7673A3}"/>
              </a:ext>
            </a:extLst>
          </p:cNvPr>
          <p:cNvSpPr/>
          <p:nvPr/>
        </p:nvSpPr>
        <p:spPr>
          <a:xfrm>
            <a:off x="855024" y="533400"/>
            <a:ext cx="10716972" cy="984368"/>
          </a:xfrm>
          <a:prstGeom prst="roundRect">
            <a:avLst/>
          </a:prstGeom>
          <a:solidFill>
            <a:srgbClr val="0271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76CD8AA-D6F2-4BB3-93BD-33A1E308EAC3}"/>
              </a:ext>
            </a:extLst>
          </p:cNvPr>
          <p:cNvSpPr txBox="1"/>
          <p:nvPr/>
        </p:nvSpPr>
        <p:spPr>
          <a:xfrm>
            <a:off x="2263814" y="509899"/>
            <a:ext cx="9372600" cy="1015663"/>
          </a:xfrm>
          <a:prstGeom prst="rect">
            <a:avLst/>
          </a:prstGeom>
          <a:noFill/>
        </p:spPr>
        <p:txBody>
          <a:bodyPr wrap="square">
            <a:spAutoFit/>
          </a:bodyPr>
          <a:lstStyle/>
          <a:p>
            <a:r>
              <a:rPr lang="vi-VN" sz="3000" b="1">
                <a:solidFill>
                  <a:schemeClr val="bg1"/>
                </a:solidFill>
                <a:latin typeface="Calibri" panose="020F0502020204030204" pitchFamily="34" charset="0"/>
                <a:cs typeface="Calibri" panose="020F0502020204030204" pitchFamily="34" charset="0"/>
              </a:rPr>
              <a:t>Tinh thần lao động trên công trường xây dựng nhà máy thủy điện Hòa Bình.</a:t>
            </a:r>
          </a:p>
        </p:txBody>
      </p:sp>
      <p:sp>
        <p:nvSpPr>
          <p:cNvPr id="8" name="TextBox 7">
            <a:extLst>
              <a:ext uri="{FF2B5EF4-FFF2-40B4-BE49-F238E27FC236}">
                <a16:creationId xmlns:a16="http://schemas.microsoft.com/office/drawing/2014/main" id="{A2302E84-AFBF-406B-BC25-FA6B328411B2}"/>
              </a:ext>
            </a:extLst>
          </p:cNvPr>
          <p:cNvSpPr txBox="1"/>
          <p:nvPr/>
        </p:nvSpPr>
        <p:spPr>
          <a:xfrm>
            <a:off x="432940" y="1692790"/>
            <a:ext cx="11454260" cy="1323439"/>
          </a:xfrm>
          <a:prstGeom prst="rect">
            <a:avLst/>
          </a:prstGeom>
          <a:noFill/>
        </p:spPr>
        <p:txBody>
          <a:bodyPr wrap="square">
            <a:spAutoFit/>
          </a:bodyPr>
          <a:lstStyle/>
          <a:p>
            <a:pPr algn="l"/>
            <a:r>
              <a:rPr lang="vi-VN" sz="4000" b="1" i="0">
                <a:effectLst/>
                <a:latin typeface="Calibri" panose="020F0502020204030204" pitchFamily="34" charset="0"/>
                <a:cs typeface="Calibri" panose="020F0502020204030204" pitchFamily="34" charset="0"/>
              </a:rPr>
              <a:t>- Để</a:t>
            </a:r>
            <a:r>
              <a:rPr lang="en-SG" sz="4000" b="1" i="0">
                <a:effectLst/>
                <a:latin typeface="Calibri" panose="020F0502020204030204" pitchFamily="34" charset="0"/>
                <a:cs typeface="Calibri" panose="020F0502020204030204" pitchFamily="34" charset="0"/>
              </a:rPr>
              <a:t> xây dựng</a:t>
            </a:r>
            <a:r>
              <a:rPr lang="vi-VN" sz="4000" b="1" i="0">
                <a:effectLst/>
                <a:latin typeface="Calibri" panose="020F0502020204030204" pitchFamily="34" charset="0"/>
                <a:cs typeface="Calibri" panose="020F0502020204030204" pitchFamily="34" charset="0"/>
              </a:rPr>
              <a:t> nhà máy Thủy điện Hòa Bình, công nhân Việt Nam và Liên Xô đã phải lao động ra sao? </a:t>
            </a:r>
          </a:p>
        </p:txBody>
      </p:sp>
      <p:pic>
        <p:nvPicPr>
          <p:cNvPr id="10" name="Picture 9">
            <a:extLst>
              <a:ext uri="{FF2B5EF4-FFF2-40B4-BE49-F238E27FC236}">
                <a16:creationId xmlns:a16="http://schemas.microsoft.com/office/drawing/2014/main" id="{9E4E4AC1-8175-4868-AB01-E1625CB1890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foregroundMark x1="16892" y1="43649" x2="23108" y2="42568"/>
                        <a14:foregroundMark x1="21081" y1="43649" x2="34324" y2="39459"/>
                        <a14:foregroundMark x1="37162" y1="39730" x2="46486" y2="44459"/>
                        <a14:foregroundMark x1="46486" y1="44459" x2="47568" y2="44459"/>
                        <a14:foregroundMark x1="38919" y1="43108" x2="51216" y2="44054"/>
                        <a14:foregroundMark x1="46351" y1="43378" x2="50270" y2="43108"/>
                        <a14:foregroundMark x1="82432" y1="32838" x2="86892" y2="32568"/>
                        <a14:foregroundMark x1="12297" y1="83108" x2="62162" y2="76622"/>
                        <a14:foregroundMark x1="62162" y1="76622" x2="62027" y2="78378"/>
                        <a14:foregroundMark x1="24054" y1="84189" x2="28784" y2="83919"/>
                        <a14:foregroundMark x1="35811" y1="83108" x2="41081" y2="84324"/>
                        <a14:foregroundMark x1="47703" y1="83649" x2="56081" y2="85676"/>
                        <a14:foregroundMark x1="62297" y1="83919" x2="65541" y2="84054"/>
                      </a14:backgroundRemoval>
                    </a14:imgEffect>
                  </a14:imgLayer>
                </a14:imgProps>
              </a:ext>
            </a:extLst>
          </a:blip>
          <a:stretch>
            <a:fillRect/>
          </a:stretch>
        </p:blipFill>
        <p:spPr>
          <a:xfrm flipH="1">
            <a:off x="686450" y="152400"/>
            <a:ext cx="1540641" cy="1540641"/>
          </a:xfrm>
          <a:prstGeom prst="rect">
            <a:avLst/>
          </a:prstGeom>
        </p:spPr>
      </p:pic>
      <p:sp>
        <p:nvSpPr>
          <p:cNvPr id="14" name="TextBox 13">
            <a:extLst>
              <a:ext uri="{FF2B5EF4-FFF2-40B4-BE49-F238E27FC236}">
                <a16:creationId xmlns:a16="http://schemas.microsoft.com/office/drawing/2014/main" id="{9745167B-5BA9-4078-843A-8E3AFEADE272}"/>
              </a:ext>
            </a:extLst>
          </p:cNvPr>
          <p:cNvSpPr txBox="1"/>
          <p:nvPr/>
        </p:nvSpPr>
        <p:spPr>
          <a:xfrm>
            <a:off x="582849" y="3165046"/>
            <a:ext cx="11140585" cy="2554545"/>
          </a:xfrm>
          <a:prstGeom prst="rect">
            <a:avLst/>
          </a:prstGeom>
          <a:noFill/>
        </p:spPr>
        <p:txBody>
          <a:bodyPr wrap="square">
            <a:spAutoFit/>
          </a:bodyPr>
          <a:lstStyle/>
          <a:p>
            <a:pPr algn="just"/>
            <a:r>
              <a:rPr lang="en-SG" sz="4000" b="0" i="0">
                <a:effectLst/>
                <a:latin typeface="Calibri" panose="020F0502020204030204" pitchFamily="34" charset="0"/>
                <a:cs typeface="Calibri" panose="020F0502020204030204" pitchFamily="34" charset="0"/>
              </a:rPr>
              <a:t>	Công nhân l</a:t>
            </a:r>
            <a:r>
              <a:rPr lang="vi-VN" sz="4000" b="0" i="0">
                <a:effectLst/>
                <a:latin typeface="Calibri" panose="020F0502020204030204" pitchFamily="34" charset="0"/>
                <a:cs typeface="Calibri" panose="020F0502020204030204" pitchFamily="34" charset="0"/>
              </a:rPr>
              <a:t>ao động ngày đêm, hăng say, không ngại gian khổ, hi sinh</a:t>
            </a:r>
            <a:r>
              <a:rPr lang="en-SG" sz="4000" b="0" i="0">
                <a:effectLst/>
                <a:latin typeface="Calibri" panose="020F0502020204030204" pitchFamily="34" charset="0"/>
                <a:cs typeface="Calibri" panose="020F0502020204030204" pitchFamily="34" charset="0"/>
              </a:rPr>
              <a:t>; </a:t>
            </a:r>
            <a:r>
              <a:rPr lang="vi-VN" sz="4000" b="0" i="0">
                <a:effectLst/>
                <a:latin typeface="Calibri" panose="020F0502020204030204" pitchFamily="34" charset="0"/>
                <a:cs typeface="Calibri" panose="020F0502020204030204" pitchFamily="34" charset="0"/>
              </a:rPr>
              <a:t>hàng nghìn xe cơ giới làm việc hối hả, trong điều kiện thiếu thốn</a:t>
            </a:r>
            <a:r>
              <a:rPr lang="en-SG" sz="4000">
                <a:latin typeface="Calibri" panose="020F0502020204030204" pitchFamily="34" charset="0"/>
                <a:cs typeface="Calibri" panose="020F0502020204030204" pitchFamily="34" charset="0"/>
              </a:rPr>
              <a:t>; có 168 người đã hi sinh tính mạng.</a:t>
            </a:r>
            <a:endParaRPr lang="vi-VN" sz="4000" b="0" i="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4318428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Nhật-ký-người-Việt-Nhà-máy-thủy-điện-Hòa-Bình_1">
            <a:hlinkClick r:id="" action="ppaction://media"/>
            <a:extLst>
              <a:ext uri="{FF2B5EF4-FFF2-40B4-BE49-F238E27FC236}">
                <a16:creationId xmlns:a16="http://schemas.microsoft.com/office/drawing/2014/main" id="{7602DCBF-61F7-482A-8359-47C39F945C8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950676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85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4799D72-5384-409A-9389-A2955C254783}"/>
              </a:ext>
            </a:extLst>
          </p:cNvPr>
          <p:cNvPicPr>
            <a:picLocks noChangeAspect="1"/>
          </p:cNvPicPr>
          <p:nvPr/>
        </p:nvPicPr>
        <p:blipFill rotWithShape="1">
          <a:blip r:embed="rId2"/>
          <a:srcRect b="24491"/>
          <a:stretch/>
        </p:blipFill>
        <p:spPr>
          <a:xfrm>
            <a:off x="0" y="-1"/>
            <a:ext cx="12192000" cy="6858001"/>
          </a:xfrm>
          <a:prstGeom prst="rect">
            <a:avLst/>
          </a:prstGeom>
        </p:spPr>
      </p:pic>
      <p:sp>
        <p:nvSpPr>
          <p:cNvPr id="4" name="Rectangle: Rounded Corners 3">
            <a:extLst>
              <a:ext uri="{FF2B5EF4-FFF2-40B4-BE49-F238E27FC236}">
                <a16:creationId xmlns:a16="http://schemas.microsoft.com/office/drawing/2014/main" id="{5CBD0BFD-413F-4F94-BEC1-75D864475559}"/>
              </a:ext>
            </a:extLst>
          </p:cNvPr>
          <p:cNvSpPr/>
          <p:nvPr/>
        </p:nvSpPr>
        <p:spPr>
          <a:xfrm>
            <a:off x="304800" y="266700"/>
            <a:ext cx="11582400" cy="6324600"/>
          </a:xfrm>
          <a:prstGeom prst="roundRect">
            <a:avLst>
              <a:gd name="adj" fmla="val 10628"/>
            </a:avLst>
          </a:prstGeom>
          <a:solidFill>
            <a:schemeClr val="bg1">
              <a:alpha val="94000"/>
            </a:schemeClr>
          </a:solidFill>
          <a:ln w="12700">
            <a:noFill/>
            <a:extLst>
              <a:ext uri="{C807C97D-BFC1-408E-A445-0C87EB9F89A2}">
                <ask:lineSketchStyleProps xmlns:ask="http://schemas.microsoft.com/office/drawing/2018/sketchyshapes" sd="2486019655">
                  <a:custGeom>
                    <a:avLst/>
                    <a:gdLst>
                      <a:gd name="connsiteX0" fmla="*/ 0 w 11582400"/>
                      <a:gd name="connsiteY0" fmla="*/ 672178 h 6324600"/>
                      <a:gd name="connsiteX1" fmla="*/ 672178 w 11582400"/>
                      <a:gd name="connsiteY1" fmla="*/ 0 h 6324600"/>
                      <a:gd name="connsiteX2" fmla="*/ 10910222 w 11582400"/>
                      <a:gd name="connsiteY2" fmla="*/ 0 h 6324600"/>
                      <a:gd name="connsiteX3" fmla="*/ 11582400 w 11582400"/>
                      <a:gd name="connsiteY3" fmla="*/ 672178 h 6324600"/>
                      <a:gd name="connsiteX4" fmla="*/ 11582400 w 11582400"/>
                      <a:gd name="connsiteY4" fmla="*/ 5652422 h 6324600"/>
                      <a:gd name="connsiteX5" fmla="*/ 10910222 w 11582400"/>
                      <a:gd name="connsiteY5" fmla="*/ 6324600 h 6324600"/>
                      <a:gd name="connsiteX6" fmla="*/ 672178 w 11582400"/>
                      <a:gd name="connsiteY6" fmla="*/ 6324600 h 6324600"/>
                      <a:gd name="connsiteX7" fmla="*/ 0 w 11582400"/>
                      <a:gd name="connsiteY7" fmla="*/ 5652422 h 6324600"/>
                      <a:gd name="connsiteX8" fmla="*/ 0 w 11582400"/>
                      <a:gd name="connsiteY8" fmla="*/ 672178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82400" h="6324600" fill="none" extrusionOk="0">
                        <a:moveTo>
                          <a:pt x="0" y="672178"/>
                        </a:moveTo>
                        <a:cubicBezTo>
                          <a:pt x="72098" y="305508"/>
                          <a:pt x="300788" y="14037"/>
                          <a:pt x="672178" y="0"/>
                        </a:cubicBezTo>
                        <a:cubicBezTo>
                          <a:pt x="4510503" y="-164929"/>
                          <a:pt x="7451195" y="-142407"/>
                          <a:pt x="10910222" y="0"/>
                        </a:cubicBezTo>
                        <a:cubicBezTo>
                          <a:pt x="11303585" y="-25955"/>
                          <a:pt x="11593921" y="268762"/>
                          <a:pt x="11582400" y="672178"/>
                        </a:cubicBezTo>
                        <a:cubicBezTo>
                          <a:pt x="11609895" y="2921293"/>
                          <a:pt x="11445069" y="4840179"/>
                          <a:pt x="11582400" y="5652422"/>
                        </a:cubicBezTo>
                        <a:cubicBezTo>
                          <a:pt x="11583377" y="6091650"/>
                          <a:pt x="11280126" y="6342003"/>
                          <a:pt x="10910222" y="6324600"/>
                        </a:cubicBezTo>
                        <a:cubicBezTo>
                          <a:pt x="6730587" y="6267592"/>
                          <a:pt x="4368411" y="6194751"/>
                          <a:pt x="672178" y="6324600"/>
                        </a:cubicBezTo>
                        <a:cubicBezTo>
                          <a:pt x="308873" y="6327982"/>
                          <a:pt x="23400" y="6031501"/>
                          <a:pt x="0" y="5652422"/>
                        </a:cubicBezTo>
                        <a:cubicBezTo>
                          <a:pt x="99687" y="3530622"/>
                          <a:pt x="153764" y="1711200"/>
                          <a:pt x="0" y="672178"/>
                        </a:cubicBezTo>
                        <a:close/>
                      </a:path>
                      <a:path w="11582400" h="6324600" stroke="0" extrusionOk="0">
                        <a:moveTo>
                          <a:pt x="0" y="672178"/>
                        </a:moveTo>
                        <a:cubicBezTo>
                          <a:pt x="-10532" y="246873"/>
                          <a:pt x="323440" y="17831"/>
                          <a:pt x="672178" y="0"/>
                        </a:cubicBezTo>
                        <a:cubicBezTo>
                          <a:pt x="3194096" y="157795"/>
                          <a:pt x="6144386" y="84249"/>
                          <a:pt x="10910222" y="0"/>
                        </a:cubicBezTo>
                        <a:cubicBezTo>
                          <a:pt x="11301359" y="-28293"/>
                          <a:pt x="11627207" y="297668"/>
                          <a:pt x="11582400" y="672178"/>
                        </a:cubicBezTo>
                        <a:cubicBezTo>
                          <a:pt x="11609487" y="1195317"/>
                          <a:pt x="11468194" y="3880866"/>
                          <a:pt x="11582400" y="5652422"/>
                        </a:cubicBezTo>
                        <a:cubicBezTo>
                          <a:pt x="11577769" y="6017237"/>
                          <a:pt x="11323799" y="6309616"/>
                          <a:pt x="10910222" y="6324600"/>
                        </a:cubicBezTo>
                        <a:cubicBezTo>
                          <a:pt x="8361780" y="6241216"/>
                          <a:pt x="4011967" y="6328777"/>
                          <a:pt x="672178" y="6324600"/>
                        </a:cubicBezTo>
                        <a:cubicBezTo>
                          <a:pt x="264893" y="6327984"/>
                          <a:pt x="14014" y="6055905"/>
                          <a:pt x="0" y="5652422"/>
                        </a:cubicBezTo>
                        <a:cubicBezTo>
                          <a:pt x="155438" y="4248716"/>
                          <a:pt x="87936" y="2388333"/>
                          <a:pt x="0" y="672178"/>
                        </a:cubicBezTo>
                        <a:close/>
                      </a:path>
                    </a:pathLst>
                  </a:custGeom>
                  <ask:type>
                    <ask:lineSketchNone/>
                  </ask:type>
                </ask:lineSketchStyleProps>
              </a:ext>
            </a:extLst>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298307EF-102D-4E9B-A65C-CDB5FD7673A3}"/>
              </a:ext>
            </a:extLst>
          </p:cNvPr>
          <p:cNvSpPr/>
          <p:nvPr/>
        </p:nvSpPr>
        <p:spPr>
          <a:xfrm>
            <a:off x="855024" y="533400"/>
            <a:ext cx="10716972" cy="984368"/>
          </a:xfrm>
          <a:prstGeom prst="roundRect">
            <a:avLst/>
          </a:prstGeom>
          <a:solidFill>
            <a:srgbClr val="0271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76CD8AA-D6F2-4BB3-93BD-33A1E308EAC3}"/>
              </a:ext>
            </a:extLst>
          </p:cNvPr>
          <p:cNvSpPr txBox="1"/>
          <p:nvPr/>
        </p:nvSpPr>
        <p:spPr>
          <a:xfrm>
            <a:off x="2263814" y="509899"/>
            <a:ext cx="9372600" cy="1015663"/>
          </a:xfrm>
          <a:prstGeom prst="rect">
            <a:avLst/>
          </a:prstGeom>
          <a:noFill/>
        </p:spPr>
        <p:txBody>
          <a:bodyPr wrap="square">
            <a:spAutoFit/>
          </a:bodyPr>
          <a:lstStyle/>
          <a:p>
            <a:r>
              <a:rPr lang="vi-VN" sz="3000" b="1">
                <a:solidFill>
                  <a:schemeClr val="bg1"/>
                </a:solidFill>
                <a:latin typeface="Calibri" panose="020F0502020204030204" pitchFamily="34" charset="0"/>
                <a:cs typeface="Calibri" panose="020F0502020204030204" pitchFamily="34" charset="0"/>
              </a:rPr>
              <a:t>Tinh thần lao động trên công trường xây dựng nhà máy thủy điện Hòa Bình.</a:t>
            </a:r>
          </a:p>
        </p:txBody>
      </p:sp>
      <p:sp>
        <p:nvSpPr>
          <p:cNvPr id="8" name="TextBox 7">
            <a:extLst>
              <a:ext uri="{FF2B5EF4-FFF2-40B4-BE49-F238E27FC236}">
                <a16:creationId xmlns:a16="http://schemas.microsoft.com/office/drawing/2014/main" id="{A2302E84-AFBF-406B-BC25-FA6B328411B2}"/>
              </a:ext>
            </a:extLst>
          </p:cNvPr>
          <p:cNvSpPr txBox="1"/>
          <p:nvPr/>
        </p:nvSpPr>
        <p:spPr>
          <a:xfrm>
            <a:off x="432940" y="1692790"/>
            <a:ext cx="11440405" cy="707886"/>
          </a:xfrm>
          <a:prstGeom prst="rect">
            <a:avLst/>
          </a:prstGeom>
          <a:noFill/>
        </p:spPr>
        <p:txBody>
          <a:bodyPr wrap="square">
            <a:spAutoFit/>
          </a:bodyPr>
          <a:lstStyle/>
          <a:p>
            <a:pPr algn="l"/>
            <a:r>
              <a:rPr lang="vi-VN" sz="4000" b="1" i="0">
                <a:effectLst/>
                <a:latin typeface="Calibri" panose="020F0502020204030204" pitchFamily="34" charset="0"/>
                <a:cs typeface="Calibri" panose="020F0502020204030204" pitchFamily="34" charset="0"/>
              </a:rPr>
              <a:t>- Em có nhận xét gì về hình </a:t>
            </a:r>
            <a:r>
              <a:rPr lang="en-SG" sz="4000" b="1" i="0">
                <a:effectLst/>
                <a:latin typeface="Calibri" panose="020F0502020204030204" pitchFamily="34" charset="0"/>
                <a:cs typeface="Calibri" panose="020F0502020204030204" pitchFamily="34" charset="0"/>
              </a:rPr>
              <a:t>dưới đây</a:t>
            </a:r>
            <a:r>
              <a:rPr lang="vi-VN" sz="4000" b="1" i="0">
                <a:effectLst/>
                <a:latin typeface="Calibri" panose="020F0502020204030204" pitchFamily="34" charset="0"/>
                <a:cs typeface="Calibri" panose="020F0502020204030204" pitchFamily="34" charset="0"/>
              </a:rPr>
              <a:t>?</a:t>
            </a:r>
          </a:p>
        </p:txBody>
      </p:sp>
      <p:pic>
        <p:nvPicPr>
          <p:cNvPr id="9" name="Picture 8">
            <a:extLst>
              <a:ext uri="{FF2B5EF4-FFF2-40B4-BE49-F238E27FC236}">
                <a16:creationId xmlns:a16="http://schemas.microsoft.com/office/drawing/2014/main" id="{59AB428E-61C8-4BB9-9533-2C0640F8B83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76" b="91086" l="6780" r="94431">
                        <a14:foregroundMark x1="44068" y1="5348" x2="48668" y2="9724"/>
                        <a14:foregroundMark x1="91283" y1="63047" x2="87167" y2="69530"/>
                        <a14:foregroundMark x1="85472" y1="71637" x2="85835" y2="72447"/>
                        <a14:foregroundMark x1="85351" y1="69530" x2="84504" y2="72123"/>
                        <a14:foregroundMark x1="83656" y1="64344" x2="88983" y2="62723"/>
                        <a14:foregroundMark x1="94068" y1="63047" x2="94189" y2="65316"/>
                        <a14:foregroundMark x1="92010" y1="62723" x2="94431" y2="58023"/>
                        <a14:foregroundMark x1="62591" y1="35332" x2="58959" y2="41653"/>
                        <a14:foregroundMark x1="34504" y1="71475" x2="39467" y2="78606"/>
                        <a14:foregroundMark x1="53995" y1="88979" x2="60654" y2="91086"/>
                        <a14:foregroundMark x1="53027" y1="86062" x2="61017" y2="89303"/>
                        <a14:foregroundMark x1="61864" y1="90762" x2="66586" y2="88493"/>
                        <a14:foregroundMark x1="46852" y1="87844" x2="52179" y2="88169"/>
                        <a14:foregroundMark x1="45884" y1="88493" x2="47094" y2="88817"/>
                        <a14:foregroundMark x1="37772" y1="75689" x2="46852" y2="78930"/>
                        <a14:foregroundMark x1="40678" y1="84765" x2="47458" y2="83144"/>
                        <a14:foregroundMark x1="8354" y1="86710" x2="15981" y2="73906"/>
                        <a14:foregroundMark x1="10654" y1="75041" x2="19976" y2="71151"/>
                        <a14:foregroundMark x1="10896" y1="78930" x2="11743" y2="83630"/>
                        <a14:foregroundMark x1="6780" y1="77310" x2="11622" y2="71961"/>
                        <a14:foregroundMark x1="11259" y1="71313" x2="13923" y2="69530"/>
                        <a14:foregroundMark x1="21308" y1="51702" x2="27724" y2="65640"/>
                        <a14:foregroundMark x1="33051" y1="35008" x2="36804" y2="29335"/>
                        <a14:foregroundMark x1="36804" y1="28201" x2="32203" y2="33225"/>
                      </a14:backgroundRemoval>
                    </a14:imgEffect>
                  </a14:imgLayer>
                </a14:imgProps>
              </a:ext>
            </a:extLst>
          </a:blip>
          <a:stretch>
            <a:fillRect/>
          </a:stretch>
        </p:blipFill>
        <p:spPr>
          <a:xfrm>
            <a:off x="0" y="5081934"/>
            <a:ext cx="2412664" cy="1802195"/>
          </a:xfrm>
          <a:prstGeom prst="rect">
            <a:avLst/>
          </a:prstGeom>
          <a:effectLst>
            <a:outerShdw blurRad="50800" dist="38100" dir="16200000" rotWithShape="0">
              <a:prstClr val="black">
                <a:alpha val="40000"/>
              </a:prstClr>
            </a:outerShdw>
          </a:effectLst>
        </p:spPr>
      </p:pic>
      <p:pic>
        <p:nvPicPr>
          <p:cNvPr id="10" name="Picture 9">
            <a:extLst>
              <a:ext uri="{FF2B5EF4-FFF2-40B4-BE49-F238E27FC236}">
                <a16:creationId xmlns:a16="http://schemas.microsoft.com/office/drawing/2014/main" id="{9E4E4AC1-8175-4868-AB01-E1625CB18909}"/>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foregroundMark x1="16892" y1="43649" x2="23108" y2="42568"/>
                        <a14:foregroundMark x1="21081" y1="43649" x2="34324" y2="39459"/>
                        <a14:foregroundMark x1="37162" y1="39730" x2="46486" y2="44459"/>
                        <a14:foregroundMark x1="46486" y1="44459" x2="47568" y2="44459"/>
                        <a14:foregroundMark x1="38919" y1="43108" x2="51216" y2="44054"/>
                        <a14:foregroundMark x1="46351" y1="43378" x2="50270" y2="43108"/>
                        <a14:foregroundMark x1="82432" y1="32838" x2="86892" y2="32568"/>
                        <a14:foregroundMark x1="12297" y1="83108" x2="62162" y2="76622"/>
                        <a14:foregroundMark x1="62162" y1="76622" x2="62027" y2="78378"/>
                        <a14:foregroundMark x1="24054" y1="84189" x2="28784" y2="83919"/>
                        <a14:foregroundMark x1="35811" y1="83108" x2="41081" y2="84324"/>
                        <a14:foregroundMark x1="47703" y1="83649" x2="56081" y2="85676"/>
                        <a14:foregroundMark x1="62297" y1="83919" x2="65541" y2="84054"/>
                      </a14:backgroundRemoval>
                    </a14:imgEffect>
                  </a14:imgLayer>
                </a14:imgProps>
              </a:ext>
            </a:extLst>
          </a:blip>
          <a:stretch>
            <a:fillRect/>
          </a:stretch>
        </p:blipFill>
        <p:spPr>
          <a:xfrm flipH="1">
            <a:off x="686450" y="152400"/>
            <a:ext cx="1540641" cy="1540641"/>
          </a:xfrm>
          <a:prstGeom prst="rect">
            <a:avLst/>
          </a:prstGeom>
        </p:spPr>
      </p:pic>
      <p:pic>
        <p:nvPicPr>
          <p:cNvPr id="11" name="Picture 10">
            <a:extLst>
              <a:ext uri="{FF2B5EF4-FFF2-40B4-BE49-F238E27FC236}">
                <a16:creationId xmlns:a16="http://schemas.microsoft.com/office/drawing/2014/main" id="{63F80279-9E3B-48E4-84AF-4F0920A61064}"/>
              </a:ext>
            </a:extLst>
          </p:cNvPr>
          <p:cNvPicPr>
            <a:picLocks noChangeAspect="1"/>
          </p:cNvPicPr>
          <p:nvPr/>
        </p:nvPicPr>
        <p:blipFill>
          <a:blip r:embed="rId7"/>
          <a:stretch>
            <a:fillRect/>
          </a:stretch>
        </p:blipFill>
        <p:spPr>
          <a:xfrm>
            <a:off x="4267200" y="2532423"/>
            <a:ext cx="4713996" cy="2847638"/>
          </a:xfrm>
          <a:prstGeom prst="rect">
            <a:avLst/>
          </a:prstGeom>
          <a:effectLst>
            <a:outerShdw blurRad="50800" dist="38100" algn="l" rotWithShape="0">
              <a:prstClr val="black">
                <a:alpha val="40000"/>
              </a:prstClr>
            </a:outerShdw>
          </a:effectLst>
        </p:spPr>
      </p:pic>
      <p:sp>
        <p:nvSpPr>
          <p:cNvPr id="12" name="TextBox 11">
            <a:extLst>
              <a:ext uri="{FF2B5EF4-FFF2-40B4-BE49-F238E27FC236}">
                <a16:creationId xmlns:a16="http://schemas.microsoft.com/office/drawing/2014/main" id="{984E0C6F-E317-4C1B-864E-C79E612A53BA}"/>
              </a:ext>
            </a:extLst>
          </p:cNvPr>
          <p:cNvSpPr txBox="1"/>
          <p:nvPr/>
        </p:nvSpPr>
        <p:spPr>
          <a:xfrm>
            <a:off x="2588336" y="5401242"/>
            <a:ext cx="8689264" cy="954107"/>
          </a:xfrm>
          <a:prstGeom prst="rect">
            <a:avLst/>
          </a:prstGeom>
          <a:noFill/>
        </p:spPr>
        <p:txBody>
          <a:bodyPr wrap="square">
            <a:spAutoFit/>
          </a:bodyPr>
          <a:lstStyle/>
          <a:p>
            <a:pPr algn="ctr"/>
            <a:r>
              <a:rPr lang="en-SG" sz="2800" b="0" i="1">
                <a:effectLst/>
                <a:latin typeface="Calibri" panose="020F0502020204030204" pitchFamily="34" charset="0"/>
                <a:cs typeface="Calibri" panose="020F0502020204030204" pitchFamily="34" charset="0"/>
              </a:rPr>
              <a:t>Niềm vui do vượt mức kế hoạch của công nhân xây dựng Nhà máy Thủy điện Hòa Bình.</a:t>
            </a:r>
            <a:endParaRPr lang="vi-VN" sz="2800" b="0" i="1">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1067041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4799D72-5384-409A-9389-A2955C254783}"/>
              </a:ext>
            </a:extLst>
          </p:cNvPr>
          <p:cNvPicPr>
            <a:picLocks noChangeAspect="1"/>
          </p:cNvPicPr>
          <p:nvPr/>
        </p:nvPicPr>
        <p:blipFill rotWithShape="1">
          <a:blip r:embed="rId2"/>
          <a:srcRect b="24491"/>
          <a:stretch/>
        </p:blipFill>
        <p:spPr>
          <a:xfrm>
            <a:off x="0" y="-1"/>
            <a:ext cx="12192000" cy="6858001"/>
          </a:xfrm>
          <a:prstGeom prst="rect">
            <a:avLst/>
          </a:prstGeom>
        </p:spPr>
      </p:pic>
      <p:sp>
        <p:nvSpPr>
          <p:cNvPr id="4" name="Rectangle: Rounded Corners 3">
            <a:extLst>
              <a:ext uri="{FF2B5EF4-FFF2-40B4-BE49-F238E27FC236}">
                <a16:creationId xmlns:a16="http://schemas.microsoft.com/office/drawing/2014/main" id="{5CBD0BFD-413F-4F94-BEC1-75D864475559}"/>
              </a:ext>
            </a:extLst>
          </p:cNvPr>
          <p:cNvSpPr/>
          <p:nvPr/>
        </p:nvSpPr>
        <p:spPr>
          <a:xfrm>
            <a:off x="241053" y="266700"/>
            <a:ext cx="11709894" cy="6324600"/>
          </a:xfrm>
          <a:prstGeom prst="roundRect">
            <a:avLst>
              <a:gd name="adj" fmla="val 10628"/>
            </a:avLst>
          </a:prstGeom>
          <a:solidFill>
            <a:schemeClr val="bg1">
              <a:alpha val="94000"/>
            </a:schemeClr>
          </a:solidFill>
          <a:ln w="12700">
            <a:noFill/>
            <a:extLst>
              <a:ext uri="{C807C97D-BFC1-408E-A445-0C87EB9F89A2}">
                <ask:lineSketchStyleProps xmlns:ask="http://schemas.microsoft.com/office/drawing/2018/sketchyshapes" sd="2486019655">
                  <a:custGeom>
                    <a:avLst/>
                    <a:gdLst>
                      <a:gd name="connsiteX0" fmla="*/ 0 w 11582400"/>
                      <a:gd name="connsiteY0" fmla="*/ 672178 h 6324600"/>
                      <a:gd name="connsiteX1" fmla="*/ 672178 w 11582400"/>
                      <a:gd name="connsiteY1" fmla="*/ 0 h 6324600"/>
                      <a:gd name="connsiteX2" fmla="*/ 10910222 w 11582400"/>
                      <a:gd name="connsiteY2" fmla="*/ 0 h 6324600"/>
                      <a:gd name="connsiteX3" fmla="*/ 11582400 w 11582400"/>
                      <a:gd name="connsiteY3" fmla="*/ 672178 h 6324600"/>
                      <a:gd name="connsiteX4" fmla="*/ 11582400 w 11582400"/>
                      <a:gd name="connsiteY4" fmla="*/ 5652422 h 6324600"/>
                      <a:gd name="connsiteX5" fmla="*/ 10910222 w 11582400"/>
                      <a:gd name="connsiteY5" fmla="*/ 6324600 h 6324600"/>
                      <a:gd name="connsiteX6" fmla="*/ 672178 w 11582400"/>
                      <a:gd name="connsiteY6" fmla="*/ 6324600 h 6324600"/>
                      <a:gd name="connsiteX7" fmla="*/ 0 w 11582400"/>
                      <a:gd name="connsiteY7" fmla="*/ 5652422 h 6324600"/>
                      <a:gd name="connsiteX8" fmla="*/ 0 w 11582400"/>
                      <a:gd name="connsiteY8" fmla="*/ 672178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82400" h="6324600" fill="none" extrusionOk="0">
                        <a:moveTo>
                          <a:pt x="0" y="672178"/>
                        </a:moveTo>
                        <a:cubicBezTo>
                          <a:pt x="72098" y="305508"/>
                          <a:pt x="300788" y="14037"/>
                          <a:pt x="672178" y="0"/>
                        </a:cubicBezTo>
                        <a:cubicBezTo>
                          <a:pt x="4510503" y="-164929"/>
                          <a:pt x="7451195" y="-142407"/>
                          <a:pt x="10910222" y="0"/>
                        </a:cubicBezTo>
                        <a:cubicBezTo>
                          <a:pt x="11303585" y="-25955"/>
                          <a:pt x="11593921" y="268762"/>
                          <a:pt x="11582400" y="672178"/>
                        </a:cubicBezTo>
                        <a:cubicBezTo>
                          <a:pt x="11609895" y="2921293"/>
                          <a:pt x="11445069" y="4840179"/>
                          <a:pt x="11582400" y="5652422"/>
                        </a:cubicBezTo>
                        <a:cubicBezTo>
                          <a:pt x="11583377" y="6091650"/>
                          <a:pt x="11280126" y="6342003"/>
                          <a:pt x="10910222" y="6324600"/>
                        </a:cubicBezTo>
                        <a:cubicBezTo>
                          <a:pt x="6730587" y="6267592"/>
                          <a:pt x="4368411" y="6194751"/>
                          <a:pt x="672178" y="6324600"/>
                        </a:cubicBezTo>
                        <a:cubicBezTo>
                          <a:pt x="308873" y="6327982"/>
                          <a:pt x="23400" y="6031501"/>
                          <a:pt x="0" y="5652422"/>
                        </a:cubicBezTo>
                        <a:cubicBezTo>
                          <a:pt x="99687" y="3530622"/>
                          <a:pt x="153764" y="1711200"/>
                          <a:pt x="0" y="672178"/>
                        </a:cubicBezTo>
                        <a:close/>
                      </a:path>
                      <a:path w="11582400" h="6324600" stroke="0" extrusionOk="0">
                        <a:moveTo>
                          <a:pt x="0" y="672178"/>
                        </a:moveTo>
                        <a:cubicBezTo>
                          <a:pt x="-10532" y="246873"/>
                          <a:pt x="323440" y="17831"/>
                          <a:pt x="672178" y="0"/>
                        </a:cubicBezTo>
                        <a:cubicBezTo>
                          <a:pt x="3194096" y="157795"/>
                          <a:pt x="6144386" y="84249"/>
                          <a:pt x="10910222" y="0"/>
                        </a:cubicBezTo>
                        <a:cubicBezTo>
                          <a:pt x="11301359" y="-28293"/>
                          <a:pt x="11627207" y="297668"/>
                          <a:pt x="11582400" y="672178"/>
                        </a:cubicBezTo>
                        <a:cubicBezTo>
                          <a:pt x="11609487" y="1195317"/>
                          <a:pt x="11468194" y="3880866"/>
                          <a:pt x="11582400" y="5652422"/>
                        </a:cubicBezTo>
                        <a:cubicBezTo>
                          <a:pt x="11577769" y="6017237"/>
                          <a:pt x="11323799" y="6309616"/>
                          <a:pt x="10910222" y="6324600"/>
                        </a:cubicBezTo>
                        <a:cubicBezTo>
                          <a:pt x="8361780" y="6241216"/>
                          <a:pt x="4011967" y="6328777"/>
                          <a:pt x="672178" y="6324600"/>
                        </a:cubicBezTo>
                        <a:cubicBezTo>
                          <a:pt x="264893" y="6327984"/>
                          <a:pt x="14014" y="6055905"/>
                          <a:pt x="0" y="5652422"/>
                        </a:cubicBezTo>
                        <a:cubicBezTo>
                          <a:pt x="155438" y="4248716"/>
                          <a:pt x="87936" y="2388333"/>
                          <a:pt x="0" y="672178"/>
                        </a:cubicBezTo>
                        <a:close/>
                      </a:path>
                    </a:pathLst>
                  </a:custGeom>
                  <ask:type>
                    <ask:lineSketchNone/>
                  </ask:type>
                </ask:lineSketchStyleProps>
              </a:ext>
            </a:extLst>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298307EF-102D-4E9B-A65C-CDB5FD7673A3}"/>
              </a:ext>
            </a:extLst>
          </p:cNvPr>
          <p:cNvSpPr/>
          <p:nvPr/>
        </p:nvSpPr>
        <p:spPr>
          <a:xfrm>
            <a:off x="938131" y="616117"/>
            <a:ext cx="10716972" cy="707886"/>
          </a:xfrm>
          <a:prstGeom prst="roundRect">
            <a:avLst/>
          </a:prstGeom>
          <a:solidFill>
            <a:srgbClr val="79C4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76CD8AA-D6F2-4BB3-93BD-33A1E308EAC3}"/>
              </a:ext>
            </a:extLst>
          </p:cNvPr>
          <p:cNvSpPr txBox="1"/>
          <p:nvPr/>
        </p:nvSpPr>
        <p:spPr>
          <a:xfrm>
            <a:off x="3434430" y="686215"/>
            <a:ext cx="6717382" cy="553998"/>
          </a:xfrm>
          <a:prstGeom prst="rect">
            <a:avLst/>
          </a:prstGeom>
          <a:noFill/>
        </p:spPr>
        <p:txBody>
          <a:bodyPr wrap="square">
            <a:spAutoFit/>
          </a:bodyPr>
          <a:lstStyle/>
          <a:p>
            <a:r>
              <a:rPr lang="vi-VN" sz="3000" b="1">
                <a:solidFill>
                  <a:schemeClr val="bg1"/>
                </a:solidFill>
                <a:latin typeface="Calibri" panose="020F0502020204030204" pitchFamily="34" charset="0"/>
                <a:cs typeface="Calibri" panose="020F0502020204030204" pitchFamily="34" charset="0"/>
              </a:rPr>
              <a:t>Vai trò của Nhà máy Thủy điện Hòa Bình.</a:t>
            </a:r>
          </a:p>
        </p:txBody>
      </p:sp>
      <p:sp>
        <p:nvSpPr>
          <p:cNvPr id="8" name="TextBox 7">
            <a:extLst>
              <a:ext uri="{FF2B5EF4-FFF2-40B4-BE49-F238E27FC236}">
                <a16:creationId xmlns:a16="http://schemas.microsoft.com/office/drawing/2014/main" id="{A2302E84-AFBF-406B-BC25-FA6B328411B2}"/>
              </a:ext>
            </a:extLst>
          </p:cNvPr>
          <p:cNvSpPr txBox="1"/>
          <p:nvPr/>
        </p:nvSpPr>
        <p:spPr>
          <a:xfrm>
            <a:off x="437703" y="1580038"/>
            <a:ext cx="11576991" cy="1323439"/>
          </a:xfrm>
          <a:prstGeom prst="rect">
            <a:avLst/>
          </a:prstGeom>
          <a:noFill/>
        </p:spPr>
        <p:txBody>
          <a:bodyPr wrap="square">
            <a:spAutoFit/>
          </a:bodyPr>
          <a:lstStyle/>
          <a:p>
            <a:pPr algn="l"/>
            <a:r>
              <a:rPr lang="vi-VN" sz="4000" b="1" i="0">
                <a:effectLst/>
                <a:latin typeface="Calibri" panose="020F0502020204030204" pitchFamily="34" charset="0"/>
                <a:cs typeface="Calibri" panose="020F0502020204030204" pitchFamily="34" charset="0"/>
              </a:rPr>
              <a:t>- </a:t>
            </a:r>
            <a:r>
              <a:rPr lang="en-SG" sz="4000" b="1">
                <a:latin typeface="Calibri" panose="020F0502020204030204" pitchFamily="34" charset="0"/>
                <a:cs typeface="Calibri" panose="020F0502020204030204" pitchFamily="34" charset="0"/>
              </a:rPr>
              <a:t>Em hãy n</a:t>
            </a:r>
            <a:r>
              <a:rPr lang="vi-VN" sz="4000" b="1" i="0">
                <a:effectLst/>
                <a:latin typeface="Calibri" panose="020F0502020204030204" pitchFamily="34" charset="0"/>
                <a:cs typeface="Calibri" panose="020F0502020204030204" pitchFamily="34" charset="0"/>
              </a:rPr>
              <a:t>êu vai trò của nhà máy Thủy điện Hòa Bình đối với công cuộc xây dựng đất nước?</a:t>
            </a:r>
          </a:p>
        </p:txBody>
      </p:sp>
      <p:pic>
        <p:nvPicPr>
          <p:cNvPr id="9" name="Picture 8">
            <a:extLst>
              <a:ext uri="{FF2B5EF4-FFF2-40B4-BE49-F238E27FC236}">
                <a16:creationId xmlns:a16="http://schemas.microsoft.com/office/drawing/2014/main" id="{59AB428E-61C8-4BB9-9533-2C0640F8B83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76" b="91086" l="6780" r="94431">
                        <a14:foregroundMark x1="44068" y1="5348" x2="48668" y2="9724"/>
                        <a14:foregroundMark x1="91283" y1="63047" x2="87167" y2="69530"/>
                        <a14:foregroundMark x1="85472" y1="71637" x2="85835" y2="72447"/>
                        <a14:foregroundMark x1="85351" y1="69530" x2="84504" y2="72123"/>
                        <a14:foregroundMark x1="83656" y1="64344" x2="88983" y2="62723"/>
                        <a14:foregroundMark x1="94068" y1="63047" x2="94189" y2="65316"/>
                        <a14:foregroundMark x1="92010" y1="62723" x2="94431" y2="58023"/>
                        <a14:foregroundMark x1="62591" y1="35332" x2="58959" y2="41653"/>
                        <a14:foregroundMark x1="34504" y1="71475" x2="39467" y2="78606"/>
                        <a14:foregroundMark x1="53995" y1="88979" x2="60654" y2="91086"/>
                        <a14:foregroundMark x1="53027" y1="86062" x2="61017" y2="89303"/>
                        <a14:foregroundMark x1="61864" y1="90762" x2="66586" y2="88493"/>
                        <a14:foregroundMark x1="46852" y1="87844" x2="52179" y2="88169"/>
                        <a14:foregroundMark x1="45884" y1="88493" x2="47094" y2="88817"/>
                        <a14:foregroundMark x1="37772" y1="75689" x2="46852" y2="78930"/>
                        <a14:foregroundMark x1="40678" y1="84765" x2="47458" y2="83144"/>
                        <a14:foregroundMark x1="8354" y1="86710" x2="15981" y2="73906"/>
                        <a14:foregroundMark x1="10654" y1="75041" x2="19976" y2="71151"/>
                        <a14:foregroundMark x1="10896" y1="78930" x2="11743" y2="83630"/>
                        <a14:foregroundMark x1="6780" y1="77310" x2="11622" y2="71961"/>
                        <a14:foregroundMark x1="11259" y1="71313" x2="13923" y2="69530"/>
                        <a14:foregroundMark x1="21308" y1="51702" x2="27724" y2="65640"/>
                        <a14:foregroundMark x1="33051" y1="35008" x2="36804" y2="29335"/>
                        <a14:foregroundMark x1="36804" y1="28201" x2="32203" y2="33225"/>
                      </a14:backgroundRemoval>
                    </a14:imgEffect>
                  </a14:imgLayer>
                </a14:imgProps>
              </a:ext>
            </a:extLst>
          </a:blip>
          <a:stretch>
            <a:fillRect/>
          </a:stretch>
        </p:blipFill>
        <p:spPr>
          <a:xfrm flipH="1">
            <a:off x="10370452" y="5389058"/>
            <a:ext cx="1771736" cy="1323439"/>
          </a:xfrm>
          <a:prstGeom prst="rect">
            <a:avLst/>
          </a:prstGeom>
          <a:effectLst>
            <a:outerShdw blurRad="50800" dist="38100" dir="16200000" rotWithShape="0">
              <a:prstClr val="black">
                <a:alpha val="40000"/>
              </a:prstClr>
            </a:outerShdw>
          </a:effectLst>
        </p:spPr>
      </p:pic>
      <p:pic>
        <p:nvPicPr>
          <p:cNvPr id="13" name="Picture 12">
            <a:extLst>
              <a:ext uri="{FF2B5EF4-FFF2-40B4-BE49-F238E27FC236}">
                <a16:creationId xmlns:a16="http://schemas.microsoft.com/office/drawing/2014/main" id="{471C88FD-C258-4AC8-BFE6-BB77407926D6}"/>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437" b="94825" l="6757" r="94865">
                        <a14:foregroundMark x1="23649" y1="59665" x2="25541" y2="68798"/>
                        <a14:foregroundMark x1="25541" y1="68798" x2="24595" y2="77778"/>
                        <a14:foregroundMark x1="24595" y1="77778" x2="24595" y2="77778"/>
                        <a14:foregroundMark x1="22162" y1="71081" x2="27568" y2="75799"/>
                        <a14:foregroundMark x1="26622" y1="60426" x2="28243" y2="61948"/>
                        <a14:foregroundMark x1="6757" y1="56773" x2="12432" y2="63470"/>
                        <a14:foregroundMark x1="30405" y1="90715" x2="41351" y2="91933"/>
                        <a14:foregroundMark x1="41351" y1="91933" x2="53108" y2="89346"/>
                        <a14:foregroundMark x1="53108" y1="89346" x2="53378" y2="88889"/>
                        <a14:foregroundMark x1="35541" y1="94977" x2="42162" y2="94064"/>
                        <a14:foregroundMark x1="75541" y1="75038" x2="86351" y2="79604"/>
                        <a14:foregroundMark x1="90000" y1="72907" x2="93378" y2="85084"/>
                        <a14:foregroundMark x1="93378" y1="85084" x2="93108" y2="84779"/>
                        <a14:foregroundMark x1="74595" y1="78843" x2="86892" y2="75799"/>
                        <a14:foregroundMark x1="80811" y1="74734" x2="82432" y2="74429"/>
                        <a14:foregroundMark x1="72432" y1="83562" x2="78649" y2="78995"/>
                        <a14:foregroundMark x1="70135" y1="81735" x2="73378" y2="80822"/>
                        <a14:foregroundMark x1="93378" y1="77169" x2="92838" y2="82344"/>
                        <a14:foregroundMark x1="94865" y1="45053" x2="93378" y2="58904"/>
                        <a14:backgroundMark x1="16216" y1="19787" x2="13514" y2="25571"/>
                        <a14:backgroundMark x1="13784" y1="22070" x2="13784" y2="28311"/>
                        <a14:backgroundMark x1="14595" y1="17047" x2="14595" y2="19482"/>
                      </a14:backgroundRemoval>
                    </a14:imgEffect>
                  </a14:imgLayer>
                </a14:imgProps>
              </a:ext>
            </a:extLst>
          </a:blip>
          <a:stretch>
            <a:fillRect/>
          </a:stretch>
        </p:blipFill>
        <p:spPr>
          <a:xfrm>
            <a:off x="526689" y="124375"/>
            <a:ext cx="1737125" cy="1542286"/>
          </a:xfrm>
          <a:prstGeom prst="rect">
            <a:avLst/>
          </a:prstGeom>
        </p:spPr>
      </p:pic>
      <p:sp>
        <p:nvSpPr>
          <p:cNvPr id="15" name="TextBox 14">
            <a:extLst>
              <a:ext uri="{FF2B5EF4-FFF2-40B4-BE49-F238E27FC236}">
                <a16:creationId xmlns:a16="http://schemas.microsoft.com/office/drawing/2014/main" id="{FC010CD2-6C15-4943-9C59-CF8B8DB2E3D3}"/>
              </a:ext>
            </a:extLst>
          </p:cNvPr>
          <p:cNvSpPr txBox="1"/>
          <p:nvPr/>
        </p:nvSpPr>
        <p:spPr>
          <a:xfrm>
            <a:off x="800228" y="2974640"/>
            <a:ext cx="10629771" cy="3170099"/>
          </a:xfrm>
          <a:prstGeom prst="rect">
            <a:avLst/>
          </a:prstGeom>
          <a:noFill/>
        </p:spPr>
        <p:txBody>
          <a:bodyPr wrap="square">
            <a:spAutoFit/>
          </a:bodyPr>
          <a:lstStyle/>
          <a:p>
            <a:r>
              <a:rPr lang="en-US" sz="4000">
                <a:latin typeface="Calibri" panose="020F0502020204030204" pitchFamily="34" charset="0"/>
                <a:cs typeface="Calibri" panose="020F0502020204030204" pitchFamily="34" charset="0"/>
              </a:rPr>
              <a:t>+ Hạn chế lũ lụt cho đồng bằng Bắc Bộ.</a:t>
            </a:r>
          </a:p>
          <a:p>
            <a:r>
              <a:rPr lang="en-US" sz="4000">
                <a:latin typeface="Calibri" panose="020F0502020204030204" pitchFamily="34" charset="0"/>
                <a:cs typeface="Calibri" panose="020F0502020204030204" pitchFamily="34" charset="0"/>
              </a:rPr>
              <a:t>+ Cung cấp điện cho khắp các miền phục vụ sản xuất và đời sống. </a:t>
            </a:r>
          </a:p>
          <a:p>
            <a:r>
              <a:rPr lang="en-US" sz="4000">
                <a:latin typeface="Calibri" panose="020F0502020204030204" pitchFamily="34" charset="0"/>
                <a:cs typeface="Calibri" panose="020F0502020204030204" pitchFamily="34" charset="0"/>
              </a:rPr>
              <a:t>+ Là công trình tiêu biểu đầu tiên thể hiện thành quả của công cuộc xây dựng đất nước.</a:t>
            </a:r>
          </a:p>
        </p:txBody>
      </p:sp>
    </p:spTree>
    <p:extLst>
      <p:ext uri="{BB962C8B-B14F-4D97-AF65-F5344CB8AC3E}">
        <p14:creationId xmlns:p14="http://schemas.microsoft.com/office/powerpoint/2010/main" val="390163666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1000"/>
                                        <p:tgtEl>
                                          <p:spTgt spid="15"/>
                                        </p:tgtEl>
                                      </p:cBhvr>
                                    </p:animEffect>
                                    <p:anim calcmode="lin" valueType="num">
                                      <p:cBhvr>
                                        <p:cTn id="13" dur="1000" fill="hold"/>
                                        <p:tgtEl>
                                          <p:spTgt spid="15"/>
                                        </p:tgtEl>
                                        <p:attrNameLst>
                                          <p:attrName>ppt_x</p:attrName>
                                        </p:attrNameLst>
                                      </p:cBhvr>
                                      <p:tavLst>
                                        <p:tav tm="0">
                                          <p:val>
                                            <p:strVal val="#ppt_x"/>
                                          </p:val>
                                        </p:tav>
                                        <p:tav tm="100000">
                                          <p:val>
                                            <p:strVal val="#ppt_x"/>
                                          </p:val>
                                        </p:tav>
                                      </p:tavLst>
                                    </p:anim>
                                    <p:anim calcmode="lin" valueType="num">
                                      <p:cBhvr>
                                        <p:cTn id="14"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Nhà-máy-Thủy-điện-Hòa-Bình-cán-mốc-sản-lượng-250-tỷ-kWh">
            <a:hlinkClick r:id="" action="ppaction://media"/>
            <a:extLst>
              <a:ext uri="{FF2B5EF4-FFF2-40B4-BE49-F238E27FC236}">
                <a16:creationId xmlns:a16="http://schemas.microsoft.com/office/drawing/2014/main" id="{76C1CCB3-50E9-4F06-B833-AC56C87FCC3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797533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38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FB412B4-E246-473E-A312-F3B6BCF1A509}"/>
              </a:ext>
            </a:extLst>
          </p:cNvPr>
          <p:cNvPicPr>
            <a:picLocks noChangeAspect="1"/>
          </p:cNvPicPr>
          <p:nvPr/>
        </p:nvPicPr>
        <p:blipFill rotWithShape="1">
          <a:blip r:embed="rId2"/>
          <a:srcRect l="5625" r="3751" b="21134"/>
          <a:stretch/>
        </p:blipFill>
        <p:spPr>
          <a:xfrm>
            <a:off x="-1" y="-1"/>
            <a:ext cx="12197435" cy="6858001"/>
          </a:xfrm>
          <a:prstGeom prst="rect">
            <a:avLst/>
          </a:prstGeom>
        </p:spPr>
      </p:pic>
      <p:sp>
        <p:nvSpPr>
          <p:cNvPr id="4" name="Rectangle: Rounded Corners 3">
            <a:extLst>
              <a:ext uri="{FF2B5EF4-FFF2-40B4-BE49-F238E27FC236}">
                <a16:creationId xmlns:a16="http://schemas.microsoft.com/office/drawing/2014/main" id="{5CBD0BFD-413F-4F94-BEC1-75D864475559}"/>
              </a:ext>
            </a:extLst>
          </p:cNvPr>
          <p:cNvSpPr/>
          <p:nvPr/>
        </p:nvSpPr>
        <p:spPr>
          <a:xfrm>
            <a:off x="241053" y="266699"/>
            <a:ext cx="11709894" cy="6324600"/>
          </a:xfrm>
          <a:prstGeom prst="roundRect">
            <a:avLst>
              <a:gd name="adj" fmla="val 10628"/>
            </a:avLst>
          </a:prstGeom>
          <a:solidFill>
            <a:schemeClr val="bg1">
              <a:alpha val="94000"/>
            </a:schemeClr>
          </a:solidFill>
          <a:ln w="12700">
            <a:noFill/>
            <a:extLst>
              <a:ext uri="{C807C97D-BFC1-408E-A445-0C87EB9F89A2}">
                <ask:lineSketchStyleProps xmlns:ask="http://schemas.microsoft.com/office/drawing/2018/sketchyshapes" sd="2486019655">
                  <a:custGeom>
                    <a:avLst/>
                    <a:gdLst>
                      <a:gd name="connsiteX0" fmla="*/ 0 w 11582400"/>
                      <a:gd name="connsiteY0" fmla="*/ 672178 h 6324600"/>
                      <a:gd name="connsiteX1" fmla="*/ 672178 w 11582400"/>
                      <a:gd name="connsiteY1" fmla="*/ 0 h 6324600"/>
                      <a:gd name="connsiteX2" fmla="*/ 10910222 w 11582400"/>
                      <a:gd name="connsiteY2" fmla="*/ 0 h 6324600"/>
                      <a:gd name="connsiteX3" fmla="*/ 11582400 w 11582400"/>
                      <a:gd name="connsiteY3" fmla="*/ 672178 h 6324600"/>
                      <a:gd name="connsiteX4" fmla="*/ 11582400 w 11582400"/>
                      <a:gd name="connsiteY4" fmla="*/ 5652422 h 6324600"/>
                      <a:gd name="connsiteX5" fmla="*/ 10910222 w 11582400"/>
                      <a:gd name="connsiteY5" fmla="*/ 6324600 h 6324600"/>
                      <a:gd name="connsiteX6" fmla="*/ 672178 w 11582400"/>
                      <a:gd name="connsiteY6" fmla="*/ 6324600 h 6324600"/>
                      <a:gd name="connsiteX7" fmla="*/ 0 w 11582400"/>
                      <a:gd name="connsiteY7" fmla="*/ 5652422 h 6324600"/>
                      <a:gd name="connsiteX8" fmla="*/ 0 w 11582400"/>
                      <a:gd name="connsiteY8" fmla="*/ 672178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82400" h="6324600" fill="none" extrusionOk="0">
                        <a:moveTo>
                          <a:pt x="0" y="672178"/>
                        </a:moveTo>
                        <a:cubicBezTo>
                          <a:pt x="72098" y="305508"/>
                          <a:pt x="300788" y="14037"/>
                          <a:pt x="672178" y="0"/>
                        </a:cubicBezTo>
                        <a:cubicBezTo>
                          <a:pt x="4510503" y="-164929"/>
                          <a:pt x="7451195" y="-142407"/>
                          <a:pt x="10910222" y="0"/>
                        </a:cubicBezTo>
                        <a:cubicBezTo>
                          <a:pt x="11303585" y="-25955"/>
                          <a:pt x="11593921" y="268762"/>
                          <a:pt x="11582400" y="672178"/>
                        </a:cubicBezTo>
                        <a:cubicBezTo>
                          <a:pt x="11609895" y="2921293"/>
                          <a:pt x="11445069" y="4840179"/>
                          <a:pt x="11582400" y="5652422"/>
                        </a:cubicBezTo>
                        <a:cubicBezTo>
                          <a:pt x="11583377" y="6091650"/>
                          <a:pt x="11280126" y="6342003"/>
                          <a:pt x="10910222" y="6324600"/>
                        </a:cubicBezTo>
                        <a:cubicBezTo>
                          <a:pt x="6730587" y="6267592"/>
                          <a:pt x="4368411" y="6194751"/>
                          <a:pt x="672178" y="6324600"/>
                        </a:cubicBezTo>
                        <a:cubicBezTo>
                          <a:pt x="308873" y="6327982"/>
                          <a:pt x="23400" y="6031501"/>
                          <a:pt x="0" y="5652422"/>
                        </a:cubicBezTo>
                        <a:cubicBezTo>
                          <a:pt x="99687" y="3530622"/>
                          <a:pt x="153764" y="1711200"/>
                          <a:pt x="0" y="672178"/>
                        </a:cubicBezTo>
                        <a:close/>
                      </a:path>
                      <a:path w="11582400" h="6324600" stroke="0" extrusionOk="0">
                        <a:moveTo>
                          <a:pt x="0" y="672178"/>
                        </a:moveTo>
                        <a:cubicBezTo>
                          <a:pt x="-10532" y="246873"/>
                          <a:pt x="323440" y="17831"/>
                          <a:pt x="672178" y="0"/>
                        </a:cubicBezTo>
                        <a:cubicBezTo>
                          <a:pt x="3194096" y="157795"/>
                          <a:pt x="6144386" y="84249"/>
                          <a:pt x="10910222" y="0"/>
                        </a:cubicBezTo>
                        <a:cubicBezTo>
                          <a:pt x="11301359" y="-28293"/>
                          <a:pt x="11627207" y="297668"/>
                          <a:pt x="11582400" y="672178"/>
                        </a:cubicBezTo>
                        <a:cubicBezTo>
                          <a:pt x="11609487" y="1195317"/>
                          <a:pt x="11468194" y="3880866"/>
                          <a:pt x="11582400" y="5652422"/>
                        </a:cubicBezTo>
                        <a:cubicBezTo>
                          <a:pt x="11577769" y="6017237"/>
                          <a:pt x="11323799" y="6309616"/>
                          <a:pt x="10910222" y="6324600"/>
                        </a:cubicBezTo>
                        <a:cubicBezTo>
                          <a:pt x="8361780" y="6241216"/>
                          <a:pt x="4011967" y="6328777"/>
                          <a:pt x="672178" y="6324600"/>
                        </a:cubicBezTo>
                        <a:cubicBezTo>
                          <a:pt x="264893" y="6327984"/>
                          <a:pt x="14014" y="6055905"/>
                          <a:pt x="0" y="5652422"/>
                        </a:cubicBezTo>
                        <a:cubicBezTo>
                          <a:pt x="155438" y="4248716"/>
                          <a:pt x="87936" y="2388333"/>
                          <a:pt x="0" y="672178"/>
                        </a:cubicBezTo>
                        <a:close/>
                      </a:path>
                    </a:pathLst>
                  </a:custGeom>
                  <ask:type>
                    <ask:lineSketchNone/>
                  </ask:type>
                </ask:lineSketchStyleProps>
              </a:ext>
            </a:extLst>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A2302E84-AFBF-406B-BC25-FA6B328411B2}"/>
              </a:ext>
            </a:extLst>
          </p:cNvPr>
          <p:cNvSpPr txBox="1"/>
          <p:nvPr/>
        </p:nvSpPr>
        <p:spPr>
          <a:xfrm>
            <a:off x="1009650" y="1843951"/>
            <a:ext cx="10172700" cy="3170099"/>
          </a:xfrm>
          <a:prstGeom prst="rect">
            <a:avLst/>
          </a:prstGeom>
          <a:noFill/>
        </p:spPr>
        <p:txBody>
          <a:bodyPr wrap="square">
            <a:spAutoFit/>
          </a:bodyPr>
          <a:lstStyle/>
          <a:p>
            <a:pPr algn="just"/>
            <a:r>
              <a:rPr lang="en-SG" sz="4000" b="1" i="0">
                <a:solidFill>
                  <a:schemeClr val="accent1">
                    <a:lumMod val="50000"/>
                  </a:schemeClr>
                </a:solidFill>
                <a:effectLst/>
                <a:latin typeface="Calibri" panose="020F0502020204030204" pitchFamily="34" charset="0"/>
                <a:cs typeface="Calibri" panose="020F0502020204030204" pitchFamily="34" charset="0"/>
              </a:rPr>
              <a:t>	Nhà máy Thủy điện Hòa Bình là kết quả 15 năm lao động sáng tạo đầy gian khổ, hi sinh của hàng nghìn cán bộ, công nhân Việt Nam và Liên Xô, là thành tựu to lớn của nhân dân ta trong sự nghiệp xây dựng đất nước. </a:t>
            </a:r>
            <a:endParaRPr lang="vi-VN" sz="4000" b="1" i="0">
              <a:solidFill>
                <a:schemeClr val="accent1">
                  <a:lumMod val="50000"/>
                </a:schemeClr>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07836169"/>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FB412B4-E246-473E-A312-F3B6BCF1A509}"/>
              </a:ext>
            </a:extLst>
          </p:cNvPr>
          <p:cNvPicPr>
            <a:picLocks noChangeAspect="1"/>
          </p:cNvPicPr>
          <p:nvPr/>
        </p:nvPicPr>
        <p:blipFill rotWithShape="1">
          <a:blip r:embed="rId2"/>
          <a:srcRect l="5625" r="3751" b="21134"/>
          <a:stretch/>
        </p:blipFill>
        <p:spPr>
          <a:xfrm>
            <a:off x="-1" y="-1"/>
            <a:ext cx="12197435" cy="6858001"/>
          </a:xfrm>
          <a:prstGeom prst="rect">
            <a:avLst/>
          </a:prstGeom>
        </p:spPr>
      </p:pic>
      <p:sp>
        <p:nvSpPr>
          <p:cNvPr id="4" name="Rectangle: Rounded Corners 3">
            <a:extLst>
              <a:ext uri="{FF2B5EF4-FFF2-40B4-BE49-F238E27FC236}">
                <a16:creationId xmlns:a16="http://schemas.microsoft.com/office/drawing/2014/main" id="{5CBD0BFD-413F-4F94-BEC1-75D864475559}"/>
              </a:ext>
            </a:extLst>
          </p:cNvPr>
          <p:cNvSpPr/>
          <p:nvPr/>
        </p:nvSpPr>
        <p:spPr>
          <a:xfrm>
            <a:off x="241053" y="209550"/>
            <a:ext cx="11709894" cy="6438901"/>
          </a:xfrm>
          <a:prstGeom prst="roundRect">
            <a:avLst>
              <a:gd name="adj" fmla="val 10628"/>
            </a:avLst>
          </a:prstGeom>
          <a:solidFill>
            <a:schemeClr val="bg1">
              <a:alpha val="94000"/>
            </a:schemeClr>
          </a:solidFill>
          <a:ln w="12700">
            <a:noFill/>
            <a:extLst>
              <a:ext uri="{C807C97D-BFC1-408E-A445-0C87EB9F89A2}">
                <ask:lineSketchStyleProps xmlns:ask="http://schemas.microsoft.com/office/drawing/2018/sketchyshapes" sd="2486019655">
                  <a:custGeom>
                    <a:avLst/>
                    <a:gdLst>
                      <a:gd name="connsiteX0" fmla="*/ 0 w 11582400"/>
                      <a:gd name="connsiteY0" fmla="*/ 672178 h 6324600"/>
                      <a:gd name="connsiteX1" fmla="*/ 672178 w 11582400"/>
                      <a:gd name="connsiteY1" fmla="*/ 0 h 6324600"/>
                      <a:gd name="connsiteX2" fmla="*/ 10910222 w 11582400"/>
                      <a:gd name="connsiteY2" fmla="*/ 0 h 6324600"/>
                      <a:gd name="connsiteX3" fmla="*/ 11582400 w 11582400"/>
                      <a:gd name="connsiteY3" fmla="*/ 672178 h 6324600"/>
                      <a:gd name="connsiteX4" fmla="*/ 11582400 w 11582400"/>
                      <a:gd name="connsiteY4" fmla="*/ 5652422 h 6324600"/>
                      <a:gd name="connsiteX5" fmla="*/ 10910222 w 11582400"/>
                      <a:gd name="connsiteY5" fmla="*/ 6324600 h 6324600"/>
                      <a:gd name="connsiteX6" fmla="*/ 672178 w 11582400"/>
                      <a:gd name="connsiteY6" fmla="*/ 6324600 h 6324600"/>
                      <a:gd name="connsiteX7" fmla="*/ 0 w 11582400"/>
                      <a:gd name="connsiteY7" fmla="*/ 5652422 h 6324600"/>
                      <a:gd name="connsiteX8" fmla="*/ 0 w 11582400"/>
                      <a:gd name="connsiteY8" fmla="*/ 672178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82400" h="6324600" fill="none" extrusionOk="0">
                        <a:moveTo>
                          <a:pt x="0" y="672178"/>
                        </a:moveTo>
                        <a:cubicBezTo>
                          <a:pt x="72098" y="305508"/>
                          <a:pt x="300788" y="14037"/>
                          <a:pt x="672178" y="0"/>
                        </a:cubicBezTo>
                        <a:cubicBezTo>
                          <a:pt x="4510503" y="-164929"/>
                          <a:pt x="7451195" y="-142407"/>
                          <a:pt x="10910222" y="0"/>
                        </a:cubicBezTo>
                        <a:cubicBezTo>
                          <a:pt x="11303585" y="-25955"/>
                          <a:pt x="11593921" y="268762"/>
                          <a:pt x="11582400" y="672178"/>
                        </a:cubicBezTo>
                        <a:cubicBezTo>
                          <a:pt x="11609895" y="2921293"/>
                          <a:pt x="11445069" y="4840179"/>
                          <a:pt x="11582400" y="5652422"/>
                        </a:cubicBezTo>
                        <a:cubicBezTo>
                          <a:pt x="11583377" y="6091650"/>
                          <a:pt x="11280126" y="6342003"/>
                          <a:pt x="10910222" y="6324600"/>
                        </a:cubicBezTo>
                        <a:cubicBezTo>
                          <a:pt x="6730587" y="6267592"/>
                          <a:pt x="4368411" y="6194751"/>
                          <a:pt x="672178" y="6324600"/>
                        </a:cubicBezTo>
                        <a:cubicBezTo>
                          <a:pt x="308873" y="6327982"/>
                          <a:pt x="23400" y="6031501"/>
                          <a:pt x="0" y="5652422"/>
                        </a:cubicBezTo>
                        <a:cubicBezTo>
                          <a:pt x="99687" y="3530622"/>
                          <a:pt x="153764" y="1711200"/>
                          <a:pt x="0" y="672178"/>
                        </a:cubicBezTo>
                        <a:close/>
                      </a:path>
                      <a:path w="11582400" h="6324600" stroke="0" extrusionOk="0">
                        <a:moveTo>
                          <a:pt x="0" y="672178"/>
                        </a:moveTo>
                        <a:cubicBezTo>
                          <a:pt x="-10532" y="246873"/>
                          <a:pt x="323440" y="17831"/>
                          <a:pt x="672178" y="0"/>
                        </a:cubicBezTo>
                        <a:cubicBezTo>
                          <a:pt x="3194096" y="157795"/>
                          <a:pt x="6144386" y="84249"/>
                          <a:pt x="10910222" y="0"/>
                        </a:cubicBezTo>
                        <a:cubicBezTo>
                          <a:pt x="11301359" y="-28293"/>
                          <a:pt x="11627207" y="297668"/>
                          <a:pt x="11582400" y="672178"/>
                        </a:cubicBezTo>
                        <a:cubicBezTo>
                          <a:pt x="11609487" y="1195317"/>
                          <a:pt x="11468194" y="3880866"/>
                          <a:pt x="11582400" y="5652422"/>
                        </a:cubicBezTo>
                        <a:cubicBezTo>
                          <a:pt x="11577769" y="6017237"/>
                          <a:pt x="11323799" y="6309616"/>
                          <a:pt x="10910222" y="6324600"/>
                        </a:cubicBezTo>
                        <a:cubicBezTo>
                          <a:pt x="8361780" y="6241216"/>
                          <a:pt x="4011967" y="6328777"/>
                          <a:pt x="672178" y="6324600"/>
                        </a:cubicBezTo>
                        <a:cubicBezTo>
                          <a:pt x="264893" y="6327984"/>
                          <a:pt x="14014" y="6055905"/>
                          <a:pt x="0" y="5652422"/>
                        </a:cubicBezTo>
                        <a:cubicBezTo>
                          <a:pt x="155438" y="4248716"/>
                          <a:pt x="87936" y="2388333"/>
                          <a:pt x="0" y="672178"/>
                        </a:cubicBezTo>
                        <a:close/>
                      </a:path>
                    </a:pathLst>
                  </a:custGeom>
                  <ask:type>
                    <ask:lineSketchNone/>
                  </ask:type>
                </ask:lineSketchStyleProps>
              </a:ext>
            </a:extLst>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A2302E84-AFBF-406B-BC25-FA6B328411B2}"/>
              </a:ext>
            </a:extLst>
          </p:cNvPr>
          <p:cNvSpPr txBox="1"/>
          <p:nvPr/>
        </p:nvSpPr>
        <p:spPr>
          <a:xfrm>
            <a:off x="609600" y="533400"/>
            <a:ext cx="10972800" cy="1323439"/>
          </a:xfrm>
          <a:prstGeom prst="rect">
            <a:avLst/>
          </a:prstGeom>
          <a:noFill/>
        </p:spPr>
        <p:txBody>
          <a:bodyPr wrap="square">
            <a:spAutoFit/>
          </a:bodyPr>
          <a:lstStyle/>
          <a:p>
            <a:pPr algn="just"/>
            <a:r>
              <a:rPr lang="en-SG" sz="4000" b="1" i="0">
                <a:effectLst/>
                <a:latin typeface="Calibri" panose="020F0502020204030204" pitchFamily="34" charset="0"/>
                <a:cs typeface="Calibri" panose="020F0502020204030204" pitchFamily="34" charset="0"/>
              </a:rPr>
              <a:t>	Em biết thêm được</a:t>
            </a:r>
            <a:r>
              <a:rPr lang="vi-VN" sz="4000" b="1" i="0">
                <a:effectLst/>
                <a:latin typeface="Calibri" panose="020F0502020204030204" pitchFamily="34" charset="0"/>
                <a:cs typeface="Calibri" panose="020F0502020204030204" pitchFamily="34" charset="0"/>
              </a:rPr>
              <a:t> </a:t>
            </a:r>
            <a:r>
              <a:rPr lang="en-SG" sz="4000" b="1" i="0">
                <a:effectLst/>
                <a:latin typeface="Calibri" panose="020F0502020204030204" pitchFamily="34" charset="0"/>
                <a:cs typeface="Calibri" panose="020F0502020204030204" pitchFamily="34" charset="0"/>
              </a:rPr>
              <a:t>những nhà máy t</a:t>
            </a:r>
            <a:r>
              <a:rPr lang="vi-VN" sz="4000" b="1" i="0">
                <a:effectLst/>
                <a:latin typeface="Calibri" panose="020F0502020204030204" pitchFamily="34" charset="0"/>
                <a:cs typeface="Calibri" panose="020F0502020204030204" pitchFamily="34" charset="0"/>
              </a:rPr>
              <a:t>hủy điện</a:t>
            </a:r>
            <a:r>
              <a:rPr lang="en-SG" sz="4000" b="1" i="0">
                <a:effectLst/>
                <a:latin typeface="Calibri" panose="020F0502020204030204" pitchFamily="34" charset="0"/>
                <a:cs typeface="Calibri" panose="020F0502020204030204" pitchFamily="34" charset="0"/>
              </a:rPr>
              <a:t> nào</a:t>
            </a:r>
            <a:r>
              <a:rPr lang="vi-VN" sz="4000" b="1" i="0">
                <a:effectLst/>
                <a:latin typeface="Calibri" panose="020F0502020204030204" pitchFamily="34" charset="0"/>
                <a:cs typeface="Calibri" panose="020F0502020204030204" pitchFamily="34" charset="0"/>
              </a:rPr>
              <a:t> đã và đang được xây dựng?</a:t>
            </a:r>
            <a:endParaRPr lang="vi-VN" sz="4000" b="1" i="0">
              <a:solidFill>
                <a:schemeClr val="accent1">
                  <a:lumMod val="50000"/>
                </a:schemeClr>
              </a:solidFill>
              <a:effectLst/>
              <a:latin typeface="Calibri" panose="020F0502020204030204" pitchFamily="34" charset="0"/>
              <a:cs typeface="Calibri" panose="020F0502020204030204" pitchFamily="34" charset="0"/>
            </a:endParaRPr>
          </a:p>
        </p:txBody>
      </p:sp>
      <p:pic>
        <p:nvPicPr>
          <p:cNvPr id="2" name="Picture 1">
            <a:extLst>
              <a:ext uri="{FF2B5EF4-FFF2-40B4-BE49-F238E27FC236}">
                <a16:creationId xmlns:a16="http://schemas.microsoft.com/office/drawing/2014/main" id="{245DA451-C1F7-4632-AE16-86F971DA11DD}"/>
              </a:ext>
            </a:extLst>
          </p:cNvPr>
          <p:cNvPicPr>
            <a:picLocks noChangeAspect="1"/>
          </p:cNvPicPr>
          <p:nvPr/>
        </p:nvPicPr>
        <p:blipFill>
          <a:blip r:embed="rId3"/>
          <a:stretch>
            <a:fillRect/>
          </a:stretch>
        </p:blipFill>
        <p:spPr>
          <a:xfrm>
            <a:off x="609600" y="2123539"/>
            <a:ext cx="5308806" cy="3340935"/>
          </a:xfrm>
          <a:prstGeom prst="rect">
            <a:avLst/>
          </a:prstGeom>
        </p:spPr>
      </p:pic>
      <p:pic>
        <p:nvPicPr>
          <p:cNvPr id="3" name="Picture 2">
            <a:extLst>
              <a:ext uri="{FF2B5EF4-FFF2-40B4-BE49-F238E27FC236}">
                <a16:creationId xmlns:a16="http://schemas.microsoft.com/office/drawing/2014/main" id="{E91946F5-1546-4B0F-8797-BA14D1504C71}"/>
              </a:ext>
            </a:extLst>
          </p:cNvPr>
          <p:cNvPicPr>
            <a:picLocks noChangeAspect="1"/>
          </p:cNvPicPr>
          <p:nvPr/>
        </p:nvPicPr>
        <p:blipFill>
          <a:blip r:embed="rId4"/>
          <a:stretch>
            <a:fillRect/>
          </a:stretch>
        </p:blipFill>
        <p:spPr>
          <a:xfrm>
            <a:off x="6319935" y="2113916"/>
            <a:ext cx="5009981" cy="3342597"/>
          </a:xfrm>
          <a:prstGeom prst="rect">
            <a:avLst/>
          </a:prstGeom>
        </p:spPr>
      </p:pic>
      <p:sp>
        <p:nvSpPr>
          <p:cNvPr id="7" name="TextBox 6">
            <a:extLst>
              <a:ext uri="{FF2B5EF4-FFF2-40B4-BE49-F238E27FC236}">
                <a16:creationId xmlns:a16="http://schemas.microsoft.com/office/drawing/2014/main" id="{720C1B9E-EB80-4E1B-8D80-4A0D04E8BE42}"/>
              </a:ext>
            </a:extLst>
          </p:cNvPr>
          <p:cNvSpPr txBox="1"/>
          <p:nvPr/>
        </p:nvSpPr>
        <p:spPr>
          <a:xfrm>
            <a:off x="1047833" y="5501787"/>
            <a:ext cx="4432340" cy="1077218"/>
          </a:xfrm>
          <a:prstGeom prst="rect">
            <a:avLst/>
          </a:prstGeom>
          <a:noFill/>
        </p:spPr>
        <p:txBody>
          <a:bodyPr wrap="square">
            <a:spAutoFit/>
          </a:bodyPr>
          <a:lstStyle/>
          <a:p>
            <a:pPr algn="ctr"/>
            <a:r>
              <a:rPr lang="en-SG" sz="3200" b="1" i="0">
                <a:effectLst/>
                <a:latin typeface="Calibri" panose="020F0502020204030204" pitchFamily="34" charset="0"/>
                <a:cs typeface="Calibri" panose="020F0502020204030204" pitchFamily="34" charset="0"/>
              </a:rPr>
              <a:t>Nhà máy Thủy điện</a:t>
            </a:r>
          </a:p>
          <a:p>
            <a:pPr algn="ctr"/>
            <a:r>
              <a:rPr lang="en-SG" sz="3200" b="1" i="0">
                <a:solidFill>
                  <a:schemeClr val="accent1">
                    <a:lumMod val="50000"/>
                  </a:schemeClr>
                </a:solidFill>
                <a:effectLst/>
                <a:latin typeface="Calibri" panose="020F0502020204030204" pitchFamily="34" charset="0"/>
                <a:cs typeface="Calibri" panose="020F0502020204030204" pitchFamily="34" charset="0"/>
              </a:rPr>
              <a:t>S</a:t>
            </a:r>
            <a:r>
              <a:rPr lang="en-SG" sz="3200" b="1">
                <a:solidFill>
                  <a:schemeClr val="accent1">
                    <a:lumMod val="50000"/>
                  </a:schemeClr>
                </a:solidFill>
                <a:latin typeface="Calibri" panose="020F0502020204030204" pitchFamily="34" charset="0"/>
                <a:cs typeface="Calibri" panose="020F0502020204030204" pitchFamily="34" charset="0"/>
              </a:rPr>
              <a:t>ơn La</a:t>
            </a:r>
            <a:endParaRPr lang="vi-VN" sz="3200" b="1" i="0">
              <a:solidFill>
                <a:schemeClr val="accent1">
                  <a:lumMod val="50000"/>
                </a:schemeClr>
              </a:solidFill>
              <a:effectLst/>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F89AE671-2AD3-4283-BB7F-4E750FFD0A03}"/>
              </a:ext>
            </a:extLst>
          </p:cNvPr>
          <p:cNvSpPr txBox="1"/>
          <p:nvPr/>
        </p:nvSpPr>
        <p:spPr>
          <a:xfrm>
            <a:off x="6711827" y="5441980"/>
            <a:ext cx="4432340" cy="1077218"/>
          </a:xfrm>
          <a:prstGeom prst="rect">
            <a:avLst/>
          </a:prstGeom>
          <a:noFill/>
        </p:spPr>
        <p:txBody>
          <a:bodyPr wrap="square">
            <a:spAutoFit/>
          </a:bodyPr>
          <a:lstStyle/>
          <a:p>
            <a:pPr algn="ctr"/>
            <a:r>
              <a:rPr lang="en-SG" sz="3200" b="1" i="0">
                <a:effectLst/>
                <a:latin typeface="Calibri" panose="020F0502020204030204" pitchFamily="34" charset="0"/>
                <a:cs typeface="Calibri" panose="020F0502020204030204" pitchFamily="34" charset="0"/>
              </a:rPr>
              <a:t>Nhà máy Thủy điện</a:t>
            </a:r>
          </a:p>
          <a:p>
            <a:pPr algn="ctr"/>
            <a:r>
              <a:rPr lang="en-SG" sz="3200" b="1" i="0">
                <a:solidFill>
                  <a:schemeClr val="accent1">
                    <a:lumMod val="50000"/>
                  </a:schemeClr>
                </a:solidFill>
                <a:effectLst/>
                <a:latin typeface="Calibri" panose="020F0502020204030204" pitchFamily="34" charset="0"/>
                <a:cs typeface="Calibri" panose="020F0502020204030204" pitchFamily="34" charset="0"/>
              </a:rPr>
              <a:t>Lai Châu</a:t>
            </a:r>
            <a:endParaRPr lang="vi-VN" sz="3200" b="1" i="0">
              <a:solidFill>
                <a:schemeClr val="accent1">
                  <a:lumMod val="50000"/>
                </a:schemeClr>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5561855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FB412B4-E246-473E-A312-F3B6BCF1A509}"/>
              </a:ext>
            </a:extLst>
          </p:cNvPr>
          <p:cNvPicPr>
            <a:picLocks noChangeAspect="1"/>
          </p:cNvPicPr>
          <p:nvPr/>
        </p:nvPicPr>
        <p:blipFill rotWithShape="1">
          <a:blip r:embed="rId2"/>
          <a:srcRect l="5625" r="3751" b="21134"/>
          <a:stretch/>
        </p:blipFill>
        <p:spPr>
          <a:xfrm>
            <a:off x="-1" y="-1"/>
            <a:ext cx="12197435" cy="6858001"/>
          </a:xfrm>
          <a:prstGeom prst="rect">
            <a:avLst/>
          </a:prstGeom>
        </p:spPr>
      </p:pic>
      <p:sp>
        <p:nvSpPr>
          <p:cNvPr id="4" name="Rectangle: Rounded Corners 3">
            <a:extLst>
              <a:ext uri="{FF2B5EF4-FFF2-40B4-BE49-F238E27FC236}">
                <a16:creationId xmlns:a16="http://schemas.microsoft.com/office/drawing/2014/main" id="{5CBD0BFD-413F-4F94-BEC1-75D864475559}"/>
              </a:ext>
            </a:extLst>
          </p:cNvPr>
          <p:cNvSpPr/>
          <p:nvPr/>
        </p:nvSpPr>
        <p:spPr>
          <a:xfrm>
            <a:off x="241053" y="209550"/>
            <a:ext cx="11709894" cy="6438901"/>
          </a:xfrm>
          <a:prstGeom prst="roundRect">
            <a:avLst>
              <a:gd name="adj" fmla="val 10628"/>
            </a:avLst>
          </a:prstGeom>
          <a:solidFill>
            <a:schemeClr val="bg1">
              <a:alpha val="94000"/>
            </a:schemeClr>
          </a:solidFill>
          <a:ln w="12700">
            <a:noFill/>
            <a:extLst>
              <a:ext uri="{C807C97D-BFC1-408E-A445-0C87EB9F89A2}">
                <ask:lineSketchStyleProps xmlns:ask="http://schemas.microsoft.com/office/drawing/2018/sketchyshapes" sd="2486019655">
                  <a:custGeom>
                    <a:avLst/>
                    <a:gdLst>
                      <a:gd name="connsiteX0" fmla="*/ 0 w 11582400"/>
                      <a:gd name="connsiteY0" fmla="*/ 672178 h 6324600"/>
                      <a:gd name="connsiteX1" fmla="*/ 672178 w 11582400"/>
                      <a:gd name="connsiteY1" fmla="*/ 0 h 6324600"/>
                      <a:gd name="connsiteX2" fmla="*/ 10910222 w 11582400"/>
                      <a:gd name="connsiteY2" fmla="*/ 0 h 6324600"/>
                      <a:gd name="connsiteX3" fmla="*/ 11582400 w 11582400"/>
                      <a:gd name="connsiteY3" fmla="*/ 672178 h 6324600"/>
                      <a:gd name="connsiteX4" fmla="*/ 11582400 w 11582400"/>
                      <a:gd name="connsiteY4" fmla="*/ 5652422 h 6324600"/>
                      <a:gd name="connsiteX5" fmla="*/ 10910222 w 11582400"/>
                      <a:gd name="connsiteY5" fmla="*/ 6324600 h 6324600"/>
                      <a:gd name="connsiteX6" fmla="*/ 672178 w 11582400"/>
                      <a:gd name="connsiteY6" fmla="*/ 6324600 h 6324600"/>
                      <a:gd name="connsiteX7" fmla="*/ 0 w 11582400"/>
                      <a:gd name="connsiteY7" fmla="*/ 5652422 h 6324600"/>
                      <a:gd name="connsiteX8" fmla="*/ 0 w 11582400"/>
                      <a:gd name="connsiteY8" fmla="*/ 672178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82400" h="6324600" fill="none" extrusionOk="0">
                        <a:moveTo>
                          <a:pt x="0" y="672178"/>
                        </a:moveTo>
                        <a:cubicBezTo>
                          <a:pt x="72098" y="305508"/>
                          <a:pt x="300788" y="14037"/>
                          <a:pt x="672178" y="0"/>
                        </a:cubicBezTo>
                        <a:cubicBezTo>
                          <a:pt x="4510503" y="-164929"/>
                          <a:pt x="7451195" y="-142407"/>
                          <a:pt x="10910222" y="0"/>
                        </a:cubicBezTo>
                        <a:cubicBezTo>
                          <a:pt x="11303585" y="-25955"/>
                          <a:pt x="11593921" y="268762"/>
                          <a:pt x="11582400" y="672178"/>
                        </a:cubicBezTo>
                        <a:cubicBezTo>
                          <a:pt x="11609895" y="2921293"/>
                          <a:pt x="11445069" y="4840179"/>
                          <a:pt x="11582400" y="5652422"/>
                        </a:cubicBezTo>
                        <a:cubicBezTo>
                          <a:pt x="11583377" y="6091650"/>
                          <a:pt x="11280126" y="6342003"/>
                          <a:pt x="10910222" y="6324600"/>
                        </a:cubicBezTo>
                        <a:cubicBezTo>
                          <a:pt x="6730587" y="6267592"/>
                          <a:pt x="4368411" y="6194751"/>
                          <a:pt x="672178" y="6324600"/>
                        </a:cubicBezTo>
                        <a:cubicBezTo>
                          <a:pt x="308873" y="6327982"/>
                          <a:pt x="23400" y="6031501"/>
                          <a:pt x="0" y="5652422"/>
                        </a:cubicBezTo>
                        <a:cubicBezTo>
                          <a:pt x="99687" y="3530622"/>
                          <a:pt x="153764" y="1711200"/>
                          <a:pt x="0" y="672178"/>
                        </a:cubicBezTo>
                        <a:close/>
                      </a:path>
                      <a:path w="11582400" h="6324600" stroke="0" extrusionOk="0">
                        <a:moveTo>
                          <a:pt x="0" y="672178"/>
                        </a:moveTo>
                        <a:cubicBezTo>
                          <a:pt x="-10532" y="246873"/>
                          <a:pt x="323440" y="17831"/>
                          <a:pt x="672178" y="0"/>
                        </a:cubicBezTo>
                        <a:cubicBezTo>
                          <a:pt x="3194096" y="157795"/>
                          <a:pt x="6144386" y="84249"/>
                          <a:pt x="10910222" y="0"/>
                        </a:cubicBezTo>
                        <a:cubicBezTo>
                          <a:pt x="11301359" y="-28293"/>
                          <a:pt x="11627207" y="297668"/>
                          <a:pt x="11582400" y="672178"/>
                        </a:cubicBezTo>
                        <a:cubicBezTo>
                          <a:pt x="11609487" y="1195317"/>
                          <a:pt x="11468194" y="3880866"/>
                          <a:pt x="11582400" y="5652422"/>
                        </a:cubicBezTo>
                        <a:cubicBezTo>
                          <a:pt x="11577769" y="6017237"/>
                          <a:pt x="11323799" y="6309616"/>
                          <a:pt x="10910222" y="6324600"/>
                        </a:cubicBezTo>
                        <a:cubicBezTo>
                          <a:pt x="8361780" y="6241216"/>
                          <a:pt x="4011967" y="6328777"/>
                          <a:pt x="672178" y="6324600"/>
                        </a:cubicBezTo>
                        <a:cubicBezTo>
                          <a:pt x="264893" y="6327984"/>
                          <a:pt x="14014" y="6055905"/>
                          <a:pt x="0" y="5652422"/>
                        </a:cubicBezTo>
                        <a:cubicBezTo>
                          <a:pt x="155438" y="4248716"/>
                          <a:pt x="87936" y="2388333"/>
                          <a:pt x="0" y="672178"/>
                        </a:cubicBezTo>
                        <a:close/>
                      </a:path>
                    </a:pathLst>
                  </a:custGeom>
                  <ask:type>
                    <ask:lineSketchNone/>
                  </ask:type>
                </ask:lineSketchStyleProps>
              </a:ext>
            </a:extLst>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A2302E84-AFBF-406B-BC25-FA6B328411B2}"/>
              </a:ext>
            </a:extLst>
          </p:cNvPr>
          <p:cNvSpPr txBox="1"/>
          <p:nvPr/>
        </p:nvSpPr>
        <p:spPr>
          <a:xfrm>
            <a:off x="609600" y="533400"/>
            <a:ext cx="10972800" cy="1323439"/>
          </a:xfrm>
          <a:prstGeom prst="rect">
            <a:avLst/>
          </a:prstGeom>
          <a:noFill/>
        </p:spPr>
        <p:txBody>
          <a:bodyPr wrap="square">
            <a:spAutoFit/>
          </a:bodyPr>
          <a:lstStyle/>
          <a:p>
            <a:pPr algn="just"/>
            <a:r>
              <a:rPr lang="en-SG" sz="4000" b="1" i="0">
                <a:effectLst/>
                <a:latin typeface="Calibri" panose="020F0502020204030204" pitchFamily="34" charset="0"/>
                <a:cs typeface="Calibri" panose="020F0502020204030204" pitchFamily="34" charset="0"/>
              </a:rPr>
              <a:t>	Em biết thêm được</a:t>
            </a:r>
            <a:r>
              <a:rPr lang="vi-VN" sz="4000" b="1" i="0">
                <a:effectLst/>
                <a:latin typeface="Calibri" panose="020F0502020204030204" pitchFamily="34" charset="0"/>
                <a:cs typeface="Calibri" panose="020F0502020204030204" pitchFamily="34" charset="0"/>
              </a:rPr>
              <a:t> </a:t>
            </a:r>
            <a:r>
              <a:rPr lang="en-SG" sz="4000" b="1" i="0">
                <a:effectLst/>
                <a:latin typeface="Calibri" panose="020F0502020204030204" pitchFamily="34" charset="0"/>
                <a:cs typeface="Calibri" panose="020F0502020204030204" pitchFamily="34" charset="0"/>
              </a:rPr>
              <a:t>những nhà máy t</a:t>
            </a:r>
            <a:r>
              <a:rPr lang="vi-VN" sz="4000" b="1" i="0">
                <a:effectLst/>
                <a:latin typeface="Calibri" panose="020F0502020204030204" pitchFamily="34" charset="0"/>
                <a:cs typeface="Calibri" panose="020F0502020204030204" pitchFamily="34" charset="0"/>
              </a:rPr>
              <a:t>hủy điện</a:t>
            </a:r>
            <a:r>
              <a:rPr lang="en-SG" sz="4000" b="1" i="0">
                <a:effectLst/>
                <a:latin typeface="Calibri" panose="020F0502020204030204" pitchFamily="34" charset="0"/>
                <a:cs typeface="Calibri" panose="020F0502020204030204" pitchFamily="34" charset="0"/>
              </a:rPr>
              <a:t> nào</a:t>
            </a:r>
            <a:r>
              <a:rPr lang="vi-VN" sz="4000" b="1" i="0">
                <a:effectLst/>
                <a:latin typeface="Calibri" panose="020F0502020204030204" pitchFamily="34" charset="0"/>
                <a:cs typeface="Calibri" panose="020F0502020204030204" pitchFamily="34" charset="0"/>
              </a:rPr>
              <a:t> đã và đang được xây dựng?</a:t>
            </a:r>
            <a:endParaRPr lang="vi-VN" sz="4000" b="1" i="0">
              <a:solidFill>
                <a:schemeClr val="accent1">
                  <a:lumMod val="50000"/>
                </a:schemeClr>
              </a:solidFill>
              <a:effectLst/>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72644F63-569D-42BC-8600-7859CE923DC2}"/>
              </a:ext>
            </a:extLst>
          </p:cNvPr>
          <p:cNvPicPr>
            <a:picLocks noChangeAspect="1"/>
          </p:cNvPicPr>
          <p:nvPr/>
        </p:nvPicPr>
        <p:blipFill rotWithShape="1">
          <a:blip r:embed="rId3"/>
          <a:srcRect l="10959"/>
          <a:stretch/>
        </p:blipFill>
        <p:spPr>
          <a:xfrm>
            <a:off x="726049" y="1952768"/>
            <a:ext cx="4953000" cy="3459242"/>
          </a:xfrm>
          <a:prstGeom prst="rect">
            <a:avLst/>
          </a:prstGeom>
        </p:spPr>
      </p:pic>
      <p:pic>
        <p:nvPicPr>
          <p:cNvPr id="6" name="Picture 5">
            <a:extLst>
              <a:ext uri="{FF2B5EF4-FFF2-40B4-BE49-F238E27FC236}">
                <a16:creationId xmlns:a16="http://schemas.microsoft.com/office/drawing/2014/main" id="{6455CF72-3DDF-4B95-871F-E476F88C3152}"/>
              </a:ext>
            </a:extLst>
          </p:cNvPr>
          <p:cNvPicPr>
            <a:picLocks noChangeAspect="1"/>
          </p:cNvPicPr>
          <p:nvPr/>
        </p:nvPicPr>
        <p:blipFill rotWithShape="1">
          <a:blip r:embed="rId4"/>
          <a:srcRect r="11886"/>
          <a:stretch/>
        </p:blipFill>
        <p:spPr>
          <a:xfrm>
            <a:off x="6164045" y="1957761"/>
            <a:ext cx="5410992" cy="3454249"/>
          </a:xfrm>
          <a:prstGeom prst="rect">
            <a:avLst/>
          </a:prstGeom>
        </p:spPr>
      </p:pic>
      <p:sp>
        <p:nvSpPr>
          <p:cNvPr id="9" name="TextBox 8">
            <a:extLst>
              <a:ext uri="{FF2B5EF4-FFF2-40B4-BE49-F238E27FC236}">
                <a16:creationId xmlns:a16="http://schemas.microsoft.com/office/drawing/2014/main" id="{D219E792-ADFD-4D1C-A63D-319DB437C754}"/>
              </a:ext>
            </a:extLst>
          </p:cNvPr>
          <p:cNvSpPr txBox="1"/>
          <p:nvPr/>
        </p:nvSpPr>
        <p:spPr>
          <a:xfrm>
            <a:off x="986379" y="5491621"/>
            <a:ext cx="4432340" cy="1077218"/>
          </a:xfrm>
          <a:prstGeom prst="rect">
            <a:avLst/>
          </a:prstGeom>
          <a:noFill/>
        </p:spPr>
        <p:txBody>
          <a:bodyPr wrap="square">
            <a:spAutoFit/>
          </a:bodyPr>
          <a:lstStyle/>
          <a:p>
            <a:pPr algn="ctr"/>
            <a:r>
              <a:rPr lang="en-SG" sz="3200" b="1" i="0">
                <a:effectLst/>
                <a:latin typeface="Calibri" panose="020F0502020204030204" pitchFamily="34" charset="0"/>
                <a:cs typeface="Calibri" panose="020F0502020204030204" pitchFamily="34" charset="0"/>
              </a:rPr>
              <a:t>Nhà máy Thủy điện</a:t>
            </a:r>
          </a:p>
          <a:p>
            <a:pPr algn="ctr"/>
            <a:r>
              <a:rPr lang="en-SG" sz="3200" b="1" i="0">
                <a:solidFill>
                  <a:schemeClr val="accent1">
                    <a:lumMod val="50000"/>
                  </a:schemeClr>
                </a:solidFill>
                <a:effectLst/>
                <a:latin typeface="Calibri" panose="020F0502020204030204" pitchFamily="34" charset="0"/>
                <a:cs typeface="Calibri" panose="020F0502020204030204" pitchFamily="34" charset="0"/>
              </a:rPr>
              <a:t>Yaly</a:t>
            </a:r>
            <a:endParaRPr lang="vi-VN" sz="3200" b="1" i="0">
              <a:solidFill>
                <a:schemeClr val="accent1">
                  <a:lumMod val="50000"/>
                </a:schemeClr>
              </a:solidFill>
              <a:effectLst/>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C83AE2E9-05A9-4E45-916E-D9C19E5A0C2D}"/>
              </a:ext>
            </a:extLst>
          </p:cNvPr>
          <p:cNvSpPr txBox="1"/>
          <p:nvPr/>
        </p:nvSpPr>
        <p:spPr>
          <a:xfrm>
            <a:off x="6653371" y="5412010"/>
            <a:ext cx="4432340" cy="1077218"/>
          </a:xfrm>
          <a:prstGeom prst="rect">
            <a:avLst/>
          </a:prstGeom>
          <a:noFill/>
        </p:spPr>
        <p:txBody>
          <a:bodyPr wrap="square">
            <a:spAutoFit/>
          </a:bodyPr>
          <a:lstStyle/>
          <a:p>
            <a:pPr algn="ctr"/>
            <a:r>
              <a:rPr lang="en-SG" sz="3200" b="1" i="0">
                <a:effectLst/>
                <a:latin typeface="Calibri" panose="020F0502020204030204" pitchFamily="34" charset="0"/>
                <a:cs typeface="Calibri" panose="020F0502020204030204" pitchFamily="34" charset="0"/>
              </a:rPr>
              <a:t>Nhà máy Thủy điện</a:t>
            </a:r>
          </a:p>
          <a:p>
            <a:pPr algn="ctr"/>
            <a:r>
              <a:rPr lang="en-SG" sz="3200" b="1" i="0">
                <a:solidFill>
                  <a:schemeClr val="accent1">
                    <a:lumMod val="50000"/>
                  </a:schemeClr>
                </a:solidFill>
                <a:effectLst/>
                <a:latin typeface="Calibri" panose="020F0502020204030204" pitchFamily="34" charset="0"/>
                <a:cs typeface="Calibri" panose="020F0502020204030204" pitchFamily="34" charset="0"/>
              </a:rPr>
              <a:t>Trị An</a:t>
            </a:r>
            <a:endParaRPr lang="vi-VN" sz="3200" b="1" i="0">
              <a:solidFill>
                <a:schemeClr val="accent1">
                  <a:lumMod val="50000"/>
                </a:schemeClr>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7263777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90740CB-6983-4966-994C-071C59FC6243}"/>
              </a:ext>
            </a:extLst>
          </p:cNvPr>
          <p:cNvPicPr>
            <a:picLocks noChangeAspect="1"/>
          </p:cNvPicPr>
          <p:nvPr/>
        </p:nvPicPr>
        <p:blipFill rotWithShape="1">
          <a:blip r:embed="rId2"/>
          <a:srcRect l="5625" r="3751" b="21134"/>
          <a:stretch/>
        </p:blipFill>
        <p:spPr>
          <a:xfrm>
            <a:off x="-1" y="-1"/>
            <a:ext cx="12197435" cy="6858001"/>
          </a:xfrm>
          <a:prstGeom prst="rect">
            <a:avLst/>
          </a:prstGeom>
        </p:spPr>
      </p:pic>
      <p:sp>
        <p:nvSpPr>
          <p:cNvPr id="5" name="Rectangle: Rounded Corners 4">
            <a:extLst>
              <a:ext uri="{FF2B5EF4-FFF2-40B4-BE49-F238E27FC236}">
                <a16:creationId xmlns:a16="http://schemas.microsoft.com/office/drawing/2014/main" id="{F20127FD-4403-4141-911B-F4BF61289F6C}"/>
              </a:ext>
            </a:extLst>
          </p:cNvPr>
          <p:cNvSpPr/>
          <p:nvPr/>
        </p:nvSpPr>
        <p:spPr>
          <a:xfrm>
            <a:off x="304800" y="266700"/>
            <a:ext cx="11582400" cy="6324600"/>
          </a:xfrm>
          <a:prstGeom prst="roundRect">
            <a:avLst>
              <a:gd name="adj" fmla="val 10628"/>
            </a:avLst>
          </a:prstGeom>
          <a:solidFill>
            <a:schemeClr val="bg1">
              <a:alpha val="94000"/>
            </a:schemeClr>
          </a:solidFill>
          <a:ln w="12700">
            <a:noFill/>
            <a:extLst>
              <a:ext uri="{C807C97D-BFC1-408E-A445-0C87EB9F89A2}">
                <ask:lineSketchStyleProps xmlns:ask="http://schemas.microsoft.com/office/drawing/2018/sketchyshapes" sd="2486019655">
                  <a:custGeom>
                    <a:avLst/>
                    <a:gdLst>
                      <a:gd name="connsiteX0" fmla="*/ 0 w 11582400"/>
                      <a:gd name="connsiteY0" fmla="*/ 672178 h 6324600"/>
                      <a:gd name="connsiteX1" fmla="*/ 672178 w 11582400"/>
                      <a:gd name="connsiteY1" fmla="*/ 0 h 6324600"/>
                      <a:gd name="connsiteX2" fmla="*/ 10910222 w 11582400"/>
                      <a:gd name="connsiteY2" fmla="*/ 0 h 6324600"/>
                      <a:gd name="connsiteX3" fmla="*/ 11582400 w 11582400"/>
                      <a:gd name="connsiteY3" fmla="*/ 672178 h 6324600"/>
                      <a:gd name="connsiteX4" fmla="*/ 11582400 w 11582400"/>
                      <a:gd name="connsiteY4" fmla="*/ 5652422 h 6324600"/>
                      <a:gd name="connsiteX5" fmla="*/ 10910222 w 11582400"/>
                      <a:gd name="connsiteY5" fmla="*/ 6324600 h 6324600"/>
                      <a:gd name="connsiteX6" fmla="*/ 672178 w 11582400"/>
                      <a:gd name="connsiteY6" fmla="*/ 6324600 h 6324600"/>
                      <a:gd name="connsiteX7" fmla="*/ 0 w 11582400"/>
                      <a:gd name="connsiteY7" fmla="*/ 5652422 h 6324600"/>
                      <a:gd name="connsiteX8" fmla="*/ 0 w 11582400"/>
                      <a:gd name="connsiteY8" fmla="*/ 672178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82400" h="6324600" fill="none" extrusionOk="0">
                        <a:moveTo>
                          <a:pt x="0" y="672178"/>
                        </a:moveTo>
                        <a:cubicBezTo>
                          <a:pt x="72098" y="305508"/>
                          <a:pt x="300788" y="14037"/>
                          <a:pt x="672178" y="0"/>
                        </a:cubicBezTo>
                        <a:cubicBezTo>
                          <a:pt x="4510503" y="-164929"/>
                          <a:pt x="7451195" y="-142407"/>
                          <a:pt x="10910222" y="0"/>
                        </a:cubicBezTo>
                        <a:cubicBezTo>
                          <a:pt x="11303585" y="-25955"/>
                          <a:pt x="11593921" y="268762"/>
                          <a:pt x="11582400" y="672178"/>
                        </a:cubicBezTo>
                        <a:cubicBezTo>
                          <a:pt x="11609895" y="2921293"/>
                          <a:pt x="11445069" y="4840179"/>
                          <a:pt x="11582400" y="5652422"/>
                        </a:cubicBezTo>
                        <a:cubicBezTo>
                          <a:pt x="11583377" y="6091650"/>
                          <a:pt x="11280126" y="6342003"/>
                          <a:pt x="10910222" y="6324600"/>
                        </a:cubicBezTo>
                        <a:cubicBezTo>
                          <a:pt x="6730587" y="6267592"/>
                          <a:pt x="4368411" y="6194751"/>
                          <a:pt x="672178" y="6324600"/>
                        </a:cubicBezTo>
                        <a:cubicBezTo>
                          <a:pt x="308873" y="6327982"/>
                          <a:pt x="23400" y="6031501"/>
                          <a:pt x="0" y="5652422"/>
                        </a:cubicBezTo>
                        <a:cubicBezTo>
                          <a:pt x="99687" y="3530622"/>
                          <a:pt x="153764" y="1711200"/>
                          <a:pt x="0" y="672178"/>
                        </a:cubicBezTo>
                        <a:close/>
                      </a:path>
                      <a:path w="11582400" h="6324600" stroke="0" extrusionOk="0">
                        <a:moveTo>
                          <a:pt x="0" y="672178"/>
                        </a:moveTo>
                        <a:cubicBezTo>
                          <a:pt x="-10532" y="246873"/>
                          <a:pt x="323440" y="17831"/>
                          <a:pt x="672178" y="0"/>
                        </a:cubicBezTo>
                        <a:cubicBezTo>
                          <a:pt x="3194096" y="157795"/>
                          <a:pt x="6144386" y="84249"/>
                          <a:pt x="10910222" y="0"/>
                        </a:cubicBezTo>
                        <a:cubicBezTo>
                          <a:pt x="11301359" y="-28293"/>
                          <a:pt x="11627207" y="297668"/>
                          <a:pt x="11582400" y="672178"/>
                        </a:cubicBezTo>
                        <a:cubicBezTo>
                          <a:pt x="11609487" y="1195317"/>
                          <a:pt x="11468194" y="3880866"/>
                          <a:pt x="11582400" y="5652422"/>
                        </a:cubicBezTo>
                        <a:cubicBezTo>
                          <a:pt x="11577769" y="6017237"/>
                          <a:pt x="11323799" y="6309616"/>
                          <a:pt x="10910222" y="6324600"/>
                        </a:cubicBezTo>
                        <a:cubicBezTo>
                          <a:pt x="8361780" y="6241216"/>
                          <a:pt x="4011967" y="6328777"/>
                          <a:pt x="672178" y="6324600"/>
                        </a:cubicBezTo>
                        <a:cubicBezTo>
                          <a:pt x="264893" y="6327984"/>
                          <a:pt x="14014" y="6055905"/>
                          <a:pt x="0" y="5652422"/>
                        </a:cubicBezTo>
                        <a:cubicBezTo>
                          <a:pt x="155438" y="4248716"/>
                          <a:pt x="87936" y="2388333"/>
                          <a:pt x="0" y="672178"/>
                        </a:cubicBezTo>
                        <a:close/>
                      </a:path>
                    </a:pathLst>
                  </a:custGeom>
                  <ask:type>
                    <ask:lineSketchNone/>
                  </ask:type>
                </ask:lineSketchStyleProps>
              </a:ext>
            </a:extLst>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CCE69C9-8809-4A60-A471-DE9EFA29A04F}"/>
              </a:ext>
            </a:extLst>
          </p:cNvPr>
          <p:cNvSpPr txBox="1"/>
          <p:nvPr/>
        </p:nvSpPr>
        <p:spPr>
          <a:xfrm>
            <a:off x="4495800" y="456783"/>
            <a:ext cx="3409075" cy="923330"/>
          </a:xfrm>
          <a:prstGeom prst="rect">
            <a:avLst/>
          </a:prstGeom>
          <a:noFill/>
          <a:effectLst>
            <a:glow rad="101600">
              <a:schemeClr val="accent4">
                <a:satMod val="175000"/>
                <a:alpha val="40000"/>
              </a:schemeClr>
            </a:glow>
          </a:effectLst>
        </p:spPr>
        <p:txBody>
          <a:bodyPr wrap="none" lIns="0" tIns="0" rIns="0" bIns="0" rtlCol="0">
            <a:spAutoFit/>
          </a:bodyPr>
          <a:lstStyle/>
          <a:p>
            <a:pPr algn="l"/>
            <a:r>
              <a:rPr lang="en-SG" sz="6000" spc="80">
                <a:solidFill>
                  <a:schemeClr val="accent2">
                    <a:lumMod val="75000"/>
                  </a:schemeClr>
                </a:solidFill>
                <a:latin typeface="#9Slide07 Crocante" panose="02000000000000000000" pitchFamily="2" charset="0"/>
              </a:rPr>
              <a:t>MỤC TIÊU</a:t>
            </a:r>
            <a:endParaRPr lang="en-US" sz="6000" spc="80">
              <a:solidFill>
                <a:schemeClr val="accent2">
                  <a:lumMod val="75000"/>
                </a:schemeClr>
              </a:solidFill>
              <a:latin typeface="#9Slide07 Crocante" panose="02000000000000000000" pitchFamily="2" charset="0"/>
            </a:endParaRPr>
          </a:p>
        </p:txBody>
      </p:sp>
      <p:sp>
        <p:nvSpPr>
          <p:cNvPr id="7" name="TextBox 6">
            <a:extLst>
              <a:ext uri="{FF2B5EF4-FFF2-40B4-BE49-F238E27FC236}">
                <a16:creationId xmlns:a16="http://schemas.microsoft.com/office/drawing/2014/main" id="{43F9E74A-2424-425D-9233-805E0EE600F1}"/>
              </a:ext>
            </a:extLst>
          </p:cNvPr>
          <p:cNvSpPr txBox="1"/>
          <p:nvPr/>
        </p:nvSpPr>
        <p:spPr>
          <a:xfrm>
            <a:off x="2209800" y="1570196"/>
            <a:ext cx="9296399" cy="4678204"/>
          </a:xfrm>
          <a:prstGeom prst="rect">
            <a:avLst/>
          </a:prstGeom>
          <a:noFill/>
        </p:spPr>
        <p:txBody>
          <a:bodyPr wrap="square" lIns="0" tIns="0" rIns="0" bIns="0" rtlCol="0">
            <a:spAutoFit/>
          </a:bodyPr>
          <a:lstStyle/>
          <a:p>
            <a:pPr algn="just"/>
            <a:r>
              <a:rPr lang="vi-VN" sz="4400" b="0" i="0">
                <a:effectLst/>
                <a:latin typeface="Calibri" panose="020F0502020204030204" pitchFamily="34" charset="0"/>
                <a:cs typeface="Calibri" panose="020F0502020204030204" pitchFamily="34" charset="0"/>
              </a:rPr>
              <a:t>Nhà máy Thủy điện Hòa Bình là kết quả của sự lãnh đạo sáng tạo, quên mình của cán bộ, công nhân </a:t>
            </a:r>
            <a:r>
              <a:rPr lang="en-SG" sz="4400" b="0" i="0">
                <a:effectLst/>
                <a:latin typeface="Calibri" panose="020F0502020204030204" pitchFamily="34" charset="0"/>
                <a:cs typeface="Calibri" panose="020F0502020204030204" pitchFamily="34" charset="0"/>
              </a:rPr>
              <a:t>Việt Nam và Liên Xô.</a:t>
            </a:r>
          </a:p>
          <a:p>
            <a:pPr algn="just"/>
            <a:endParaRPr lang="en-SG" sz="4000" b="0" i="0">
              <a:effectLst/>
              <a:latin typeface="Calibri" panose="020F0502020204030204" pitchFamily="34" charset="0"/>
              <a:cs typeface="Calibri" panose="020F0502020204030204" pitchFamily="34" charset="0"/>
            </a:endParaRPr>
          </a:p>
          <a:p>
            <a:pPr algn="just"/>
            <a:r>
              <a:rPr lang="vi-VN" sz="4400">
                <a:latin typeface="Calibri" panose="020F0502020204030204" pitchFamily="34" charset="0"/>
                <a:cs typeface="Calibri" panose="020F0502020204030204" pitchFamily="34" charset="0"/>
              </a:rPr>
              <a:t>Nhà máy Thủy điện Hòa Bình </a:t>
            </a:r>
            <a:r>
              <a:rPr lang="en-SG" sz="4400">
                <a:latin typeface="Calibri" panose="020F0502020204030204" pitchFamily="34" charset="0"/>
                <a:cs typeface="Calibri" panose="020F0502020204030204" pitchFamily="34" charset="0"/>
              </a:rPr>
              <a:t>có vai trò quan trọng trong</a:t>
            </a:r>
            <a:r>
              <a:rPr lang="vi-VN" sz="4400">
                <a:latin typeface="Calibri" panose="020F0502020204030204" pitchFamily="34" charset="0"/>
                <a:cs typeface="Calibri" panose="020F0502020204030204" pitchFamily="34" charset="0"/>
              </a:rPr>
              <a:t> công cuộc xây dựng </a:t>
            </a:r>
            <a:r>
              <a:rPr lang="en-SG" sz="4400">
                <a:latin typeface="Calibri" panose="020F0502020204030204" pitchFamily="34" charset="0"/>
                <a:cs typeface="Calibri" panose="020F0502020204030204" pitchFamily="34" charset="0"/>
              </a:rPr>
              <a:t>đất nước</a:t>
            </a:r>
            <a:r>
              <a:rPr lang="vi-VN" sz="4400">
                <a:latin typeface="Calibri" panose="020F0502020204030204" pitchFamily="34" charset="0"/>
                <a:cs typeface="Calibri" panose="020F0502020204030204" pitchFamily="34" charset="0"/>
              </a:rPr>
              <a:t>.</a:t>
            </a:r>
            <a:endParaRPr lang="en-US" sz="4400">
              <a:latin typeface="Calibri" panose="020F0502020204030204" pitchFamily="34" charset="0"/>
              <a:cs typeface="Calibri" panose="020F0502020204030204" pitchFamily="34" charset="0"/>
            </a:endParaRPr>
          </a:p>
        </p:txBody>
      </p:sp>
      <p:pic>
        <p:nvPicPr>
          <p:cNvPr id="3" name="Graphic 2" descr="Caret Down with solid fill">
            <a:extLst>
              <a:ext uri="{FF2B5EF4-FFF2-40B4-BE49-F238E27FC236}">
                <a16:creationId xmlns:a16="http://schemas.microsoft.com/office/drawing/2014/main" id="{4667199D-1913-4B1A-BBAF-0FC9142B2CE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3881" y="1563080"/>
            <a:ext cx="1865919" cy="1865919"/>
          </a:xfrm>
          <a:prstGeom prst="rect">
            <a:avLst/>
          </a:prstGeom>
        </p:spPr>
      </p:pic>
      <p:pic>
        <p:nvPicPr>
          <p:cNvPr id="8" name="Graphic 7" descr="Caret Down with solid fill">
            <a:extLst>
              <a:ext uri="{FF2B5EF4-FFF2-40B4-BE49-F238E27FC236}">
                <a16:creationId xmlns:a16="http://schemas.microsoft.com/office/drawing/2014/main" id="{17AAC9CE-61F6-4F6B-A456-B95ADF1510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04800" y="4109847"/>
            <a:ext cx="1865919" cy="1865919"/>
          </a:xfrm>
          <a:prstGeom prst="rect">
            <a:avLst/>
          </a:prstGeom>
        </p:spPr>
      </p:pic>
    </p:spTree>
    <p:extLst>
      <p:ext uri="{BB962C8B-B14F-4D97-AF65-F5344CB8AC3E}">
        <p14:creationId xmlns:p14="http://schemas.microsoft.com/office/powerpoint/2010/main" val="65117098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7B82511-B530-4EDD-8BF1-9BA1CD7EC9AB}"/>
              </a:ext>
            </a:extLst>
          </p:cNvPr>
          <p:cNvPicPr>
            <a:picLocks noChangeAspect="1"/>
          </p:cNvPicPr>
          <p:nvPr/>
        </p:nvPicPr>
        <p:blipFill rotWithShape="1">
          <a:blip r:embed="rId2"/>
          <a:srcRect b="24962"/>
          <a:stretch/>
        </p:blipFill>
        <p:spPr>
          <a:xfrm>
            <a:off x="0" y="0"/>
            <a:ext cx="12192000" cy="6858000"/>
          </a:xfrm>
          <a:prstGeom prst="rect">
            <a:avLst/>
          </a:prstGeom>
        </p:spPr>
      </p:pic>
      <p:sp>
        <p:nvSpPr>
          <p:cNvPr id="3" name="Rectangle: Rounded Corners 2">
            <a:extLst>
              <a:ext uri="{FF2B5EF4-FFF2-40B4-BE49-F238E27FC236}">
                <a16:creationId xmlns:a16="http://schemas.microsoft.com/office/drawing/2014/main" id="{75E0C541-19C7-425C-9B84-40130DD64492}"/>
              </a:ext>
            </a:extLst>
          </p:cNvPr>
          <p:cNvSpPr/>
          <p:nvPr/>
        </p:nvSpPr>
        <p:spPr>
          <a:xfrm>
            <a:off x="1104900" y="2019300"/>
            <a:ext cx="9982200" cy="3467100"/>
          </a:xfrm>
          <a:prstGeom prst="roundRect">
            <a:avLst/>
          </a:prstGeom>
          <a:solidFill>
            <a:schemeClr val="bg1">
              <a:alpha val="9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D4570F8-285C-4F44-83A3-AED0E07E83D5}"/>
              </a:ext>
            </a:extLst>
          </p:cNvPr>
          <p:cNvSpPr/>
          <p:nvPr/>
        </p:nvSpPr>
        <p:spPr>
          <a:xfrm>
            <a:off x="4547883" y="762000"/>
            <a:ext cx="3096233" cy="1107996"/>
          </a:xfrm>
          <a:prstGeom prst="rect">
            <a:avLst/>
          </a:prstGeom>
          <a:noFill/>
          <a:effectLst>
            <a:outerShdw blurRad="50800" dist="38100" dir="16200000" rotWithShape="0">
              <a:prstClr val="black">
                <a:alpha val="40000"/>
              </a:prstClr>
            </a:outerShdw>
          </a:effectLst>
        </p:spPr>
        <p:txBody>
          <a:bodyPr wrap="none" lIns="91440" tIns="45720" rIns="91440" bIns="45720">
            <a:spAutoFit/>
          </a:bodyPr>
          <a:lstStyle/>
          <a:p>
            <a:pPr algn="ctr"/>
            <a:r>
              <a:rPr lang="en-US" sz="6600" b="1" cap="none" spc="0">
                <a:ln w="9525">
                  <a:solidFill>
                    <a:schemeClr val="bg1"/>
                  </a:solidFill>
                  <a:prstDash val="solid"/>
                </a:ln>
                <a:solidFill>
                  <a:srgbClr val="FC6E51"/>
                </a:solidFill>
                <a:effectLst>
                  <a:outerShdw blurRad="12700" dist="38100" dir="2700000" algn="tl" rotWithShape="0">
                    <a:schemeClr val="accent5">
                      <a:lumMod val="60000"/>
                      <a:lumOff val="40000"/>
                    </a:schemeClr>
                  </a:outerShdw>
                </a:effectLst>
                <a:latin typeface="#9Slide07 Crocante" panose="02000000000000000000" pitchFamily="2" charset="0"/>
              </a:rPr>
              <a:t>DẶN DÒ</a:t>
            </a:r>
          </a:p>
        </p:txBody>
      </p:sp>
      <p:sp>
        <p:nvSpPr>
          <p:cNvPr id="7" name="TextBox 6">
            <a:extLst>
              <a:ext uri="{FF2B5EF4-FFF2-40B4-BE49-F238E27FC236}">
                <a16:creationId xmlns:a16="http://schemas.microsoft.com/office/drawing/2014/main" id="{77B30939-E291-4559-B754-859A31E22FF0}"/>
              </a:ext>
            </a:extLst>
          </p:cNvPr>
          <p:cNvSpPr txBox="1"/>
          <p:nvPr/>
        </p:nvSpPr>
        <p:spPr>
          <a:xfrm>
            <a:off x="1333499" y="2631996"/>
            <a:ext cx="9525000" cy="2308324"/>
          </a:xfrm>
          <a:prstGeom prst="rect">
            <a:avLst/>
          </a:prstGeom>
          <a:noFill/>
        </p:spPr>
        <p:txBody>
          <a:bodyPr wrap="square">
            <a:spAutoFit/>
          </a:bodyPr>
          <a:lstStyle/>
          <a:p>
            <a:pPr marL="685800" indent="-685800" algn="just">
              <a:buFont typeface="Wingdings" panose="05000000000000000000" pitchFamily="2" charset="2"/>
              <a:buChar char="v"/>
            </a:pPr>
            <a:r>
              <a:rPr lang="en-SG" sz="4800">
                <a:latin typeface="Calibri" panose="020F0502020204030204" pitchFamily="34" charset="0"/>
                <a:cs typeface="Calibri" panose="020F0502020204030204" pitchFamily="34" charset="0"/>
              </a:rPr>
              <a:t>Xem lại phần ghi nhớ.</a:t>
            </a:r>
          </a:p>
          <a:p>
            <a:pPr marL="685800" indent="-685800" algn="just">
              <a:buFont typeface="Wingdings" panose="05000000000000000000" pitchFamily="2" charset="2"/>
              <a:buChar char="v"/>
            </a:pPr>
            <a:r>
              <a:rPr lang="en-SG" sz="4800">
                <a:latin typeface="Calibri" panose="020F0502020204030204" pitchFamily="34" charset="0"/>
                <a:cs typeface="Calibri" panose="020F0502020204030204" pitchFamily="34" charset="0"/>
              </a:rPr>
              <a:t>Chuẩn bị bài "Ôn tập: Lịch sử nước ta từ giữa thế kỉ XIX đến nay.</a:t>
            </a:r>
            <a:endParaRPr lang="en-US" sz="48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556082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SHAPE_LOCKS" val="959"/>
</p:tagLst>
</file>

<file path=ppt/tags/tag2.xml><?xml version="1.0" encoding="utf-8"?>
<p:tagLst xmlns:a="http://schemas.openxmlformats.org/drawingml/2006/main" xmlns:r="http://schemas.openxmlformats.org/officeDocument/2006/relationships" xmlns:p="http://schemas.openxmlformats.org/presentationml/2006/main">
  <p:tag name="SHAPE_LOCKS" val="16"/>
</p:tagLst>
</file>

<file path=ppt/tags/tag3.xml><?xml version="1.0" encoding="utf-8"?>
<p:tagLst xmlns:a="http://schemas.openxmlformats.org/drawingml/2006/main" xmlns:r="http://schemas.openxmlformats.org/officeDocument/2006/relationships" xmlns:p="http://schemas.openxmlformats.org/presentationml/2006/main">
  <p:tag name="SHAPE_LOCKS" val="16"/>
</p:tagLst>
</file>

<file path=ppt/theme/theme1.xml><?xml version="1.0" encoding="utf-8"?>
<a:theme xmlns:a="http://schemas.openxmlformats.org/drawingml/2006/main" name="Office Theme">
  <a:themeElements>
    <a:clrScheme name="9Slide - 2021">
      <a:dk1>
        <a:sysClr val="windowText" lastClr="000000"/>
      </a:dk1>
      <a:lt1>
        <a:sysClr val="window" lastClr="FFFFFF"/>
      </a:lt1>
      <a:dk2>
        <a:srgbClr val="092D6C"/>
      </a:dk2>
      <a:lt2>
        <a:srgbClr val="FCECD0"/>
      </a:lt2>
      <a:accent1>
        <a:srgbClr val="4FC1E9"/>
      </a:accent1>
      <a:accent2>
        <a:srgbClr val="48CFAD"/>
      </a:accent2>
      <a:accent3>
        <a:srgbClr val="A0D468"/>
      </a:accent3>
      <a:accent4>
        <a:srgbClr val="FFBD45"/>
      </a:accent4>
      <a:accent5>
        <a:srgbClr val="FC6E51"/>
      </a:accent5>
      <a:accent6>
        <a:srgbClr val="ED5565"/>
      </a:accent6>
      <a:hlink>
        <a:srgbClr val="5D9CEC"/>
      </a:hlink>
      <a:folHlink>
        <a:srgbClr val="AC92EC"/>
      </a:folHlink>
    </a:clrScheme>
    <a:fontScheme name="9Slide Fonts">
      <a:majorFont>
        <a:latin typeface="#9Slide02 Tieu de dai"/>
        <a:ea typeface=""/>
        <a:cs typeface=""/>
      </a:majorFont>
      <a:minorFont>
        <a:latin typeface="#9Slide02 Noi dung da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spPr>
      <a:bodyPr/>
      <a:lstStyle/>
      <a:style>
        <a:lnRef idx="1">
          <a:schemeClr val="accent1"/>
        </a:lnRef>
        <a:fillRef idx="0">
          <a:schemeClr val="accent1"/>
        </a:fillRef>
        <a:effectRef idx="0">
          <a:schemeClr val="accent1"/>
        </a:effectRef>
        <a:fontRef idx="minor">
          <a:schemeClr val="tx1"/>
        </a:fontRef>
      </a:style>
    </a:lnDef>
    <a:txDef>
      <a:spPr>
        <a:noFill/>
      </a:spPr>
      <a:bodyPr wrap="none" lIns="0" tIns="0" rIns="0" bIns="0" rtlCol="0">
        <a:spAutoFit/>
      </a:bodyPr>
      <a:lstStyle>
        <a:defPPr algn="l">
          <a:defRPr smtClean="0">
            <a:solidFill>
              <a:schemeClr val="tx1">
                <a:lumMod val="50000"/>
                <a:lumOff val="50000"/>
              </a:schemeClr>
            </a:solidFill>
          </a:defRPr>
        </a:defPPr>
      </a:lstStyle>
    </a:txDef>
  </a:objectDefaults>
  <a:extraClrSchemeLst/>
  <a:extLst>
    <a:ext uri="{05A4C25C-085E-4340-85A3-A5531E510DB2}">
      <thm15:themeFamily xmlns:thm15="http://schemas.microsoft.com/office/thememl/2012/main" name="Blank.potx" id="{4C410E64-73D4-4894-A16A-B0A564A2C1B3}" vid="{BD11DD77-7AB8-40E7-98B4-F754939C4E0E}"/>
    </a:ext>
  </a:extLst>
</a:theme>
</file>

<file path=docProps/app.xml><?xml version="1.0" encoding="utf-8"?>
<Properties xmlns="http://schemas.openxmlformats.org/officeDocument/2006/extended-properties" xmlns:vt="http://schemas.openxmlformats.org/officeDocument/2006/docPropsVTypes">
  <Template>9Slide.vn</Template>
  <TotalTime>160</TotalTime>
  <Words>800</Words>
  <Application>Microsoft Office PowerPoint</Application>
  <PresentationFormat>Widescreen</PresentationFormat>
  <Paragraphs>65</Paragraphs>
  <Slides>18</Slides>
  <Notes>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Calibri</vt:lpstr>
      <vt:lpstr>Arial</vt:lpstr>
      <vt:lpstr>Wingdings</vt:lpstr>
      <vt:lpstr>#9Slide02 Noi dung dai</vt:lpstr>
      <vt:lpstr>#9Slide07 Crocante</vt:lpstr>
      <vt:lpstr>#9Slide02 Tieu de dai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9Slide.vn</Manager>
  <Company>9Slide.vn</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9Slide.vn</dc:title>
  <dc:subject>9Slide.vn</dc:subject>
  <dc:creator>Hung</dc:creator>
  <cp:keywords>9Slide</cp:keywords>
  <dc:description>9Slide.vn</dc:description>
  <cp:lastModifiedBy>Huynh Hung</cp:lastModifiedBy>
  <cp:revision>25</cp:revision>
  <dcterms:created xsi:type="dcterms:W3CDTF">2022-03-29T14:59:46Z</dcterms:created>
  <dcterms:modified xsi:type="dcterms:W3CDTF">2022-03-29T17:44:07Z</dcterms:modified>
  <cp:category>9Slide.vn</cp:category>
  <cp:contentStatus>9Slide</cp:contentStatus>
</cp:coreProperties>
</file>